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321" r:id="rId4"/>
    <p:sldId id="322" r:id="rId5"/>
    <p:sldId id="323" r:id="rId6"/>
    <p:sldId id="324" r:id="rId7"/>
    <p:sldId id="306" r:id="rId8"/>
    <p:sldId id="325" r:id="rId9"/>
    <p:sldId id="326" r:id="rId10"/>
    <p:sldId id="327" r:id="rId11"/>
    <p:sldId id="328" r:id="rId12"/>
    <p:sldId id="311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694E07-2A59-44F4-AAD6-D4A36D693A9F}">
          <p14:sldIdLst>
            <p14:sldId id="256"/>
            <p14:sldId id="295"/>
            <p14:sldId id="321"/>
            <p14:sldId id="322"/>
            <p14:sldId id="323"/>
            <p14:sldId id="324"/>
            <p14:sldId id="306"/>
            <p14:sldId id="325"/>
            <p14:sldId id="326"/>
            <p14:sldId id="327"/>
            <p14:sldId id="328"/>
            <p14:sldId id="311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제목 없는 구역" id="{50FA34DE-992D-4262-8221-D63EB248A1F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78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8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9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jangoproject.com/en/3.0/ref/templates/languag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djangoproject.com/en/3.2/ref/models/instanc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aver.com/blo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웹페이지 만들기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ko-KR" altLang="en-US" dirty="0"/>
              <a:t>컴퓨터과학과 </a:t>
            </a:r>
            <a:r>
              <a:rPr lang="ko-KR" altLang="en-US" dirty="0" err="1"/>
              <a:t>한종대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8CF18-2AC9-4739-A6F2-A2DFD582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세번째 </a:t>
            </a:r>
            <a:r>
              <a:rPr lang="ko-KR" altLang="en-US" dirty="0" err="1"/>
              <a:t>커밋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2144E-8D3A-4352-B548-843FD235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유의미한 작업을 완료했다면</a:t>
            </a:r>
            <a:r>
              <a:rPr lang="en-US" altLang="ko-KR" dirty="0"/>
              <a:t>('</a:t>
            </a:r>
            <a:r>
              <a:rPr lang="ko-KR" altLang="en-US" dirty="0"/>
              <a:t>블로그 목록 뷰를 </a:t>
            </a:r>
            <a:r>
              <a:rPr lang="ko-KR" altLang="en-US" dirty="0" err="1"/>
              <a:t>만들었다네</a:t>
            </a:r>
            <a:r>
              <a:rPr lang="en-US" altLang="ko-KR" dirty="0"/>
              <a:t>')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Pycharm</a:t>
            </a:r>
            <a:r>
              <a:rPr lang="ko-KR" altLang="en-US" dirty="0"/>
              <a:t>의 기능으로 </a:t>
            </a:r>
            <a:r>
              <a:rPr lang="en-US" altLang="ko-KR" dirty="0"/>
              <a:t>staging(git add) </a:t>
            </a:r>
            <a:r>
              <a:rPr lang="ko-KR" altLang="en-US" dirty="0"/>
              <a:t>가 </a:t>
            </a:r>
            <a:r>
              <a:rPr lang="ko-KR" altLang="en-US" dirty="0" err="1"/>
              <a:t>되어있다면</a:t>
            </a:r>
            <a:r>
              <a:rPr lang="ko-KR" altLang="en-US" dirty="0"/>
              <a:t> 바로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(git commit –m)</a:t>
            </a:r>
          </a:p>
          <a:p>
            <a:r>
              <a:rPr lang="ko-KR" altLang="en-US" dirty="0"/>
              <a:t>아니라면 </a:t>
            </a:r>
            <a:r>
              <a:rPr lang="en-US" altLang="ko-KR" dirty="0"/>
              <a:t>git commit  –am</a:t>
            </a:r>
          </a:p>
          <a:p>
            <a:endParaRPr lang="en-US" altLang="ko-KR" dirty="0"/>
          </a:p>
          <a:p>
            <a:r>
              <a:rPr lang="ko-KR" altLang="en-US" dirty="0"/>
              <a:t>지금 </a:t>
            </a:r>
            <a:r>
              <a:rPr lang="ko-KR" altLang="en-US" dirty="0" err="1"/>
              <a:t>푸시가</a:t>
            </a:r>
            <a:r>
              <a:rPr lang="ko-KR" altLang="en-US" dirty="0"/>
              <a:t> 필요할까요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09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3B8-F138-4AA3-A9BA-2168961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포스트 상세 페이지 정의하기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B68F8-795B-47FF-8D7B-5B524639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순서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패턴에 추가하기</a:t>
            </a:r>
            <a:endParaRPr lang="en-US" altLang="ko-KR" dirty="0"/>
          </a:p>
          <a:p>
            <a:pPr lvl="2"/>
            <a:r>
              <a:rPr lang="ko-KR" altLang="en-US" dirty="0"/>
              <a:t>프로젝트 루트에</a:t>
            </a:r>
            <a:r>
              <a:rPr lang="en-US" altLang="ko-KR" dirty="0"/>
              <a:t>? </a:t>
            </a:r>
            <a:r>
              <a:rPr lang="ko-KR" altLang="en-US" dirty="0"/>
              <a:t>앱에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확인하기</a:t>
            </a:r>
            <a:endParaRPr lang="en-US" altLang="ko-KR" dirty="0"/>
          </a:p>
          <a:p>
            <a:pPr lvl="1"/>
            <a:r>
              <a:rPr lang="ko-KR" altLang="en-US" dirty="0"/>
              <a:t>함수 정의하기</a:t>
            </a:r>
            <a:r>
              <a:rPr lang="en-US" altLang="ko-KR" dirty="0"/>
              <a:t>(FBV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어떤 템플릿에</a:t>
            </a:r>
            <a:r>
              <a:rPr lang="en-US" altLang="ko-KR" dirty="0"/>
              <a:t>, </a:t>
            </a:r>
            <a:r>
              <a:rPr lang="ko-KR" altLang="en-US" dirty="0"/>
              <a:t>어떤 컨텍스트를 넘겨서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템플릿 작성하기</a:t>
            </a:r>
            <a:endParaRPr lang="en-US" altLang="ko-KR" dirty="0"/>
          </a:p>
          <a:p>
            <a:pPr lvl="2"/>
            <a:r>
              <a:rPr lang="ko-KR" altLang="en-US" dirty="0"/>
              <a:t>넘겨받은 컨텍스트의 값을 확인해서</a:t>
            </a:r>
          </a:p>
        </p:txBody>
      </p:sp>
    </p:spTree>
    <p:extLst>
      <p:ext uri="{BB962C8B-B14F-4D97-AF65-F5344CB8AC3E}">
        <p14:creationId xmlns:p14="http://schemas.microsoft.com/office/powerpoint/2010/main" val="136100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9" y="0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ko-KR" dirty="0"/>
              <a:t>FBV</a:t>
            </a:r>
            <a:r>
              <a:rPr lang="ko-KR" altLang="en-US" dirty="0"/>
              <a:t>로 </a:t>
            </a:r>
            <a:r>
              <a:rPr lang="en-US" altLang="ko-KR" dirty="0" err="1"/>
              <a:t>post_detail</a:t>
            </a:r>
            <a:r>
              <a:rPr lang="en-US" altLang="ko-KR" dirty="0"/>
              <a:t> </a:t>
            </a:r>
            <a:r>
              <a:rPr lang="ko-KR" altLang="en-US" dirty="0"/>
              <a:t>페이지 만들기</a:t>
            </a:r>
            <a:endParaRPr lang="ko-KR" altLang="en-US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838200" y="1424556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모델명</a:t>
            </a:r>
            <a:r>
              <a:rPr lang="en-US" altLang="ko-KR" b="1" dirty="0">
                <a:latin typeface="+mn-ea"/>
              </a:rPr>
              <a:t>.</a:t>
            </a:r>
            <a:r>
              <a:rPr lang="en-US" altLang="ko-KR" b="1" dirty="0" err="1">
                <a:latin typeface="+mn-ea"/>
              </a:rPr>
              <a:t>objects.get</a:t>
            </a:r>
            <a:r>
              <a:rPr lang="en-US" altLang="ko-KR" b="1" dirty="0">
                <a:latin typeface="+mn-ea"/>
              </a:rPr>
              <a:t>(pk=‘pk’)</a:t>
            </a:r>
            <a:endParaRPr lang="ko-KR" altLang="en-US" b="1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35B9D-D888-4AA1-BF27-818654C87052}"/>
              </a:ext>
            </a:extLst>
          </p:cNvPr>
          <p:cNvSpPr txBox="1"/>
          <p:nvPr/>
        </p:nvSpPr>
        <p:spPr>
          <a:xfrm>
            <a:off x="838200" y="1805620"/>
            <a:ext cx="468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에서 가져온 </a:t>
            </a:r>
            <a:r>
              <a:rPr lang="en-US" altLang="ko-KR" dirty="0"/>
              <a:t>pk</a:t>
            </a:r>
            <a:r>
              <a:rPr lang="ko-KR" altLang="en-US" dirty="0"/>
              <a:t>와 일치하는 </a:t>
            </a:r>
            <a:r>
              <a:rPr lang="en-US" altLang="ko-KR" dirty="0"/>
              <a:t>post</a:t>
            </a:r>
            <a:r>
              <a:rPr lang="ko-KR" altLang="en-US" dirty="0"/>
              <a:t>를 가져옴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F08F15-05F0-4E9D-B27D-830A5600519F}"/>
              </a:ext>
            </a:extLst>
          </p:cNvPr>
          <p:cNvGrpSpPr/>
          <p:nvPr/>
        </p:nvGrpSpPr>
        <p:grpSpPr>
          <a:xfrm>
            <a:off x="465706" y="2297002"/>
            <a:ext cx="3787463" cy="2336706"/>
            <a:chOff x="0" y="1241212"/>
            <a:chExt cx="7092175" cy="437557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F19EC-DA72-4771-8FB8-8B4A8C76C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4848"/>
            <a:stretch/>
          </p:blipFill>
          <p:spPr>
            <a:xfrm>
              <a:off x="0" y="1241213"/>
              <a:ext cx="6724185" cy="437557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4FF2F4-F538-4386-91E7-248A0E26E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982"/>
            <a:stretch/>
          </p:blipFill>
          <p:spPr>
            <a:xfrm>
              <a:off x="6724185" y="1241212"/>
              <a:ext cx="367990" cy="437557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A98756-E46E-431C-A0E1-29C772ECB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84" b="85626"/>
            <a:stretch/>
          </p:blipFill>
          <p:spPr>
            <a:xfrm>
              <a:off x="4151970" y="1242440"/>
              <a:ext cx="2940205" cy="62893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1B8D92-BC0A-4D2F-AB74-77FABDD74FF7}"/>
              </a:ext>
            </a:extLst>
          </p:cNvPr>
          <p:cNvGrpSpPr/>
          <p:nvPr/>
        </p:nvGrpSpPr>
        <p:grpSpPr>
          <a:xfrm>
            <a:off x="4891760" y="3261720"/>
            <a:ext cx="3210196" cy="3113602"/>
            <a:chOff x="1687963" y="4609817"/>
            <a:chExt cx="6136183" cy="595154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0781430-3B1B-4E0D-8882-2CF39AB82376}"/>
                </a:ext>
              </a:extLst>
            </p:cNvPr>
            <p:cNvGrpSpPr/>
            <p:nvPr/>
          </p:nvGrpSpPr>
          <p:grpSpPr>
            <a:xfrm>
              <a:off x="1687963" y="4621200"/>
              <a:ext cx="6115050" cy="5940164"/>
              <a:chOff x="-12700" y="3348096"/>
              <a:chExt cx="6115050" cy="594016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5B81491-E392-49F6-A8CD-108EB72F67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000"/>
              <a:stretch/>
            </p:blipFill>
            <p:spPr>
              <a:xfrm>
                <a:off x="-12700" y="3348096"/>
                <a:ext cx="6096000" cy="811898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CC1A4A0-F924-46DF-8174-AE80BC917B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0000"/>
              <a:stretch/>
            </p:blipFill>
            <p:spPr>
              <a:xfrm>
                <a:off x="0" y="4135109"/>
                <a:ext cx="6096000" cy="2517321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CF17D56-7FEC-4CEE-ADAF-381C58F73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0729"/>
              <a:stretch/>
            </p:blipFill>
            <p:spPr>
              <a:xfrm>
                <a:off x="76200" y="6440010"/>
                <a:ext cx="6007099" cy="2637956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2F699B4-654D-4CFE-BC3D-FB0BE3A7D5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7767" r="-29"/>
              <a:stretch/>
            </p:blipFill>
            <p:spPr>
              <a:xfrm>
                <a:off x="5826578" y="6650305"/>
                <a:ext cx="275772" cy="2637955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64A0A70-EB67-429A-8473-AD514F12B8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3873" r="-276"/>
              <a:stretch/>
            </p:blipFill>
            <p:spPr>
              <a:xfrm>
                <a:off x="5321764" y="3975554"/>
                <a:ext cx="780586" cy="2674751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6ADAC30-48A1-4F3D-B259-81CA1AC89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20"/>
            <a:stretch/>
          </p:blipFill>
          <p:spPr>
            <a:xfrm>
              <a:off x="4668837" y="4609817"/>
              <a:ext cx="3155309" cy="811898"/>
            </a:xfrm>
            <a:prstGeom prst="rect">
              <a:avLst/>
            </a:prstGeom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80F2C71-6D66-4A99-B724-7FE806AF4A40}"/>
              </a:ext>
            </a:extLst>
          </p:cNvPr>
          <p:cNvSpPr/>
          <p:nvPr/>
        </p:nvSpPr>
        <p:spPr>
          <a:xfrm>
            <a:off x="891377" y="3771697"/>
            <a:ext cx="3236906" cy="202752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9139825-A61F-4D72-BCAA-B5A670519E62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 flipV="1">
            <a:off x="4128283" y="3567044"/>
            <a:ext cx="2393556" cy="306029"/>
          </a:xfrm>
          <a:prstGeom prst="bentConnector4">
            <a:avLst>
              <a:gd name="adj1" fmla="val 19636"/>
              <a:gd name="adj2" fmla="val 319514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C62F1C0-85CA-489B-8119-ECB8BFB62CE2}"/>
              </a:ext>
            </a:extLst>
          </p:cNvPr>
          <p:cNvSpPr/>
          <p:nvPr/>
        </p:nvSpPr>
        <p:spPr>
          <a:xfrm>
            <a:off x="5068258" y="3567044"/>
            <a:ext cx="2907162" cy="2483054"/>
          </a:xfrm>
          <a:prstGeom prst="roundRect">
            <a:avLst>
              <a:gd name="adj" fmla="val 6128"/>
            </a:avLst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82BD69A-F3D4-469E-8E23-ED4641C96062}"/>
              </a:ext>
            </a:extLst>
          </p:cNvPr>
          <p:cNvSpPr/>
          <p:nvPr/>
        </p:nvSpPr>
        <p:spPr>
          <a:xfrm>
            <a:off x="3942215" y="5167120"/>
            <a:ext cx="1603871" cy="627720"/>
          </a:xfrm>
          <a:prstGeom prst="rightArrow">
            <a:avLst>
              <a:gd name="adj1" fmla="val 73076"/>
              <a:gd name="adj2" fmla="val 355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템플릿에 넘겨줄 값</a:t>
            </a:r>
            <a:endParaRPr lang="en-US" altLang="ko-KR" sz="1100" dirty="0"/>
          </a:p>
          <a:p>
            <a:r>
              <a:rPr lang="ko-KR" altLang="en-US" sz="1100" dirty="0" err="1"/>
              <a:t>딕셔너리</a:t>
            </a:r>
            <a:r>
              <a:rPr lang="ko-KR" altLang="en-US" sz="1100" dirty="0"/>
              <a:t> 형태로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5D8A621-E115-4962-9599-89AD4EFBE0FD}"/>
              </a:ext>
            </a:extLst>
          </p:cNvPr>
          <p:cNvSpPr/>
          <p:nvPr/>
        </p:nvSpPr>
        <p:spPr>
          <a:xfrm>
            <a:off x="3922933" y="4847494"/>
            <a:ext cx="1608128" cy="295520"/>
          </a:xfrm>
          <a:prstGeom prst="rightArrow">
            <a:avLst>
              <a:gd name="adj1" fmla="val 73076"/>
              <a:gd name="adj2" fmla="val 817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사용할 템플릿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5885F0-7CA3-4C84-8BC5-8501586C1232}"/>
              </a:ext>
            </a:extLst>
          </p:cNvPr>
          <p:cNvGrpSpPr/>
          <p:nvPr/>
        </p:nvGrpSpPr>
        <p:grpSpPr>
          <a:xfrm>
            <a:off x="8649728" y="224947"/>
            <a:ext cx="3192450" cy="3900009"/>
            <a:chOff x="5402263" y="1910241"/>
            <a:chExt cx="3192450" cy="3900009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DBD9E60-3E2F-4B68-881F-A8C83325B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6073" t="7660" b="-1"/>
            <a:stretch/>
          </p:blipFill>
          <p:spPr>
            <a:xfrm>
              <a:off x="7867368" y="5039601"/>
              <a:ext cx="727345" cy="77064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9A9BD66-6687-4A1C-8D19-5920ACE30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6898"/>
            <a:stretch/>
          </p:blipFill>
          <p:spPr>
            <a:xfrm>
              <a:off x="8416064" y="1910241"/>
              <a:ext cx="161982" cy="321259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F2E751-D74A-4718-BEE6-EF5674EE0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6612"/>
            <a:stretch/>
          </p:blipFill>
          <p:spPr>
            <a:xfrm>
              <a:off x="5402263" y="1910241"/>
              <a:ext cx="2788285" cy="321259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41F62C-EE8F-4F0D-8A4E-2CF20B69C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660" r="42723" b="-1"/>
            <a:stretch/>
          </p:blipFill>
          <p:spPr>
            <a:xfrm>
              <a:off x="5424706" y="5039601"/>
              <a:ext cx="2991357" cy="77064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6565F5-2128-4961-9A93-096DB6A5D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6611" t="-1" b="89668"/>
            <a:stretch/>
          </p:blipFill>
          <p:spPr>
            <a:xfrm>
              <a:off x="5789761" y="1910241"/>
              <a:ext cx="2788286" cy="331970"/>
            </a:xfrm>
            <a:prstGeom prst="rect">
              <a:avLst/>
            </a:prstGeom>
          </p:spPr>
        </p:pic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F3C018F-4700-44FC-B3B3-22B470BA2551}"/>
              </a:ext>
            </a:extLst>
          </p:cNvPr>
          <p:cNvCxnSpPr>
            <a:cxnSpLocks/>
            <a:stCxn id="32" idx="3"/>
            <a:endCxn id="6" idx="1"/>
          </p:cNvCxnSpPr>
          <p:nvPr/>
        </p:nvCxnSpPr>
        <p:spPr>
          <a:xfrm flipV="1">
            <a:off x="7975420" y="1831246"/>
            <a:ext cx="674308" cy="29773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BAF0944-1181-42DE-94DD-6121D5215B5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404643" y="4529951"/>
            <a:ext cx="3557631" cy="1774480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E6A4B0C-0A91-499D-B5AD-5949685A98A7}"/>
              </a:ext>
            </a:extLst>
          </p:cNvPr>
          <p:cNvSpPr/>
          <p:nvPr/>
        </p:nvSpPr>
        <p:spPr>
          <a:xfrm rot="5400000">
            <a:off x="10249698" y="3907636"/>
            <a:ext cx="589691" cy="5352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B56ABA-D8FF-49E3-9A7B-536AF31C2324}"/>
              </a:ext>
            </a:extLst>
          </p:cNvPr>
          <p:cNvCxnSpPr>
            <a:cxnSpLocks/>
          </p:cNvCxnSpPr>
          <p:nvPr/>
        </p:nvCxnSpPr>
        <p:spPr>
          <a:xfrm flipH="1" flipV="1">
            <a:off x="1893073" y="3929695"/>
            <a:ext cx="163913" cy="16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122131-729D-4CD5-A85E-DACCAAD7E895}"/>
              </a:ext>
            </a:extLst>
          </p:cNvPr>
          <p:cNvSpPr txBox="1"/>
          <p:nvPr/>
        </p:nvSpPr>
        <p:spPr>
          <a:xfrm>
            <a:off x="1136589" y="5500622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자료형</a:t>
            </a:r>
            <a:r>
              <a:rPr lang="en-US" altLang="ko-KR" dirty="0"/>
              <a:t>:</a:t>
            </a:r>
            <a:r>
              <a:rPr lang="ko-KR" altLang="en-US" dirty="0" err="1"/>
              <a:t>변수명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Blog/1/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6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7AF12-84AB-4F01-9968-C7334462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목록에 링크 붙이기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0C95-DC5E-4D04-8D61-94C4D614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방금 만든 </a:t>
            </a:r>
            <a:r>
              <a:rPr lang="en-US" altLang="ko-KR" dirty="0" err="1"/>
              <a:t>single_post_page</a:t>
            </a:r>
            <a:r>
              <a:rPr lang="ko-KR" altLang="en-US" dirty="0"/>
              <a:t>로 이어지는 링크를 글 목록에 추가하려면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목록 말고도 다른 곳에서 </a:t>
            </a:r>
            <a:r>
              <a:rPr lang="en-US" altLang="ko-KR" dirty="0"/>
              <a:t>"</a:t>
            </a:r>
            <a:r>
              <a:rPr lang="ko-KR" altLang="en-US" dirty="0"/>
              <a:t>특정 글의 주소</a:t>
            </a:r>
            <a:r>
              <a:rPr lang="en-US" altLang="ko-KR" dirty="0"/>
              <a:t>"</a:t>
            </a:r>
            <a:r>
              <a:rPr lang="ko-KR" altLang="en-US" dirty="0"/>
              <a:t>를 구해올 일이 있을 것 같은데</a:t>
            </a:r>
            <a:r>
              <a:rPr lang="en-US" altLang="ko-KR" dirty="0"/>
              <a:t>..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모델에 </a:t>
            </a:r>
            <a:r>
              <a:rPr lang="en-US" altLang="ko-KR" dirty="0"/>
              <a:t>'</a:t>
            </a:r>
            <a:r>
              <a:rPr lang="ko-KR" altLang="en-US" dirty="0"/>
              <a:t>글의 주소</a:t>
            </a:r>
            <a:r>
              <a:rPr lang="en-US" altLang="ko-KR" dirty="0"/>
              <a:t>'</a:t>
            </a:r>
            <a:r>
              <a:rPr lang="ko-KR" altLang="en-US" dirty="0"/>
              <a:t>를 찾아오게 만드는 메소드를 추가해보자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51B58-9FC4-4493-AE6C-A3EC6C4A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619" y="2260491"/>
            <a:ext cx="3553321" cy="1790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D89C116-752B-4008-B8DA-A73EF3D78733}"/>
              </a:ext>
            </a:extLst>
          </p:cNvPr>
          <p:cNvSpPr/>
          <p:nvPr/>
        </p:nvSpPr>
        <p:spPr>
          <a:xfrm>
            <a:off x="6353035" y="2793442"/>
            <a:ext cx="2991932" cy="26125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D2B69-8013-4AF8-9055-94C2C93D4474}"/>
              </a:ext>
            </a:extLst>
          </p:cNvPr>
          <p:cNvSpPr txBox="1"/>
          <p:nvPr/>
        </p:nvSpPr>
        <p:spPr>
          <a:xfrm>
            <a:off x="9545933" y="2411604"/>
            <a:ext cx="174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링크를</a:t>
            </a:r>
            <a:endParaRPr lang="en-US" altLang="ko-KR" dirty="0"/>
          </a:p>
          <a:p>
            <a:r>
              <a:rPr lang="en-US" altLang="ko-KR" dirty="0"/>
              <a:t>/blog/{{p.pk}}</a:t>
            </a:r>
            <a:r>
              <a:rPr lang="ko-KR" altLang="en-US" dirty="0"/>
              <a:t>로 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50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A1B1E-99A7-44C5-9C0D-768B59F2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목록에 링크 붙이기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EC8FAE-526D-4D0A-B946-96A48B51F197}"/>
              </a:ext>
            </a:extLst>
          </p:cNvPr>
          <p:cNvGrpSpPr/>
          <p:nvPr/>
        </p:nvGrpSpPr>
        <p:grpSpPr>
          <a:xfrm>
            <a:off x="1261872" y="2505991"/>
            <a:ext cx="3480193" cy="3594991"/>
            <a:chOff x="1289101" y="0"/>
            <a:chExt cx="66390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02F5A5-8BDC-43AD-8C8D-C8DD41D4C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281"/>
            <a:stretch/>
          </p:blipFill>
          <p:spPr>
            <a:xfrm>
              <a:off x="1289101" y="0"/>
              <a:ext cx="6324373" cy="685800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C8C9EAF-CC9A-4C21-9ED7-62BC05668504}"/>
                </a:ext>
              </a:extLst>
            </p:cNvPr>
            <p:cNvGrpSpPr/>
            <p:nvPr/>
          </p:nvGrpSpPr>
          <p:grpSpPr>
            <a:xfrm>
              <a:off x="5317779" y="0"/>
              <a:ext cx="2610328" cy="6858000"/>
              <a:chOff x="8455377" y="152400"/>
              <a:chExt cx="2610328" cy="68580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15E4138-9DC4-48F8-ACA9-2558F6E38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6630"/>
              <a:stretch/>
            </p:blipFill>
            <p:spPr>
              <a:xfrm>
                <a:off x="10735733" y="152400"/>
                <a:ext cx="324328" cy="68580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0C28858-78C9-4AD5-ACC9-D913671666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875" b="90108"/>
              <a:stretch/>
            </p:blipFill>
            <p:spPr>
              <a:xfrm>
                <a:off x="8455377" y="152400"/>
                <a:ext cx="2610328" cy="678367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91ED95-7A33-4981-B0A9-461FCE51964F}"/>
              </a:ext>
            </a:extLst>
          </p:cNvPr>
          <p:cNvGrpSpPr/>
          <p:nvPr/>
        </p:nvGrpSpPr>
        <p:grpSpPr>
          <a:xfrm>
            <a:off x="5678737" y="2505990"/>
            <a:ext cx="3728450" cy="3594991"/>
            <a:chOff x="1543965" y="0"/>
            <a:chExt cx="7112592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5E38191-47D6-4515-B807-D8EC9C21F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216"/>
            <a:stretch/>
          </p:blipFill>
          <p:spPr>
            <a:xfrm>
              <a:off x="1543965" y="0"/>
              <a:ext cx="6990435" cy="6858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7E3E21-F6A5-4916-B7F5-AD2C3FB79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672"/>
            <a:stretch/>
          </p:blipFill>
          <p:spPr>
            <a:xfrm>
              <a:off x="8444590" y="0"/>
              <a:ext cx="211967" cy="6858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6686D2D-AEEB-4C4F-9C78-3FCA47EF0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795" b="93056"/>
            <a:stretch/>
          </p:blipFill>
          <p:spPr>
            <a:xfrm>
              <a:off x="4450046" y="0"/>
              <a:ext cx="4206511" cy="4762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18D9AA-D0A1-4B2E-BAC2-1ED032D310D8}"/>
              </a:ext>
            </a:extLst>
          </p:cNvPr>
          <p:cNvSpPr txBox="1"/>
          <p:nvPr/>
        </p:nvSpPr>
        <p:spPr>
          <a:xfrm>
            <a:off x="1342551" y="1790920"/>
            <a:ext cx="7098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https://docs.djangoproject.com/en/3.0/ref/templates/language/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2FF4-71A1-4241-84EA-1C4B2CC6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페이지에서 새 글 추가해보기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F2695-550B-4570-A313-1E256FA9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290646"/>
            <a:ext cx="8595360" cy="1889491"/>
          </a:xfrm>
        </p:spPr>
        <p:txBody>
          <a:bodyPr/>
          <a:lstStyle/>
          <a:p>
            <a:r>
              <a:rPr lang="en-US" altLang="ko-KR" dirty="0"/>
              <a:t>Convention over configuration</a:t>
            </a:r>
          </a:p>
          <a:p>
            <a:r>
              <a:rPr lang="en-US" altLang="ko-KR" dirty="0">
                <a:hlinkClick r:id="rId2"/>
              </a:rPr>
              <a:t>https://docs.djangoproject.com/en/3.2/ref/models/instances/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A5452-670C-4027-9ECE-A4E4820C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825" y="1828800"/>
            <a:ext cx="11488753" cy="1790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C63176-392A-4002-93F7-4D343C7F1FD9}"/>
              </a:ext>
            </a:extLst>
          </p:cNvPr>
          <p:cNvSpPr/>
          <p:nvPr/>
        </p:nvSpPr>
        <p:spPr>
          <a:xfrm>
            <a:off x="9857232" y="1828800"/>
            <a:ext cx="1416193" cy="212942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FD06-CD9D-4323-91C9-59B6D9D08BD6}"/>
              </a:ext>
            </a:extLst>
          </p:cNvPr>
          <p:cNvSpPr txBox="1"/>
          <p:nvPr/>
        </p:nvSpPr>
        <p:spPr>
          <a:xfrm>
            <a:off x="9304774" y="4360985"/>
            <a:ext cx="18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버튼 만든 적이 없는데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7E34DD-B52E-436D-AFB1-6AD96B4E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br>
              <a:rPr lang="en-US" altLang="ko-KR" dirty="0"/>
            </a:br>
            <a:r>
              <a:rPr lang="en-US" altLang="ko-KR" dirty="0"/>
              <a:t>WHENEVER</a:t>
            </a:r>
            <a:br>
              <a:rPr lang="en-US" altLang="ko-KR" dirty="0"/>
            </a:br>
            <a:r>
              <a:rPr lang="en-US" altLang="ko-KR" dirty="0"/>
              <a:t>POSSIBLE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9057C0-F31E-4308-B2AC-0BF764ABA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2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6375C-1E7B-49B5-884E-35E9902E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대문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3C789-DB99-49A7-B135-7EB2D67B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대문 페이지에 해당하는 </a:t>
            </a:r>
            <a:r>
              <a:rPr lang="en-US" altLang="ko-KR" dirty="0"/>
              <a:t>URL </a:t>
            </a:r>
            <a:r>
              <a:rPr lang="ko-KR" altLang="en-US" dirty="0"/>
              <a:t>패턴 </a:t>
            </a:r>
            <a:r>
              <a:rPr lang="en-US" altLang="ko-KR" dirty="0"/>
              <a:t>: ' '</a:t>
            </a:r>
          </a:p>
          <a:p>
            <a:r>
              <a:rPr lang="en-US" altLang="ko-KR" dirty="0" err="1"/>
              <a:t>Single_pages</a:t>
            </a:r>
            <a:r>
              <a:rPr lang="en-US" altLang="ko-KR" dirty="0"/>
              <a:t> </a:t>
            </a:r>
            <a:r>
              <a:rPr lang="ko-KR" altLang="en-US" dirty="0"/>
              <a:t>앱에서 대문을 처리하도록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패턴을 </a:t>
            </a:r>
            <a:r>
              <a:rPr lang="en-US" altLang="ko-KR" dirty="0" err="1"/>
              <a:t>single_pages</a:t>
            </a:r>
            <a:r>
              <a:rPr lang="ko-KR" altLang="en-US" dirty="0"/>
              <a:t>로 넘기기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FCB57-B3B8-4E85-9F4A-598847B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5" y="3773898"/>
            <a:ext cx="4039164" cy="23530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C208A7-0417-425F-B32A-79DCCB04CAD7}"/>
              </a:ext>
            </a:extLst>
          </p:cNvPr>
          <p:cNvSpPr/>
          <p:nvPr/>
        </p:nvSpPr>
        <p:spPr>
          <a:xfrm>
            <a:off x="7077205" y="4004468"/>
            <a:ext cx="2254685" cy="1657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/blog/</a:t>
            </a:r>
            <a:r>
              <a:rPr lang="en-US" altLang="ko-KR" dirty="0" err="1"/>
              <a:t>abc</a:t>
            </a:r>
            <a:r>
              <a:rPr lang="en-US" altLang="ko-KR" dirty="0"/>
              <a:t> =&gt;?</a:t>
            </a:r>
          </a:p>
          <a:p>
            <a:pPr algn="ctr"/>
            <a:r>
              <a:rPr lang="en-US" altLang="ko-KR" dirty="0"/>
              <a:t>/admin/</a:t>
            </a:r>
            <a:r>
              <a:rPr lang="en-US" altLang="ko-KR" dirty="0" err="1"/>
              <a:t>abc</a:t>
            </a:r>
            <a:r>
              <a:rPr lang="en-US" altLang="ko-KR" dirty="0"/>
              <a:t> =&gt;?</a:t>
            </a:r>
          </a:p>
          <a:p>
            <a:pPr algn="ctr"/>
            <a:r>
              <a:rPr lang="en-US" altLang="ko-KR" dirty="0"/>
              <a:t>/  =&gt; ?</a:t>
            </a:r>
          </a:p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abc</a:t>
            </a:r>
            <a:r>
              <a:rPr lang="en-US" altLang="ko-KR" dirty="0"/>
              <a:t> =&gt;?</a:t>
            </a:r>
          </a:p>
        </p:txBody>
      </p:sp>
    </p:spTree>
    <p:extLst>
      <p:ext uri="{BB962C8B-B14F-4D97-AF65-F5344CB8AC3E}">
        <p14:creationId xmlns:p14="http://schemas.microsoft.com/office/powerpoint/2010/main" val="50725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50DE0-56BA-42A1-87D6-782E6D68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Single_pages</a:t>
            </a:r>
            <a:r>
              <a:rPr lang="en-US" altLang="ko-KR" dirty="0"/>
              <a:t> </a:t>
            </a:r>
            <a:r>
              <a:rPr lang="ko-KR" altLang="en-US" dirty="0"/>
              <a:t>앱의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56605-54D4-4BDE-84FE-2BF08677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02" y="1828800"/>
            <a:ext cx="6801799" cy="2476846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509BA6-004C-4A2F-AFA4-0FA890D8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305646"/>
            <a:ext cx="8595360" cy="1874491"/>
          </a:xfrm>
        </p:spPr>
        <p:txBody>
          <a:bodyPr/>
          <a:lstStyle/>
          <a:p>
            <a:r>
              <a:rPr lang="en-US" altLang="ko-KR" dirty="0"/>
              <a:t>Views.py</a:t>
            </a:r>
            <a:r>
              <a:rPr lang="ko-KR" altLang="en-US" dirty="0"/>
              <a:t>에 </a:t>
            </a:r>
            <a:r>
              <a:rPr lang="en-US" altLang="ko-KR" dirty="0"/>
              <a:t>render</a:t>
            </a:r>
            <a:r>
              <a:rPr lang="ko-KR" altLang="en-US" dirty="0"/>
              <a:t>를 반환하는 두 함수를 만들고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template</a:t>
            </a:r>
            <a:r>
              <a:rPr lang="ko-KR" altLang="en-US" dirty="0"/>
              <a:t>를 적절히 생성하면 완성</a:t>
            </a:r>
            <a:endParaRPr lang="en-US" altLang="ko-KR" dirty="0"/>
          </a:p>
          <a:p>
            <a:r>
              <a:rPr lang="ko-KR" altLang="en-US" dirty="0"/>
              <a:t>또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2B46A8-EA0D-43DB-A698-A24B2D4E4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632" y="3745282"/>
            <a:ext cx="5699359" cy="3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D427-C321-4BBF-9BC3-45FEC247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C2549-D1A5-4B18-8618-9B93FBCB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F5419-7205-41ED-AE68-A494D7B9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8" y="1828800"/>
            <a:ext cx="2734057" cy="2124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604913-39B6-4B48-8B6F-DED85496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14" y="1828800"/>
            <a:ext cx="2438740" cy="476316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C6D031-E034-4EF8-87B3-6FB6D3BE000C}"/>
              </a:ext>
            </a:extLst>
          </p:cNvPr>
          <p:cNvSpPr/>
          <p:nvPr/>
        </p:nvSpPr>
        <p:spPr>
          <a:xfrm>
            <a:off x="3557392" y="2505205"/>
            <a:ext cx="588723" cy="425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B6F3A-CA26-4CF8-B2DF-CC44F677498F}"/>
              </a:ext>
            </a:extLst>
          </p:cNvPr>
          <p:cNvSpPr/>
          <p:nvPr/>
        </p:nvSpPr>
        <p:spPr>
          <a:xfrm>
            <a:off x="9209315" y="6571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6D7095-A640-4A5E-9CC7-F400CD661280}"/>
              </a:ext>
            </a:extLst>
          </p:cNvPr>
          <p:cNvSpPr/>
          <p:nvPr/>
        </p:nvSpPr>
        <p:spPr>
          <a:xfrm>
            <a:off x="9209315" y="24277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블로그 메인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A3165CD-5A50-4845-B71D-C59E79C89E12}"/>
              </a:ext>
            </a:extLst>
          </p:cNvPr>
          <p:cNvSpPr/>
          <p:nvPr/>
        </p:nvSpPr>
        <p:spPr>
          <a:xfrm>
            <a:off x="10425165" y="1571588"/>
            <a:ext cx="1366576" cy="8092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Blog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B04EB3-341B-4926-81E2-F39D44185904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10123715" y="1114388"/>
            <a:ext cx="98473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8AB901-B696-426B-85AD-D33ADD59AE1C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flipH="1">
            <a:off x="10123715" y="2380881"/>
            <a:ext cx="984738" cy="50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A0F32A7A-26E1-41ED-B3A5-5DC208C180F0}"/>
              </a:ext>
            </a:extLst>
          </p:cNvPr>
          <p:cNvSpPr/>
          <p:nvPr/>
        </p:nvSpPr>
        <p:spPr>
          <a:xfrm>
            <a:off x="9209315" y="4018762"/>
            <a:ext cx="1316334" cy="10651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Read</a:t>
            </a:r>
            <a:r>
              <a:rPr lang="ko-KR" altLang="en-US" sz="1400" dirty="0"/>
              <a:t> </a:t>
            </a:r>
            <a:r>
              <a:rPr lang="en-US" altLang="ko-KR" sz="1400" dirty="0"/>
              <a:t>more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6B2230-9096-456D-92F1-2F893E62CF74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9666515" y="3342196"/>
            <a:ext cx="200967" cy="67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B7F8B2-3E42-4777-90F1-22DC01855B57}"/>
              </a:ext>
            </a:extLst>
          </p:cNvPr>
          <p:cNvSpPr/>
          <p:nvPr/>
        </p:nvSpPr>
        <p:spPr>
          <a:xfrm>
            <a:off x="9465548" y="5484124"/>
            <a:ext cx="1316334" cy="55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각각의 블로그 글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84234E-1A9D-43C1-9233-88DB3D12DFC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867482" y="5083888"/>
            <a:ext cx="256233" cy="4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4ADA27BA-FAE6-4B65-9637-311DD26C9EA8}"/>
              </a:ext>
            </a:extLst>
          </p:cNvPr>
          <p:cNvSpPr/>
          <p:nvPr/>
        </p:nvSpPr>
        <p:spPr>
          <a:xfrm>
            <a:off x="7734718" y="1644467"/>
            <a:ext cx="1693148" cy="6765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312F7E-6342-4C74-A6B5-11DEA3EF06C9}"/>
              </a:ext>
            </a:extLst>
          </p:cNvPr>
          <p:cNvCxnSpPr>
            <a:stCxn id="10" idx="1"/>
            <a:endCxn id="18" idx="2"/>
          </p:cNvCxnSpPr>
          <p:nvPr/>
        </p:nvCxnSpPr>
        <p:spPr>
          <a:xfrm flipH="1" flipV="1">
            <a:off x="8581292" y="2321033"/>
            <a:ext cx="628023" cy="56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BABA37-8C7A-4A1D-BF74-F803F1F94603}"/>
              </a:ext>
            </a:extLst>
          </p:cNvPr>
          <p:cNvCxnSpPr>
            <a:stCxn id="18" idx="0"/>
            <a:endCxn id="9" idx="1"/>
          </p:cNvCxnSpPr>
          <p:nvPr/>
        </p:nvCxnSpPr>
        <p:spPr>
          <a:xfrm flipV="1">
            <a:off x="8581292" y="1114388"/>
            <a:ext cx="628023" cy="53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FA99024-3080-440E-8881-FF18B1504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423" y="2857643"/>
            <a:ext cx="2295845" cy="2705478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D35AFD3-EFD5-4FEA-AA99-1ECCBDBE32EA}"/>
              </a:ext>
            </a:extLst>
          </p:cNvPr>
          <p:cNvSpPr/>
          <p:nvPr/>
        </p:nvSpPr>
        <p:spPr>
          <a:xfrm>
            <a:off x="6371052" y="3599739"/>
            <a:ext cx="342002" cy="489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4992B64-5F5E-43F6-8549-F77E800E5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62" y="4499838"/>
            <a:ext cx="3115110" cy="1886213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E518A20-9A2A-46B1-9194-4158BBA15C8E}"/>
              </a:ext>
            </a:extLst>
          </p:cNvPr>
          <p:cNvSpPr/>
          <p:nvPr/>
        </p:nvSpPr>
        <p:spPr>
          <a:xfrm>
            <a:off x="1521820" y="3607495"/>
            <a:ext cx="497899" cy="60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8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ACFC-AE27-42A9-8B6F-1F4061DC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26323-916C-4EB6-A6B7-E28170A7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방문자의 </a:t>
            </a:r>
            <a:r>
              <a:rPr lang="ko-KR" altLang="en-US" dirty="0" err="1"/>
              <a:t>요청으로부터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을 해석하고</a:t>
            </a:r>
            <a:r>
              <a:rPr lang="en-US" altLang="ko-KR" dirty="0"/>
              <a:t>, </a:t>
            </a:r>
            <a:r>
              <a:rPr lang="ko-KR" altLang="en-US" dirty="0"/>
              <a:t>적절한 페이지를 만들어 돌려주기</a:t>
            </a:r>
            <a:endParaRPr lang="en-US" altLang="ko-KR" dirty="0"/>
          </a:p>
          <a:p>
            <a:r>
              <a:rPr lang="ko-KR" altLang="en-US" dirty="0"/>
              <a:t>사실상 웹서버의 </a:t>
            </a:r>
            <a:r>
              <a:rPr lang="ko-KR" altLang="en-US" dirty="0" err="1"/>
              <a:t>핵시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05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8FDE2-4923-40F2-8514-B941ED7B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CBV</a:t>
            </a:r>
            <a:r>
              <a:rPr lang="ko-KR" altLang="en-US" dirty="0"/>
              <a:t>로 페이지 만들기</a:t>
            </a:r>
            <a:br>
              <a:rPr lang="en-US" altLang="ko-KR" dirty="0"/>
            </a:br>
            <a:r>
              <a:rPr lang="en-US" altLang="ko-KR" dirty="0"/>
              <a:t>Class based 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030C8-677C-49A5-8CF0-C948EA35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등 필요한 기능이 이미 클래스로 존재</a:t>
            </a:r>
            <a:endParaRPr lang="en-US" altLang="ko-KR" dirty="0"/>
          </a:p>
          <a:p>
            <a:r>
              <a:rPr lang="ko-KR" altLang="en-US" dirty="0"/>
              <a:t>일반적인 기능의 경우 해당 클래스를 상속하여 간단히 만들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2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1C38B-D594-4710-B17E-9621387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ListView</a:t>
            </a:r>
            <a:r>
              <a:rPr lang="ko-KR" altLang="en-US" dirty="0"/>
              <a:t>로 포스트 목록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7B49-724F-4D98-8F9B-455F6F1F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6DBD43-B7DF-402B-B64D-BCB1DF960C17}"/>
              </a:ext>
            </a:extLst>
          </p:cNvPr>
          <p:cNvGrpSpPr/>
          <p:nvPr/>
        </p:nvGrpSpPr>
        <p:grpSpPr>
          <a:xfrm>
            <a:off x="3901149" y="2350915"/>
            <a:ext cx="3036685" cy="4141325"/>
            <a:chOff x="828675" y="1912620"/>
            <a:chExt cx="3726750" cy="508241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D61B596-E24D-48C3-AFE3-BE91CC62C573}"/>
                </a:ext>
              </a:extLst>
            </p:cNvPr>
            <p:cNvGrpSpPr/>
            <p:nvPr/>
          </p:nvGrpSpPr>
          <p:grpSpPr>
            <a:xfrm>
              <a:off x="828675" y="1912620"/>
              <a:ext cx="3409950" cy="5080687"/>
              <a:chOff x="828675" y="1912620"/>
              <a:chExt cx="3409950" cy="508068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EFD490D-4C96-4BB7-8A93-48291E9F6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46486"/>
              <a:stretch/>
            </p:blipFill>
            <p:spPr>
              <a:xfrm>
                <a:off x="838200" y="1912620"/>
                <a:ext cx="3400425" cy="3638363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261B88C5-9727-4CBE-80D1-804C86EB3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6224"/>
              <a:stretch/>
            </p:blipFill>
            <p:spPr>
              <a:xfrm>
                <a:off x="828675" y="5550983"/>
                <a:ext cx="3409950" cy="1442324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E59EC62-A375-4DFD-86AA-B400B5F452D3}"/>
                </a:ext>
              </a:extLst>
            </p:cNvPr>
            <p:cNvGrpSpPr/>
            <p:nvPr/>
          </p:nvGrpSpPr>
          <p:grpSpPr>
            <a:xfrm>
              <a:off x="2886075" y="1912620"/>
              <a:ext cx="1669350" cy="5082411"/>
              <a:chOff x="9077325" y="2651399"/>
              <a:chExt cx="1669350" cy="5082411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5402CBF-EC17-4C23-BCA5-381D39B79EEF}"/>
                  </a:ext>
                </a:extLst>
              </p:cNvPr>
              <p:cNvGrpSpPr/>
              <p:nvPr/>
            </p:nvGrpSpPr>
            <p:grpSpPr>
              <a:xfrm>
                <a:off x="9077325" y="2651399"/>
                <a:ext cx="1668024" cy="5082411"/>
                <a:chOff x="5524500" y="1912620"/>
                <a:chExt cx="1668024" cy="5082411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D027D651-B792-4C60-BE2F-9CA33D326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3750" t="1" b="90669"/>
                <a:stretch/>
              </p:blipFill>
              <p:spPr>
                <a:xfrm>
                  <a:off x="5524500" y="1912620"/>
                  <a:ext cx="1668024" cy="339451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26BC5D1B-C3C5-48E2-87A6-4C698B93C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95384" t="-239951"/>
                <a:stretch/>
              </p:blipFill>
              <p:spPr>
                <a:xfrm>
                  <a:off x="6877222" y="2091870"/>
                  <a:ext cx="292727" cy="4903161"/>
                </a:xfrm>
                <a:prstGeom prst="rect">
                  <a:avLst/>
                </a:prstGeom>
              </p:spPr>
            </p:pic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050EB9B-520A-4EEC-9010-BA6C6422A9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5393" t="10210"/>
              <a:stretch/>
            </p:blipFill>
            <p:spPr>
              <a:xfrm>
                <a:off x="10453948" y="2990849"/>
                <a:ext cx="292727" cy="3405779"/>
              </a:xfrm>
              <a:prstGeom prst="rect">
                <a:avLst/>
              </a:prstGeom>
            </p:spPr>
          </p:pic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6928E-D900-4AE6-9FB5-BF4B126AFFE4}"/>
              </a:ext>
            </a:extLst>
          </p:cNvPr>
          <p:cNvGrpSpPr/>
          <p:nvPr/>
        </p:nvGrpSpPr>
        <p:grpSpPr>
          <a:xfrm>
            <a:off x="324639" y="2350915"/>
            <a:ext cx="3494929" cy="2441257"/>
            <a:chOff x="0" y="988968"/>
            <a:chExt cx="6986350" cy="48800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28EC28-2B0E-42F4-874C-561E0551D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4922"/>
            <a:stretch/>
          </p:blipFill>
          <p:spPr>
            <a:xfrm>
              <a:off x="0" y="988968"/>
              <a:ext cx="6715125" cy="48800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493A532-8F14-4FFD-9E73-58050906D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914"/>
            <a:stretch/>
          </p:blipFill>
          <p:spPr>
            <a:xfrm>
              <a:off x="6731974" y="988968"/>
              <a:ext cx="254376" cy="48800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6A376A0-D54A-4764-9D46-78840E54D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763" b="87349"/>
            <a:stretch/>
          </p:blipFill>
          <p:spPr>
            <a:xfrm>
              <a:off x="4019709" y="988968"/>
              <a:ext cx="2954929" cy="617354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71E4B-4470-4535-978C-6E800AA85599}"/>
              </a:ext>
            </a:extLst>
          </p:cNvPr>
          <p:cNvSpPr/>
          <p:nvPr/>
        </p:nvSpPr>
        <p:spPr>
          <a:xfrm>
            <a:off x="7102438" y="2302312"/>
            <a:ext cx="4058319" cy="85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/>
              <a:t>ListView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모델명</a:t>
            </a:r>
            <a:r>
              <a:rPr lang="en-US" altLang="ko-KR" sz="1400" b="1" dirty="0"/>
              <a:t>)_list.html</a:t>
            </a:r>
            <a:r>
              <a:rPr lang="ko-KR" altLang="en-US" sz="1400" b="1" dirty="0"/>
              <a:t>을 템플릿으로 인지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en-US" altLang="ko-KR" sz="1600" dirty="0"/>
              <a:t>index.html </a:t>
            </a:r>
            <a:r>
              <a:rPr lang="ko-KR" altLang="en-US" sz="1600" dirty="0"/>
              <a:t>을 </a:t>
            </a:r>
            <a:r>
              <a:rPr lang="en-US" altLang="ko-KR" sz="1600" dirty="0"/>
              <a:t>post_list.html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1A1FB-79E3-474C-BA04-DCF604A92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990" y="3156673"/>
            <a:ext cx="4115965" cy="296466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BCD052-EB06-4F15-A88C-7CA456DF073B}"/>
              </a:ext>
            </a:extLst>
          </p:cNvPr>
          <p:cNvSpPr/>
          <p:nvPr/>
        </p:nvSpPr>
        <p:spPr>
          <a:xfrm>
            <a:off x="5577590" y="1691322"/>
            <a:ext cx="3764572" cy="589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Convention over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7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4163F-7A1E-4E23-8A6F-58CB0E3E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ListView</a:t>
            </a:r>
            <a:r>
              <a:rPr lang="ko-KR" altLang="en-US" dirty="0"/>
              <a:t>로 포스트 목록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01E92-FB72-4C27-9E45-4531257C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 이름을 강제하려면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5A1EA-663F-4F91-A983-29604C07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31" y="2143402"/>
            <a:ext cx="688753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5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6EBF7-4573-4C45-831B-F9076580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latin typeface="+mn-ea"/>
              </a:rPr>
              <a:t>DetailView</a:t>
            </a:r>
            <a:r>
              <a:rPr lang="ko-KR" altLang="en-US" sz="4000" dirty="0">
                <a:latin typeface="+mn-ea"/>
              </a:rPr>
              <a:t>로 포스트 상세 페이지 만들기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59CA3-03E0-4EDE-ACFC-79DBE573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0C005B-62BE-4765-B7CB-EEA799508F09}"/>
              </a:ext>
            </a:extLst>
          </p:cNvPr>
          <p:cNvGrpSpPr/>
          <p:nvPr/>
        </p:nvGrpSpPr>
        <p:grpSpPr>
          <a:xfrm>
            <a:off x="788295" y="1987579"/>
            <a:ext cx="5301842" cy="3942789"/>
            <a:chOff x="-2" y="648800"/>
            <a:chExt cx="7938957" cy="566811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8072119-7350-4832-B125-EB071F299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384"/>
            <a:stretch/>
          </p:blipFill>
          <p:spPr>
            <a:xfrm>
              <a:off x="-2" y="654381"/>
              <a:ext cx="7790022" cy="566253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EC22496-018B-423D-A459-8B283F0D0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121" b="86477"/>
            <a:stretch/>
          </p:blipFill>
          <p:spPr>
            <a:xfrm>
              <a:off x="4783822" y="648800"/>
              <a:ext cx="3155133" cy="75041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737EAA-31B7-452F-829A-50609AC96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750"/>
            <a:stretch/>
          </p:blipFill>
          <p:spPr>
            <a:xfrm>
              <a:off x="7786555" y="650441"/>
              <a:ext cx="152400" cy="554923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6E3C0A-6620-4789-89A7-C19261BF0234}"/>
              </a:ext>
            </a:extLst>
          </p:cNvPr>
          <p:cNvGrpSpPr/>
          <p:nvPr/>
        </p:nvGrpSpPr>
        <p:grpSpPr>
          <a:xfrm>
            <a:off x="5548751" y="1914888"/>
            <a:ext cx="5159057" cy="3948045"/>
            <a:chOff x="0" y="702684"/>
            <a:chExt cx="7417343" cy="54495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7998E65-595B-4A4E-BFDE-EA5AD8348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0390"/>
            <a:stretch/>
          </p:blipFill>
          <p:spPr>
            <a:xfrm>
              <a:off x="0" y="707863"/>
              <a:ext cx="7267575" cy="54422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6B967F-6EAC-4B9E-BBD0-ACDBBC24C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438"/>
            <a:stretch/>
          </p:blipFill>
          <p:spPr>
            <a:xfrm>
              <a:off x="7226843" y="709939"/>
              <a:ext cx="190500" cy="544227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42B923-1F42-4EAF-8F89-54615861F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406" b="84217"/>
            <a:stretch/>
          </p:blipFill>
          <p:spPr>
            <a:xfrm>
              <a:off x="4540793" y="702684"/>
              <a:ext cx="2876550" cy="858953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9F9CF4-4F46-4A41-A754-FA434D91AEAA}"/>
              </a:ext>
            </a:extLst>
          </p:cNvPr>
          <p:cNvSpPr/>
          <p:nvPr/>
        </p:nvSpPr>
        <p:spPr>
          <a:xfrm>
            <a:off x="5586670" y="5825124"/>
            <a:ext cx="5054888" cy="1027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/>
              <a:t>DetailView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모델명</a:t>
            </a:r>
            <a:r>
              <a:rPr lang="en-US" altLang="ko-KR" sz="1400" b="1" dirty="0"/>
              <a:t>)_detail.html</a:t>
            </a:r>
            <a:r>
              <a:rPr lang="ko-KR" altLang="en-US" sz="1400" b="1" dirty="0"/>
              <a:t>을 템플릿으로 인지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en-US" altLang="ko-KR" sz="1600" dirty="0"/>
              <a:t>single_post_page.html </a:t>
            </a:r>
            <a:r>
              <a:rPr lang="ko-KR" altLang="en-US" sz="1600" dirty="0"/>
              <a:t>을 </a:t>
            </a:r>
            <a:r>
              <a:rPr lang="en-US" altLang="ko-KR" sz="1600" dirty="0"/>
              <a:t>post_detail.html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7670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E82F5-C18C-4A06-BEC7-F7EB1698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한 일들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8B785-E17F-4C24-A525-5CE7D7DC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패턴 매칭</a:t>
            </a:r>
            <a:endParaRPr lang="en-US" altLang="ko-KR" dirty="0"/>
          </a:p>
          <a:p>
            <a:r>
              <a:rPr lang="en-US" altLang="ko-KR" dirty="0"/>
              <a:t>FBV/CBV </a:t>
            </a:r>
            <a:r>
              <a:rPr lang="ko-KR" altLang="en-US" dirty="0"/>
              <a:t>뷰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연습해보세요 </a:t>
            </a:r>
            <a:r>
              <a:rPr lang="en-US" altLang="ko-KR" dirty="0"/>
              <a:t>– </a:t>
            </a:r>
            <a:r>
              <a:rPr lang="ko-KR" altLang="en-US" dirty="0"/>
              <a:t>가급적 코드를 보지 말고</a:t>
            </a:r>
            <a:endParaRPr lang="en-US" altLang="ko-KR" dirty="0"/>
          </a:p>
          <a:p>
            <a:pPr lvl="1"/>
            <a:r>
              <a:rPr lang="en-US" altLang="ko-KR" dirty="0"/>
              <a:t>Convention</a:t>
            </a:r>
            <a:r>
              <a:rPr lang="ko-KR" altLang="en-US" dirty="0"/>
              <a:t>에 익숙해지는 것이 중요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76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19E9-8247-436A-A08E-47090DB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92C3B-C772-4F93-A24A-14F78B0D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실습환경 재구성</a:t>
            </a:r>
            <a:endParaRPr lang="en-US" altLang="ko-KR" dirty="0"/>
          </a:p>
          <a:p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ko-KR" altLang="en-US" dirty="0"/>
              <a:t>기억나시나요</a:t>
            </a:r>
            <a:endParaRPr lang="en-US" altLang="ko-KR" dirty="0"/>
          </a:p>
          <a:p>
            <a:r>
              <a:rPr lang="en-US" altLang="ko-KR" dirty="0" err="1"/>
              <a:t>Pycharm+cmder</a:t>
            </a:r>
            <a:r>
              <a:rPr lang="ko-KR" altLang="en-US" dirty="0"/>
              <a:t>띄우고 필요하다면 자신의 프로젝트 </a:t>
            </a:r>
            <a:r>
              <a:rPr lang="en-US" altLang="ko-KR" dirty="0"/>
              <a:t>clone(</a:t>
            </a:r>
            <a:r>
              <a:rPr lang="ko-KR" altLang="en-US" dirty="0"/>
              <a:t>지난 장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F4E6-9EEE-43DE-BC0F-9A98B2A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웹사이트의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BE5FC-2786-4F17-8606-06F4BCD9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771" y="1691322"/>
            <a:ext cx="8595360" cy="4351337"/>
          </a:xfrm>
        </p:spPr>
        <p:txBody>
          <a:bodyPr/>
          <a:lstStyle/>
          <a:p>
            <a:r>
              <a:rPr lang="ko-KR" altLang="en-US" dirty="0"/>
              <a:t>여러 페이지들에 접근하는 방법은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URL link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C0F0DA-7B02-4B7D-AAAD-1689563BBAAD}"/>
              </a:ext>
            </a:extLst>
          </p:cNvPr>
          <p:cNvSpPr/>
          <p:nvPr/>
        </p:nvSpPr>
        <p:spPr>
          <a:xfrm>
            <a:off x="1527349" y="2170444"/>
            <a:ext cx="1668027" cy="97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대문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90D160-8ED1-4E6A-B30B-4AC7D51005B0}"/>
              </a:ext>
            </a:extLst>
          </p:cNvPr>
          <p:cNvSpPr/>
          <p:nvPr/>
        </p:nvSpPr>
        <p:spPr>
          <a:xfrm>
            <a:off x="3667649" y="2605035"/>
            <a:ext cx="1135463" cy="8239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5050113-A8D0-49C1-BD78-D8067B3348E0}"/>
              </a:ext>
            </a:extLst>
          </p:cNvPr>
          <p:cNvSpPr/>
          <p:nvPr/>
        </p:nvSpPr>
        <p:spPr>
          <a:xfrm>
            <a:off x="2059913" y="3712867"/>
            <a:ext cx="1758461" cy="8239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Single_page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8BE2AA-8638-4939-94BF-D19C00D2B9EC}"/>
              </a:ext>
            </a:extLst>
          </p:cNvPr>
          <p:cNvSpPr/>
          <p:nvPr/>
        </p:nvSpPr>
        <p:spPr>
          <a:xfrm>
            <a:off x="5275385" y="2605034"/>
            <a:ext cx="1135463" cy="8239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Blog detail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A48958-ABA6-4609-9EEC-E7C3BE735484}"/>
              </a:ext>
            </a:extLst>
          </p:cNvPr>
          <p:cNvSpPr/>
          <p:nvPr/>
        </p:nvSpPr>
        <p:spPr>
          <a:xfrm>
            <a:off x="4424089" y="4392585"/>
            <a:ext cx="1135463" cy="8239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84A461-A1D0-4BEB-BC06-4855BD437568}"/>
              </a:ext>
            </a:extLst>
          </p:cNvPr>
          <p:cNvSpPr/>
          <p:nvPr/>
        </p:nvSpPr>
        <p:spPr>
          <a:xfrm>
            <a:off x="3328819" y="5500417"/>
            <a:ext cx="1135463" cy="8239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89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A8CE-CBA5-4053-948C-96D65AE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A88C3-EB5C-4E71-A78D-21C354AA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폴더에 위치</a:t>
            </a:r>
            <a:endParaRPr lang="en-US" altLang="ko-KR" dirty="0"/>
          </a:p>
          <a:p>
            <a:r>
              <a:rPr lang="ko-KR" altLang="en-US" dirty="0"/>
              <a:t>사용자의 요청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http://naver.com/blog/</a:t>
            </a:r>
            <a:r>
              <a:rPr lang="en-US" altLang="ko-KR" dirty="0"/>
              <a:t>...) </a:t>
            </a:r>
            <a:r>
              <a:rPr lang="ko-KR" altLang="en-US" dirty="0"/>
              <a:t>에서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패턴에 맞는 요청을 찾아 수행할 작업을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4818B-FD24-4887-8957-DC5557DB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845" y="2803007"/>
            <a:ext cx="6277851" cy="392484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5C190A-01BE-43F3-BA4D-C75B37D361BE}"/>
              </a:ext>
            </a:extLst>
          </p:cNvPr>
          <p:cNvSpPr/>
          <p:nvPr/>
        </p:nvSpPr>
        <p:spPr>
          <a:xfrm>
            <a:off x="4310743" y="6491235"/>
            <a:ext cx="934497" cy="366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8E83AA-D3F9-4F0F-B1B2-5C563B236B2A}"/>
              </a:ext>
            </a:extLst>
          </p:cNvPr>
          <p:cNvSpPr/>
          <p:nvPr/>
        </p:nvSpPr>
        <p:spPr>
          <a:xfrm>
            <a:off x="5559552" y="6491234"/>
            <a:ext cx="934497" cy="366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33577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1507F-6087-4228-940B-7BFCE54C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패턴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BFC7-28F2-4655-AFE0-5D7526C9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나중에 </a:t>
            </a:r>
            <a:r>
              <a:rPr lang="en-US" altLang="ko-KR" dirty="0"/>
              <a:t>API </a:t>
            </a:r>
            <a:r>
              <a:rPr lang="ko-KR" altLang="en-US" dirty="0"/>
              <a:t>문서라고 부르게 될 부분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https://swagger.io/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B974D1-D2AA-401C-B7AE-5A3F57C7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48" y="2454818"/>
            <a:ext cx="537285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81" y="-278144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ko-KR" dirty="0"/>
              <a:t>FBV </a:t>
            </a:r>
            <a:r>
              <a:rPr lang="ko-KR" altLang="en-US" dirty="0"/>
              <a:t>스타일로 </a:t>
            </a:r>
            <a:r>
              <a:rPr lang="en-US" altLang="ko-KR" dirty="0" err="1"/>
              <a:t>post_list</a:t>
            </a:r>
            <a:r>
              <a:rPr lang="en-US" altLang="ko-KR" dirty="0"/>
              <a:t> </a:t>
            </a:r>
            <a:r>
              <a:rPr lang="ko-KR" altLang="en-US" dirty="0"/>
              <a:t>페이지 만들기</a:t>
            </a:r>
            <a:endParaRPr lang="ko-KR" altLang="en-US" b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27303F-A4F4-45BA-896E-51B8A4A19610}"/>
              </a:ext>
            </a:extLst>
          </p:cNvPr>
          <p:cNvGrpSpPr/>
          <p:nvPr/>
        </p:nvGrpSpPr>
        <p:grpSpPr>
          <a:xfrm>
            <a:off x="621792" y="4260502"/>
            <a:ext cx="3733430" cy="2402813"/>
            <a:chOff x="-2797019" y="8165864"/>
            <a:chExt cx="6237017" cy="401410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526C60A-E0D8-47CA-8FA1-D23417256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172"/>
            <a:stretch/>
          </p:blipFill>
          <p:spPr>
            <a:xfrm>
              <a:off x="-2797019" y="8165865"/>
              <a:ext cx="5953173" cy="401410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9D976D0-427E-4773-A432-8708DDE8D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00" b="83100"/>
            <a:stretch/>
          </p:blipFill>
          <p:spPr>
            <a:xfrm>
              <a:off x="391135" y="8165864"/>
              <a:ext cx="2950423" cy="67836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98CC933-E8FF-435A-A3A7-89B5D2195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865"/>
            <a:stretch/>
          </p:blipFill>
          <p:spPr>
            <a:xfrm>
              <a:off x="3057714" y="8165865"/>
              <a:ext cx="382284" cy="4014107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994178-CF9E-429F-BB42-62F8FAF6E151}"/>
              </a:ext>
            </a:extLst>
          </p:cNvPr>
          <p:cNvGrpSpPr/>
          <p:nvPr/>
        </p:nvGrpSpPr>
        <p:grpSpPr>
          <a:xfrm>
            <a:off x="621794" y="1494971"/>
            <a:ext cx="3746944" cy="2674609"/>
            <a:chOff x="621794" y="1829809"/>
            <a:chExt cx="3277859" cy="23397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D89E39-BB32-499C-9DBA-E2EB47864DC0}"/>
                </a:ext>
              </a:extLst>
            </p:cNvPr>
            <p:cNvGrpSpPr/>
            <p:nvPr/>
          </p:nvGrpSpPr>
          <p:grpSpPr>
            <a:xfrm>
              <a:off x="621794" y="1829809"/>
              <a:ext cx="3277859" cy="2339771"/>
              <a:chOff x="-2797018" y="4630746"/>
              <a:chExt cx="6240459" cy="4454507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5ED72F5-ACD0-4EA5-820E-10602DBD6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5344"/>
              <a:stretch/>
            </p:blipFill>
            <p:spPr>
              <a:xfrm>
                <a:off x="2872311" y="4630746"/>
                <a:ext cx="567687" cy="445450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CF82423-2708-4432-A496-59B7B3741A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1171"/>
              <a:stretch/>
            </p:blipFill>
            <p:spPr>
              <a:xfrm>
                <a:off x="-2797018" y="4630746"/>
                <a:ext cx="5953173" cy="4454507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D46E1A7-7AFD-4831-A189-E8C91FD57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5049" b="84772"/>
              <a:stretch/>
            </p:blipFill>
            <p:spPr>
              <a:xfrm>
                <a:off x="-817818" y="4630746"/>
                <a:ext cx="4261259" cy="678367"/>
              </a:xfrm>
              <a:prstGeom prst="rect">
                <a:avLst/>
              </a:prstGeom>
            </p:spPr>
          </p:pic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E0CA3D-3870-4CB1-B199-227885D2E3C3}"/>
                </a:ext>
              </a:extLst>
            </p:cNvPr>
            <p:cNvSpPr/>
            <p:nvPr/>
          </p:nvSpPr>
          <p:spPr>
            <a:xfrm>
              <a:off x="1117709" y="3272090"/>
              <a:ext cx="2579336" cy="238744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685711E-7755-4039-9B12-28B4EB947705}"/>
              </a:ext>
            </a:extLst>
          </p:cNvPr>
          <p:cNvSpPr/>
          <p:nvPr/>
        </p:nvSpPr>
        <p:spPr>
          <a:xfrm>
            <a:off x="620781" y="4260501"/>
            <a:ext cx="3745889" cy="2402812"/>
          </a:xfrm>
          <a:prstGeom prst="roundRect">
            <a:avLst>
              <a:gd name="adj" fmla="val 5261"/>
            </a:avLst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520CB9E-BA28-484F-B2FC-BC2C038AE1B7}"/>
              </a:ext>
            </a:extLst>
          </p:cNvPr>
          <p:cNvGrpSpPr/>
          <p:nvPr/>
        </p:nvGrpSpPr>
        <p:grpSpPr>
          <a:xfrm>
            <a:off x="4842438" y="3571767"/>
            <a:ext cx="2718280" cy="2834065"/>
            <a:chOff x="290286" y="3629049"/>
            <a:chExt cx="5752940" cy="599798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D4B41C0-FF35-466E-8B29-C4858E53A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5160"/>
            <a:stretch/>
          </p:blipFill>
          <p:spPr>
            <a:xfrm>
              <a:off x="290286" y="3694686"/>
              <a:ext cx="5466884" cy="5932349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86FC0F9-4A3C-4885-B63A-60522A50B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407"/>
            <a:stretch/>
          </p:blipFill>
          <p:spPr>
            <a:xfrm>
              <a:off x="5724960" y="3694686"/>
              <a:ext cx="316129" cy="5932349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7297A52-8F82-4AAA-9F15-0E96A7CD8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971" t="-1222" b="88644"/>
            <a:stretch/>
          </p:blipFill>
          <p:spPr>
            <a:xfrm>
              <a:off x="553269" y="3629049"/>
              <a:ext cx="5489957" cy="7461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2E7CCF6-5839-4BBC-986A-2F158F4F70C0}"/>
              </a:ext>
            </a:extLst>
          </p:cNvPr>
          <p:cNvGrpSpPr/>
          <p:nvPr/>
        </p:nvGrpSpPr>
        <p:grpSpPr>
          <a:xfrm>
            <a:off x="4833487" y="1494971"/>
            <a:ext cx="2772958" cy="2105344"/>
            <a:chOff x="4822558" y="1391265"/>
            <a:chExt cx="2772958" cy="210534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775DE37-0307-4598-94D3-3F11F3A4F22F}"/>
                </a:ext>
              </a:extLst>
            </p:cNvPr>
            <p:cNvGrpSpPr/>
            <p:nvPr/>
          </p:nvGrpSpPr>
          <p:grpSpPr>
            <a:xfrm>
              <a:off x="4822558" y="1391265"/>
              <a:ext cx="2772958" cy="2037735"/>
              <a:chOff x="0" y="5958443"/>
              <a:chExt cx="5968394" cy="438593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5A519AE-E3FD-4D96-A481-36EA0F1581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6146"/>
              <a:stretch/>
            </p:blipFill>
            <p:spPr>
              <a:xfrm>
                <a:off x="0" y="5959057"/>
                <a:ext cx="5346600" cy="4385318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EEF2384-FA57-40D6-A288-0FCFD78703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4900"/>
              <a:stretch/>
            </p:blipFill>
            <p:spPr>
              <a:xfrm>
                <a:off x="5346600" y="5958443"/>
                <a:ext cx="621794" cy="4385318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E80AF393-BEAB-4CB5-8EDF-7B1BC4961E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4062" b="85672"/>
              <a:stretch/>
            </p:blipFill>
            <p:spPr>
              <a:xfrm>
                <a:off x="2806094" y="5958514"/>
                <a:ext cx="3162300" cy="628347"/>
              </a:xfrm>
              <a:prstGeom prst="rect">
                <a:avLst/>
              </a:prstGeom>
            </p:spPr>
          </p:pic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9589BEF-B880-4019-B1D3-D1D9BA859AC2}"/>
                </a:ext>
              </a:extLst>
            </p:cNvPr>
            <p:cNvSpPr/>
            <p:nvPr/>
          </p:nvSpPr>
          <p:spPr>
            <a:xfrm>
              <a:off x="4971036" y="2145350"/>
              <a:ext cx="1820249" cy="1143112"/>
            </a:xfrm>
            <a:prstGeom prst="roundRect">
              <a:avLst>
                <a:gd name="adj" fmla="val 11123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B88B584-7EC2-4A53-85B9-54FF3EB7BEF0}"/>
                </a:ext>
              </a:extLst>
            </p:cNvPr>
            <p:cNvSpPr/>
            <p:nvPr/>
          </p:nvSpPr>
          <p:spPr>
            <a:xfrm>
              <a:off x="5438372" y="2833545"/>
              <a:ext cx="1250712" cy="238744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70C5678-A3DE-4E35-A716-5BD753C4AB8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289" y="3072289"/>
              <a:ext cx="0" cy="424320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D336004-A632-43F8-A27D-62CC99EB6378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H="1">
            <a:off x="620781" y="3280108"/>
            <a:ext cx="3516354" cy="2181799"/>
          </a:xfrm>
          <a:prstGeom prst="bentConnector5">
            <a:avLst>
              <a:gd name="adj1" fmla="val -6501"/>
              <a:gd name="adj2" fmla="val 40533"/>
              <a:gd name="adj3" fmla="val 106501"/>
            </a:avLst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B41239-CC2A-4DE2-BF9E-F83A502168A1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 flipV="1">
            <a:off x="3938313" y="2820612"/>
            <a:ext cx="1043652" cy="3214839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A0CAD8C-0D47-4D43-AB9E-D552A5FDBF4F}"/>
              </a:ext>
            </a:extLst>
          </p:cNvPr>
          <p:cNvGrpSpPr/>
          <p:nvPr/>
        </p:nvGrpSpPr>
        <p:grpSpPr>
          <a:xfrm>
            <a:off x="8088667" y="4309288"/>
            <a:ext cx="4003692" cy="1593636"/>
            <a:chOff x="74738" y="5234365"/>
            <a:chExt cx="7092173" cy="2822980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A23A166-9AB2-4A64-AD12-A71704510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832"/>
            <a:stretch/>
          </p:blipFill>
          <p:spPr>
            <a:xfrm>
              <a:off x="6049202" y="5234365"/>
              <a:ext cx="1117709" cy="282298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9E0983C-D6F6-4AC2-9FC4-64F5F0425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613"/>
            <a:stretch/>
          </p:blipFill>
          <p:spPr>
            <a:xfrm>
              <a:off x="74738" y="5234365"/>
              <a:ext cx="6021262" cy="282298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621792" y="1148785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urls.py </a:t>
            </a:r>
            <a:r>
              <a:rPr lang="ko-KR" altLang="en-US" b="1" dirty="0">
                <a:latin typeface="+mn-ea"/>
              </a:rPr>
              <a:t>와 </a:t>
            </a:r>
            <a:r>
              <a:rPr lang="en-US" altLang="ko-KR" b="1" dirty="0">
                <a:latin typeface="+mn-ea"/>
              </a:rPr>
              <a:t>views.py</a:t>
            </a:r>
            <a:r>
              <a:rPr lang="ko-KR" altLang="en-US" b="1" dirty="0">
                <a:latin typeface="+mn-ea"/>
              </a:rPr>
              <a:t>와 템플릿 파일로 블로그 </a:t>
            </a:r>
            <a:r>
              <a:rPr lang="en-US" altLang="ko-KR" b="1" dirty="0">
                <a:latin typeface="+mn-ea"/>
              </a:rPr>
              <a:t>index </a:t>
            </a:r>
            <a:r>
              <a:rPr lang="ko-KR" altLang="en-US" b="1" dirty="0">
                <a:latin typeface="+mn-ea"/>
              </a:rPr>
              <a:t>페이지 만들기</a:t>
            </a: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2A2432E4-2452-49BB-BAB4-78E0CF064571}"/>
              </a:ext>
            </a:extLst>
          </p:cNvPr>
          <p:cNvSpPr/>
          <p:nvPr/>
        </p:nvSpPr>
        <p:spPr>
          <a:xfrm>
            <a:off x="7600266" y="4906662"/>
            <a:ext cx="508976" cy="5352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02AE736-5BD7-43B1-8D75-2D69648E5933}"/>
              </a:ext>
            </a:extLst>
          </p:cNvPr>
          <p:cNvSpPr/>
          <p:nvPr/>
        </p:nvSpPr>
        <p:spPr>
          <a:xfrm>
            <a:off x="989856" y="5898996"/>
            <a:ext cx="2948457" cy="27291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7FC10-B437-4D60-83DB-2013A568A72E}"/>
              </a:ext>
            </a:extLst>
          </p:cNvPr>
          <p:cNvSpPr txBox="1"/>
          <p:nvPr/>
        </p:nvSpPr>
        <p:spPr>
          <a:xfrm>
            <a:off x="620781" y="112215"/>
            <a:ext cx="352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based view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441131-1A4A-4171-A4D2-BCF585091074}"/>
              </a:ext>
            </a:extLst>
          </p:cNvPr>
          <p:cNvSpPr/>
          <p:nvPr/>
        </p:nvSpPr>
        <p:spPr>
          <a:xfrm>
            <a:off x="2049864" y="6300316"/>
            <a:ext cx="1175657" cy="557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4418A8-1774-4920-B7F5-0757D9589CCB}"/>
              </a:ext>
            </a:extLst>
          </p:cNvPr>
          <p:cNvSpPr/>
          <p:nvPr/>
        </p:nvSpPr>
        <p:spPr>
          <a:xfrm>
            <a:off x="7094136" y="2622620"/>
            <a:ext cx="2341266" cy="657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정적 렌더링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5DB7ED1-31AE-495B-8432-E1C0423F8DFF}"/>
              </a:ext>
            </a:extLst>
          </p:cNvPr>
          <p:cNvSpPr/>
          <p:nvPr/>
        </p:nvSpPr>
        <p:spPr>
          <a:xfrm>
            <a:off x="803341" y="3167346"/>
            <a:ext cx="226176" cy="42432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C2F27-56AD-4D10-9D0A-45087E945BA5}"/>
              </a:ext>
            </a:extLst>
          </p:cNvPr>
          <p:cNvSpPr txBox="1"/>
          <p:nvPr/>
        </p:nvSpPr>
        <p:spPr>
          <a:xfrm>
            <a:off x="3117251" y="2278945"/>
            <a:ext cx="119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,include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5159D6-6492-4031-9AE5-CA01ED845312}"/>
              </a:ext>
            </a:extLst>
          </p:cNvPr>
          <p:cNvSpPr/>
          <p:nvPr/>
        </p:nvSpPr>
        <p:spPr>
          <a:xfrm>
            <a:off x="7600266" y="3532421"/>
            <a:ext cx="2909269" cy="42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Template</a:t>
            </a:r>
            <a:r>
              <a:rPr lang="ko-KR" altLang="en-US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427962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6493A-5CC5-473A-8DAD-72F382A9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블로그 페이지에 포스트 </a:t>
            </a:r>
            <a:r>
              <a:rPr lang="ko-KR" altLang="en-US" u="sng" dirty="0"/>
              <a:t>목록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3144D-A107-40BC-A21C-391AC538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만든 </a:t>
            </a:r>
            <a:r>
              <a:rPr lang="en-US" altLang="ko-KR" dirty="0"/>
              <a:t>Post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post</a:t>
            </a:r>
            <a:r>
              <a:rPr lang="ko-KR" altLang="en-US" dirty="0"/>
              <a:t>모델 목록을 가져와서 </a:t>
            </a:r>
            <a:r>
              <a:rPr lang="en-US" altLang="ko-KR" dirty="0"/>
              <a:t>blog/</a:t>
            </a:r>
            <a:r>
              <a:rPr lang="ko-KR" altLang="en-US" dirty="0"/>
              <a:t>에서 출력하려면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쿼리로 </a:t>
            </a:r>
            <a:r>
              <a:rPr lang="en-US" altLang="ko-KR" dirty="0"/>
              <a:t>post </a:t>
            </a:r>
            <a:r>
              <a:rPr lang="ko-KR" altLang="en-US" dirty="0"/>
              <a:t>목록 가져오기</a:t>
            </a:r>
            <a:r>
              <a:rPr lang="en-US" altLang="ko-KR" dirty="0"/>
              <a:t>: .</a:t>
            </a:r>
            <a:r>
              <a:rPr lang="en-US" altLang="ko-KR" dirty="0" err="1"/>
              <a:t>objects.all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06BD35-55B4-4D52-B910-1A25DD7F42C9}"/>
              </a:ext>
            </a:extLst>
          </p:cNvPr>
          <p:cNvGrpSpPr/>
          <p:nvPr/>
        </p:nvGrpSpPr>
        <p:grpSpPr>
          <a:xfrm>
            <a:off x="98707" y="2934838"/>
            <a:ext cx="12018969" cy="4240086"/>
            <a:chOff x="-362881" y="2658363"/>
            <a:chExt cx="11912928" cy="429477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683799-9833-4E51-8E11-DDF3D9373642}"/>
                </a:ext>
              </a:extLst>
            </p:cNvPr>
            <p:cNvGrpSpPr/>
            <p:nvPr/>
          </p:nvGrpSpPr>
          <p:grpSpPr>
            <a:xfrm>
              <a:off x="444630" y="2774816"/>
              <a:ext cx="3240084" cy="4083184"/>
              <a:chOff x="960351" y="2556016"/>
              <a:chExt cx="3240084" cy="4083184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C8C9D97-A92E-4933-9BB9-7452C9A90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4711"/>
              <a:stretch/>
            </p:blipFill>
            <p:spPr>
              <a:xfrm>
                <a:off x="960351" y="2556016"/>
                <a:ext cx="3118164" cy="4083184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F527F1A-31B0-4955-934A-D586141303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787"/>
              <a:stretch/>
            </p:blipFill>
            <p:spPr>
              <a:xfrm>
                <a:off x="4048035" y="2556016"/>
                <a:ext cx="152400" cy="408318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F6AEF0BE-E58B-41E2-805F-BE4F6F40BF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164" b="86085"/>
              <a:stretch/>
            </p:blipFill>
            <p:spPr>
              <a:xfrm>
                <a:off x="2145892" y="2556016"/>
                <a:ext cx="2054217" cy="568184"/>
              </a:xfrm>
              <a:prstGeom prst="rect">
                <a:avLst/>
              </a:prstGeom>
            </p:spPr>
          </p:pic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581F259-165C-4BAA-8A94-E2E8832E9727}"/>
                </a:ext>
              </a:extLst>
            </p:cNvPr>
            <p:cNvSpPr/>
            <p:nvPr/>
          </p:nvSpPr>
          <p:spPr>
            <a:xfrm>
              <a:off x="968810" y="4327250"/>
              <a:ext cx="2154019" cy="29760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ACE975C-514D-4C7A-A025-644722EA0F95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>
              <a:off x="2045820" y="4624850"/>
              <a:ext cx="542985" cy="20678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A234BB-8D30-40F6-93E5-8656F317C8C9}"/>
                </a:ext>
              </a:extLst>
            </p:cNvPr>
            <p:cNvSpPr/>
            <p:nvPr/>
          </p:nvSpPr>
          <p:spPr>
            <a:xfrm>
              <a:off x="2588805" y="4646964"/>
              <a:ext cx="2054217" cy="3693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모델명</a:t>
              </a:r>
              <a:r>
                <a:rPr lang="en-US" altLang="ko-KR" dirty="0"/>
                <a:t>.</a:t>
              </a:r>
              <a:r>
                <a:rPr lang="en-US" altLang="ko-KR" dirty="0" err="1"/>
                <a:t>objects.all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8" name="TextBox 51">
              <a:extLst>
                <a:ext uri="{FF2B5EF4-FFF2-40B4-BE49-F238E27FC236}">
                  <a16:creationId xmlns:a16="http://schemas.microsoft.com/office/drawing/2014/main" id="{9706048D-E564-4478-ACFB-7FF8CABF7042}"/>
                </a:ext>
              </a:extLst>
            </p:cNvPr>
            <p:cNvSpPr txBox="1"/>
            <p:nvPr/>
          </p:nvSpPr>
          <p:spPr>
            <a:xfrm>
              <a:off x="2588805" y="5070434"/>
              <a:ext cx="2374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모든 </a:t>
              </a:r>
              <a:r>
                <a:rPr lang="en-US" altLang="ko-KR" dirty="0"/>
                <a:t>post</a:t>
              </a:r>
              <a:r>
                <a:rPr lang="ko-KR" altLang="en-US" dirty="0"/>
                <a:t>를 가져옴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A6F04E-5C3E-4D20-8737-C6A0DFAE973B}"/>
                </a:ext>
              </a:extLst>
            </p:cNvPr>
            <p:cNvGrpSpPr/>
            <p:nvPr/>
          </p:nvGrpSpPr>
          <p:grpSpPr>
            <a:xfrm>
              <a:off x="4656221" y="2658363"/>
              <a:ext cx="2783153" cy="4294778"/>
              <a:chOff x="1299673" y="0"/>
              <a:chExt cx="4444202" cy="685800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B64C458-A6EA-454C-AA35-90E215F25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5879"/>
              <a:stretch/>
            </p:blipFill>
            <p:spPr>
              <a:xfrm>
                <a:off x="1299673" y="0"/>
                <a:ext cx="4232441" cy="6858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79C0ADA-0AB6-4862-9278-3C829A802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303"/>
              <a:stretch/>
            </p:blipFill>
            <p:spPr>
              <a:xfrm>
                <a:off x="5485114" y="0"/>
                <a:ext cx="258761" cy="6858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0E008875-5E52-4FDE-B3AB-BCC4E577FE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5878" b="90108"/>
              <a:stretch/>
            </p:blipFill>
            <p:spPr>
              <a:xfrm>
                <a:off x="1509629" y="5747"/>
                <a:ext cx="4232441" cy="678367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3E07322-A0AD-4FB0-9232-D398BE988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098" y="5626223"/>
              <a:ext cx="1798613" cy="4523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B8F9DF4-0ADB-41DC-AAE9-617D86D92B37}"/>
                </a:ext>
              </a:extLst>
            </p:cNvPr>
            <p:cNvSpPr/>
            <p:nvPr/>
          </p:nvSpPr>
          <p:spPr>
            <a:xfrm>
              <a:off x="4778573" y="4941586"/>
              <a:ext cx="2308278" cy="1406523"/>
            </a:xfrm>
            <a:prstGeom prst="roundRect">
              <a:avLst>
                <a:gd name="adj" fmla="val 13496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762768E-59A8-41C8-9508-BDF1C358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6927" y="3468546"/>
              <a:ext cx="3463120" cy="2312607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EC13C6BF-EB11-45B7-9993-91FF48C38994}"/>
                </a:ext>
              </a:extLst>
            </p:cNvPr>
            <p:cNvSpPr/>
            <p:nvPr/>
          </p:nvSpPr>
          <p:spPr>
            <a:xfrm>
              <a:off x="7497236" y="4512939"/>
              <a:ext cx="589691" cy="53520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44696BB-567B-453B-B24F-CE2C1699A671}"/>
                </a:ext>
              </a:extLst>
            </p:cNvPr>
            <p:cNvSpPr/>
            <p:nvPr/>
          </p:nvSpPr>
          <p:spPr>
            <a:xfrm>
              <a:off x="-362881" y="5766319"/>
              <a:ext cx="1603871" cy="627720"/>
            </a:xfrm>
            <a:prstGeom prst="rightArrow">
              <a:avLst>
                <a:gd name="adj1" fmla="val 73076"/>
                <a:gd name="adj2" fmla="val 3557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템플릿에 넘겨줄 값</a:t>
              </a:r>
              <a:endParaRPr lang="en-US" altLang="ko-KR" sz="1100" dirty="0"/>
            </a:p>
            <a:p>
              <a:r>
                <a:rPr lang="ko-KR" altLang="en-US" sz="1100" dirty="0" err="1"/>
                <a:t>딕셔너리</a:t>
              </a:r>
              <a:r>
                <a:rPr lang="ko-KR" altLang="en-US" sz="1100" dirty="0"/>
                <a:t> 형태로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2F3E6EFE-78D5-4891-B8A9-9D67E69ED858}"/>
                </a:ext>
              </a:extLst>
            </p:cNvPr>
            <p:cNvSpPr/>
            <p:nvPr/>
          </p:nvSpPr>
          <p:spPr>
            <a:xfrm>
              <a:off x="-354776" y="5266988"/>
              <a:ext cx="1608128" cy="466608"/>
            </a:xfrm>
            <a:prstGeom prst="rightArrow">
              <a:avLst>
                <a:gd name="adj1" fmla="val 73076"/>
                <a:gd name="adj2" fmla="val 5109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/>
                <a:t>사용할 템플릿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2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8AD7-BDE4-466B-B6E6-DDC8548F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포스트 목록 순서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A8A16-FB40-4D60-997C-7F2A1285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Posts</a:t>
            </a:r>
            <a:r>
              <a:rPr lang="ko-KR" altLang="en-US" dirty="0"/>
              <a:t>가 만들어진 순서대로 출력되고 있으므로 이를 수정하고자 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order_by</a:t>
            </a:r>
            <a:r>
              <a:rPr lang="en-US" altLang="ko-KR" dirty="0"/>
              <a:t>('-pk')</a:t>
            </a:r>
          </a:p>
          <a:p>
            <a:pPr lvl="2"/>
            <a:r>
              <a:rPr lang="en-US" altLang="ko-KR" dirty="0"/>
              <a:t>-</a:t>
            </a:r>
            <a:r>
              <a:rPr lang="ko-KR" altLang="en-US" dirty="0"/>
              <a:t>는 순서를 역방향으로 만드므로 </a:t>
            </a:r>
            <a:r>
              <a:rPr lang="en-US" altLang="ko-KR" dirty="0"/>
              <a:t>pk(primary keys)</a:t>
            </a:r>
            <a:r>
              <a:rPr lang="ko-KR" altLang="en-US" dirty="0"/>
              <a:t>의 역순으로 정렬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310BEF-E8CE-4FA8-8E48-1769BC34F1EA}"/>
              </a:ext>
            </a:extLst>
          </p:cNvPr>
          <p:cNvGrpSpPr/>
          <p:nvPr/>
        </p:nvGrpSpPr>
        <p:grpSpPr>
          <a:xfrm>
            <a:off x="4863097" y="2907682"/>
            <a:ext cx="3832381" cy="3795885"/>
            <a:chOff x="933795" y="2345973"/>
            <a:chExt cx="3832381" cy="37958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8D273E-4015-420E-AF1E-01CA29899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437"/>
            <a:stretch/>
          </p:blipFill>
          <p:spPr>
            <a:xfrm>
              <a:off x="933795" y="2345973"/>
              <a:ext cx="3674811" cy="379588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D15719-1B22-42C8-90D2-E97275CC0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613"/>
            <a:stretch/>
          </p:blipFill>
          <p:spPr>
            <a:xfrm>
              <a:off x="4608606" y="2345973"/>
              <a:ext cx="152400" cy="37958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BF1EA3-0CA2-42A7-A928-B2596093E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037" b="90303"/>
            <a:stretch/>
          </p:blipFill>
          <p:spPr>
            <a:xfrm>
              <a:off x="2980999" y="2345973"/>
              <a:ext cx="1785177" cy="36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6910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3342</TotalTime>
  <Words>662</Words>
  <Application>Microsoft Office PowerPoint</Application>
  <PresentationFormat>와이드스크린</PresentationFormat>
  <Paragraphs>132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Century Schoolbook</vt:lpstr>
      <vt:lpstr>Wingdings 2</vt:lpstr>
      <vt:lpstr>View</vt:lpstr>
      <vt:lpstr>클라우드 프로그래밍</vt:lpstr>
      <vt:lpstr>오늘의 목표</vt:lpstr>
      <vt:lpstr>시작하기 전에</vt:lpstr>
      <vt:lpstr>현재 웹사이트의 구조</vt:lpstr>
      <vt:lpstr>Urls.py</vt:lpstr>
      <vt:lpstr>URL 패턴 설계</vt:lpstr>
      <vt:lpstr>FBV 스타일로 post_list 페이지 만들기</vt:lpstr>
      <vt:lpstr>블로그 페이지에 포스트 목록 추가</vt:lpstr>
      <vt:lpstr>포스트 목록 순서 수정하기</vt:lpstr>
      <vt:lpstr>세번째 커밋 만들기</vt:lpstr>
      <vt:lpstr>포스트 상세 페이지 정의하기</vt:lpstr>
      <vt:lpstr>FBV로 post_detail 페이지 만들기</vt:lpstr>
      <vt:lpstr>글 목록에 링크 붙이기</vt:lpstr>
      <vt:lpstr>글 목록에 링크 붙이기</vt:lpstr>
      <vt:lpstr>관리자 페이지에서 새 글 추가해보기</vt:lpstr>
      <vt:lpstr>COMMIT  WHENEVER POSSIBLE</vt:lpstr>
      <vt:lpstr>대문 페이지 만들기</vt:lpstr>
      <vt:lpstr>Single_pages 앱의 url 설정하기</vt:lpstr>
      <vt:lpstr>테스트 및 커밋</vt:lpstr>
      <vt:lpstr>CBV로 페이지 만들기 Class based view</vt:lpstr>
      <vt:lpstr>ListView로 포스트 목록 페이지 만들기</vt:lpstr>
      <vt:lpstr>ListView로 포스트 목록 페이지 만들기</vt:lpstr>
      <vt:lpstr>DetailView로 포스트 상세 페이지 만들기</vt:lpstr>
      <vt:lpstr>오늘 한 일들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기초</dc:title>
  <dc:creator>Elvenwhite</dc:creator>
  <cp:lastModifiedBy>Jongdae Han</cp:lastModifiedBy>
  <cp:revision>31</cp:revision>
  <dcterms:created xsi:type="dcterms:W3CDTF">2017-03-01T10:05:00Z</dcterms:created>
  <dcterms:modified xsi:type="dcterms:W3CDTF">2022-03-18T02:39:04Z</dcterms:modified>
</cp:coreProperties>
</file>