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321" r:id="rId4"/>
    <p:sldId id="322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8" r:id="rId14"/>
    <p:sldId id="357" r:id="rId15"/>
    <p:sldId id="359" r:id="rId16"/>
    <p:sldId id="360" r:id="rId17"/>
    <p:sldId id="361" r:id="rId18"/>
    <p:sldId id="363" r:id="rId19"/>
    <p:sldId id="364" r:id="rId20"/>
    <p:sldId id="362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3" r:id="rId29"/>
    <p:sldId id="374" r:id="rId30"/>
    <p:sldId id="378" r:id="rId31"/>
    <p:sldId id="375" r:id="rId32"/>
    <p:sldId id="376" r:id="rId33"/>
    <p:sldId id="3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694E07-2A59-44F4-AAD6-D4A36D693A9F}">
          <p14:sldIdLst>
            <p14:sldId id="256"/>
            <p14:sldId id="295"/>
            <p14:sldId id="321"/>
            <p14:sldId id="322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3"/>
            <p14:sldId id="364"/>
            <p14:sldId id="362"/>
            <p14:sldId id="365"/>
            <p14:sldId id="366"/>
            <p14:sldId id="367"/>
            <p14:sldId id="368"/>
            <p14:sldId id="369"/>
            <p14:sldId id="370"/>
            <p14:sldId id="371"/>
            <p14:sldId id="373"/>
            <p14:sldId id="374"/>
            <p14:sldId id="378"/>
            <p14:sldId id="375"/>
            <p14:sldId id="376"/>
            <p14:sldId id="377"/>
          </p14:sldIdLst>
        </p14:section>
        <p14:section name="제목 없는 구역" id="{50FA34DE-992D-4262-8221-D63EB248A1F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78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8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9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0D39B7-61E9-49B2-B00A-A30C71FCDCB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389FD6-542B-4D2B-81EB-7AD7FE56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djangoproject.com/en/4.0/ref/request-respons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폼 만들기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r>
              <a:rPr lang="ko-KR" altLang="en-US" dirty="0"/>
              <a:t>컴퓨터과학과 </a:t>
            </a:r>
            <a:r>
              <a:rPr lang="ko-KR" altLang="en-US" dirty="0" err="1"/>
              <a:t>한종대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3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0ADDA-37C7-4A5C-8592-B5CDAFB9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{%  </a:t>
            </a:r>
            <a:r>
              <a:rPr kumimoji="0" lang="ko-KR" altLang="ko-KR" sz="4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csrf_token</a:t>
            </a:r>
            <a:r>
              <a:rPr kumimoji="0" lang="ko-KR" altLang="ko-KR" sz="4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F2C24-06AE-42F0-AC71-F299776D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Crosssite</a:t>
            </a:r>
            <a:r>
              <a:rPr lang="en-US" altLang="ko-KR" dirty="0"/>
              <a:t> Script Request Forgery </a:t>
            </a:r>
            <a:r>
              <a:rPr lang="ko-KR" altLang="en-US" dirty="0"/>
              <a:t>공격에 대한 대비</a:t>
            </a:r>
            <a:endParaRPr lang="en-US" altLang="ko-KR" dirty="0"/>
          </a:p>
          <a:p>
            <a:pPr lvl="1"/>
            <a:r>
              <a:rPr lang="ko-KR" altLang="en-US" dirty="0"/>
              <a:t>내가 보내는 이 요청은 우리 사이트 이용 과정에서 보내는 게 맞으니 믿어라</a:t>
            </a:r>
            <a:endParaRPr lang="en-US" altLang="ko-KR" dirty="0"/>
          </a:p>
          <a:p>
            <a:pPr lvl="1"/>
            <a:r>
              <a:rPr lang="en-US" altLang="ko-KR" dirty="0"/>
              <a:t>Form</a:t>
            </a:r>
            <a:r>
              <a:rPr lang="ko-KR" altLang="en-US" dirty="0"/>
              <a:t>을 통해 정보를 </a:t>
            </a:r>
            <a:r>
              <a:rPr lang="ko-KR" altLang="en-US" dirty="0" err="1"/>
              <a:t>보낼때는</a:t>
            </a:r>
            <a:r>
              <a:rPr lang="ko-KR" altLang="en-US" dirty="0"/>
              <a:t> 꼭 사용한다고 이해하면 편리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546D02-1A9F-4C2F-AFF6-ED7B4EA7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24" y="4004468"/>
            <a:ext cx="994548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AF171-0684-4C35-9D8A-4CFC574F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{{ form }}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3DF9B-3F68-4EBD-BB13-3E0F3F4A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CBV</a:t>
            </a:r>
            <a:r>
              <a:rPr lang="ko-KR" altLang="en-US" dirty="0"/>
              <a:t>에서 지정한 필드에 대한 폼 자동생성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10C59-8DCE-47B0-B1FB-E7E1F633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8" y="2329750"/>
            <a:ext cx="5906324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DA2FE-A7FE-409F-9738-3E065301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22" y="1200231"/>
            <a:ext cx="503942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8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423D7-1CB9-4907-9613-1D74A5C1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A0C4C-F286-418A-9CDF-CC9C0587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PostCreate</a:t>
            </a:r>
            <a:r>
              <a:rPr lang="ko-KR" altLang="en-US" dirty="0"/>
              <a:t>에는 작성자를 </a:t>
            </a:r>
            <a:r>
              <a:rPr lang="ko-KR" altLang="en-US" dirty="0" err="1"/>
              <a:t>입력받고</a:t>
            </a:r>
            <a:r>
              <a:rPr lang="ko-KR" altLang="en-US" dirty="0"/>
              <a:t> 있지 않음</a:t>
            </a:r>
            <a:endParaRPr lang="en-US" altLang="ko-KR" dirty="0"/>
          </a:p>
          <a:p>
            <a:r>
              <a:rPr lang="ko-KR" altLang="en-US" dirty="0"/>
              <a:t>로그인 한 상태에서 작성시 현재 사용자로 작성자를 등록하도록 해야 함</a:t>
            </a:r>
            <a:endParaRPr lang="en-US" altLang="ko-KR" dirty="0"/>
          </a:p>
          <a:p>
            <a:r>
              <a:rPr lang="ko-KR" altLang="en-US" dirty="0"/>
              <a:t>로그인 되어 있지 않다면 로그인하도록 강제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C44585-19D9-437C-9A4D-E725FA73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0" y="5545982"/>
            <a:ext cx="5906324" cy="771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46C433-A98E-4E00-9BBE-2A80D4528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781" y="3566180"/>
            <a:ext cx="4246039" cy="2926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CD55B-5FEB-40E6-BF5C-F2A346872A28}"/>
              </a:ext>
            </a:extLst>
          </p:cNvPr>
          <p:cNvSpPr txBox="1"/>
          <p:nvPr/>
        </p:nvSpPr>
        <p:spPr>
          <a:xfrm>
            <a:off x="6551112" y="3196848"/>
            <a:ext cx="52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되어 있지 않은 상태에서 글쓰기</a:t>
            </a:r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87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997"/>
            <a:ext cx="9692640" cy="13255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LoginRequiredMixin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682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로그인한 방문자만 접근 가능하도록 하기 </a:t>
            </a:r>
            <a:r>
              <a:rPr lang="en-US" altLang="ko-KR" b="1" dirty="0">
                <a:latin typeface="+mn-ea"/>
              </a:rPr>
              <a:t>– Django </a:t>
            </a:r>
            <a:r>
              <a:rPr lang="ko-KR" altLang="en-US" b="1" dirty="0">
                <a:latin typeface="+mn-ea"/>
              </a:rPr>
              <a:t>기본 클래스</a:t>
            </a:r>
            <a:endParaRPr lang="en-US" altLang="ko-KR" b="1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PostCreate</a:t>
            </a:r>
            <a:r>
              <a:rPr lang="ko-KR" altLang="en-US" dirty="0">
                <a:latin typeface="+mn-ea"/>
              </a:rPr>
              <a:t> 생성시 </a:t>
            </a:r>
            <a:r>
              <a:rPr lang="ko-KR" altLang="en-US" dirty="0" err="1">
                <a:latin typeface="+mn-ea"/>
              </a:rPr>
              <a:t>상속시켜주는</a:t>
            </a:r>
            <a:r>
              <a:rPr lang="ko-KR" altLang="en-US" dirty="0">
                <a:latin typeface="+mn-ea"/>
              </a:rPr>
              <a:t> 것으로 끝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1A799-38D6-4E36-9CC2-9AA80236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68" y="2032227"/>
            <a:ext cx="8382000" cy="46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0C0C-0CB5-417A-BAD0-5B5C8E3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ko-KR" altLang="en-US" sz="3000"/>
              <a:t>로그아웃 상태에서 글쓰기 차단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4A0AE-9AE6-435D-B658-4F898711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304076"/>
            <a:ext cx="6927007" cy="426010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A6425-E6DC-4ED9-B8C6-2B332177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LoginRequiredMixin</a:t>
            </a:r>
            <a:r>
              <a:rPr lang="ko-KR" altLang="en-US" sz="1600" dirty="0"/>
              <a:t>이 알아서 수행</a:t>
            </a:r>
            <a:endParaRPr lang="en-US" altLang="ko-KR" sz="1600" dirty="0"/>
          </a:p>
          <a:p>
            <a:r>
              <a:rPr lang="ko-KR" altLang="en-US" sz="1600" dirty="0"/>
              <a:t>다른 </a:t>
            </a:r>
            <a:r>
              <a:rPr lang="en-US" altLang="ko-KR" sz="1600" dirty="0"/>
              <a:t>View</a:t>
            </a:r>
            <a:r>
              <a:rPr lang="ko-KR" altLang="en-US" sz="1600" dirty="0"/>
              <a:t>도 해당 클래스만 </a:t>
            </a:r>
            <a:r>
              <a:rPr lang="ko-KR" altLang="en-US" sz="1600" dirty="0" err="1"/>
              <a:t>상속시키는</a:t>
            </a:r>
            <a:r>
              <a:rPr lang="ko-KR" altLang="en-US" sz="1600" dirty="0"/>
              <a:t> 것으로 해결</a:t>
            </a:r>
            <a:endParaRPr lang="en-US" altLang="ko-KR" sz="1600" dirty="0"/>
          </a:p>
          <a:p>
            <a:r>
              <a:rPr lang="ko-KR" altLang="en-US" sz="1600" dirty="0"/>
              <a:t>자동으로 </a:t>
            </a:r>
            <a:r>
              <a:rPr lang="en-US" altLang="ko-KR" sz="1600" dirty="0"/>
              <a:t>accounts/login/?next=/blog/</a:t>
            </a:r>
            <a:r>
              <a:rPr lang="en-US" altLang="ko-KR" sz="1600" dirty="0" err="1"/>
              <a:t>create_post</a:t>
            </a:r>
            <a:r>
              <a:rPr lang="ko-KR" altLang="en-US" sz="1600" dirty="0"/>
              <a:t>주소로 </a:t>
            </a:r>
            <a:r>
              <a:rPr lang="ko-KR" altLang="en-US" sz="1600" dirty="0" err="1"/>
              <a:t>리다이렉션됨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722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05"/>
            <a:ext cx="9692640" cy="13255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form_valid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729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CreateView</a:t>
            </a:r>
            <a:r>
              <a:rPr lang="ko-KR" altLang="en-US" b="1" dirty="0">
                <a:latin typeface="+mn-ea"/>
              </a:rPr>
              <a:t>에서 생성된 </a:t>
            </a:r>
            <a:r>
              <a:rPr lang="en-US" altLang="ko-KR" b="1" dirty="0">
                <a:latin typeface="+mn-ea"/>
              </a:rPr>
              <a:t>form</a:t>
            </a:r>
            <a:r>
              <a:rPr lang="ko-KR" altLang="en-US" b="1" dirty="0">
                <a:latin typeface="+mn-ea"/>
              </a:rPr>
              <a:t>이 제대로 입력되었는지 확인하는 함수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FAD57-93AF-4460-A73C-2C605863326A}"/>
              </a:ext>
            </a:extLst>
          </p:cNvPr>
          <p:cNvSpPr txBox="1"/>
          <p:nvPr/>
        </p:nvSpPr>
        <p:spPr>
          <a:xfrm>
            <a:off x="838200" y="1692605"/>
            <a:ext cx="4133850" cy="46091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CreateView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form_valid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함수를 활용하여 기능을 추가할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로그인 한 사용자만 </a:t>
            </a:r>
            <a:r>
              <a:rPr lang="en-US" altLang="ko-KR" dirty="0" err="1">
                <a:sym typeface="Wingdings" panose="05000000000000000000" pitchFamily="2" charset="2"/>
              </a:rPr>
              <a:t>PostCreate</a:t>
            </a:r>
            <a:r>
              <a:rPr lang="ko-KR" altLang="en-US" dirty="0">
                <a:sym typeface="Wingdings" panose="05000000000000000000" pitchFamily="2" charset="2"/>
              </a:rPr>
              <a:t>에 접근할 수 있으므로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작성자</a:t>
            </a:r>
            <a:r>
              <a:rPr lang="en-US" altLang="ko-KR" dirty="0">
                <a:sym typeface="Wingdings" panose="05000000000000000000" pitchFamily="2" charset="2"/>
              </a:rPr>
              <a:t>(author)</a:t>
            </a:r>
            <a:r>
              <a:rPr lang="ko-KR" altLang="en-US" dirty="0">
                <a:sym typeface="Wingdings" panose="05000000000000000000" pitchFamily="2" charset="2"/>
              </a:rPr>
              <a:t>는 자동으로 입력되도록 수정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5"/>
                </a:solidFill>
                <a:sym typeface="Wingdings" panose="05000000000000000000" pitchFamily="2" charset="2"/>
              </a:rPr>
              <a:t>Self.request.user</a:t>
            </a:r>
            <a:r>
              <a:rPr lang="en-US" altLang="ko-KR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http request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user </a:t>
            </a:r>
            <a:r>
              <a:rPr lang="ko-KR" altLang="en-US" dirty="0">
                <a:sym typeface="Wingdings" panose="05000000000000000000" pitchFamily="2" charset="2"/>
              </a:rPr>
              <a:t>필드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5"/>
                </a:solidFill>
                <a:sym typeface="Wingdings" panose="05000000000000000000" pitchFamily="2" charset="2"/>
              </a:rPr>
              <a:t>is_authenticated</a:t>
            </a:r>
            <a:r>
              <a:rPr lang="en-US" altLang="ko-KR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인증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5"/>
                </a:solidFill>
                <a:sym typeface="Wingdings" panose="05000000000000000000" pitchFamily="2" charset="2"/>
              </a:rPr>
              <a:t>Form.instance.author</a:t>
            </a:r>
            <a:r>
              <a:rPr lang="en-US" altLang="ko-KR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현재 폼의 정보</a:t>
            </a:r>
            <a:r>
              <a:rPr lang="en-US" altLang="ko-KR" dirty="0">
                <a:sym typeface="Wingdings" panose="05000000000000000000" pitchFamily="2" charset="2"/>
              </a:rPr>
              <a:t>(Post)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author</a:t>
            </a:r>
            <a:r>
              <a:rPr lang="ko-KR" altLang="en-US" dirty="0">
                <a:sym typeface="Wingdings" panose="05000000000000000000" pitchFamily="2" charset="2"/>
              </a:rPr>
              <a:t>필드에 접근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05A42-18EC-488E-AD02-50DD2FDD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21" y="1785186"/>
            <a:ext cx="6443338" cy="45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1413B-8AE9-4D03-A037-62BFF8FC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5000"/>
              </a:lnSpc>
            </a:pPr>
            <a:r>
              <a:rPr lang="ko-KR" altLang="en-US">
                <a:solidFill>
                  <a:srgbClr val="FFFFFF"/>
                </a:solidFill>
              </a:rPr>
              <a:t>로그인된</a:t>
            </a:r>
            <a:r>
              <a:rPr lang="en-US" altLang="ko-KR">
                <a:solidFill>
                  <a:srgbClr val="FFFFFF"/>
                </a:solidFill>
              </a:rPr>
              <a:t> </a:t>
            </a:r>
            <a:r>
              <a:rPr lang="ko-KR" altLang="en-US">
                <a:solidFill>
                  <a:srgbClr val="FFFFFF"/>
                </a:solidFill>
              </a:rPr>
              <a:t>사용자로 </a:t>
            </a:r>
            <a:r>
              <a:rPr lang="en-US" altLang="ko-KR">
                <a:solidFill>
                  <a:srgbClr val="FFFFFF"/>
                </a:solidFill>
              </a:rPr>
              <a:t>author</a:t>
            </a:r>
            <a:r>
              <a:rPr lang="ko-KR" altLang="en-US">
                <a:solidFill>
                  <a:srgbClr val="FFFFFF"/>
                </a:solidFill>
              </a:rPr>
              <a:t>가 설정 확인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5747AC-D14E-486A-98E6-1C275466A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944447"/>
            <a:ext cx="6616823" cy="49626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2F301-5629-467C-8D2D-C46FD4C1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모델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93964-3D37-4C77-93CA-CD3E45C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누구인가 </a:t>
            </a:r>
            <a:r>
              <a:rPr lang="en-US" altLang="ko-KR" dirty="0"/>
              <a:t>= Authentication</a:t>
            </a:r>
          </a:p>
          <a:p>
            <a:r>
              <a:rPr lang="ko-KR" altLang="en-US" dirty="0"/>
              <a:t>내 권한은 </a:t>
            </a:r>
            <a:r>
              <a:rPr lang="ko-KR" altLang="en-US" dirty="0" err="1"/>
              <a:t>어디까지인가</a:t>
            </a:r>
            <a:r>
              <a:rPr lang="ko-KR" altLang="en-US" dirty="0"/>
              <a:t> </a:t>
            </a:r>
            <a:r>
              <a:rPr lang="en-US" altLang="ko-KR" dirty="0"/>
              <a:t>= Authorization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Authentication</a:t>
            </a:r>
            <a:r>
              <a:rPr lang="ko-KR" altLang="en-US" dirty="0"/>
              <a:t>은 되어 있지만 </a:t>
            </a:r>
            <a:r>
              <a:rPr lang="en-US" altLang="ko-KR" dirty="0"/>
              <a:t>Authorization</a:t>
            </a:r>
            <a:r>
              <a:rPr lang="ko-KR" altLang="en-US" dirty="0"/>
              <a:t>은 되어 있지 않음</a:t>
            </a:r>
            <a:endParaRPr lang="en-US" altLang="ko-KR" dirty="0"/>
          </a:p>
          <a:p>
            <a:r>
              <a:rPr lang="ko-KR" altLang="en-US" dirty="0"/>
              <a:t>일반 사용자는 글쓰기를 막고 </a:t>
            </a:r>
            <a:r>
              <a:rPr lang="en-US" altLang="ko-KR" dirty="0"/>
              <a:t>Staff</a:t>
            </a:r>
            <a:r>
              <a:rPr lang="ko-KR" altLang="en-US" dirty="0"/>
              <a:t>만 글을 쓸 수 있도록 하고 싶다면</a:t>
            </a:r>
          </a:p>
        </p:txBody>
      </p:sp>
    </p:spTree>
    <p:extLst>
      <p:ext uri="{BB962C8B-B14F-4D97-AF65-F5344CB8AC3E}">
        <p14:creationId xmlns:p14="http://schemas.microsoft.com/office/powerpoint/2010/main" val="25830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84" y="-126386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dirty="0"/>
              <a:t>장고의 </a:t>
            </a:r>
            <a:r>
              <a:rPr lang="en-US" altLang="ko-KR" dirty="0"/>
              <a:t>User</a:t>
            </a:r>
            <a:r>
              <a:rPr lang="ko-KR" altLang="en-US" dirty="0"/>
              <a:t> 스태프 권한 부여하기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670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Admin</a:t>
            </a:r>
            <a:r>
              <a:rPr lang="ko-KR" altLang="en-US" b="1" dirty="0">
                <a:latin typeface="+mn-ea"/>
              </a:rPr>
              <a:t> 페이지에서 특정 </a:t>
            </a:r>
            <a:r>
              <a:rPr lang="en-US" altLang="ko-KR" b="1" dirty="0">
                <a:latin typeface="+mn-ea"/>
              </a:rPr>
              <a:t>User</a:t>
            </a:r>
            <a:r>
              <a:rPr lang="ko-KR" altLang="en-US" b="1" dirty="0">
                <a:latin typeface="+mn-ea"/>
              </a:rPr>
              <a:t>에게 </a:t>
            </a:r>
            <a:r>
              <a:rPr lang="en-US" altLang="ko-KR" b="1" dirty="0">
                <a:latin typeface="+mn-ea"/>
              </a:rPr>
              <a:t>staff </a:t>
            </a:r>
            <a:r>
              <a:rPr lang="ko-KR" altLang="en-US" b="1" dirty="0">
                <a:latin typeface="+mn-ea"/>
              </a:rPr>
              <a:t>권한을 부여할 수 있음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06F03B-8FAA-4F95-8B4B-307BDC988EAF}"/>
              </a:ext>
            </a:extLst>
          </p:cNvPr>
          <p:cNvGrpSpPr/>
          <p:nvPr/>
        </p:nvGrpSpPr>
        <p:grpSpPr>
          <a:xfrm>
            <a:off x="3009900" y="2280010"/>
            <a:ext cx="5810250" cy="4304580"/>
            <a:chOff x="2787650" y="2361147"/>
            <a:chExt cx="6705682" cy="49679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3E010A-626B-47C2-89F9-A0150371925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7650" y="2361147"/>
              <a:ext cx="6705682" cy="496797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C398DA-65BC-40A8-B6D6-41E7018D309A}"/>
                </a:ext>
              </a:extLst>
            </p:cNvPr>
            <p:cNvSpPr/>
            <p:nvPr/>
          </p:nvSpPr>
          <p:spPr>
            <a:xfrm>
              <a:off x="2882941" y="6635750"/>
              <a:ext cx="201930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938CE9-7484-437B-857A-B16D41B63718}"/>
              </a:ext>
            </a:extLst>
          </p:cNvPr>
          <p:cNvSpPr txBox="1"/>
          <p:nvPr/>
        </p:nvSpPr>
        <p:spPr>
          <a:xfrm>
            <a:off x="838200" y="1692605"/>
            <a:ext cx="9652000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Admin</a:t>
            </a:r>
            <a:r>
              <a:rPr lang="ko-KR" altLang="en-US" dirty="0">
                <a:sym typeface="Wingdings" panose="05000000000000000000" pitchFamily="2" charset="2"/>
              </a:rPr>
              <a:t> 페이지에서 원하는 사용자 선택 후</a:t>
            </a:r>
            <a:r>
              <a:rPr lang="en-US" altLang="ko-KR" dirty="0">
                <a:sym typeface="Wingdings" panose="05000000000000000000" pitchFamily="2" charset="2"/>
              </a:rPr>
              <a:t>, Permission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Staff status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05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88" y="-247899"/>
            <a:ext cx="9692640" cy="13255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UserPassesTestMixin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특정 사용자만 접근을 허용하기</a:t>
            </a:r>
            <a:endParaRPr lang="en-US" altLang="ko-KR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38CE9-7484-437B-857A-B16D41B63718}"/>
              </a:ext>
            </a:extLst>
          </p:cNvPr>
          <p:cNvSpPr txBox="1"/>
          <p:nvPr/>
        </p:nvSpPr>
        <p:spPr>
          <a:xfrm>
            <a:off x="838199" y="1692605"/>
            <a:ext cx="5163457" cy="1293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현재는 </a:t>
            </a:r>
            <a:r>
              <a:rPr lang="en-US" altLang="ko-KR" dirty="0" err="1">
                <a:sym typeface="Wingdings" panose="05000000000000000000" pitchFamily="2" charset="2"/>
              </a:rPr>
              <a:t>CreateView</a:t>
            </a:r>
            <a:r>
              <a:rPr lang="ko-KR" altLang="en-US" dirty="0">
                <a:sym typeface="Wingdings" panose="05000000000000000000" pitchFamily="2" charset="2"/>
              </a:rPr>
              <a:t>에 모든 방문자가 접근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Staff</a:t>
            </a:r>
            <a:r>
              <a:rPr lang="ko-KR" altLang="en-US" dirty="0">
                <a:sym typeface="Wingdings" panose="05000000000000000000" pitchFamily="2" charset="2"/>
              </a:rPr>
              <a:t> 혹은 </a:t>
            </a:r>
            <a:r>
              <a:rPr lang="en-US" altLang="ko-KR" dirty="0">
                <a:sym typeface="Wingdings" panose="05000000000000000000" pitchFamily="2" charset="2"/>
              </a:rPr>
              <a:t>admin </a:t>
            </a:r>
            <a:r>
              <a:rPr lang="ko-KR" altLang="en-US" dirty="0">
                <a:sym typeface="Wingdings" panose="05000000000000000000" pitchFamily="2" charset="2"/>
              </a:rPr>
              <a:t>권한을 가진 방문자만 접근 가능하도록 수정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A72A96-ED5B-4A73-8BF4-B3CF8A24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45" y="1139371"/>
            <a:ext cx="5898557" cy="5545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3DE41-7B26-4114-A4C5-046A0F944000}"/>
              </a:ext>
            </a:extLst>
          </p:cNvPr>
          <p:cNvSpPr txBox="1"/>
          <p:nvPr/>
        </p:nvSpPr>
        <p:spPr>
          <a:xfrm>
            <a:off x="838199" y="4086513"/>
            <a:ext cx="516345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UserPassesTestMixin</a:t>
            </a:r>
            <a:r>
              <a:rPr lang="ko-KR" altLang="en-US" b="1" dirty="0">
                <a:latin typeface="+mn-ea"/>
              </a:rPr>
              <a:t>에서 확인할 조건</a:t>
            </a:r>
            <a:endParaRPr lang="en-US" altLang="ko-KR" b="1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최고권한</a:t>
            </a:r>
            <a:r>
              <a:rPr lang="en-US" altLang="ko-KR" dirty="0">
                <a:latin typeface="+mn-ea"/>
              </a:rPr>
              <a:t>(super user) </a:t>
            </a:r>
            <a:r>
              <a:rPr lang="ko-KR" altLang="en-US" dirty="0">
                <a:latin typeface="+mn-ea"/>
              </a:rPr>
              <a:t>혹은 스태프</a:t>
            </a:r>
            <a:r>
              <a:rPr lang="en-US" altLang="ko-KR" dirty="0">
                <a:latin typeface="+mn-ea"/>
              </a:rPr>
              <a:t>(staff) </a:t>
            </a:r>
            <a:r>
              <a:rPr lang="ko-KR" altLang="en-US" dirty="0">
                <a:latin typeface="+mn-ea"/>
              </a:rPr>
              <a:t>인 경우</a:t>
            </a:r>
            <a:endParaRPr lang="en-US" altLang="ko-KR" dirty="0"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2EA843-EFE8-4005-956C-EE07E47D09C2}"/>
              </a:ext>
            </a:extLst>
          </p:cNvPr>
          <p:cNvCxnSpPr>
            <a:cxnSpLocks/>
          </p:cNvCxnSpPr>
          <p:nvPr/>
        </p:nvCxnSpPr>
        <p:spPr>
          <a:xfrm>
            <a:off x="6001655" y="4358878"/>
            <a:ext cx="696686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F0B42C7-88CB-4ED8-948C-911ED29AC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53354"/>
            <a:ext cx="3565763" cy="22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7ACFC-AE27-42A9-8B6F-1F4061DC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26323-916C-4EB6-A6B7-E28170A7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포스트 작성하기 위한 폼 만들기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메소드 활용</a:t>
            </a:r>
          </a:p>
        </p:txBody>
      </p:sp>
    </p:spTree>
    <p:extLst>
      <p:ext uri="{BB962C8B-B14F-4D97-AF65-F5344CB8AC3E}">
        <p14:creationId xmlns:p14="http://schemas.microsoft.com/office/powerpoint/2010/main" val="1109605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9B9C0-E9D2-4C49-9458-ED0D326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뷰에서도 로그인 정보를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BF2B9-FA98-47E3-A69E-D8F6F30C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session/</a:t>
            </a:r>
            <a:r>
              <a:rPr lang="ko-KR" altLang="en-US" dirty="0"/>
              <a:t>쿠키</a:t>
            </a:r>
            <a:r>
              <a:rPr lang="en-US" altLang="ko-KR" dirty="0"/>
              <a:t>cookie</a:t>
            </a:r>
            <a:r>
              <a:rPr lang="ko-KR" altLang="en-US" dirty="0"/>
              <a:t>라는 형태를 통해 사용자 로그인 여부가 클라이언트에 전달됨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25652-504F-4CA3-86DD-DFC1C3AE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314"/>
            <a:ext cx="1219200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61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3C4D-B46B-4466-8FE8-739B7672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/>
              <a:t>로그인 했을 때만 </a:t>
            </a:r>
            <a:r>
              <a:rPr lang="en-US" altLang="ko-KR" sz="3200"/>
              <a:t>post </a:t>
            </a:r>
            <a:r>
              <a:rPr lang="ko-KR" altLang="en-US" sz="3200"/>
              <a:t>버튼 나타내기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D73CF-F93A-4B72-9CEB-8F50311B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1600" dirty="0"/>
              <a:t>User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넘겨준 적이 없지만 </a:t>
            </a:r>
            <a:r>
              <a:rPr lang="en-US" altLang="ko-KR" sz="1600" dirty="0"/>
              <a:t>request</a:t>
            </a:r>
            <a:r>
              <a:rPr lang="ko-KR" altLang="en-US" sz="1600" dirty="0"/>
              <a:t>를 타고 </a:t>
            </a:r>
            <a:r>
              <a:rPr lang="ko-KR" altLang="en-US" sz="1600" dirty="0" err="1"/>
              <a:t>넘어감</a:t>
            </a:r>
            <a:endParaRPr lang="en-US" altLang="ko-KR" sz="1600" dirty="0"/>
          </a:p>
          <a:p>
            <a:pPr marL="0" indent="0" latinLnBrk="0">
              <a:buNone/>
            </a:pPr>
            <a:r>
              <a:rPr lang="en-US" altLang="ko-KR" sz="1600" dirty="0">
                <a:hlinkClick r:id="rId2"/>
              </a:rPr>
              <a:t>https://docs.djangoproject.com/en/4.0/ref/request-response/</a:t>
            </a:r>
            <a:endParaRPr lang="en-US" altLang="ko-KR" sz="1600" dirty="0"/>
          </a:p>
          <a:p>
            <a:pPr marL="0" indent="0" latinLnBrk="0">
              <a:buNone/>
            </a:pPr>
            <a:r>
              <a:rPr lang="en-US" altLang="ko-KR" sz="1600" dirty="0"/>
              <a:t>	</a:t>
            </a:r>
            <a:endParaRPr lang="ko-KR" altLang="en-US" sz="1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211D508-D5E7-4696-8E45-BA6BB3C3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02615"/>
            <a:ext cx="6155736" cy="48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64" y="-295057"/>
            <a:ext cx="9692640" cy="1325562"/>
          </a:xfrm>
        </p:spPr>
        <p:txBody>
          <a:bodyPr/>
          <a:lstStyle/>
          <a:p>
            <a:r>
              <a:rPr lang="en-US" altLang="ko-KR" dirty="0" err="1"/>
              <a:t>UpdateView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이미 존재하는 레코드를 수정하는 페이지를 만들 때 사용</a:t>
            </a:r>
            <a:endParaRPr lang="en-US" altLang="ko-KR" b="1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0A94AD-CD9D-4DF5-B4FF-1E71393C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95" y="2623525"/>
            <a:ext cx="8935409" cy="3922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38200" y="1692605"/>
            <a:ext cx="10515600" cy="8692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CreateView</a:t>
            </a:r>
            <a:r>
              <a:rPr lang="ko-KR" altLang="en-US" dirty="0">
                <a:sym typeface="Wingdings" panose="05000000000000000000" pitchFamily="2" charset="2"/>
              </a:rPr>
              <a:t>와 크게 다르지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CRUD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U</a:t>
            </a:r>
            <a:r>
              <a:rPr lang="ko-KR" altLang="en-US" dirty="0">
                <a:sym typeface="Wingdings" panose="05000000000000000000" pitchFamily="2" charset="2"/>
              </a:rPr>
              <a:t>는 대부분 유사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업데이트 가능하게 할 필드만 정하면 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5CA5A-35AA-448E-8678-D9D5CE5A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9" y="2623525"/>
            <a:ext cx="587774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1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E906-0CC9-4C04-9E0F-E44BAA74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Form_valid</a:t>
            </a:r>
            <a:r>
              <a:rPr lang="en-US" altLang="ko-KR" dirty="0"/>
              <a:t> </a:t>
            </a:r>
            <a:r>
              <a:rPr lang="ko-KR" altLang="en-US" dirty="0"/>
              <a:t>체크는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C8BDE-2C1D-44F4-8418-AE7BC654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에서는 권한을 가진</a:t>
            </a:r>
            <a:r>
              <a:rPr lang="en-US" altLang="ko-KR" dirty="0"/>
              <a:t> </a:t>
            </a:r>
            <a:r>
              <a:rPr lang="ko-KR" altLang="en-US" dirty="0"/>
              <a:t>로그인 사용자는 누구나 글을 쓸 수 있도록 했지만 </a:t>
            </a:r>
            <a:r>
              <a:rPr lang="en-US" altLang="ko-KR" dirty="0"/>
              <a:t>(author</a:t>
            </a:r>
            <a:r>
              <a:rPr lang="ko-KR" altLang="en-US" dirty="0"/>
              <a:t>필드를 채우도록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Update</a:t>
            </a:r>
            <a:r>
              <a:rPr lang="ko-KR" altLang="en-US" dirty="0"/>
              <a:t>에서는 </a:t>
            </a:r>
            <a:r>
              <a:rPr lang="en-US" altLang="ko-KR" dirty="0"/>
              <a:t>author</a:t>
            </a:r>
            <a:r>
              <a:rPr lang="ko-KR" altLang="en-US" dirty="0"/>
              <a:t>필드는 이미 차 있으므로 다른 방식으로 접근해야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PostUpdate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PostCreate</a:t>
            </a:r>
            <a:r>
              <a:rPr lang="ko-KR" altLang="en-US" dirty="0"/>
              <a:t>에 접근하는 의도가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새로운 글을 작성하거나 수정하는 뷰를 보고 싶다 </a:t>
            </a:r>
            <a:r>
              <a:rPr lang="en-US" altLang="ko-KR" dirty="0"/>
              <a:t>: GET </a:t>
            </a:r>
            <a:r>
              <a:rPr lang="ko-KR" altLang="en-US" dirty="0"/>
              <a:t>메소드로 해당 주소에 접근</a:t>
            </a:r>
            <a:endParaRPr lang="en-US" altLang="ko-KR" dirty="0"/>
          </a:p>
          <a:p>
            <a:pPr lvl="1"/>
            <a:r>
              <a:rPr lang="ko-KR" altLang="en-US" dirty="0"/>
              <a:t>해당 뷰에서 글을 작성하거나 수정하여 서버에 반영하고 싶다 </a:t>
            </a:r>
            <a:r>
              <a:rPr lang="en-US" altLang="ko-KR" dirty="0"/>
              <a:t>: POST </a:t>
            </a:r>
            <a:r>
              <a:rPr lang="ko-KR" altLang="en-US" dirty="0"/>
              <a:t>메소드로 해당 주소에 접근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 err="1"/>
              <a:t>PostCreate</a:t>
            </a:r>
            <a:r>
              <a:rPr lang="ko-KR" altLang="en-US" dirty="0"/>
              <a:t>는 이 작업을 </a:t>
            </a:r>
            <a:r>
              <a:rPr lang="en-US" altLang="ko-KR" dirty="0"/>
              <a:t>'</a:t>
            </a:r>
            <a:r>
              <a:rPr lang="ko-KR" altLang="en-US" dirty="0"/>
              <a:t>알아서</a:t>
            </a:r>
            <a:r>
              <a:rPr lang="en-US" altLang="ko-KR" dirty="0"/>
              <a:t>' </a:t>
            </a:r>
            <a:r>
              <a:rPr lang="ko-KR" altLang="en-US" dirty="0"/>
              <a:t>하고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CAFE6-6C6E-4F2D-8364-492DA373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69" y="4787027"/>
            <a:ext cx="418205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72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2D20-F0E6-4543-8AEE-B79037D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Dispatch()</a:t>
            </a:r>
            <a:r>
              <a:rPr lang="ko-KR" altLang="en-US" dirty="0"/>
              <a:t>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EAE65-C28F-49E4-9F25-D9070FEE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요청을 분석해서 처리하는 메소드</a:t>
            </a:r>
            <a:endParaRPr lang="en-US" altLang="ko-KR" dirty="0"/>
          </a:p>
          <a:p>
            <a:pPr lvl="1"/>
            <a:r>
              <a:rPr lang="ko-KR" altLang="en-US" dirty="0"/>
              <a:t>이곳에서 </a:t>
            </a:r>
            <a:r>
              <a:rPr lang="en-US" altLang="ko-KR" dirty="0"/>
              <a:t>GET/POST </a:t>
            </a:r>
            <a:r>
              <a:rPr lang="ko-KR" altLang="en-US" dirty="0"/>
              <a:t>구분 등을 할 수 있음 </a:t>
            </a:r>
            <a:r>
              <a:rPr lang="en-US" altLang="ko-KR" dirty="0"/>
              <a:t>(</a:t>
            </a:r>
            <a:r>
              <a:rPr lang="en-US" altLang="ko-KR" dirty="0" err="1"/>
              <a:t>request.method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우리 목표는 권한 없는 사용자</a:t>
            </a:r>
            <a:r>
              <a:rPr lang="en-US" altLang="ko-KR" dirty="0"/>
              <a:t>(author</a:t>
            </a:r>
            <a:r>
              <a:rPr lang="ko-KR" altLang="en-US" dirty="0"/>
              <a:t>와 일치하지 않는 사용자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get </a:t>
            </a:r>
            <a:r>
              <a:rPr lang="ko-KR" altLang="en-US" dirty="0"/>
              <a:t>또는 </a:t>
            </a:r>
            <a:r>
              <a:rPr lang="en-US" altLang="ko-KR" dirty="0"/>
              <a:t>post</a:t>
            </a:r>
            <a:r>
              <a:rPr lang="ko-KR" altLang="en-US" dirty="0"/>
              <a:t>를 통해 </a:t>
            </a:r>
            <a:r>
              <a:rPr lang="en-US" altLang="ko-KR" dirty="0" err="1"/>
              <a:t>PostUpdate</a:t>
            </a:r>
            <a:r>
              <a:rPr lang="ko-KR" altLang="en-US" dirty="0"/>
              <a:t>에 접근하는 것을 차단하는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826438-872E-4941-ABFF-1EDC1C6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672" y="3769129"/>
            <a:ext cx="12171904" cy="1369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dispatch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*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**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kwargs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request.user.is_authenticated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request.user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.get_object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author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PostUpdate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dispatch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,*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**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kwargs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raise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PermissionDenied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04B226-5BF5-4A66-ABF9-C0843C21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39" y="4860740"/>
            <a:ext cx="531569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1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FC253-F943-43BD-9616-31DC5C81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status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A7477-2EBF-4E1C-B985-ACAD9F08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웹서버와 클라이언트 사이에 정해진 에러 코드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https://developer.mozilla.org/en-US/docs/Web/HTTP/Status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200 OK, 403 Forbidden, 404 Not found, 500 Internal server error</a:t>
            </a:r>
            <a:r>
              <a:rPr lang="ko-KR" altLang="en-US" dirty="0"/>
              <a:t>등이 유용</a:t>
            </a:r>
          </a:p>
        </p:txBody>
      </p:sp>
    </p:spTree>
    <p:extLst>
      <p:ext uri="{BB962C8B-B14F-4D97-AF65-F5344CB8AC3E}">
        <p14:creationId xmlns:p14="http://schemas.microsoft.com/office/powerpoint/2010/main" val="3506909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0BFA-265D-40B0-913E-2CF11B9B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템플릿은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05297-B04D-4151-BE8E-2D0B7B7E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U</a:t>
            </a:r>
            <a:r>
              <a:rPr lang="ko-KR" altLang="en-US" dirty="0"/>
              <a:t>는 유사하기 때문에 </a:t>
            </a:r>
            <a:r>
              <a:rPr lang="en-US" altLang="ko-KR" dirty="0"/>
              <a:t>post_form.html</a:t>
            </a:r>
            <a:r>
              <a:rPr lang="ko-KR" altLang="en-US" dirty="0"/>
              <a:t>을 그대로 사용하게 되어 있음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post_form</a:t>
            </a:r>
            <a:r>
              <a:rPr lang="ko-KR" altLang="en-US" dirty="0"/>
              <a:t>에 현재 뷰 클래스에 따라 제목이 달라지게 만드는 코드를 넣는다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b="1" dirty="0"/>
              <a:t>별개의 템플릿을 넣고 이름을 강제로 할당한다</a:t>
            </a:r>
            <a:endParaRPr lang="en-US" altLang="ko-KR" b="1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FBC2E-623C-4A5F-9042-DA01C0F8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921" y="2980384"/>
            <a:ext cx="5277587" cy="1848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3060B9-5E76-4E2B-B95A-DFDD821C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60" y="3429000"/>
            <a:ext cx="583964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88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958AA-FE8E-4898-B6EC-DC0D499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Post_detail</a:t>
            </a:r>
            <a:r>
              <a:rPr lang="ko-KR" altLang="en-US" dirty="0"/>
              <a:t>에 </a:t>
            </a:r>
            <a:r>
              <a:rPr lang="en-US" altLang="ko-KR" dirty="0"/>
              <a:t>edit</a:t>
            </a:r>
            <a:r>
              <a:rPr lang="ko-KR" altLang="en-US" dirty="0"/>
              <a:t>버튼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B4909-E419-4F77-B837-AB58B312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Post_list</a:t>
            </a:r>
            <a:r>
              <a:rPr lang="ko-KR" altLang="en-US" dirty="0"/>
              <a:t>에 글쓰기 버튼 추가하기와 유사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0A400-57E5-4932-99AB-43C8B9DA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86" y="2508182"/>
            <a:ext cx="623021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60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11" y="-179186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</a:t>
            </a:r>
            <a:r>
              <a:rPr lang="en-US" altLang="ko-KR" dirty="0"/>
              <a:t>-crispy-forms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6693458" y="5496279"/>
            <a:ext cx="4660342" cy="878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Django-crispy-forms</a:t>
            </a:r>
            <a:r>
              <a:rPr lang="ko-KR" altLang="en-US" dirty="0">
                <a:sym typeface="Wingdings" panose="05000000000000000000" pitchFamily="2" charset="2"/>
              </a:rPr>
              <a:t>로 부트스트랩이 적용된 모습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C5B78-F4DE-4DF2-8A61-A89D1E069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883" y="1726985"/>
            <a:ext cx="4974457" cy="3869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FD587B-D418-44F7-B44F-92B13447B7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3458" y="1726985"/>
            <a:ext cx="4137827" cy="386945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CCD4FF5-A0B4-46D8-95DF-76D5EBD90031}"/>
              </a:ext>
            </a:extLst>
          </p:cNvPr>
          <p:cNvSpPr/>
          <p:nvPr/>
        </p:nvSpPr>
        <p:spPr>
          <a:xfrm>
            <a:off x="6030670" y="3317781"/>
            <a:ext cx="597458" cy="990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6693458" y="1261565"/>
            <a:ext cx="88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9717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87" y="-217749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</a:t>
            </a:r>
            <a:r>
              <a:rPr lang="en-US" altLang="ko-KR" dirty="0"/>
              <a:t>-crispy-forms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pip install </a:t>
            </a:r>
            <a:r>
              <a:rPr lang="ko-KR" altLang="en-US" b="1" dirty="0" err="1">
                <a:latin typeface="+mn-ea"/>
              </a:rPr>
              <a:t>외부라이브러리명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55272" y="16308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필요한 라이브러리를 다운받아 설치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5910219" y="1261565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settings.py</a:t>
            </a:r>
            <a:r>
              <a:rPr lang="ko-KR" altLang="en-US" b="1" dirty="0">
                <a:latin typeface="+mn-ea"/>
              </a:rPr>
              <a:t>에 설치한 라이브러리 등록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11D84F-90E7-4F02-9707-04DA4EFD0A2E}"/>
              </a:ext>
            </a:extLst>
          </p:cNvPr>
          <p:cNvGrpSpPr/>
          <p:nvPr/>
        </p:nvGrpSpPr>
        <p:grpSpPr>
          <a:xfrm>
            <a:off x="855272" y="2247276"/>
            <a:ext cx="3851530" cy="1003824"/>
            <a:chOff x="855272" y="2247276"/>
            <a:chExt cx="3851530" cy="10038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B8EA693-4132-4DEE-8F77-DD05DA48A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011"/>
            <a:stretch/>
          </p:blipFill>
          <p:spPr>
            <a:xfrm>
              <a:off x="855272" y="2247276"/>
              <a:ext cx="3074471" cy="10038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E99BB7-14A6-4D89-AF4C-682077882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354"/>
            <a:stretch/>
          </p:blipFill>
          <p:spPr>
            <a:xfrm>
              <a:off x="3929743" y="2247276"/>
              <a:ext cx="777059" cy="1003824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1BCABF-DF51-49A8-B93F-4ADB3535FCEE}"/>
              </a:ext>
            </a:extLst>
          </p:cNvPr>
          <p:cNvGrpSpPr/>
          <p:nvPr/>
        </p:nvGrpSpPr>
        <p:grpSpPr>
          <a:xfrm>
            <a:off x="5910219" y="1630897"/>
            <a:ext cx="5731400" cy="4993463"/>
            <a:chOff x="114300" y="742950"/>
            <a:chExt cx="11963400" cy="104230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2223E51-5615-4A0D-A716-AC29BDF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" y="742950"/>
              <a:ext cx="11963400" cy="53721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D41CCD0-802D-46A9-8B96-DBE3930F9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49"/>
            <a:stretch/>
          </p:blipFill>
          <p:spPr>
            <a:xfrm>
              <a:off x="141939" y="5962651"/>
              <a:ext cx="11620500" cy="520337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73E1D4-4707-4D6D-8ED0-93895603B6B1}"/>
              </a:ext>
            </a:extLst>
          </p:cNvPr>
          <p:cNvSpPr txBox="1"/>
          <p:nvPr/>
        </p:nvSpPr>
        <p:spPr>
          <a:xfrm>
            <a:off x="7992680" y="5085562"/>
            <a:ext cx="382814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Crispy_template_pack</a:t>
            </a:r>
            <a:r>
              <a:rPr lang="ko-KR" altLang="en-US" sz="1600" dirty="0">
                <a:latin typeface="+mn-ea"/>
              </a:rPr>
              <a:t>을 </a:t>
            </a:r>
            <a:r>
              <a:rPr lang="en-US" altLang="ko-KR" sz="1600" dirty="0">
                <a:latin typeface="+mn-ea"/>
              </a:rPr>
              <a:t>Bootstrap4 </a:t>
            </a:r>
            <a:r>
              <a:rPr lang="ko-KR" altLang="en-US" sz="1600" dirty="0">
                <a:latin typeface="+mn-ea"/>
              </a:rPr>
              <a:t>스타일로 적용하겠다고 명시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80A79F0-DDB5-4DB6-AD08-8B157BE05594}"/>
              </a:ext>
            </a:extLst>
          </p:cNvPr>
          <p:cNvCxnSpPr>
            <a:stCxn id="13" idx="2"/>
          </p:cNvCxnSpPr>
          <p:nvPr/>
        </p:nvCxnSpPr>
        <p:spPr>
          <a:xfrm rot="5400000">
            <a:off x="8757374" y="5240535"/>
            <a:ext cx="719577" cy="15791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D4C315-245D-4912-97F5-46B096575520}"/>
              </a:ext>
            </a:extLst>
          </p:cNvPr>
          <p:cNvGrpSpPr/>
          <p:nvPr/>
        </p:nvGrpSpPr>
        <p:grpSpPr>
          <a:xfrm>
            <a:off x="855272" y="4138683"/>
            <a:ext cx="4320164" cy="2164048"/>
            <a:chOff x="701416" y="4016473"/>
            <a:chExt cx="4641586" cy="232505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81BB964-ED68-4B4B-9BCF-6F906DDF6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133"/>
            <a:stretch/>
          </p:blipFill>
          <p:spPr>
            <a:xfrm>
              <a:off x="701416" y="4017300"/>
              <a:ext cx="4501955" cy="232422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E7644A-E692-4844-82BA-BA92E2B24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262"/>
            <a:stretch/>
          </p:blipFill>
          <p:spPr>
            <a:xfrm>
              <a:off x="5190602" y="4017300"/>
              <a:ext cx="152400" cy="232422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95362A9-2A34-411C-87C9-A3848C8E6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514" b="87841"/>
            <a:stretch/>
          </p:blipFill>
          <p:spPr>
            <a:xfrm>
              <a:off x="2699405" y="4016473"/>
              <a:ext cx="2643597" cy="28260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D203E8A-0DC6-4012-93A6-727E3888E201}"/>
              </a:ext>
            </a:extLst>
          </p:cNvPr>
          <p:cNvSpPr txBox="1"/>
          <p:nvPr/>
        </p:nvSpPr>
        <p:spPr>
          <a:xfrm>
            <a:off x="859644" y="37622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템플릿 파일 수정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2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19E9-8247-436A-A08E-47090DB7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92C3B-C772-4F93-A24A-14F78B0D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실습환경 재구성</a:t>
            </a:r>
            <a:endParaRPr lang="en-US" altLang="ko-KR" dirty="0"/>
          </a:p>
          <a:p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ko-KR" altLang="en-US" dirty="0"/>
              <a:t>기억나시나요</a:t>
            </a:r>
            <a:endParaRPr lang="en-US" altLang="ko-KR" dirty="0"/>
          </a:p>
          <a:p>
            <a:r>
              <a:rPr lang="en-US" altLang="ko-KR" dirty="0" err="1"/>
              <a:t>Pycharm+cmder</a:t>
            </a:r>
            <a:r>
              <a:rPr lang="ko-KR" altLang="en-US" dirty="0"/>
              <a:t>띄우고 필요하다면 자신의 프로젝트 </a:t>
            </a:r>
            <a:r>
              <a:rPr lang="en-US" altLang="ko-KR" dirty="0"/>
              <a:t>clone(</a:t>
            </a:r>
            <a:r>
              <a:rPr lang="ko-KR" altLang="en-US" dirty="0"/>
              <a:t>지난 장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6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B5B23-A708-493C-9717-018196D2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django</a:t>
            </a:r>
            <a:r>
              <a:rPr lang="en-US" altLang="ko-KR" dirty="0"/>
              <a:t>-crispy-forms </a:t>
            </a:r>
            <a:r>
              <a:rPr lang="ko-KR" altLang="en-US" dirty="0"/>
              <a:t>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8B290-A10E-41B4-A7F6-88669248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3BAEE-84F5-45D3-8461-7AB32BC7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2114366"/>
            <a:ext cx="6363588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95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94" y="-402219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django-markdownx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pip install </a:t>
            </a:r>
            <a:r>
              <a:rPr lang="ko-KR" altLang="en-US" b="1" dirty="0" err="1">
                <a:latin typeface="+mn-ea"/>
              </a:rPr>
              <a:t>외부라이브러리명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55272" y="16308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필요한 라이브러리를 다운받아 설치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7028600" y="1261565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settings.py</a:t>
            </a:r>
            <a:r>
              <a:rPr lang="ko-KR" altLang="en-US" b="1" dirty="0">
                <a:latin typeface="+mn-ea"/>
              </a:rPr>
              <a:t>에 설치한 라이브러리 등록</a:t>
            </a:r>
            <a:endParaRPr lang="en-US" altLang="ko-KR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203E8A-0DC6-4012-93A6-727E3888E201}"/>
              </a:ext>
            </a:extLst>
          </p:cNvPr>
          <p:cNvSpPr txBox="1"/>
          <p:nvPr/>
        </p:nvSpPr>
        <p:spPr>
          <a:xfrm>
            <a:off x="990903" y="351193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urls.py</a:t>
            </a:r>
            <a:r>
              <a:rPr lang="ko-KR" altLang="en-US" b="1" dirty="0">
                <a:latin typeface="+mn-ea"/>
              </a:rPr>
              <a:t> 파일 수정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DA8811-66C1-41F0-852F-99C628C94A5F}"/>
              </a:ext>
            </a:extLst>
          </p:cNvPr>
          <p:cNvGrpSpPr/>
          <p:nvPr/>
        </p:nvGrpSpPr>
        <p:grpSpPr>
          <a:xfrm>
            <a:off x="990903" y="2093524"/>
            <a:ext cx="4389080" cy="1325114"/>
            <a:chOff x="1706920" y="4271321"/>
            <a:chExt cx="4389080" cy="132511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8E22B2-A90A-4066-B76A-910AD0986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24"/>
            <a:stretch/>
          </p:blipFill>
          <p:spPr>
            <a:xfrm>
              <a:off x="5065355" y="4271321"/>
              <a:ext cx="1030644" cy="132511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1B69D11-54DE-49E0-884E-8410FE5FB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040"/>
            <a:stretch/>
          </p:blipFill>
          <p:spPr>
            <a:xfrm>
              <a:off x="1706920" y="4271321"/>
              <a:ext cx="4126785" cy="132511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8FE9D17-6C04-46E1-B71D-F52CE556F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24" b="67172"/>
            <a:stretch/>
          </p:blipFill>
          <p:spPr>
            <a:xfrm>
              <a:off x="5065355" y="4271321"/>
              <a:ext cx="1030645" cy="435005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0BAEF56-971C-4526-8293-2E5ABD5B92BE}"/>
              </a:ext>
            </a:extLst>
          </p:cNvPr>
          <p:cNvGrpSpPr/>
          <p:nvPr/>
        </p:nvGrpSpPr>
        <p:grpSpPr>
          <a:xfrm>
            <a:off x="8022490" y="1777485"/>
            <a:ext cx="2831848" cy="4708110"/>
            <a:chOff x="334736" y="1029560"/>
            <a:chExt cx="5453460" cy="906669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3F37456-FAC4-43FC-9F8C-0C37129AE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854"/>
            <a:stretch/>
          </p:blipFill>
          <p:spPr>
            <a:xfrm>
              <a:off x="352425" y="1038225"/>
              <a:ext cx="5071100" cy="478155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8173176-B27C-4DB5-9BF0-BE248DB14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4205"/>
            <a:stretch/>
          </p:blipFill>
          <p:spPr>
            <a:xfrm>
              <a:off x="334736" y="5800224"/>
              <a:ext cx="5286719" cy="428625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5EF3A9E-AB4C-4FAE-AE66-BBF5839B5D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6841"/>
            <a:stretch/>
          </p:blipFill>
          <p:spPr>
            <a:xfrm>
              <a:off x="5423525" y="5810000"/>
              <a:ext cx="364671" cy="428625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84FDA38-62FF-45C5-BAA1-326E040E8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827"/>
            <a:stretch/>
          </p:blipFill>
          <p:spPr>
            <a:xfrm>
              <a:off x="5621455" y="1029560"/>
              <a:ext cx="134711" cy="478155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D39D6D7-7A5E-491B-8D98-2321543F5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336" b="89000"/>
            <a:stretch/>
          </p:blipFill>
          <p:spPr>
            <a:xfrm>
              <a:off x="1085023" y="1037745"/>
              <a:ext cx="4671143" cy="525967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663718-0DA2-4B2E-9063-0534C07BC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03" y="3881265"/>
            <a:ext cx="5902066" cy="25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6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94" y="-171608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django-markdownx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models.py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55272" y="16308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TextField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 err="1">
                <a:sym typeface="Wingdings" panose="05000000000000000000" pitchFamily="2" charset="2"/>
              </a:rPr>
              <a:t>MarkdownxField</a:t>
            </a:r>
            <a:r>
              <a:rPr lang="ko-KR" altLang="en-US" dirty="0">
                <a:sym typeface="Wingdings" panose="05000000000000000000" pitchFamily="2" charset="2"/>
              </a:rPr>
              <a:t>로 수정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5928303" y="1421591"/>
            <a:ext cx="577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Form</a:t>
            </a:r>
            <a:r>
              <a:rPr lang="ko-KR" altLang="en-US" b="1" dirty="0">
                <a:latin typeface="+mn-ea"/>
              </a:rPr>
              <a:t>에서 </a:t>
            </a:r>
            <a:r>
              <a:rPr lang="ko-KR" altLang="en-US" b="1" dirty="0" err="1">
                <a:latin typeface="+mn-ea"/>
              </a:rPr>
              <a:t>입력시</a:t>
            </a:r>
            <a:r>
              <a:rPr lang="ko-KR" altLang="en-US" b="1" dirty="0">
                <a:latin typeface="+mn-ea"/>
              </a:rPr>
              <a:t> 실시간으로 마크다운 보이도록 수정</a:t>
            </a:r>
            <a:endParaRPr lang="en-US" altLang="ko-KR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203E8A-0DC6-4012-93A6-727E3888E201}"/>
              </a:ext>
            </a:extLst>
          </p:cNvPr>
          <p:cNvSpPr txBox="1"/>
          <p:nvPr/>
        </p:nvSpPr>
        <p:spPr>
          <a:xfrm>
            <a:off x="990903" y="4764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마이그레이션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132DAE-9DA0-4260-B151-294DCDD90CF3}"/>
              </a:ext>
            </a:extLst>
          </p:cNvPr>
          <p:cNvGrpSpPr/>
          <p:nvPr/>
        </p:nvGrpSpPr>
        <p:grpSpPr>
          <a:xfrm>
            <a:off x="1267746" y="2093524"/>
            <a:ext cx="4142454" cy="2687873"/>
            <a:chOff x="342461" y="1460299"/>
            <a:chExt cx="8449552" cy="55003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79B07C3-1DEE-4888-8323-A3FEB0143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108"/>
            <a:stretch/>
          </p:blipFill>
          <p:spPr>
            <a:xfrm>
              <a:off x="342900" y="1466850"/>
              <a:ext cx="7926886" cy="39243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D2D5CB0-3A75-4359-87C3-E88F5B450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735"/>
            <a:stretch/>
          </p:blipFill>
          <p:spPr>
            <a:xfrm>
              <a:off x="342461" y="5227103"/>
              <a:ext cx="8240606" cy="173355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9792AFC-92D0-4E67-9959-60DE30CAC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802"/>
            <a:stretch/>
          </p:blipFill>
          <p:spPr>
            <a:xfrm>
              <a:off x="8422186" y="5227103"/>
              <a:ext cx="369827" cy="173355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787B3F6-9959-4C7E-8313-2C42424D8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675"/>
            <a:stretch/>
          </p:blipFill>
          <p:spPr>
            <a:xfrm>
              <a:off x="8583067" y="1469235"/>
              <a:ext cx="152400" cy="39243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E15195-710B-4165-98F0-6958848A0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309" b="71790"/>
            <a:stretch/>
          </p:blipFill>
          <p:spPr>
            <a:xfrm>
              <a:off x="5434249" y="1460299"/>
              <a:ext cx="3301218" cy="110704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45F80A-BAB7-4790-9457-98D3B41CF69D}"/>
              </a:ext>
            </a:extLst>
          </p:cNvPr>
          <p:cNvGrpSpPr/>
          <p:nvPr/>
        </p:nvGrpSpPr>
        <p:grpSpPr>
          <a:xfrm>
            <a:off x="1267746" y="5244024"/>
            <a:ext cx="3282483" cy="1488934"/>
            <a:chOff x="342900" y="1952625"/>
            <a:chExt cx="6509590" cy="29527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8AD59C-6D8B-4CFA-9D87-D39A8B715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4956"/>
            <a:stretch/>
          </p:blipFill>
          <p:spPr>
            <a:xfrm>
              <a:off x="342900" y="1952625"/>
              <a:ext cx="6333488" cy="295275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ED4D91E-F437-45FE-AE8B-FFA510594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495"/>
            <a:stretch/>
          </p:blipFill>
          <p:spPr>
            <a:xfrm>
              <a:off x="6677596" y="1952625"/>
              <a:ext cx="173212" cy="295275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04E1A22-FC3B-430D-8F09-67E74C7B1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418" b="75745"/>
            <a:stretch/>
          </p:blipFill>
          <p:spPr>
            <a:xfrm>
              <a:off x="5404829" y="1952625"/>
              <a:ext cx="1447661" cy="716164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7949ADD-E82A-4275-9807-B56827FF0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303" y="1790923"/>
            <a:ext cx="6007384" cy="4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7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51" y="-279155"/>
            <a:ext cx="9692640" cy="1325562"/>
          </a:xfrm>
        </p:spPr>
        <p:txBody>
          <a:bodyPr/>
          <a:lstStyle/>
          <a:p>
            <a:r>
              <a:rPr lang="en-US" altLang="ko-KR" dirty="0" err="1"/>
              <a:t>django-markdownx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models.py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17860-C2A3-4E69-A5AA-E0EF6B2BE49A}"/>
              </a:ext>
            </a:extLst>
          </p:cNvPr>
          <p:cNvSpPr txBox="1"/>
          <p:nvPr/>
        </p:nvSpPr>
        <p:spPr>
          <a:xfrm>
            <a:off x="855272" y="16308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마크다운 렌더링을 위한 함수 생성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9F53-6192-4EED-8F77-725D3DFC4BCA}"/>
              </a:ext>
            </a:extLst>
          </p:cNvPr>
          <p:cNvSpPr txBox="1"/>
          <p:nvPr/>
        </p:nvSpPr>
        <p:spPr>
          <a:xfrm>
            <a:off x="5368444" y="126156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템플릿에서 마크다운 렌더링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D159FB-F70D-4A72-8D47-0D2F7FF9DD1F}"/>
              </a:ext>
            </a:extLst>
          </p:cNvPr>
          <p:cNvGrpSpPr/>
          <p:nvPr/>
        </p:nvGrpSpPr>
        <p:grpSpPr>
          <a:xfrm>
            <a:off x="1218526" y="2061214"/>
            <a:ext cx="3952188" cy="3806356"/>
            <a:chOff x="355740" y="0"/>
            <a:chExt cx="7120751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070466C-B941-403C-945D-3C3124747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910"/>
            <a:stretch/>
          </p:blipFill>
          <p:spPr>
            <a:xfrm>
              <a:off x="355740" y="0"/>
              <a:ext cx="6898581" cy="6858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C81446C-A74B-47E4-B32E-37915A15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065"/>
            <a:stretch/>
          </p:blipFill>
          <p:spPr>
            <a:xfrm>
              <a:off x="7254321" y="0"/>
              <a:ext cx="222170" cy="6858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30BDC3-22B9-4558-8CFE-8BE1E4A2F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756" b="90108"/>
            <a:stretch/>
          </p:blipFill>
          <p:spPr>
            <a:xfrm>
              <a:off x="4348803" y="0"/>
              <a:ext cx="3127688" cy="678367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9E3FBBD-EA8F-4300-8998-6F621BE7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44" y="2031661"/>
            <a:ext cx="5621837" cy="21266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528AC1-3F0C-452E-94E4-B70301CB3470}"/>
              </a:ext>
            </a:extLst>
          </p:cNvPr>
          <p:cNvSpPr txBox="1"/>
          <p:nvPr/>
        </p:nvSpPr>
        <p:spPr>
          <a:xfrm>
            <a:off x="5368444" y="1635397"/>
            <a:ext cx="4660342" cy="462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safe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 err="1">
                <a:sym typeface="Wingdings" panose="05000000000000000000" pitchFamily="2" charset="2"/>
              </a:rPr>
              <a:t>이스케이핑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A60E13-E14E-4C1A-922F-0C5E1258E3A2}"/>
              </a:ext>
            </a:extLst>
          </p:cNvPr>
          <p:cNvSpPr txBox="1"/>
          <p:nvPr/>
        </p:nvSpPr>
        <p:spPr>
          <a:xfrm>
            <a:off x="5368444" y="4372831"/>
            <a:ext cx="580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admin </a:t>
            </a:r>
            <a:r>
              <a:rPr lang="ko-KR" altLang="en-US" b="1" dirty="0">
                <a:latin typeface="+mn-ea"/>
              </a:rPr>
              <a:t>페이지에서 </a:t>
            </a:r>
            <a:r>
              <a:rPr lang="en-US" altLang="ko-KR" b="1" dirty="0" err="1">
                <a:latin typeface="+mn-ea"/>
              </a:rPr>
              <a:t>markdownx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사용 가능하도록 수정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CFFDE5-3F75-40F1-93A7-AB343D05BB8B}"/>
              </a:ext>
            </a:extLst>
          </p:cNvPr>
          <p:cNvGrpSpPr/>
          <p:nvPr/>
        </p:nvGrpSpPr>
        <p:grpSpPr>
          <a:xfrm>
            <a:off x="5410659" y="4742164"/>
            <a:ext cx="3588934" cy="1998280"/>
            <a:chOff x="295275" y="1504950"/>
            <a:chExt cx="6911234" cy="38481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4EF092-B437-497E-8271-BFCB043CD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2963"/>
            <a:stretch/>
          </p:blipFill>
          <p:spPr>
            <a:xfrm>
              <a:off x="295275" y="1504950"/>
              <a:ext cx="6617154" cy="38481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F024BCD-144C-453C-96A6-EA5603CA9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322"/>
            <a:stretch/>
          </p:blipFill>
          <p:spPr>
            <a:xfrm>
              <a:off x="6895841" y="1504950"/>
              <a:ext cx="310668" cy="38481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424A869-0F14-4A84-AFE8-6FAF84C6E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364" b="83681"/>
            <a:stretch/>
          </p:blipFill>
          <p:spPr>
            <a:xfrm>
              <a:off x="4116328" y="1511724"/>
              <a:ext cx="3090181" cy="627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477DFF-5017-4CC2-92CD-A411B5BA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입력 폼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838B4-7A3E-4102-B829-3167CADB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뷰에서 사용자의 입력을 받아들이기 위한 컴포넌트 </a:t>
            </a:r>
            <a:r>
              <a:rPr lang="en-US" altLang="ko-KR" sz="1600" dirty="0"/>
              <a:t>: </a:t>
            </a:r>
            <a:r>
              <a:rPr lang="ko-KR" altLang="en-US" sz="1600" b="1" dirty="0"/>
              <a:t>폼</a:t>
            </a:r>
            <a:r>
              <a:rPr lang="en-US" altLang="ko-KR" sz="1600" b="1" dirty="0"/>
              <a:t>(form)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636DC-7734-4746-B7E6-4639E453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52" y="49193"/>
            <a:ext cx="6163535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CE64-2325-47C4-A153-9102C4B5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6" y="-276471"/>
            <a:ext cx="9692640" cy="1325562"/>
          </a:xfrm>
        </p:spPr>
        <p:txBody>
          <a:bodyPr/>
          <a:lstStyle/>
          <a:p>
            <a:r>
              <a:rPr lang="en-US" altLang="ko-KR" dirty="0" err="1"/>
              <a:t>CreateView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8D706-3BE1-42AC-AD81-B2D99372CF75}"/>
              </a:ext>
            </a:extLst>
          </p:cNvPr>
          <p:cNvSpPr txBox="1"/>
          <p:nvPr/>
        </p:nvSpPr>
        <p:spPr>
          <a:xfrm>
            <a:off x="855272" y="1261565"/>
            <a:ext cx="707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새로운 레코드를 생성하기 위한 </a:t>
            </a:r>
            <a:r>
              <a:rPr lang="en-US" altLang="ko-KR" b="1" dirty="0">
                <a:latin typeface="+mn-ea"/>
              </a:rPr>
              <a:t>form</a:t>
            </a:r>
            <a:r>
              <a:rPr lang="ko-KR" altLang="en-US" b="1" dirty="0">
                <a:latin typeface="+mn-ea"/>
              </a:rPr>
              <a:t>을 자동 생성함 </a:t>
            </a:r>
            <a:r>
              <a:rPr lang="en-US" altLang="ko-KR" b="1" dirty="0">
                <a:latin typeface="+mn-ea"/>
              </a:rPr>
              <a:t>- CBV</a:t>
            </a:r>
            <a:r>
              <a:rPr lang="ko-KR" altLang="en-US" b="1" dirty="0">
                <a:latin typeface="+mn-ea"/>
              </a:rPr>
              <a:t>로 생성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F41612-55C5-423D-88C4-886C6637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6" y="1792848"/>
            <a:ext cx="6501461" cy="262207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1743A3-18C8-4A4A-94B6-2017FB8634B5}"/>
              </a:ext>
            </a:extLst>
          </p:cNvPr>
          <p:cNvGrpSpPr/>
          <p:nvPr/>
        </p:nvGrpSpPr>
        <p:grpSpPr>
          <a:xfrm>
            <a:off x="7204406" y="1792847"/>
            <a:ext cx="4678536" cy="3424281"/>
            <a:chOff x="304800" y="657225"/>
            <a:chExt cx="7574055" cy="554355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902B83D-6505-4536-84A1-610018E02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817"/>
            <a:stretch/>
          </p:blipFill>
          <p:spPr>
            <a:xfrm>
              <a:off x="304800" y="657225"/>
              <a:ext cx="7433982" cy="55435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31E38A0-1773-464A-8FA6-766A5427D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581"/>
            <a:stretch/>
          </p:blipFill>
          <p:spPr>
            <a:xfrm>
              <a:off x="7598708" y="657225"/>
              <a:ext cx="280147" cy="55435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2D1F3D7-F5D9-43AD-BC28-3E084EB3A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564" b="89822"/>
            <a:stretch/>
          </p:blipFill>
          <p:spPr>
            <a:xfrm>
              <a:off x="5048596" y="660821"/>
              <a:ext cx="2830259" cy="564216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EBC677C-2F19-4D4A-AE71-C35FE21F9B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6529" y="4366631"/>
            <a:ext cx="2942628" cy="228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44FFE-7F17-456E-850F-8927C483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78A99-DB04-49D3-966B-B5CAF076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r>
              <a:rPr lang="en-US" altLang="ko-KR" dirty="0" err="1"/>
              <a:t>PostDetail.asView</a:t>
            </a:r>
            <a:r>
              <a:rPr lang="en-US" altLang="ko-KR" dirty="0"/>
              <a:t>()</a:t>
            </a:r>
            <a:r>
              <a:rPr lang="ko-KR" altLang="en-US" dirty="0"/>
              <a:t>에 의해 </a:t>
            </a:r>
            <a:r>
              <a:rPr lang="en-US" altLang="ko-KR" dirty="0"/>
              <a:t>post_detail.html </a:t>
            </a:r>
            <a:r>
              <a:rPr lang="ko-KR" altLang="en-US" dirty="0"/>
              <a:t>템플릿이 사용되었듯 우리 </a:t>
            </a:r>
            <a:r>
              <a:rPr lang="en-US" altLang="ko-KR" dirty="0" err="1"/>
              <a:t>PostCreate.asView</a:t>
            </a:r>
            <a:r>
              <a:rPr lang="en-US" altLang="ko-KR" dirty="0"/>
              <a:t>()</a:t>
            </a:r>
            <a:r>
              <a:rPr lang="ko-KR" altLang="en-US" dirty="0"/>
              <a:t>의 템플릿은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Post_form.html</a:t>
            </a:r>
          </a:p>
          <a:p>
            <a:pPr lvl="1"/>
            <a:r>
              <a:rPr lang="ko-KR" altLang="en-US" dirty="0"/>
              <a:t>이걸 어떻게 외워요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 err="1"/>
              <a:t>모르겠으면</a:t>
            </a:r>
            <a:r>
              <a:rPr lang="ko-KR" altLang="en-US" dirty="0"/>
              <a:t> 템플릿 없이 실행해보자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F9B5F-20F0-4E22-B7CE-3116F0DE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02" y="218148"/>
            <a:ext cx="11984122" cy="6639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A8488B-FC93-4A37-A55A-C00D4AAFE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" y="4956175"/>
            <a:ext cx="12192000" cy="16547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BBD0BB-9B09-40B9-A245-9BEA46BDAFE4}"/>
              </a:ext>
            </a:extLst>
          </p:cNvPr>
          <p:cNvSpPr/>
          <p:nvPr/>
        </p:nvSpPr>
        <p:spPr>
          <a:xfrm>
            <a:off x="9110374" y="5529943"/>
            <a:ext cx="1844138" cy="10809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7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43C7E-3CB2-4C5D-AE9B-33C9140F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Post_form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4C7CA-D97F-428A-BECC-D0AEB809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기본은 동일</a:t>
            </a:r>
            <a:endParaRPr lang="en-US" altLang="ko-KR" dirty="0"/>
          </a:p>
          <a:p>
            <a:pPr lvl="1"/>
            <a:r>
              <a:rPr lang="en-US" altLang="ko-KR" dirty="0"/>
              <a:t>Base.html </a:t>
            </a:r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en-US" altLang="ko-KR" dirty="0"/>
              <a:t>Block </a:t>
            </a:r>
            <a:r>
              <a:rPr lang="en-US" altLang="ko-KR" dirty="0" err="1"/>
              <a:t>main_area</a:t>
            </a:r>
            <a:r>
              <a:rPr lang="ko-KR" altLang="en-US" dirty="0"/>
              <a:t>만 구현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FA082A-9A8A-4657-A770-3994492F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2" y="3021766"/>
            <a:ext cx="10526117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blog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base.html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blog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endblock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main_area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New Post&lt;/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enctype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multipart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form-data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&gt;{% 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csrf_token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{{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form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submit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btn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btn-primary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float-right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Submit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{%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endblock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152CB-C124-4F98-80D4-11A1EFF1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= "POST"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2C2B5-2DB6-4FC9-ACBF-0BFE88C2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서버로 정보를 전달하기 위한 </a:t>
            </a:r>
            <a:r>
              <a:rPr lang="en-US" altLang="ko-KR" dirty="0"/>
              <a:t>http method</a:t>
            </a:r>
          </a:p>
          <a:p>
            <a:r>
              <a:rPr lang="ko-KR" altLang="en-US" dirty="0"/>
              <a:t>우리가 </a:t>
            </a:r>
            <a:r>
              <a:rPr lang="en-US" altLang="ko-KR" dirty="0"/>
              <a:t>URL</a:t>
            </a:r>
            <a:r>
              <a:rPr lang="ko-KR" altLang="en-US" dirty="0"/>
              <a:t>을 통해 정보를 전달하는 방식은 </a:t>
            </a:r>
            <a:r>
              <a:rPr lang="en-US" altLang="ko-KR" dirty="0"/>
              <a:t>get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주소창을 통해 정보를 노출하지 않고 </a:t>
            </a:r>
            <a:r>
              <a:rPr lang="en-US" altLang="ko-KR" dirty="0"/>
              <a:t>+ </a:t>
            </a:r>
            <a:r>
              <a:rPr lang="ko-KR" altLang="en-US" dirty="0"/>
              <a:t>길이의 제한 없이 </a:t>
            </a:r>
            <a:r>
              <a:rPr lang="en-US" altLang="ko-KR" dirty="0"/>
              <a:t>+ </a:t>
            </a:r>
            <a:r>
              <a:rPr lang="ko-KR" altLang="en-US" dirty="0"/>
              <a:t>텍스트 뿐 아니라 다양한 </a:t>
            </a:r>
            <a:r>
              <a:rPr lang="en-US" altLang="ko-KR" dirty="0"/>
              <a:t>parameter</a:t>
            </a:r>
            <a:r>
              <a:rPr lang="ko-KR" altLang="en-US" dirty="0"/>
              <a:t>를 전달하기 위해서는 </a:t>
            </a:r>
            <a:r>
              <a:rPr lang="en-US" altLang="ko-KR" dirty="0"/>
              <a:t>POST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C4F47B-0B2F-4C15-95F6-4564485E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20" y="2828647"/>
            <a:ext cx="7621064" cy="17433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CB1BCE-5BA2-4339-8F43-58F79AB3F97E}"/>
              </a:ext>
            </a:extLst>
          </p:cNvPr>
          <p:cNvSpPr/>
          <p:nvPr/>
        </p:nvSpPr>
        <p:spPr>
          <a:xfrm>
            <a:off x="3181611" y="2755726"/>
            <a:ext cx="1227551" cy="4258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A0F92-ED0B-4DEE-BB8D-EF3F2E3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ko-KR" sz="4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enctype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4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multipart</a:t>
            </a:r>
            <a:r>
              <a:rPr kumimoji="0" lang="ko-KR" altLang="ko-KR" sz="4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4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form-data</a:t>
            </a:r>
            <a:r>
              <a:rPr kumimoji="0" lang="en-US" altLang="ko-KR" sz="4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ADC73-1686-406D-9739-3683AB9A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폼을 통해 전달할 내용의 타입을 지정</a:t>
            </a:r>
            <a:endParaRPr lang="en-US" altLang="ko-KR" dirty="0"/>
          </a:p>
          <a:p>
            <a:pPr lvl="1"/>
            <a:r>
              <a:rPr lang="ko-KR" altLang="en-US" dirty="0"/>
              <a:t>파일이나 이미지를 포함한 내용이 전달될 것이니 인코딩하지 마라</a:t>
            </a:r>
            <a:endParaRPr lang="en-US" altLang="ko-KR" dirty="0"/>
          </a:p>
          <a:p>
            <a:pPr lvl="1"/>
            <a:r>
              <a:rPr lang="ko-KR" altLang="en-US" dirty="0"/>
              <a:t>우리는 </a:t>
            </a:r>
            <a:r>
              <a:rPr lang="en-US" altLang="ko-KR" dirty="0" err="1"/>
              <a:t>head_image</a:t>
            </a:r>
            <a:r>
              <a:rPr lang="ko-KR" altLang="en-US" dirty="0"/>
              <a:t>를 전달할 것이니까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47D24-B634-4265-9BDE-CA9A3BAA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94703"/>
            <a:ext cx="938343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614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5005</TotalTime>
  <Words>1064</Words>
  <Application>Microsoft Office PowerPoint</Application>
  <PresentationFormat>와이드스크린</PresentationFormat>
  <Paragraphs>138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 Unicode MS</vt:lpstr>
      <vt:lpstr>맑은 고딕</vt:lpstr>
      <vt:lpstr>Arial</vt:lpstr>
      <vt:lpstr>Century Schoolbook</vt:lpstr>
      <vt:lpstr>Wingdings 2</vt:lpstr>
      <vt:lpstr>View</vt:lpstr>
      <vt:lpstr>클라우드 프로그래밍</vt:lpstr>
      <vt:lpstr>오늘의 목표</vt:lpstr>
      <vt:lpstr>시작하기 전에</vt:lpstr>
      <vt:lpstr>입력 폼 만들기</vt:lpstr>
      <vt:lpstr>CreateView</vt:lpstr>
      <vt:lpstr>Template 설정하기</vt:lpstr>
      <vt:lpstr>Post_form 만들기</vt:lpstr>
      <vt:lpstr>Method = "POST"</vt:lpstr>
      <vt:lpstr>enctype ="multipart/form-data"</vt:lpstr>
      <vt:lpstr>{%  csrf_token %}</vt:lpstr>
      <vt:lpstr>{{ form }}</vt:lpstr>
      <vt:lpstr>로그인 기능 추가</vt:lpstr>
      <vt:lpstr>LoginRequiredMixin</vt:lpstr>
      <vt:lpstr>로그아웃 상태에서 글쓰기 차단</vt:lpstr>
      <vt:lpstr>form_valid() 함수 </vt:lpstr>
      <vt:lpstr>로그인된 사용자로 author가 설정 확인</vt:lpstr>
      <vt:lpstr>인증 모델 만들기</vt:lpstr>
      <vt:lpstr>장고의 User 스태프 권한 부여하기</vt:lpstr>
      <vt:lpstr>UserPassesTestMixin</vt:lpstr>
      <vt:lpstr>뷰에서도 로그인 정보를 확인하기</vt:lpstr>
      <vt:lpstr>로그인 했을 때만 post 버튼 나타내기</vt:lpstr>
      <vt:lpstr>UpdateView</vt:lpstr>
      <vt:lpstr>Form_valid 체크는?</vt:lpstr>
      <vt:lpstr>Dispatch() 메소드</vt:lpstr>
      <vt:lpstr>http status code</vt:lpstr>
      <vt:lpstr>수정 템플릿은?</vt:lpstr>
      <vt:lpstr>Post_detail에 edit버튼 추가하기</vt:lpstr>
      <vt:lpstr>django-crispy-forms</vt:lpstr>
      <vt:lpstr>django-crispy-forms</vt:lpstr>
      <vt:lpstr>django-crispy-forms 적용하기</vt:lpstr>
      <vt:lpstr>django-markdownx</vt:lpstr>
      <vt:lpstr>django-markdownx</vt:lpstr>
      <vt:lpstr>django-markdownx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기초</dc:title>
  <dc:creator>Elvenwhite</dc:creator>
  <cp:lastModifiedBy>Jongdae Han</cp:lastModifiedBy>
  <cp:revision>43</cp:revision>
  <dcterms:created xsi:type="dcterms:W3CDTF">2017-03-01T10:05:00Z</dcterms:created>
  <dcterms:modified xsi:type="dcterms:W3CDTF">2022-04-14T18:29:06Z</dcterms:modified>
</cp:coreProperties>
</file>