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71" r:id="rId2"/>
    <p:sldId id="257" r:id="rId3"/>
    <p:sldId id="273" r:id="rId4"/>
    <p:sldId id="285" r:id="rId5"/>
    <p:sldId id="280" r:id="rId6"/>
    <p:sldId id="277" r:id="rId7"/>
    <p:sldId id="287" r:id="rId8"/>
    <p:sldId id="278" r:id="rId9"/>
    <p:sldId id="288" r:id="rId10"/>
    <p:sldId id="284" r:id="rId11"/>
    <p:sldId id="282" r:id="rId12"/>
    <p:sldId id="272" r:id="rId13"/>
    <p:sldId id="279" r:id="rId14"/>
    <p:sldId id="267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빙그레 싸만코체" panose="020B0803000000000000" pitchFamily="50" charset="-127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436"/>
    <a:srgbClr val="A6D5E3"/>
    <a:srgbClr val="8DA4AB"/>
    <a:srgbClr val="C2D6F8"/>
    <a:srgbClr val="2C3E50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2" autoAdjust="0"/>
    <p:restoredTop sz="94728" autoAdjust="0"/>
  </p:normalViewPr>
  <p:slideViewPr>
    <p:cSldViewPr snapToGrid="0">
      <p:cViewPr varScale="1">
        <p:scale>
          <a:sx n="109" d="100"/>
          <a:sy n="109" d="100"/>
        </p:scale>
        <p:origin x="10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85CDE-2CA6-4C09-9F33-BF749620FA2E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910BD-DED4-460F-8D93-59167731E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9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66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394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552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11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2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8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9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11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77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89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14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6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1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9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0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1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4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3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1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38B4-F321-48A9-BAC6-F23837492674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3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4.png"/><Relationship Id="rId4" Type="http://schemas.openxmlformats.org/officeDocument/2006/relationships/hyperlink" Target="https://i6e202.p.ssafy.io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185319" y="922876"/>
            <a:ext cx="3821363" cy="5267911"/>
            <a:chOff x="4185319" y="719676"/>
            <a:chExt cx="3821363" cy="5267911"/>
          </a:xfrm>
        </p:grpSpPr>
        <p:sp>
          <p:nvSpPr>
            <p:cNvPr id="6" name="TextBox 5"/>
            <p:cNvSpPr txBox="1"/>
            <p:nvPr/>
          </p:nvSpPr>
          <p:spPr>
            <a:xfrm>
              <a:off x="4304483" y="4541037"/>
              <a:ext cx="358303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800" spc="600" dirty="0" err="1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늘비상담</a:t>
              </a:r>
              <a:endParaRPr lang="ko-KR" altLang="en-US" sz="8800" spc="600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185319" y="719676"/>
              <a:ext cx="3821363" cy="3821363"/>
              <a:chOff x="4185319" y="719676"/>
              <a:chExt cx="3821363" cy="3821363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85319" y="719676"/>
                <a:ext cx="3821363" cy="38213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8105" y="1200241"/>
                <a:ext cx="3195788" cy="28602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701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21874" y="899096"/>
            <a:ext cx="2854331" cy="556024"/>
            <a:chOff x="821874" y="899096"/>
            <a:chExt cx="2854331" cy="556024"/>
          </a:xfrm>
        </p:grpSpPr>
        <p:grpSp>
          <p:nvGrpSpPr>
            <p:cNvPr id="4" name="그룹 3"/>
            <p:cNvGrpSpPr/>
            <p:nvPr/>
          </p:nvGrpSpPr>
          <p:grpSpPr>
            <a:xfrm>
              <a:off x="927522" y="899096"/>
              <a:ext cx="2748683" cy="556024"/>
              <a:chOff x="207842" y="704579"/>
              <a:chExt cx="3154831" cy="70200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660673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07842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551544" y="705579"/>
                <a:ext cx="2467428" cy="70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2800" dirty="0" smtClean="0">
                    <a:solidFill>
                      <a:schemeClr val="tx1"/>
                    </a:solidFill>
                    <a:latin typeface="빙그레 싸만코체" panose="020B0803000000000000" pitchFamily="50" charset="-127"/>
                    <a:ea typeface="빙그레 싸만코체" panose="020B0803000000000000" pitchFamily="50" charset="-127"/>
                  </a:rPr>
                  <a:t>서비스 소개</a:t>
                </a:r>
                <a:endParaRPr lang="ko-KR" altLang="en-US" sz="2800" dirty="0">
                  <a:solidFill>
                    <a:schemeClr val="tx1"/>
                  </a:solidFill>
                  <a:latin typeface="빙그레 싸만코체" panose="020B0803000000000000" pitchFamily="50" charset="-127"/>
                  <a:ea typeface="빙그레 싸만코체" panose="020B0803000000000000" pitchFamily="50" charset="-127"/>
                </a:endParaRPr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821874" y="907108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2F343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2800" b="1" dirty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4" t="3438" r="13744"/>
          <a:stretch/>
        </p:blipFill>
        <p:spPr>
          <a:xfrm>
            <a:off x="6601267" y="1716212"/>
            <a:ext cx="4150759" cy="41708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1226976" y="1455120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고민상담</a:t>
            </a:r>
            <a:endParaRPr lang="ko-KR" altLang="en-US" sz="60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6530" y="2547209"/>
            <a:ext cx="477887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1. </a:t>
            </a:r>
            <a:r>
              <a:rPr lang="ko-KR" altLang="en-US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익명성은 </a:t>
            </a:r>
            <a:r>
              <a:rPr lang="ko-KR" altLang="en-US" sz="3000" dirty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선택</a:t>
            </a:r>
            <a:r>
              <a:rPr lang="en-US" altLang="ko-KR" sz="3000" dirty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</a:p>
          <a:p>
            <a:endParaRPr lang="en-US" altLang="ko-KR" sz="30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  <a:p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2. 1:1</a:t>
            </a:r>
            <a:r>
              <a:rPr lang="ko-KR" altLang="en-US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 상담을 통한 피드백을 받는 서비스</a:t>
            </a:r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  <a:endParaRPr lang="en-US" altLang="ko-KR" sz="30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  <a:p>
            <a:endParaRPr lang="en-US" altLang="ko-KR" sz="30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  <a:p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3. </a:t>
            </a:r>
            <a:r>
              <a:rPr lang="ko-KR" altLang="en-US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사소한 고민부터 깊은 고민까지</a:t>
            </a:r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</a:p>
          <a:p>
            <a:endParaRPr lang="en-US" altLang="ko-KR" sz="30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  <a:p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4. </a:t>
            </a:r>
            <a:r>
              <a:rPr lang="ko-KR" altLang="en-US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나도 </a:t>
            </a:r>
            <a:r>
              <a:rPr lang="ko-KR" altLang="en-US" sz="3000" dirty="0" err="1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상담가가</a:t>
            </a:r>
            <a:r>
              <a:rPr lang="ko-KR" altLang="en-US" sz="3000" dirty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 될 수 있다</a:t>
            </a:r>
            <a:r>
              <a:rPr lang="en-US" altLang="ko-KR" sz="3000" dirty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0941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21874" y="899096"/>
            <a:ext cx="2854331" cy="556024"/>
            <a:chOff x="821874" y="899096"/>
            <a:chExt cx="2854331" cy="556024"/>
          </a:xfrm>
        </p:grpSpPr>
        <p:grpSp>
          <p:nvGrpSpPr>
            <p:cNvPr id="4" name="그룹 3"/>
            <p:cNvGrpSpPr/>
            <p:nvPr/>
          </p:nvGrpSpPr>
          <p:grpSpPr>
            <a:xfrm>
              <a:off x="927522" y="899096"/>
              <a:ext cx="2748683" cy="556024"/>
              <a:chOff x="207842" y="704579"/>
              <a:chExt cx="3154831" cy="70200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660673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07842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551544" y="705579"/>
                <a:ext cx="2467428" cy="70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2800" dirty="0" smtClean="0">
                    <a:solidFill>
                      <a:schemeClr val="tx1"/>
                    </a:solidFill>
                    <a:latin typeface="빙그레 싸만코체" panose="020B0803000000000000" pitchFamily="50" charset="-127"/>
                    <a:ea typeface="빙그레 싸만코체" panose="020B0803000000000000" pitchFamily="50" charset="-127"/>
                  </a:rPr>
                  <a:t>기술 소개</a:t>
                </a:r>
                <a:endParaRPr lang="ko-KR" altLang="en-US" sz="2800" dirty="0">
                  <a:solidFill>
                    <a:schemeClr val="tx1"/>
                  </a:solidFill>
                  <a:latin typeface="빙그레 싸만코체" panose="020B0803000000000000" pitchFamily="50" charset="-127"/>
                  <a:ea typeface="빙그레 싸만코체" panose="020B0803000000000000" pitchFamily="50" charset="-127"/>
                </a:endParaRPr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821874" y="907108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rgbClr val="2F343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2800" b="1" dirty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94" y="3207081"/>
            <a:ext cx="1998248" cy="712419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1062185" y="838316"/>
            <a:ext cx="10067636" cy="5479954"/>
            <a:chOff x="1191490" y="838316"/>
            <a:chExt cx="10067636" cy="547995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730" y="3133202"/>
              <a:ext cx="1186213" cy="1106811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704" y="3206232"/>
              <a:ext cx="1893749" cy="100276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9698" y="838316"/>
              <a:ext cx="1169962" cy="1051721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4539" y="5196751"/>
              <a:ext cx="1411704" cy="96189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2747" y="5196751"/>
              <a:ext cx="703698" cy="1121519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1191490" y="2068547"/>
              <a:ext cx="10067636" cy="2880844"/>
            </a:xfrm>
            <a:prstGeom prst="roundRect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491182" y="2442796"/>
              <a:ext cx="9537035" cy="2240991"/>
            </a:xfrm>
            <a:prstGeom prst="round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2" name="Picture 14" descr="https://lh4.googleusercontent.com/NZ3K_t7qoktu_mgV_EDPpkofL2LC5DqwKCPx3KXEKBJ45KF4nWo0onC3L46rDRbk5LxQOgNIz3UVWhCmCVWfhlHiq91DkyEv_hMs8SapAKnHDE8qHcyNaXl7htoW88_E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7923" y="1755962"/>
              <a:ext cx="2529361" cy="1187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4711" y="1065383"/>
              <a:ext cx="1031647" cy="1401983"/>
            </a:xfrm>
            <a:prstGeom prst="rect">
              <a:avLst/>
            </a:prstGeom>
          </p:spPr>
        </p:pic>
        <p:cxnSp>
          <p:nvCxnSpPr>
            <p:cNvPr id="21" name="직선 화살표 연결선 20"/>
            <p:cNvCxnSpPr/>
            <p:nvPr/>
          </p:nvCxnSpPr>
          <p:spPr>
            <a:xfrm flipH="1">
              <a:off x="6723497" y="1882500"/>
              <a:ext cx="1884794" cy="13245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9282118" y="1882501"/>
              <a:ext cx="0" cy="12346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4011453" y="3563290"/>
              <a:ext cx="14130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6646358" y="3563290"/>
              <a:ext cx="14130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6096000" y="4240013"/>
              <a:ext cx="0" cy="9567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 flipV="1">
              <a:off x="6836243" y="4045527"/>
              <a:ext cx="2215393" cy="14685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642" y="5275628"/>
            <a:ext cx="2275722" cy="7096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44" y="3241829"/>
            <a:ext cx="971855" cy="56367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9152813" y="4045527"/>
            <a:ext cx="0" cy="115122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591638" y="4045527"/>
            <a:ext cx="1556615" cy="121644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50" y="1821187"/>
            <a:ext cx="1624801" cy="105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3"/>
          <a:stretch/>
        </p:blipFill>
        <p:spPr>
          <a:xfrm>
            <a:off x="6668489" y="1675095"/>
            <a:ext cx="5404338" cy="4709160"/>
          </a:xfrm>
          <a:prstGeom prst="rect">
            <a:avLst/>
          </a:prstGeom>
        </p:spPr>
      </p:pic>
      <p:sp>
        <p:nvSpPr>
          <p:cNvPr id="2" name="TextBox 1">
            <a:hlinkClick r:id="rId4"/>
          </p:cNvPr>
          <p:cNvSpPr txBox="1"/>
          <p:nvPr/>
        </p:nvSpPr>
        <p:spPr>
          <a:xfrm>
            <a:off x="1641604" y="4343399"/>
            <a:ext cx="19447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시작하기</a:t>
            </a:r>
            <a:endParaRPr lang="ko-KR" altLang="en-US" sz="50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" t="7925" r="57018" b="49133"/>
          <a:stretch/>
        </p:blipFill>
        <p:spPr>
          <a:xfrm>
            <a:off x="955925" y="1160584"/>
            <a:ext cx="4756639" cy="202223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4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2672" y="1823402"/>
            <a:ext cx="4059125" cy="240065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15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Q &amp; A</a:t>
            </a:r>
            <a:endParaRPr lang="ko-KR" altLang="en-US" sz="150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45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975464" y="2344740"/>
            <a:ext cx="4241072" cy="1268632"/>
            <a:chOff x="207842" y="704579"/>
            <a:chExt cx="3154832" cy="702000"/>
          </a:xfrm>
        </p:grpSpPr>
        <p:sp>
          <p:nvSpPr>
            <p:cNvPr id="14" name="타원 13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5000" dirty="0" smtClean="0">
                  <a:solidFill>
                    <a:srgbClr val="A6D5E3"/>
                  </a:solidFill>
                  <a:effectLst>
                    <a:outerShdw blurRad="50800" dist="38100" dir="2700000" algn="tl" rotWithShape="0">
                      <a:prstClr val="black">
                        <a:alpha val="70000"/>
                      </a:prstClr>
                    </a:outerShdw>
                  </a:effectLst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THANK YOU</a:t>
              </a:r>
              <a:endParaRPr lang="ko-KR" altLang="en-US" sz="5000" dirty="0">
                <a:solidFill>
                  <a:srgbClr val="A6D5E3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87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514819" y="877500"/>
            <a:ext cx="3154832" cy="702000"/>
            <a:chOff x="207842" y="704579"/>
            <a:chExt cx="3154832" cy="702000"/>
          </a:xfrm>
        </p:grpSpPr>
        <p:sp>
          <p:nvSpPr>
            <p:cNvPr id="2" name="타원 1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목차</a:t>
              </a:r>
              <a:endParaRPr lang="ko-KR" altLang="en-US" sz="4000" dirty="0">
                <a:solidFill>
                  <a:schemeClr val="tx1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>
            <a:off x="92468" y="3439275"/>
            <a:ext cx="1116105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455534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482543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509552" y="3169275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536561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7684" y="3815222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팀원 소개</a:t>
            </a:r>
            <a:endParaRPr lang="en-US" altLang="ko-KR" sz="3200" dirty="0" smtClean="0">
              <a:solidFill>
                <a:srgbClr val="2F3436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63091" y="3815219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기획 배경</a:t>
            </a:r>
            <a:endParaRPr lang="en-US" altLang="ko-KR" sz="3200" dirty="0" smtClean="0">
              <a:solidFill>
                <a:srgbClr val="2F3436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82699" y="3815219"/>
            <a:ext cx="1593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서비스 소개</a:t>
            </a:r>
            <a:endParaRPr lang="en-US" altLang="ko-KR" sz="3200" dirty="0" smtClean="0">
              <a:solidFill>
                <a:srgbClr val="2F3436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60391" y="3819059"/>
            <a:ext cx="1292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기술 소개</a:t>
            </a:r>
            <a:endParaRPr lang="en-US" altLang="ko-KR" sz="3200" dirty="0" smtClean="0">
              <a:solidFill>
                <a:srgbClr val="2F3436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563569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800" b="1" dirty="0">
              <a:solidFill>
                <a:srgbClr val="2F343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67122" y="3815218"/>
            <a:ext cx="732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시연</a:t>
            </a:r>
            <a:endParaRPr lang="en-US" altLang="ko-KR" sz="3200" dirty="0" smtClean="0">
              <a:solidFill>
                <a:srgbClr val="2F3436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2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21263" y="899096"/>
            <a:ext cx="2854942" cy="556024"/>
            <a:chOff x="157198" y="542911"/>
            <a:chExt cx="2854942" cy="556024"/>
          </a:xfrm>
        </p:grpSpPr>
        <p:grpSp>
          <p:nvGrpSpPr>
            <p:cNvPr id="4" name="그룹 3"/>
            <p:cNvGrpSpPr/>
            <p:nvPr/>
          </p:nvGrpSpPr>
          <p:grpSpPr>
            <a:xfrm>
              <a:off x="263457" y="542911"/>
              <a:ext cx="2748683" cy="556024"/>
              <a:chOff x="207842" y="704579"/>
              <a:chExt cx="3154831" cy="70200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660673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07842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551544" y="705579"/>
                <a:ext cx="2467428" cy="70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2800" dirty="0" err="1" smtClean="0">
                    <a:solidFill>
                      <a:schemeClr val="tx1"/>
                    </a:solidFill>
                    <a:latin typeface="빙그레 싸만코체" panose="020B0803000000000000" pitchFamily="50" charset="-127"/>
                    <a:ea typeface="빙그레 싸만코체" panose="020B0803000000000000" pitchFamily="50" charset="-127"/>
                  </a:rPr>
                  <a:t>팀원소개</a:t>
                </a:r>
                <a:endParaRPr lang="ko-KR" altLang="en-US" sz="2800" dirty="0">
                  <a:solidFill>
                    <a:schemeClr val="tx1"/>
                  </a:solidFill>
                  <a:latin typeface="빙그레 싸만코체" panose="020B0803000000000000" pitchFamily="50" charset="-127"/>
                  <a:ea typeface="빙그레 싸만코체" panose="020B0803000000000000" pitchFamily="50" charset="-127"/>
                </a:endParaRPr>
              </a:p>
            </p:txBody>
          </p:sp>
        </p:grpSp>
        <p:sp>
          <p:nvSpPr>
            <p:cNvPr id="17" name="타원 16"/>
            <p:cNvSpPr/>
            <p:nvPr/>
          </p:nvSpPr>
          <p:spPr>
            <a:xfrm>
              <a:off x="157198" y="550923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rgbClr val="2F343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800" b="1" dirty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21263" y="1854850"/>
            <a:ext cx="10745279" cy="1711587"/>
            <a:chOff x="562911" y="1489859"/>
            <a:chExt cx="10745279" cy="1711587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911" y="1489859"/>
              <a:ext cx="1707932" cy="170793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339644" y="1489859"/>
              <a:ext cx="1707933" cy="16004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정재호</a:t>
              </a:r>
              <a:endParaRPr lang="en-US" altLang="ko-KR" sz="28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endParaRPr lang="en-US" altLang="ko-KR" sz="1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1. </a:t>
              </a:r>
              <a:r>
                <a:rPr lang="ko-KR" altLang="en-US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총괄 팀장</a:t>
              </a:r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(</a:t>
              </a:r>
              <a:r>
                <a:rPr lang="ko-KR" altLang="en-US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프론트</a:t>
              </a:r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)</a:t>
              </a: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2. </a:t>
              </a:r>
              <a:r>
                <a:rPr lang="en-US" altLang="ko-KR" sz="2000" dirty="0" err="1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WebSocket</a:t>
              </a:r>
              <a:endParaRPr lang="en-US" altLang="ko-KR" sz="2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3. </a:t>
              </a:r>
              <a:r>
                <a:rPr lang="ko-KR" altLang="en-US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디자인</a:t>
              </a:r>
              <a:endParaRPr lang="en-US" altLang="ko-KR" sz="2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351" y="1493514"/>
              <a:ext cx="1707932" cy="170793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049283" y="1536025"/>
              <a:ext cx="1925340" cy="16004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김동현</a:t>
              </a:r>
              <a:endParaRPr lang="en-US" altLang="ko-KR" sz="28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endParaRPr lang="en-US" altLang="ko-KR" sz="1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1. </a:t>
              </a:r>
              <a:r>
                <a:rPr lang="ko-KR" altLang="en-US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프론트</a:t>
              </a:r>
              <a:endParaRPr lang="en-US" altLang="ko-KR" sz="2000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2. </a:t>
              </a:r>
              <a:r>
                <a:rPr lang="en-US" altLang="ko-KR" sz="2000" dirty="0" err="1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OpenVidu</a:t>
              </a:r>
              <a:endParaRPr lang="en-US" altLang="ko-KR" sz="2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3. </a:t>
              </a:r>
              <a:r>
                <a:rPr lang="ko-KR" altLang="en-US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디자인</a:t>
              </a:r>
              <a:endParaRPr lang="ko-KR" altLang="en-US" sz="2000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0988" y="1493514"/>
              <a:ext cx="1707932" cy="1707932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758920" y="1489859"/>
              <a:ext cx="1549270" cy="16004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최영진</a:t>
              </a:r>
              <a:endParaRPr lang="en-US" altLang="ko-KR" sz="28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endParaRPr lang="en-US" altLang="ko-KR" sz="1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1. </a:t>
              </a:r>
              <a:r>
                <a:rPr lang="ko-KR" altLang="en-US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프론트</a:t>
              </a:r>
              <a:endParaRPr lang="en-US" altLang="ko-KR" sz="2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2. </a:t>
              </a:r>
              <a:r>
                <a:rPr lang="en-US" altLang="ko-KR" sz="2000" dirty="0" err="1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OpenVidu</a:t>
              </a:r>
              <a:endParaRPr lang="en-US" altLang="ko-KR" sz="2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3</a:t>
              </a:r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. </a:t>
              </a:r>
              <a:r>
                <a:rPr lang="ko-KR" altLang="en-US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디자인</a:t>
              </a:r>
              <a:endParaRPr lang="ko-KR" altLang="en-US" sz="2000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21263" y="4187005"/>
            <a:ext cx="10745279" cy="1715241"/>
            <a:chOff x="562911" y="4185022"/>
            <a:chExt cx="10745279" cy="171524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911" y="4192331"/>
              <a:ext cx="1707932" cy="170793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270842" y="4185022"/>
              <a:ext cx="170793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김현민</a:t>
              </a:r>
              <a:endParaRPr lang="en-US" altLang="ko-KR" sz="28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endParaRPr lang="en-US" altLang="ko-KR" sz="1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1. </a:t>
              </a:r>
              <a:r>
                <a:rPr lang="ko-KR" altLang="en-US" sz="2000" dirty="0" err="1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백엔드</a:t>
              </a:r>
              <a:r>
                <a:rPr lang="ko-KR" altLang="en-US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 팀장</a:t>
              </a:r>
              <a:endParaRPr lang="en-US" altLang="ko-KR" sz="2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2. </a:t>
              </a:r>
              <a:r>
                <a:rPr lang="ko-KR" altLang="en-US" sz="2000" dirty="0" err="1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소셜로그인</a:t>
              </a:r>
              <a:endParaRPr lang="en-US" altLang="ko-KR" sz="2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3. PPT</a:t>
              </a:r>
              <a:endParaRPr lang="ko-KR" altLang="en-US" sz="2000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351" y="4188677"/>
              <a:ext cx="1707932" cy="170793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049283" y="4185022"/>
              <a:ext cx="170793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err="1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박영찬</a:t>
              </a:r>
              <a:endParaRPr lang="en-US" altLang="ko-KR" sz="28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endParaRPr lang="en-US" altLang="ko-KR" sz="1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1. </a:t>
              </a:r>
              <a:r>
                <a:rPr lang="ko-KR" altLang="en-US" sz="2000" dirty="0" err="1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백엔드</a:t>
              </a:r>
              <a:endParaRPr lang="en-US" altLang="ko-KR" sz="2000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2. AWS S3</a:t>
              </a: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3. </a:t>
              </a:r>
              <a:r>
                <a:rPr lang="ko-KR" altLang="en-US" sz="2000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인프라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0988" y="4188677"/>
              <a:ext cx="1707932" cy="1707932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9758920" y="4185022"/>
              <a:ext cx="154927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err="1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어서빈</a:t>
              </a:r>
              <a:endParaRPr lang="en-US" altLang="ko-KR" sz="28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endParaRPr lang="en-US" altLang="ko-KR" sz="1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1. </a:t>
              </a:r>
              <a:r>
                <a:rPr lang="ko-KR" altLang="en-US" sz="2000" dirty="0" err="1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백엔드</a:t>
              </a:r>
              <a:endParaRPr lang="en-US" altLang="ko-KR" sz="2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2. </a:t>
              </a:r>
              <a:r>
                <a:rPr lang="en-US" altLang="ko-KR" sz="2000" dirty="0" err="1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WebSocket</a:t>
              </a:r>
              <a:endParaRPr lang="en-US" altLang="ko-KR" sz="2000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  <a:p>
              <a:r>
                <a:rPr lang="en-US" altLang="ko-KR" sz="2000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3. UCC</a:t>
              </a:r>
              <a:endParaRPr lang="ko-KR" altLang="en-US" sz="2000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13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21874" y="899096"/>
            <a:ext cx="2854331" cy="556024"/>
            <a:chOff x="821874" y="899096"/>
            <a:chExt cx="2854331" cy="556024"/>
          </a:xfrm>
        </p:grpSpPr>
        <p:grpSp>
          <p:nvGrpSpPr>
            <p:cNvPr id="4" name="그룹 3"/>
            <p:cNvGrpSpPr/>
            <p:nvPr/>
          </p:nvGrpSpPr>
          <p:grpSpPr>
            <a:xfrm>
              <a:off x="927522" y="899096"/>
              <a:ext cx="2748683" cy="556024"/>
              <a:chOff x="207842" y="704579"/>
              <a:chExt cx="3154831" cy="70200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660673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07842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551544" y="705579"/>
                <a:ext cx="2467428" cy="70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2800" dirty="0" smtClean="0">
                    <a:solidFill>
                      <a:schemeClr val="tx1"/>
                    </a:solidFill>
                    <a:latin typeface="빙그레 싸만코체" panose="020B0803000000000000" pitchFamily="50" charset="-127"/>
                    <a:ea typeface="빙그레 싸만코체" panose="020B0803000000000000" pitchFamily="50" charset="-127"/>
                  </a:rPr>
                  <a:t>기획 배경</a:t>
                </a:r>
                <a:endParaRPr lang="ko-KR" altLang="en-US" sz="2800" dirty="0">
                  <a:solidFill>
                    <a:schemeClr val="tx1"/>
                  </a:solidFill>
                  <a:latin typeface="빙그레 싸만코체" panose="020B0803000000000000" pitchFamily="50" charset="-127"/>
                  <a:ea typeface="빙그레 싸만코체" panose="020B0803000000000000" pitchFamily="50" charset="-127"/>
                </a:endParaRPr>
              </a:p>
            </p:txBody>
          </p:sp>
        </p:grpSp>
        <p:sp>
          <p:nvSpPr>
            <p:cNvPr id="25" name="타원 24"/>
            <p:cNvSpPr/>
            <p:nvPr/>
          </p:nvSpPr>
          <p:spPr>
            <a:xfrm>
              <a:off x="821874" y="914328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2F343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2800" b="1" dirty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7" name="구름 모양 설명선 16"/>
          <p:cNvSpPr/>
          <p:nvPr/>
        </p:nvSpPr>
        <p:spPr>
          <a:xfrm>
            <a:off x="7020598" y="649849"/>
            <a:ext cx="3064120" cy="2115027"/>
          </a:xfrm>
          <a:prstGeom prst="cloudCallout">
            <a:avLst>
              <a:gd name="adj1" fmla="val -35851"/>
              <a:gd name="adj2" fmla="val 78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점심 뭐 먹지</a:t>
            </a:r>
            <a:r>
              <a:rPr lang="en-US" altLang="ko-KR" sz="3600" dirty="0" smtClean="0">
                <a:solidFill>
                  <a:schemeClr val="tx1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?</a:t>
            </a:r>
            <a:endParaRPr lang="ko-KR" altLang="en-US" sz="3600" dirty="0">
              <a:solidFill>
                <a:schemeClr val="tx1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504" y="2222069"/>
            <a:ext cx="3785462" cy="3785462"/>
          </a:xfrm>
          <a:prstGeom prst="rect">
            <a:avLst/>
          </a:prstGeom>
        </p:spPr>
      </p:pic>
      <p:sp>
        <p:nvSpPr>
          <p:cNvPr id="14" name="구름 모양 설명선 13"/>
          <p:cNvSpPr/>
          <p:nvPr/>
        </p:nvSpPr>
        <p:spPr>
          <a:xfrm>
            <a:off x="8251215" y="4114800"/>
            <a:ext cx="3064120" cy="2115027"/>
          </a:xfrm>
          <a:prstGeom prst="cloudCallout">
            <a:avLst>
              <a:gd name="adj1" fmla="val -73153"/>
              <a:gd name="adj2" fmla="val -439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여자친구 </a:t>
            </a:r>
            <a:endParaRPr lang="en-US" altLang="ko-KR" sz="3600" dirty="0" smtClean="0">
              <a:solidFill>
                <a:schemeClr val="tx1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어떻게 </a:t>
            </a:r>
            <a:endParaRPr lang="en-US" altLang="ko-KR" sz="3600" dirty="0" smtClean="0">
              <a:solidFill>
                <a:schemeClr val="tx1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만들지</a:t>
            </a:r>
            <a:r>
              <a:rPr lang="en-US" altLang="ko-KR" sz="3600" dirty="0" smtClean="0">
                <a:solidFill>
                  <a:schemeClr val="tx1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?</a:t>
            </a:r>
            <a:endParaRPr lang="ko-KR" altLang="en-US" sz="3600" dirty="0">
              <a:solidFill>
                <a:schemeClr val="tx1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sp>
        <p:nvSpPr>
          <p:cNvPr id="15" name="구름 모양 설명선 14"/>
          <p:cNvSpPr/>
          <p:nvPr/>
        </p:nvSpPr>
        <p:spPr>
          <a:xfrm>
            <a:off x="769803" y="2354216"/>
            <a:ext cx="3064120" cy="2115027"/>
          </a:xfrm>
          <a:prstGeom prst="cloudCallout">
            <a:avLst>
              <a:gd name="adj1" fmla="val 74910"/>
              <a:gd name="adj2" fmla="val 126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개발자가 </a:t>
            </a:r>
            <a:endParaRPr lang="en-US" altLang="ko-KR" sz="3600" dirty="0" smtClean="0">
              <a:solidFill>
                <a:schemeClr val="tx1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  <a:p>
            <a:pPr algn="ctr"/>
            <a:r>
              <a:rPr lang="ko-KR" altLang="en-US" sz="3600" dirty="0" err="1" smtClean="0">
                <a:solidFill>
                  <a:schemeClr val="tx1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내길이</a:t>
            </a:r>
            <a:r>
              <a:rPr lang="ko-KR" altLang="en-US" sz="3600" dirty="0" smtClean="0">
                <a:solidFill>
                  <a:schemeClr val="tx1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 맞나</a:t>
            </a:r>
            <a:r>
              <a:rPr lang="en-US" altLang="ko-KR" sz="3600" dirty="0" smtClean="0">
                <a:solidFill>
                  <a:schemeClr val="tx1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?</a:t>
            </a:r>
            <a:endParaRPr lang="ko-KR" altLang="en-US" sz="3600" dirty="0">
              <a:solidFill>
                <a:schemeClr val="tx1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9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4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21874" y="899096"/>
            <a:ext cx="2854331" cy="556024"/>
            <a:chOff x="821874" y="899096"/>
            <a:chExt cx="2854331" cy="556024"/>
          </a:xfrm>
        </p:grpSpPr>
        <p:grpSp>
          <p:nvGrpSpPr>
            <p:cNvPr id="4" name="그룹 3"/>
            <p:cNvGrpSpPr/>
            <p:nvPr/>
          </p:nvGrpSpPr>
          <p:grpSpPr>
            <a:xfrm>
              <a:off x="927522" y="899096"/>
              <a:ext cx="2748683" cy="556024"/>
              <a:chOff x="207842" y="704579"/>
              <a:chExt cx="3154831" cy="70200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660673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07842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551544" y="705579"/>
                <a:ext cx="2467428" cy="70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2800" dirty="0" smtClean="0">
                    <a:solidFill>
                      <a:schemeClr val="tx1"/>
                    </a:solidFill>
                    <a:latin typeface="빙그레 싸만코체" panose="020B0803000000000000" pitchFamily="50" charset="-127"/>
                    <a:ea typeface="빙그레 싸만코체" panose="020B0803000000000000" pitchFamily="50" charset="-127"/>
                  </a:rPr>
                  <a:t>기획 배경</a:t>
                </a:r>
                <a:endParaRPr lang="ko-KR" altLang="en-US" sz="2800" dirty="0">
                  <a:solidFill>
                    <a:schemeClr val="tx1"/>
                  </a:solidFill>
                  <a:latin typeface="빙그레 싸만코체" panose="020B0803000000000000" pitchFamily="50" charset="-127"/>
                  <a:ea typeface="빙그레 싸만코체" panose="020B0803000000000000" pitchFamily="50" charset="-127"/>
                </a:endParaRPr>
              </a:p>
            </p:txBody>
          </p:sp>
        </p:grpSp>
        <p:sp>
          <p:nvSpPr>
            <p:cNvPr id="25" name="타원 24"/>
            <p:cNvSpPr/>
            <p:nvPr/>
          </p:nvSpPr>
          <p:spPr>
            <a:xfrm>
              <a:off x="821874" y="914328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2F343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2800" b="1" dirty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 rot="21277559">
            <a:off x="1604286" y="1916091"/>
            <a:ext cx="4686956" cy="2635522"/>
            <a:chOff x="1785763" y="1903729"/>
            <a:chExt cx="4686956" cy="263552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763" y="1903729"/>
              <a:ext cx="4686956" cy="263552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785763" y="4169919"/>
              <a:ext cx="468695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https://content.v.kakao.com/v/5c6054a8f3a1d40001b88c53</a:t>
              </a:r>
              <a:endParaRPr lang="ko-KR" altLang="en-US" sz="1700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 rot="238696">
            <a:off x="2820795" y="1905625"/>
            <a:ext cx="5983134" cy="3588787"/>
            <a:chOff x="4401932" y="2588713"/>
            <a:chExt cx="5709565" cy="321500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932" y="2588713"/>
              <a:ext cx="5709565" cy="321163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401932" y="5465168"/>
              <a:ext cx="5347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https://tv.jtbc.joins.com/clip/pr10010230/pm10018621/vo10062254/view</a:t>
              </a:r>
              <a:endParaRPr lang="ko-KR" altLang="en-US" sz="1600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21299552">
            <a:off x="5051871" y="2331528"/>
            <a:ext cx="5965350" cy="3428995"/>
            <a:chOff x="1503799" y="2048812"/>
            <a:chExt cx="4792932" cy="277750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3799" y="2048812"/>
              <a:ext cx="4792932" cy="2760374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1539148" y="4505808"/>
              <a:ext cx="4757583" cy="320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https://</a:t>
              </a:r>
              <a:r>
                <a:rPr lang="ko-KR" altLang="en-US" sz="2000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m.news.nate.com/view/20210906n36274?mid=e02</a:t>
              </a: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351748" y="336539"/>
            <a:ext cx="11535451" cy="6115632"/>
          </a:xfrm>
          <a:prstGeom prst="round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85628" y="2549039"/>
            <a:ext cx="11013896" cy="111988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사람들의 </a:t>
            </a:r>
            <a:r>
              <a:rPr lang="ko-KR" altLang="en-US" sz="6000" dirty="0" err="1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니즈가</a:t>
            </a:r>
            <a:r>
              <a:rPr lang="ko-KR" altLang="en-US" sz="6000" dirty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 </a:t>
            </a:r>
            <a:r>
              <a:rPr lang="ko-KR" altLang="en-US" sz="60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확실한 분야</a:t>
            </a:r>
            <a:r>
              <a:rPr lang="en-US" altLang="ko-KR" sz="60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  <a:endParaRPr lang="ko-KR" altLang="en-US" sz="6000" dirty="0">
              <a:solidFill>
                <a:srgbClr val="2F3436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1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 rot="336376">
            <a:off x="5100431" y="1455540"/>
            <a:ext cx="5861407" cy="3292157"/>
            <a:chOff x="2912723" y="2276791"/>
            <a:chExt cx="5861407" cy="3292157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723" y="2276791"/>
              <a:ext cx="5861407" cy="329215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979867" y="5130585"/>
              <a:ext cx="3241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https://mystorycenter.tistory.com/548</a:t>
              </a:r>
              <a:endParaRPr lang="ko-KR" altLang="en-US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21874" y="899096"/>
            <a:ext cx="2854331" cy="556024"/>
            <a:chOff x="821874" y="899096"/>
            <a:chExt cx="2854331" cy="556024"/>
          </a:xfrm>
        </p:grpSpPr>
        <p:grpSp>
          <p:nvGrpSpPr>
            <p:cNvPr id="4" name="그룹 3"/>
            <p:cNvGrpSpPr/>
            <p:nvPr/>
          </p:nvGrpSpPr>
          <p:grpSpPr>
            <a:xfrm>
              <a:off x="927522" y="899096"/>
              <a:ext cx="2748683" cy="556024"/>
              <a:chOff x="207842" y="704579"/>
              <a:chExt cx="3154831" cy="70200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660673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07842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551544" y="705579"/>
                <a:ext cx="2467428" cy="70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2800" dirty="0" smtClean="0">
                    <a:solidFill>
                      <a:schemeClr val="tx1"/>
                    </a:solidFill>
                    <a:latin typeface="빙그레 싸만코체" panose="020B0803000000000000" pitchFamily="50" charset="-127"/>
                    <a:ea typeface="빙그레 싸만코체" panose="020B0803000000000000" pitchFamily="50" charset="-127"/>
                  </a:rPr>
                  <a:t>기획 배경</a:t>
                </a:r>
                <a:endParaRPr lang="ko-KR" altLang="en-US" sz="2800" dirty="0">
                  <a:solidFill>
                    <a:schemeClr val="tx1"/>
                  </a:solidFill>
                  <a:latin typeface="빙그레 싸만코체" panose="020B0803000000000000" pitchFamily="50" charset="-127"/>
                  <a:ea typeface="빙그레 싸만코체" panose="020B0803000000000000" pitchFamily="50" charset="-127"/>
                </a:endParaRPr>
              </a:p>
            </p:txBody>
          </p:sp>
        </p:grpSp>
        <p:sp>
          <p:nvSpPr>
            <p:cNvPr id="25" name="타원 24"/>
            <p:cNvSpPr/>
            <p:nvPr/>
          </p:nvSpPr>
          <p:spPr>
            <a:xfrm>
              <a:off x="821874" y="914328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2F343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2800" b="1" dirty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448215" y="1920678"/>
            <a:ext cx="5898291" cy="3440455"/>
            <a:chOff x="4027335" y="1920329"/>
            <a:chExt cx="5898291" cy="3440455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5" r="6911"/>
            <a:stretch/>
          </p:blipFill>
          <p:spPr>
            <a:xfrm rot="21288901">
              <a:off x="4027335" y="1920329"/>
              <a:ext cx="5898291" cy="3326164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>
            <a:xfrm rot="21288901">
              <a:off x="4140048" y="4991452"/>
              <a:ext cx="32350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https://speedwagwon.tistory.com/1735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775532" y="1984919"/>
            <a:ext cx="5833951" cy="3810000"/>
            <a:chOff x="1775532" y="1984919"/>
            <a:chExt cx="5833951" cy="3810000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0134">
              <a:off x="1894483" y="1984919"/>
              <a:ext cx="5715000" cy="381000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 rot="288851">
              <a:off x="1775532" y="5391033"/>
              <a:ext cx="4751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http://www.sgilbo.kr/news/articleView.html?idxno=27073</a:t>
              </a:r>
              <a:endParaRPr lang="ko-KR" altLang="en-US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351748" y="336539"/>
            <a:ext cx="11535451" cy="6115632"/>
          </a:xfrm>
          <a:prstGeom prst="round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85628" y="2549039"/>
            <a:ext cx="11013896" cy="111988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일반적인 고민 상담이 어려움</a:t>
            </a:r>
            <a:r>
              <a:rPr lang="en-US" altLang="ko-KR" sz="60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  <a:endParaRPr lang="ko-KR" altLang="en-US" sz="6000" dirty="0">
              <a:solidFill>
                <a:srgbClr val="2F3436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2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21874" y="899096"/>
            <a:ext cx="2854331" cy="556024"/>
            <a:chOff x="821874" y="899096"/>
            <a:chExt cx="2854331" cy="556024"/>
          </a:xfrm>
        </p:grpSpPr>
        <p:grpSp>
          <p:nvGrpSpPr>
            <p:cNvPr id="4" name="그룹 3"/>
            <p:cNvGrpSpPr/>
            <p:nvPr/>
          </p:nvGrpSpPr>
          <p:grpSpPr>
            <a:xfrm>
              <a:off x="927522" y="899096"/>
              <a:ext cx="2748683" cy="556024"/>
              <a:chOff x="207842" y="704579"/>
              <a:chExt cx="3154831" cy="70200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660673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07842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551544" y="705579"/>
                <a:ext cx="2467428" cy="70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2800" dirty="0" smtClean="0">
                    <a:solidFill>
                      <a:schemeClr val="tx1"/>
                    </a:solidFill>
                    <a:latin typeface="빙그레 싸만코체" panose="020B0803000000000000" pitchFamily="50" charset="-127"/>
                    <a:ea typeface="빙그레 싸만코체" panose="020B0803000000000000" pitchFamily="50" charset="-127"/>
                  </a:rPr>
                  <a:t>기획 배경</a:t>
                </a:r>
                <a:endParaRPr lang="ko-KR" altLang="en-US" sz="2800" dirty="0">
                  <a:solidFill>
                    <a:schemeClr val="tx1"/>
                  </a:solidFill>
                  <a:latin typeface="빙그레 싸만코체" panose="020B0803000000000000" pitchFamily="50" charset="-127"/>
                  <a:ea typeface="빙그레 싸만코체" panose="020B0803000000000000" pitchFamily="50" charset="-127"/>
                </a:endParaRPr>
              </a:p>
            </p:txBody>
          </p:sp>
        </p:grpSp>
        <p:sp>
          <p:nvSpPr>
            <p:cNvPr id="25" name="타원 24"/>
            <p:cNvSpPr/>
            <p:nvPr/>
          </p:nvSpPr>
          <p:spPr>
            <a:xfrm>
              <a:off x="821874" y="914328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2F343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2800" b="1" dirty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39148" y="2246747"/>
            <a:ext cx="3080646" cy="3080646"/>
            <a:chOff x="1539148" y="2246747"/>
            <a:chExt cx="3080646" cy="308064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9148" y="2246747"/>
              <a:ext cx="3080646" cy="308064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539148" y="4958061"/>
              <a:ext cx="3068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https://jjalbot.com/jjals/APTIrkW1F</a:t>
              </a:r>
              <a:endParaRPr lang="ko-KR" altLang="en-US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064579" y="1690255"/>
            <a:ext cx="3165613" cy="4195693"/>
            <a:chOff x="3214867" y="1690255"/>
            <a:chExt cx="3075132" cy="407577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867" y="1690255"/>
              <a:ext cx="3075132" cy="407577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214867" y="5057196"/>
              <a:ext cx="29919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https://m.ruliweb.com/community</a:t>
              </a:r>
              <a:r>
                <a:rPr lang="en-US" altLang="ko-KR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/</a:t>
              </a:r>
            </a:p>
            <a:p>
              <a:r>
                <a:rPr lang="en-US" altLang="ko-KR" dirty="0" smtClean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board/300143/read/41287531</a:t>
              </a:r>
              <a:endParaRPr lang="ko-KR" altLang="en-US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58138" y="1661822"/>
            <a:ext cx="7089542" cy="3987867"/>
            <a:chOff x="3903578" y="1838886"/>
            <a:chExt cx="6622646" cy="372523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578" y="1838886"/>
              <a:ext cx="6622646" cy="372523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928658" y="5184033"/>
              <a:ext cx="6320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빙그레 싸만코체" panose="020B0803000000000000" pitchFamily="50" charset="-127"/>
                  <a:ea typeface="빙그레 싸만코체" panose="020B0803000000000000" pitchFamily="50" charset="-127"/>
                </a:rPr>
                <a:t>https://jjalbang.today/view/%EA%B3%A0%EB%AF%BC%EC%9D%80/3305</a:t>
              </a:r>
              <a:endParaRPr lang="ko-KR" altLang="en-US" dirty="0">
                <a:latin typeface="빙그레 싸만코체" panose="020B0803000000000000" pitchFamily="50" charset="-127"/>
                <a:ea typeface="빙그레 싸만코체" panose="020B0803000000000000" pitchFamily="50" charset="-127"/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51748" y="336539"/>
            <a:ext cx="11535451" cy="6115632"/>
          </a:xfrm>
          <a:prstGeom prst="round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85628" y="2549039"/>
            <a:ext cx="11013896" cy="111988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가까운 사람들에게 말하기 힘든 고민</a:t>
            </a:r>
            <a:r>
              <a:rPr lang="en-US" altLang="ko-KR" sz="6000" dirty="0" smtClean="0">
                <a:solidFill>
                  <a:srgbClr val="2F3436"/>
                </a:solidFill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  <a:endParaRPr lang="ko-KR" altLang="en-US" sz="6000" dirty="0">
              <a:solidFill>
                <a:srgbClr val="2F3436"/>
              </a:solidFill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165" y="1607696"/>
            <a:ext cx="7612931" cy="374936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21874" y="899096"/>
            <a:ext cx="2854331" cy="556024"/>
            <a:chOff x="821874" y="899096"/>
            <a:chExt cx="2854331" cy="556024"/>
          </a:xfrm>
        </p:grpSpPr>
        <p:grpSp>
          <p:nvGrpSpPr>
            <p:cNvPr id="4" name="그룹 3"/>
            <p:cNvGrpSpPr/>
            <p:nvPr/>
          </p:nvGrpSpPr>
          <p:grpSpPr>
            <a:xfrm>
              <a:off x="927522" y="899096"/>
              <a:ext cx="2748683" cy="556024"/>
              <a:chOff x="207842" y="704579"/>
              <a:chExt cx="3154831" cy="70200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660673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07842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551544" y="705579"/>
                <a:ext cx="2467428" cy="70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2800" dirty="0" smtClean="0">
                    <a:solidFill>
                      <a:schemeClr val="tx1"/>
                    </a:solidFill>
                    <a:latin typeface="빙그레 싸만코체" panose="020B0803000000000000" pitchFamily="50" charset="-127"/>
                    <a:ea typeface="빙그레 싸만코체" panose="020B0803000000000000" pitchFamily="50" charset="-127"/>
                  </a:rPr>
                  <a:t>서비스 소개</a:t>
                </a:r>
                <a:endParaRPr lang="ko-KR" altLang="en-US" sz="2800" dirty="0">
                  <a:solidFill>
                    <a:schemeClr val="tx1"/>
                  </a:solidFill>
                  <a:latin typeface="빙그레 싸만코체" panose="020B0803000000000000" pitchFamily="50" charset="-127"/>
                  <a:ea typeface="빙그레 싸만코체" panose="020B0803000000000000" pitchFamily="50" charset="-127"/>
                </a:endParaRPr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821874" y="907108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2F343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2800" b="1" dirty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22151" y="5525726"/>
            <a:ext cx="9736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자신의 말 못할 고민을 익명성을 보장한 </a:t>
            </a:r>
            <a:r>
              <a:rPr lang="ko-KR" altLang="en-US" sz="3200" dirty="0" err="1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늘비상담</a:t>
            </a:r>
            <a:r>
              <a:rPr lang="ko-KR" altLang="en-US" sz="32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 안에서 자유롭게 토로하세요</a:t>
            </a:r>
            <a:r>
              <a:rPr lang="en-US" altLang="ko-KR" sz="32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  <a:endParaRPr lang="ko-KR" altLang="en-US" sz="32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0" cy="6858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21874" y="899096"/>
            <a:ext cx="2854331" cy="556024"/>
            <a:chOff x="821874" y="899096"/>
            <a:chExt cx="2854331" cy="556024"/>
          </a:xfrm>
        </p:grpSpPr>
        <p:grpSp>
          <p:nvGrpSpPr>
            <p:cNvPr id="4" name="그룹 3"/>
            <p:cNvGrpSpPr/>
            <p:nvPr/>
          </p:nvGrpSpPr>
          <p:grpSpPr>
            <a:xfrm>
              <a:off x="927522" y="899096"/>
              <a:ext cx="2748683" cy="556024"/>
              <a:chOff x="207842" y="704579"/>
              <a:chExt cx="3154831" cy="70200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660673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07842" y="704579"/>
                <a:ext cx="702000" cy="70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551544" y="705579"/>
                <a:ext cx="2467428" cy="70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2800" dirty="0" smtClean="0">
                    <a:solidFill>
                      <a:schemeClr val="tx1"/>
                    </a:solidFill>
                    <a:latin typeface="빙그레 싸만코체" panose="020B0803000000000000" pitchFamily="50" charset="-127"/>
                    <a:ea typeface="빙그레 싸만코체" panose="020B0803000000000000" pitchFamily="50" charset="-127"/>
                  </a:rPr>
                  <a:t>서비스 소개</a:t>
                </a:r>
                <a:endParaRPr lang="ko-KR" altLang="en-US" sz="2800" dirty="0">
                  <a:solidFill>
                    <a:schemeClr val="tx1"/>
                  </a:solidFill>
                  <a:latin typeface="빙그레 싸만코체" panose="020B0803000000000000" pitchFamily="50" charset="-127"/>
                  <a:ea typeface="빙그레 싸만코체" panose="020B0803000000000000" pitchFamily="50" charset="-127"/>
                </a:endParaRPr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821874" y="907108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 cmpd="thickThin">
              <a:solidFill>
                <a:srgbClr val="A6D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2F343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2800" b="1" dirty="0">
                <a:solidFill>
                  <a:srgbClr val="2F34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74" y="1716212"/>
            <a:ext cx="4170880" cy="417088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6092235" y="1455120"/>
            <a:ext cx="22974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고해성사</a:t>
            </a:r>
            <a:endParaRPr lang="ko-KR" altLang="en-US" sz="60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01789" y="2547209"/>
            <a:ext cx="508184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1. </a:t>
            </a:r>
            <a:r>
              <a:rPr lang="ko-KR" altLang="en-US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익명성을 보장한 서비스</a:t>
            </a:r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</a:p>
          <a:p>
            <a:endParaRPr lang="en-US" altLang="ko-KR" sz="3000" dirty="0" smtClean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  <a:p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2. </a:t>
            </a:r>
            <a:r>
              <a:rPr lang="ko-KR" altLang="en-US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자신만의 캐릭터 뒤에서 털어놓는 고민</a:t>
            </a:r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</a:p>
          <a:p>
            <a:endParaRPr lang="en-US" altLang="ko-KR" sz="30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  <a:p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3. </a:t>
            </a:r>
            <a:r>
              <a:rPr lang="ko-KR" altLang="en-US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다자간 자유로운 </a:t>
            </a:r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Talk </a:t>
            </a:r>
            <a:r>
              <a:rPr lang="en-US" altLang="ko-KR" sz="3000" dirty="0" err="1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Talk</a:t>
            </a:r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 </a:t>
            </a:r>
            <a:r>
              <a:rPr lang="ko-KR" altLang="en-US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서비스</a:t>
            </a:r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</a:p>
          <a:p>
            <a:endParaRPr lang="en-US" altLang="ko-KR" sz="30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  <a:p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4. </a:t>
            </a:r>
            <a:r>
              <a:rPr lang="ko-KR" altLang="en-US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고민을 듣고 </a:t>
            </a:r>
            <a:r>
              <a:rPr lang="ko-KR" altLang="en-US" sz="3000" dirty="0" err="1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이모티콘을</a:t>
            </a:r>
            <a:r>
              <a:rPr lang="ko-KR" altLang="en-US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 통해 공감을 표현</a:t>
            </a:r>
            <a:r>
              <a:rPr lang="en-US" altLang="ko-KR" sz="3000" dirty="0" smtClean="0">
                <a:latin typeface="빙그레 싸만코체" panose="020B0803000000000000" pitchFamily="50" charset="-127"/>
                <a:ea typeface="빙그레 싸만코체" panose="020B0803000000000000" pitchFamily="50" charset="-127"/>
              </a:rPr>
              <a:t>!</a:t>
            </a:r>
            <a:endParaRPr lang="ko-KR" altLang="en-US" sz="3000" dirty="0">
              <a:latin typeface="빙그레 싸만코체" panose="020B0803000000000000" pitchFamily="50" charset="-127"/>
              <a:ea typeface="빙그레 싸만코체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89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263</Words>
  <Application>Microsoft Office PowerPoint</Application>
  <PresentationFormat>와이드스크린</PresentationFormat>
  <Paragraphs>114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나눔스퀘어 Bold</vt:lpstr>
      <vt:lpstr>Arial</vt:lpstr>
      <vt:lpstr>빙그레 싸만코체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SSAFY</cp:lastModifiedBy>
  <cp:revision>63</cp:revision>
  <dcterms:created xsi:type="dcterms:W3CDTF">2017-06-02T05:31:18Z</dcterms:created>
  <dcterms:modified xsi:type="dcterms:W3CDTF">2022-02-28T17:07:58Z</dcterms:modified>
</cp:coreProperties>
</file>