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37574-619E-44D5-8633-AE5EA659A6F6}" type="datetimeFigureOut">
              <a:rPr lang="en-US"/>
              <a:t>9/24/2015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52EE3-8145-4575-8A50-586626B6247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0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52EE3-8145-4575-8A50-586626B62471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95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52EE3-8145-4575-8A50-586626B6247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67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52EE3-8145-4575-8A50-586626B6247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52EE3-8145-4575-8A50-586626B6247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41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52EE3-8145-4575-8A50-586626B6247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50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52EE3-8145-4575-8A50-586626B6247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10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52EE3-8145-4575-8A50-586626B6247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95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52EE3-8145-4575-8A50-586626B6247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5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52EE3-8145-4575-8A50-586626B6247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64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52EE3-8145-4575-8A50-586626B6247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65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52EE3-8145-4575-8A50-586626B6247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8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ogerdudler.github.io/git-guid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atlassian.com/git/tutorials/setting-up-a-repository" TargetMode="External"/><Relationship Id="rId5" Type="http://schemas.openxmlformats.org/officeDocument/2006/relationships/hyperlink" Target="http://git-scm.com/docs/giteveryday" TargetMode="External"/><Relationship Id="rId4" Type="http://schemas.openxmlformats.org/officeDocument/2006/relationships/hyperlink" Target="http://git-scm.com/docs/gittutori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6281" y="1379538"/>
            <a:ext cx="9586744" cy="2616200"/>
          </a:xfrm>
        </p:spPr>
        <p:txBody>
          <a:bodyPr>
            <a:normAutofit fontScale="90000"/>
          </a:bodyPr>
          <a:lstStyle/>
          <a:p>
            <a:r>
              <a:rPr lang="en-US" dirty="0"/>
              <a:t>An Introduction to Distributed Version Control (DVS)</a:t>
            </a:r>
          </a:p>
        </p:txBody>
      </p:sp>
    </p:spTree>
    <p:extLst>
      <p:ext uri="{BB962C8B-B14F-4D97-AF65-F5344CB8AC3E}">
        <p14:creationId xmlns:p14="http://schemas.microsoft.com/office/powerpoint/2010/main" val="16423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90577"/>
            <a:ext cx="10018713" cy="1752599"/>
          </a:xfrm>
        </p:spPr>
        <p:txBody>
          <a:bodyPr/>
          <a:lstStyle/>
          <a:p>
            <a:r>
              <a:rPr lang="en-US" dirty="0" smtClean="0"/>
              <a:t>Other useful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9789"/>
            <a:ext cx="10018713" cy="4615132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 smtClean="0"/>
              <a:t>To connect to a existing repository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remote add origin &lt;server&gt;</a:t>
            </a:r>
          </a:p>
          <a:p>
            <a:r>
              <a:rPr lang="en-US" u="sng" dirty="0" smtClean="0"/>
              <a:t>To add all the files in your repo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add *</a:t>
            </a:r>
          </a:p>
          <a:p>
            <a:r>
              <a:rPr lang="en-US" u="sng" dirty="0" smtClean="0"/>
              <a:t>Push changes of a branch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push origin &lt;branch&gt;</a:t>
            </a:r>
            <a:endParaRPr lang="en-US" dirty="0"/>
          </a:p>
          <a:p>
            <a:r>
              <a:rPr lang="en-US" u="sng" dirty="0"/>
              <a:t>Tagging your version numbers using </a:t>
            </a:r>
            <a:r>
              <a:rPr lang="en-US" u="sng" dirty="0" err="1"/>
              <a:t>git</a:t>
            </a:r>
            <a:endParaRPr lang="en-US" u="sng" dirty="0"/>
          </a:p>
          <a:p>
            <a:pPr marL="457200" lvl="1" indent="0">
              <a:buNone/>
            </a:pPr>
            <a:r>
              <a:rPr lang="en-US" dirty="0" err="1"/>
              <a:t>git</a:t>
            </a:r>
            <a:r>
              <a:rPr lang="en-US" dirty="0"/>
              <a:t> tag 1.0.1 &lt;</a:t>
            </a:r>
            <a:r>
              <a:rPr lang="en-US" dirty="0" err="1"/>
              <a:t>commit_id</a:t>
            </a:r>
            <a:r>
              <a:rPr lang="en-US" dirty="0" smtClean="0"/>
              <a:t>&gt;</a:t>
            </a:r>
          </a:p>
          <a:p>
            <a:r>
              <a:rPr lang="en-US" u="sng" dirty="0" smtClean="0"/>
              <a:t>To drop all changes and start afresh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which you never really want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fetch origin” followed by “</a:t>
            </a:r>
            <a:r>
              <a:rPr lang="en-US" dirty="0" err="1" smtClean="0"/>
              <a:t>git</a:t>
            </a:r>
            <a:r>
              <a:rPr lang="en-US" dirty="0" smtClean="0"/>
              <a:t> reset –hard origin/master”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405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http://rogerdudler.github.io/git-guide</a:t>
            </a:r>
            <a:r>
              <a:rPr lang="en-US" dirty="0" smtClean="0">
                <a:hlinkClick r:id="rId3"/>
              </a:rPr>
              <a:t>/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git-scm.com/docs/gittutorial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  <a:hlinkClick r:id="rId5"/>
              </a:rPr>
              <a:t>http://git-scm.com/docs/giteveryday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ru.atlassian.com/git/tutorials/setting-up-a-repository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1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462" y="1825458"/>
            <a:ext cx="10018712" cy="33548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22222"/>
                </a:solidFill>
                <a:latin typeface="Arial" charset="0"/>
              </a:rPr>
              <a:t>Version control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 is a system that records changes to a file or set of files over time so that you can recall specific </a:t>
            </a:r>
            <a:r>
              <a:rPr lang="en-US" b="1" dirty="0">
                <a:solidFill>
                  <a:srgbClr val="222222"/>
                </a:solidFill>
                <a:latin typeface="Arial" charset="0"/>
              </a:rPr>
              <a:t>versions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 later.</a:t>
            </a:r>
          </a:p>
          <a:p>
            <a:endParaRPr lang="en-US" dirty="0">
              <a:solidFill>
                <a:srgbClr val="222222"/>
              </a:solidFill>
              <a:latin typeface="Arial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Arial" charset="0"/>
              </a:rPr>
              <a:t>Why?</a:t>
            </a:r>
          </a:p>
          <a:p>
            <a:r>
              <a:rPr lang="en-US" dirty="0">
                <a:solidFill>
                  <a:srgbClr val="222222"/>
                </a:solidFill>
                <a:latin typeface="Arial" charset="0"/>
              </a:rPr>
              <a:t>Code changes often</a:t>
            </a:r>
          </a:p>
          <a:p>
            <a:r>
              <a:rPr lang="en-US" dirty="0">
                <a:solidFill>
                  <a:srgbClr val="222222"/>
                </a:solidFill>
                <a:latin typeface="Arial" charset="0"/>
              </a:rPr>
              <a:t>Hard to do manually (diff and patch)</a:t>
            </a:r>
          </a:p>
          <a:p>
            <a:r>
              <a:rPr lang="en-US" dirty="0">
                <a:solidFill>
                  <a:srgbClr val="222222"/>
                </a:solidFill>
                <a:latin typeface="Arial" charset="0"/>
              </a:rPr>
              <a:t>Clutter free</a:t>
            </a:r>
          </a:p>
        </p:txBody>
      </p:sp>
    </p:spTree>
    <p:extLst>
      <p:ext uri="{BB962C8B-B14F-4D97-AF65-F5344CB8AC3E}">
        <p14:creationId xmlns:p14="http://schemas.microsoft.com/office/powerpoint/2010/main" val="25393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Version Control (CVS)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100" y="2572083"/>
            <a:ext cx="10018713" cy="3124201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&gt; Branching &amp; Merging</a:t>
            </a:r>
          </a:p>
          <a:p>
            <a:pPr marL="0" indent="0" algn="r">
              <a:buNone/>
            </a:pPr>
            <a:r>
              <a:rPr lang="en-US" dirty="0"/>
              <a:t>&gt; Issue Tracking</a:t>
            </a:r>
          </a:p>
          <a:p>
            <a:pPr marL="0" indent="0" algn="r">
              <a:buNone/>
            </a:pPr>
            <a:r>
              <a:rPr lang="en-US" dirty="0"/>
              <a:t>&gt; Less Overhead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algn="r"/>
            <a:endParaRPr lang="en-US" dirty="0"/>
          </a:p>
        </p:txBody>
      </p:sp>
      <p:pic>
        <p:nvPicPr>
          <p:cNvPr id="14" name="Picture 13" descr="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026" y="2145631"/>
            <a:ext cx="1329169" cy="1748924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1313447" y="3108157"/>
            <a:ext cx="2153652" cy="147587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724526" y="3308684"/>
            <a:ext cx="1686426" cy="116104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7" name="Picture 16" descr="Computer-desktop-11271528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89" y="4441657"/>
            <a:ext cx="1108911" cy="1108911"/>
          </a:xfrm>
          <a:prstGeom prst="rect">
            <a:avLst/>
          </a:prstGeom>
        </p:spPr>
      </p:pic>
      <p:pic>
        <p:nvPicPr>
          <p:cNvPr id="18" name="Picture 17" descr="Computer-desktop-11271528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289" y="4441657"/>
            <a:ext cx="1108911" cy="110891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3308684" y="3248526"/>
            <a:ext cx="609600" cy="139566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569368" y="3298657"/>
            <a:ext cx="473242" cy="131144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1" name="Picture 20" descr="Computer-desktop-11271528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789" y="4441657"/>
            <a:ext cx="1108911" cy="1108911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4727824" y="3066212"/>
            <a:ext cx="2608847" cy="152600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797364" y="2947736"/>
            <a:ext cx="2775284" cy="158215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4" name="Picture 23" descr="Computer-desktop-11271528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105" y="4431631"/>
            <a:ext cx="1108911" cy="110891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52236" y="5464342"/>
            <a:ext cx="1108911" cy="3683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DEV 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87315" y="5464342"/>
            <a:ext cx="1108911" cy="3683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DEV 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42710" y="5464342"/>
            <a:ext cx="1108911" cy="3683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DEV 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18158" y="5414210"/>
            <a:ext cx="1108911" cy="3683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DEV 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92868" y="2259932"/>
            <a:ext cx="2713872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Version Control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Version Control (DVS)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/>
              <a:t>&gt; Their own VCS</a:t>
            </a:r>
          </a:p>
          <a:p>
            <a:pPr marL="0" indent="0" algn="r">
              <a:buNone/>
            </a:pPr>
            <a:r>
              <a:rPr lang="en-US" dirty="0"/>
              <a:t> &gt; Same features</a:t>
            </a:r>
          </a:p>
          <a:p>
            <a:pPr marL="0" indent="0" algn="r">
              <a:buNone/>
            </a:pPr>
            <a:r>
              <a:rPr lang="en-US" dirty="0"/>
              <a:t>as CVS</a:t>
            </a:r>
          </a:p>
        </p:txBody>
      </p:sp>
      <p:pic>
        <p:nvPicPr>
          <p:cNvPr id="4" name="Picture 3" descr="Computer-desktop-11271528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21" y="3569368"/>
            <a:ext cx="1108911" cy="1108911"/>
          </a:xfrm>
          <a:prstGeom prst="rect">
            <a:avLst/>
          </a:prstGeom>
        </p:spPr>
      </p:pic>
      <p:pic>
        <p:nvPicPr>
          <p:cNvPr id="5" name="Picture 4" descr="Computer-desktop-11271528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631" y="2065421"/>
            <a:ext cx="1108911" cy="1108911"/>
          </a:xfrm>
          <a:prstGeom prst="rect">
            <a:avLst/>
          </a:prstGeom>
        </p:spPr>
      </p:pic>
      <p:pic>
        <p:nvPicPr>
          <p:cNvPr id="6" name="Picture 5" descr="Computer-desktop-11271528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158" y="3589421"/>
            <a:ext cx="1108911" cy="1108911"/>
          </a:xfrm>
          <a:prstGeom prst="rect">
            <a:avLst/>
          </a:prstGeom>
        </p:spPr>
      </p:pic>
      <p:pic>
        <p:nvPicPr>
          <p:cNvPr id="7" name="Picture 6" descr="Computer-desktop-11271528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604" y="4922921"/>
            <a:ext cx="1108911" cy="11089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13683" y="5905500"/>
            <a:ext cx="1108911" cy="3683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DEV 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69079" y="4612105"/>
            <a:ext cx="1108911" cy="3683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DEV 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03657" y="3088105"/>
            <a:ext cx="1108911" cy="3683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DEV 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88368" y="4592052"/>
            <a:ext cx="1108911" cy="3683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DEV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0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DVS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4889" y="2109036"/>
            <a:ext cx="10018713" cy="3124201"/>
          </a:xfrm>
        </p:spPr>
        <p:txBody>
          <a:bodyPr/>
          <a:lstStyle/>
          <a:p>
            <a:r>
              <a:rPr lang="en-US" dirty="0"/>
              <a:t>Extremely Fast</a:t>
            </a:r>
          </a:p>
          <a:p>
            <a:r>
              <a:rPr lang="en-US" dirty="0"/>
              <a:t>No Canonical copies</a:t>
            </a:r>
          </a:p>
          <a:p>
            <a:r>
              <a:rPr lang="en-US" dirty="0"/>
              <a:t>Committing locally</a:t>
            </a:r>
          </a:p>
          <a:p>
            <a:r>
              <a:rPr lang="en-US" dirty="0"/>
              <a:t>Redundancy</a:t>
            </a:r>
          </a:p>
          <a:p>
            <a:r>
              <a:rPr lang="en-US" dirty="0"/>
              <a:t>Work Offline (More           )</a:t>
            </a:r>
          </a:p>
          <a:p>
            <a:r>
              <a:rPr lang="en-US" dirty="0"/>
              <a:t>R.I.P CVS</a:t>
            </a:r>
          </a:p>
        </p:txBody>
      </p:sp>
      <p:pic>
        <p:nvPicPr>
          <p:cNvPr id="4" name="Picture 3" descr="CHM-Coffee-M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244" y="4064168"/>
            <a:ext cx="608790" cy="61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995" y="144379"/>
            <a:ext cx="10018713" cy="1752599"/>
          </a:xfrm>
        </p:spPr>
        <p:txBody>
          <a:bodyPr/>
          <a:lstStyle/>
          <a:p>
            <a:r>
              <a:rPr lang="en-US"/>
              <a:t>DVS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236534" y="1444375"/>
            <a:ext cx="4513263" cy="47040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81275" y="4727659"/>
            <a:ext cx="3942931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81275" y="3334336"/>
            <a:ext cx="3942931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rbe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81275" y="2135605"/>
            <a:ext cx="3942931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6924" y="4997450"/>
            <a:ext cx="3645401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>
                <a:latin typeface="Corbel" charset="0"/>
              </a:rPr>
              <a:t>Untracked File or Unstaged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72526" y="3649579"/>
            <a:ext cx="3645401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Corbel" charset="0"/>
              </a:rPr>
              <a:t>Staged Files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2763" y="2436394"/>
            <a:ext cx="3645401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>
                <a:latin typeface="Corbel" charset="0"/>
              </a:rPr>
              <a:t>Committed Files</a:t>
            </a:r>
          </a:p>
        </p:txBody>
      </p:sp>
    </p:spTree>
    <p:extLst>
      <p:ext uri="{BB962C8B-B14F-4D97-AF65-F5344CB8AC3E}">
        <p14:creationId xmlns:p14="http://schemas.microsoft.com/office/powerpoint/2010/main" val="38342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047" y="2205789"/>
            <a:ext cx="10018713" cy="312420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Git-Logo-2Colo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005" y="5623507"/>
            <a:ext cx="2743200" cy="1145512"/>
          </a:xfrm>
          <a:prstGeom prst="rect">
            <a:avLst/>
          </a:prstGeom>
        </p:spPr>
      </p:pic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4209300898"/>
              </p:ext>
            </p:extLst>
          </p:nvPr>
        </p:nvGraphicFramePr>
        <p:xfrm>
          <a:off x="2070073" y="2737666"/>
          <a:ext cx="813206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6032">
                  <a:extLst>
                    <a:ext uri="{9D8B030D-6E8A-4147-A177-3AD203B41FA5}">
                      <a16:colId xmlns:a16="http://schemas.microsoft.com/office/drawing/2014/main" val="1895611728"/>
                    </a:ext>
                  </a:extLst>
                </a:gridCol>
                <a:gridCol w="4066032">
                  <a:extLst>
                    <a:ext uri="{9D8B030D-6E8A-4147-A177-3AD203B41FA5}">
                      <a16:colId xmlns:a16="http://schemas.microsoft.com/office/drawing/2014/main" val="4133614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  <a:latin typeface="Corbel" charset="0"/>
                        </a:rPr>
                        <a:t>Local</a:t>
                      </a:r>
                      <a:r>
                        <a:rPr lang="en-US" b="0" dirty="0">
                          <a:solidFill>
                            <a:srgbClr val="FFFFFF"/>
                          </a:solidFill>
                          <a:latin typeface="Corbel" charset="0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rgbClr val="FFFF00"/>
                          </a:solidFill>
                          <a:latin typeface="Arial" charset="0"/>
                        </a:rPr>
                        <a:t>git init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rgbClr val="FFFF00"/>
                          </a:solidFill>
                          <a:latin typeface="Arial" charset="0"/>
                        </a:rPr>
                        <a:t>git add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rgbClr val="FFFF00"/>
                          </a:solidFill>
                          <a:latin typeface="Arial" charset="0"/>
                        </a:rPr>
                        <a:t>git commit -m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rgbClr val="FFFF00"/>
                          </a:solidFill>
                          <a:latin typeface="Arial" charset="0"/>
                        </a:rPr>
                        <a:t>git status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rgbClr val="FFFFFF"/>
                          </a:solidFill>
                          <a:latin typeface="Arial" charset="0"/>
                        </a:rPr>
                        <a:t>git log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rgbClr val="FFFFFF"/>
                          </a:solidFill>
                          <a:latin typeface="Arial" charset="0"/>
                        </a:rPr>
                        <a:t>git branch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latin typeface="Arial" charset="0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rgbClr val="FFFFFF"/>
                          </a:solidFill>
                          <a:latin typeface="Arial" charset="0"/>
                        </a:rPr>
                        <a:t>git checkout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latin typeface="Arial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rgbClr val="FFFF00"/>
                          </a:solidFill>
                        </a:rPr>
                        <a:t>git push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rgbClr val="FFFF00"/>
                          </a:solidFill>
                        </a:rPr>
                        <a:t>git pull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907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82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1505" y="1821612"/>
            <a:ext cx="3227699" cy="40616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7381" y="1756912"/>
            <a:ext cx="120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MASTER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1675" y="2064689"/>
            <a:ext cx="623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Q: What should you do when you have a crazy idea?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1675" y="2542805"/>
            <a:ext cx="4779034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A: You should do “git branching” first because, you don’t want everyone to go crazy in the middle of the night!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42339" y="3493698"/>
            <a:ext cx="5382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ADD a branch to your repo:</a:t>
            </a:r>
          </a:p>
          <a:p>
            <a:r>
              <a:rPr lang="en-US" dirty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branch </a:t>
            </a:r>
            <a:r>
              <a:rPr lang="en-US" dirty="0" err="1" smtClean="0"/>
              <a:t>crazy_idea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crazy_idea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/>
              <a:t>		(OR)</a:t>
            </a:r>
          </a:p>
          <a:p>
            <a:r>
              <a:rPr lang="en-US" i="1" dirty="0" smtClean="0"/>
              <a:t>	</a:t>
            </a:r>
            <a:r>
              <a:rPr lang="en-US" b="1" dirty="0" err="1" smtClean="0"/>
              <a:t>git</a:t>
            </a:r>
            <a:r>
              <a:rPr lang="en-US" b="1" dirty="0" smtClean="0"/>
              <a:t> checkout –b </a:t>
            </a:r>
            <a:r>
              <a:rPr lang="en-US" b="1" dirty="0" err="1" smtClean="0"/>
              <a:t>crazy_idea</a:t>
            </a:r>
            <a:endParaRPr lang="en-US" b="1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3918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0" y="1850366"/>
            <a:ext cx="3227699" cy="406160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424023" y="4658264"/>
            <a:ext cx="1742535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24023" y="5492151"/>
            <a:ext cx="1742535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24023" y="4658264"/>
            <a:ext cx="0" cy="83388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66558" y="4658264"/>
            <a:ext cx="0" cy="83388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Content Placeholder 15"/>
          <p:cNvSpPr txBox="1">
            <a:spLocks noGrp="1"/>
          </p:cNvSpPr>
          <p:nvPr>
            <p:ph idx="1"/>
          </p:nvPr>
        </p:nvSpPr>
        <p:spPr>
          <a:xfrm>
            <a:off x="5832877" y="2059134"/>
            <a:ext cx="5572601" cy="364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u="sng" dirty="0" smtClean="0"/>
              <a:t>To merge any branch: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git</a:t>
            </a:r>
            <a:r>
              <a:rPr lang="en-US" sz="1800" dirty="0" smtClean="0"/>
              <a:t> commit –m “added crazy feature”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git</a:t>
            </a:r>
            <a:r>
              <a:rPr lang="en-US" sz="1800" dirty="0" smtClean="0"/>
              <a:t> checkout master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git</a:t>
            </a:r>
            <a:r>
              <a:rPr lang="en-US" sz="1800" dirty="0" smtClean="0"/>
              <a:t> merge </a:t>
            </a:r>
            <a:r>
              <a:rPr lang="en-US" sz="1800" dirty="0" err="1" smtClean="0"/>
              <a:t>crazy_idea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u="sng" dirty="0" smtClean="0"/>
              <a:t>To delete the branch: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git</a:t>
            </a:r>
            <a:r>
              <a:rPr lang="en-US" sz="1800" dirty="0" smtClean="0"/>
              <a:t> branch –d </a:t>
            </a:r>
            <a:r>
              <a:rPr lang="en-US" sz="1800" dirty="0" err="1" smtClean="0"/>
              <a:t>crazy_idea</a:t>
            </a:r>
            <a:r>
              <a:rPr lang="en-US" sz="1800" dirty="0" smtClean="0"/>
              <a:t> (invisible to others)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git</a:t>
            </a:r>
            <a:r>
              <a:rPr lang="en-US" sz="1800" dirty="0" smtClean="0"/>
              <a:t> branch –D </a:t>
            </a:r>
            <a:r>
              <a:rPr lang="en-US" sz="1800" dirty="0" err="1" smtClean="0"/>
              <a:t>crazy_idea</a:t>
            </a:r>
            <a:r>
              <a:rPr lang="en-US" sz="1800" dirty="0" smtClean="0"/>
              <a:t> (delete permanently)</a:t>
            </a:r>
          </a:p>
          <a:p>
            <a:pPr marL="0" indent="0">
              <a:buNone/>
            </a:pPr>
            <a:r>
              <a:rPr lang="en-US" sz="1800" u="sng" dirty="0" smtClean="0"/>
              <a:t>To view conflicts during merge: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/>
              <a:t>git</a:t>
            </a:r>
            <a:r>
              <a:rPr lang="en-US" sz="1800" dirty="0"/>
              <a:t> diff &lt;</a:t>
            </a:r>
            <a:r>
              <a:rPr lang="en-US" sz="1800" dirty="0" err="1"/>
              <a:t>source_branch</a:t>
            </a:r>
            <a:r>
              <a:rPr lang="en-US" sz="1800" dirty="0"/>
              <a:t>&gt; &lt;</a:t>
            </a:r>
            <a:r>
              <a:rPr lang="en-US" sz="1800" dirty="0" err="1"/>
              <a:t>target_branch</a:t>
            </a:r>
            <a:r>
              <a:rPr lang="en-US" sz="1800" dirty="0"/>
              <a:t>&gt;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8163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44</TotalTime>
  <Words>245</Words>
  <Application>Microsoft Office PowerPoint</Application>
  <PresentationFormat>Widescreen</PresentationFormat>
  <Paragraphs>91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Parallax</vt:lpstr>
      <vt:lpstr>An Introduction to Distributed Version Control (DVS)</vt:lpstr>
      <vt:lpstr>What is version control?</vt:lpstr>
      <vt:lpstr>Centralized Version Control (CVS)</vt:lpstr>
      <vt:lpstr>Distributed Version Control (DVS)</vt:lpstr>
      <vt:lpstr>Benefits of using DVS</vt:lpstr>
      <vt:lpstr>DVS Explained</vt:lpstr>
      <vt:lpstr>Git Basics</vt:lpstr>
      <vt:lpstr>Branching</vt:lpstr>
      <vt:lpstr>Merging</vt:lpstr>
      <vt:lpstr>Other useful commands</vt:lpstr>
      <vt:lpstr>Useful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Shashank Surya</cp:lastModifiedBy>
  <cp:revision>11</cp:revision>
  <dcterms:created xsi:type="dcterms:W3CDTF">2014-09-12T02:11:33Z</dcterms:created>
  <dcterms:modified xsi:type="dcterms:W3CDTF">2015-09-24T22:00:04Z</dcterms:modified>
</cp:coreProperties>
</file>