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71" r:id="rId16"/>
    <p:sldId id="272" r:id="rId17"/>
    <p:sldId id="273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102</a:t>
            </a:r>
            <a:endParaRPr lang="en-US" altLang="ko-KR"/>
          </a:p>
          <a:p>
            <a:pPr>
              <a:defRPr/>
            </a:pPr>
            <a:r>
              <a:rPr lang="en-US" altLang="ko-KR"/>
              <a:t>132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Override" Target="../theme/themeOverr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8f9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58834" y="1098627"/>
            <a:ext cx="7654654" cy="200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40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누구나 쉽게 할 수 있는</a:t>
            </a:r>
            <a:r>
              <a:rPr lang="ko-KR" altLang="en-US" sz="50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 </a:t>
            </a:r>
            <a:endParaRPr lang="ko-KR" altLang="en-US" sz="50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  <a:p>
            <a:pPr>
              <a:lnSpc>
                <a:spcPct val="114000"/>
              </a:lnSpc>
              <a:defRPr/>
            </a:pPr>
            <a:r>
              <a:rPr lang="ko-KR" altLang="en-US" sz="6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부루마블</a:t>
            </a:r>
            <a:endParaRPr lang="ko-KR" altLang="en-US" sz="60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76501" y="939800"/>
            <a:ext cx="1440180" cy="0"/>
          </a:xfrm>
          <a:prstGeom prst="line">
            <a:avLst/>
          </a:prstGeom>
          <a:ln w="44450">
            <a:solidFill>
              <a:srgbClr val="1e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604885" y="5710542"/>
            <a:ext cx="3278504" cy="4335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14000"/>
              </a:lnSpc>
              <a:defRPr/>
            </a:pPr>
            <a:r>
              <a:rPr lang="ko-KR" altLang="en-US" sz="2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기획  김동진 김지연 남기원</a:t>
            </a:r>
            <a:endParaRPr lang="ko-KR" altLang="en-US" sz="20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5959" y="1474652"/>
            <a:ext cx="2499706" cy="466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게임 인터페이스</a:t>
            </a:r>
            <a:endParaRPr lang="ko-KR" altLang="en-US" sz="22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85805" y="1243381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111" y="620217"/>
            <a:ext cx="556604" cy="520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02</a:t>
            </a:r>
            <a:endParaRPr lang="en-US" altLang="ko-KR" sz="25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3968" y="3147196"/>
            <a:ext cx="957313" cy="7416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20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Friendly</a:t>
            </a:r>
            <a:endParaRPr lang="en-US" sz="1200">
              <a:ln w="9525">
                <a:solidFill>
                  <a:srgbClr val="313540">
                    <a:alpha val="0"/>
                  </a:srgb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20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&amp;</a:t>
            </a:r>
            <a:endParaRPr lang="en-US" sz="1200">
              <a:ln w="9525">
                <a:solidFill>
                  <a:srgbClr val="313540">
                    <a:alpha val="0"/>
                  </a:srgb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20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Keywords</a:t>
            </a:r>
            <a:endParaRPr lang="en-US" sz="1200">
              <a:ln w="9525">
                <a:solidFill>
                  <a:srgbClr val="313540">
                    <a:alpha val="0"/>
                  </a:srgb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3340" y="3257996"/>
            <a:ext cx="1293944" cy="5200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20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Nomain</a:t>
            </a:r>
            <a:endParaRPr lang="en-US" sz="1200">
              <a:ln w="9525">
                <a:solidFill>
                  <a:srgbClr val="313540">
                    <a:alpha val="0"/>
                  </a:srgb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20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Black"/>
                <a:ea typeface="Noto Sans CJK KR Black"/>
              </a:rPr>
              <a:t>Endless Vision</a:t>
            </a:r>
            <a:endParaRPr lang="en-US" sz="1200">
              <a:ln w="9525">
                <a:solidFill>
                  <a:srgbClr val="313540">
                    <a:alpha val="0"/>
                  </a:srgbClr>
                </a:solidFill>
              </a:ln>
              <a:solidFill>
                <a:schemeClr val="bg1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58836" y="6120765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70045" y="5613253"/>
            <a:ext cx="23582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sz="1200" spc="-50">
              <a:latin typeface="Noto Sans CJK KR Bold"/>
              <a:ea typeface="Noto Sans CJK KR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00314" y="6300787"/>
            <a:ext cx="1016301" cy="2808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050" b="1">
                <a:solidFill>
                  <a:schemeClr val="tx1">
                    <a:alpha val="80000"/>
                  </a:schemeClr>
                </a:solidFill>
                <a:latin typeface="맑은 고딕"/>
                <a:ea typeface="맑은 고딕"/>
              </a:rPr>
              <a:t>부루마블 게임</a:t>
            </a:r>
            <a:endParaRPr lang="ko-KR" altLang="en-US" sz="1050" b="1">
              <a:solidFill>
                <a:schemeClr val="tx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581150" y="619125"/>
            <a:ext cx="30861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프로젝트 소개</a:t>
            </a:r>
            <a:endParaRPr lang="ko-KR" altLang="en-US" sz="3000" b="1"/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4200" y="1369877"/>
            <a:ext cx="8165897" cy="4683782"/>
          </a:xfrm>
          <a:prstGeom prst="rect">
            <a:avLst/>
          </a:prstGeom>
        </p:spPr>
      </p:pic>
      <p:sp>
        <p:nvSpPr>
          <p:cNvPr id="89" name=""/>
          <p:cNvSpPr txBox="1"/>
          <p:nvPr/>
        </p:nvSpPr>
        <p:spPr>
          <a:xfrm>
            <a:off x="5246327" y="2403763"/>
            <a:ext cx="2218891" cy="366107"/>
          </a:xfrm>
          <a:prstGeom prst="rect">
            <a:avLst/>
          </a:prstGeom>
          <a:solidFill>
            <a:srgbClr val="1e7452"/>
          </a:solidFill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게임 인터페이스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246327" y="3704868"/>
            <a:ext cx="2218891" cy="360402"/>
          </a:xfrm>
          <a:prstGeom prst="rect">
            <a:avLst/>
          </a:prstGeom>
          <a:solidFill>
            <a:srgbClr val="1e7452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주사위 애니메이션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136880" y="4604114"/>
            <a:ext cx="1320511" cy="366031"/>
          </a:xfrm>
          <a:prstGeom prst="rect">
            <a:avLst/>
          </a:prstGeom>
          <a:solidFill>
            <a:srgbClr val="1e7452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함정</a:t>
            </a:r>
            <a:endParaRPr lang="ko-KR" altLang="en-US" b="1">
              <a:solidFill>
                <a:schemeClr val="lt1"/>
              </a:solidFill>
            </a:endParaRPr>
          </a:p>
        </p:txBody>
      </p:sp>
      <p:cxnSp>
        <p:nvCxnSpPr>
          <p:cNvPr id="93" name=""/>
          <p:cNvCxnSpPr>
            <a:stCxn id="91" idx="2"/>
          </p:cNvCxnSpPr>
          <p:nvPr/>
        </p:nvCxnSpPr>
        <p:spPr>
          <a:xfrm rot="16200000" flipH="1">
            <a:off x="4608065" y="5158783"/>
            <a:ext cx="378142" cy="0"/>
          </a:xfrm>
          <a:prstGeom prst="straightConnector1">
            <a:avLst/>
          </a:prstGeom>
          <a:ln>
            <a:solidFill>
              <a:srgbClr val="1e74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"/>
          <p:cNvCxnSpPr>
            <a:stCxn id="91" idx="2"/>
          </p:cNvCxnSpPr>
          <p:nvPr/>
        </p:nvCxnSpPr>
        <p:spPr>
          <a:xfrm rot="10800000" flipV="1">
            <a:off x="4136882" y="4969712"/>
            <a:ext cx="660253" cy="378142"/>
          </a:xfrm>
          <a:prstGeom prst="straightConnector1">
            <a:avLst/>
          </a:prstGeom>
          <a:ln>
            <a:solidFill>
              <a:srgbClr val="1e74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"/>
          <p:cNvSpPr txBox="1"/>
          <p:nvPr/>
        </p:nvSpPr>
        <p:spPr>
          <a:xfrm>
            <a:off x="9663329" y="2686648"/>
            <a:ext cx="1641042" cy="365298"/>
          </a:xfrm>
          <a:prstGeom prst="rect">
            <a:avLst/>
          </a:prstGeom>
          <a:solidFill>
            <a:srgbClr val="1e7452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주사위 버튼</a:t>
            </a:r>
            <a:endParaRPr lang="ko-KR" altLang="en-US" b="1">
              <a:solidFill>
                <a:schemeClr val="lt1"/>
              </a:solidFill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0066989" y="5347853"/>
            <a:ext cx="1194736" cy="366917"/>
          </a:xfrm>
          <a:prstGeom prst="rect">
            <a:avLst/>
          </a:prstGeom>
          <a:solidFill>
            <a:srgbClr val="1e7452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무인도</a:t>
            </a:r>
            <a:endParaRPr lang="ko-KR" altLang="en-US" b="1">
              <a:solidFill>
                <a:schemeClr val="lt1"/>
              </a:solidFill>
            </a:endParaRPr>
          </a:p>
        </p:txBody>
      </p:sp>
      <p:cxnSp>
        <p:nvCxnSpPr>
          <p:cNvPr id="97" name=""/>
          <p:cNvCxnSpPr>
            <a:stCxn id="96" idx="1"/>
          </p:cNvCxnSpPr>
          <p:nvPr/>
        </p:nvCxnSpPr>
        <p:spPr>
          <a:xfrm rot="10800000" flipV="1">
            <a:off x="9477375" y="5531311"/>
            <a:ext cx="589614" cy="74091"/>
          </a:xfrm>
          <a:prstGeom prst="straightConnector1">
            <a:avLst/>
          </a:prstGeom>
          <a:ln>
            <a:solidFill>
              <a:srgbClr val="1e74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"/>
          <p:cNvSpPr txBox="1"/>
          <p:nvPr/>
        </p:nvSpPr>
        <p:spPr>
          <a:xfrm>
            <a:off x="897843" y="2769870"/>
            <a:ext cx="1785322" cy="365298"/>
          </a:xfrm>
          <a:prstGeom prst="rect">
            <a:avLst/>
          </a:prstGeom>
          <a:solidFill>
            <a:srgbClr val="1e7452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lt1"/>
                </a:solidFill>
              </a:rPr>
              <a:t>무인도 여행</a:t>
            </a:r>
            <a:endParaRPr lang="ko-KR" altLang="en-US" b="1">
              <a:solidFill>
                <a:schemeClr val="lt1"/>
              </a:solidFill>
            </a:endParaRPr>
          </a:p>
        </p:txBody>
      </p:sp>
      <p:cxnSp>
        <p:nvCxnSpPr>
          <p:cNvPr id="99" name=""/>
          <p:cNvCxnSpPr>
            <a:stCxn id="98" idx="3"/>
          </p:cNvCxnSpPr>
          <p:nvPr/>
        </p:nvCxnSpPr>
        <p:spPr>
          <a:xfrm flipV="1">
            <a:off x="2683165" y="2502361"/>
            <a:ext cx="575102" cy="450157"/>
          </a:xfrm>
          <a:prstGeom prst="straightConnector1">
            <a:avLst/>
          </a:prstGeom>
          <a:ln>
            <a:solidFill>
              <a:srgbClr val="1e745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85805" y="1243381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111" y="620217"/>
            <a:ext cx="556604" cy="520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02</a:t>
            </a:r>
            <a:endParaRPr lang="en-US" altLang="ko-KR" sz="25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58836" y="6120765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00314" y="6300787"/>
            <a:ext cx="1016301" cy="28081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050" b="1">
                <a:solidFill>
                  <a:schemeClr val="tx1">
                    <a:alpha val="80000"/>
                  </a:schemeClr>
                </a:solidFill>
                <a:latin typeface="맑은 고딕"/>
                <a:ea typeface="맑은 고딕"/>
              </a:rPr>
              <a:t>부루마블 게임</a:t>
            </a:r>
            <a:endParaRPr lang="ko-KR" altLang="en-US" sz="1050" b="1">
              <a:solidFill>
                <a:schemeClr val="tx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581150" y="619125"/>
            <a:ext cx="30861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프로젝트 소개</a:t>
            </a:r>
            <a:endParaRPr lang="ko-KR" altLang="en-US" sz="3000" b="1"/>
          </a:p>
        </p:txBody>
      </p:sp>
      <p:sp>
        <p:nvSpPr>
          <p:cNvPr id="118" name="타원 19"/>
          <p:cNvSpPr/>
          <p:nvPr/>
        </p:nvSpPr>
        <p:spPr>
          <a:xfrm>
            <a:off x="5728680" y="3037842"/>
            <a:ext cx="2738208" cy="2738208"/>
          </a:xfrm>
          <a:prstGeom prst="ellipse">
            <a:avLst/>
          </a:prstGeom>
          <a:solidFill>
            <a:srgbClr val="d9d9d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타원 21"/>
          <p:cNvSpPr/>
          <p:nvPr/>
        </p:nvSpPr>
        <p:spPr>
          <a:xfrm>
            <a:off x="3647238" y="3037842"/>
            <a:ext cx="2738208" cy="2738208"/>
          </a:xfrm>
          <a:prstGeom prst="ellipse">
            <a:avLst/>
          </a:prstGeom>
          <a:solidFill>
            <a:srgbClr val="f2f2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0" name="타원 22"/>
          <p:cNvSpPr/>
          <p:nvPr/>
        </p:nvSpPr>
        <p:spPr>
          <a:xfrm>
            <a:off x="4723323" y="1188234"/>
            <a:ext cx="2738208" cy="2738208"/>
          </a:xfrm>
          <a:prstGeom prst="ellipse">
            <a:avLst/>
          </a:prstGeom>
          <a:solidFill>
            <a:srgbClr val="1e745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1" name="TextBox 23"/>
          <p:cNvSpPr txBox="1"/>
          <p:nvPr/>
        </p:nvSpPr>
        <p:spPr>
          <a:xfrm>
            <a:off x="3909060" y="4207468"/>
            <a:ext cx="2021205" cy="448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rgbClr val="595959"/>
                </a:solidFill>
                <a:latin typeface="+mj-ea"/>
                <a:ea typeface="+mj-ea"/>
              </a:rPr>
              <a:t>친구와의 내기</a:t>
            </a:r>
            <a:endParaRPr lang="ko-KR" altLang="en-US" sz="2400" b="1" spc="-150">
              <a:solidFill>
                <a:srgbClr val="595959"/>
              </a:solidFill>
              <a:latin typeface="+mj-ea"/>
              <a:ea typeface="+mj-ea"/>
            </a:endParaRPr>
          </a:p>
        </p:txBody>
      </p:sp>
      <p:sp>
        <p:nvSpPr>
          <p:cNvPr id="122" name="TextBox 24"/>
          <p:cNvSpPr txBox="1"/>
          <p:nvPr/>
        </p:nvSpPr>
        <p:spPr>
          <a:xfrm>
            <a:off x="6385560" y="4178893"/>
            <a:ext cx="1735455" cy="448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rgbClr val="404040"/>
                </a:solidFill>
                <a:latin typeface="+mj-ea"/>
                <a:ea typeface="+mj-ea"/>
              </a:rPr>
              <a:t>오늘의 운세</a:t>
            </a:r>
            <a:endParaRPr lang="ko-KR" altLang="en-US" sz="2400" b="1" spc="-15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123" name="TextBox 25"/>
          <p:cNvSpPr txBox="1"/>
          <p:nvPr/>
        </p:nvSpPr>
        <p:spPr>
          <a:xfrm>
            <a:off x="5175885" y="2290608"/>
            <a:ext cx="1821180" cy="4506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150">
                <a:solidFill>
                  <a:schemeClr val="bg1"/>
                </a:solidFill>
                <a:latin typeface="+mj-ea"/>
                <a:ea typeface="+mj-ea"/>
              </a:rPr>
              <a:t>간단한 게임 </a:t>
            </a:r>
            <a:endParaRPr lang="ko-KR" altLang="en-US" sz="2400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24" name="그룹 29"/>
          <p:cNvGrpSpPr/>
          <p:nvPr/>
        </p:nvGrpSpPr>
        <p:grpSpPr>
          <a:xfrm rot="0">
            <a:off x="915958" y="3804057"/>
            <a:ext cx="2731279" cy="1537563"/>
            <a:chOff x="789220" y="2006693"/>
            <a:chExt cx="2613198" cy="1537563"/>
          </a:xfrm>
        </p:grpSpPr>
        <p:sp>
          <p:nvSpPr>
            <p:cNvPr id="125" name="TextBox 31"/>
            <p:cNvSpPr txBox="1"/>
            <p:nvPr/>
          </p:nvSpPr>
          <p:spPr>
            <a:xfrm>
              <a:off x="818754" y="2006693"/>
              <a:ext cx="15251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친구와의 내기 </a:t>
              </a:r>
              <a:endPara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126" name="직선 연결선 32"/>
            <p:cNvCxnSpPr/>
            <p:nvPr/>
          </p:nvCxnSpPr>
          <p:spPr>
            <a:xfrm>
              <a:off x="789221" y="2462391"/>
              <a:ext cx="241135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33"/>
            <p:cNvSpPr txBox="1"/>
            <p:nvPr/>
          </p:nvSpPr>
          <p:spPr>
            <a:xfrm>
              <a:off x="789220" y="2628383"/>
              <a:ext cx="2613198" cy="91587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게임에 모든 요소들이 운이기 때문에 </a:t>
              </a:r>
              <a:endPara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공평합니다</a:t>
              </a:r>
              <a:r>
                <a:rPr lang="en-US" altLang="ko-KR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.</a:t>
              </a:r>
              <a:r>
                <a:rPr lang="ko-KR" altLang="en-US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 그러므로 내기로써 적합해서 내기하기에 좋은 게임입니다</a:t>
              </a:r>
              <a:r>
                <a:rPr lang="en-US" altLang="ko-KR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.</a:t>
              </a:r>
              <a:endPara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128" name="그룹 34"/>
          <p:cNvGrpSpPr/>
          <p:nvPr/>
        </p:nvGrpSpPr>
        <p:grpSpPr>
          <a:xfrm rot="0">
            <a:off x="7654396" y="1299080"/>
            <a:ext cx="2613198" cy="1261240"/>
            <a:chOff x="789221" y="2006694"/>
            <a:chExt cx="2613198" cy="1261240"/>
          </a:xfrm>
        </p:grpSpPr>
        <p:sp>
          <p:nvSpPr>
            <p:cNvPr id="129" name="TextBox 35"/>
            <p:cNvSpPr txBox="1"/>
            <p:nvPr/>
          </p:nvSpPr>
          <p:spPr>
            <a:xfrm>
              <a:off x="818755" y="2006694"/>
              <a:ext cx="132291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간단한 게임 </a:t>
              </a:r>
              <a:endPara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130" name="직선 연결선 36"/>
            <p:cNvCxnSpPr/>
            <p:nvPr/>
          </p:nvCxnSpPr>
          <p:spPr>
            <a:xfrm>
              <a:off x="789221" y="2462391"/>
              <a:ext cx="26131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37"/>
            <p:cNvSpPr txBox="1"/>
            <p:nvPr/>
          </p:nvSpPr>
          <p:spPr>
            <a:xfrm>
              <a:off x="789221" y="2628383"/>
              <a:ext cx="2613198" cy="63955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지루하고 복잡한게임보다 </a:t>
              </a:r>
              <a:endParaRPr lang="ko-KR" altLang="en-US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훨씬 더 간단한 클릭형 게임입니다</a:t>
              </a:r>
              <a:r>
                <a:rPr lang="en-US" altLang="ko-KR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.</a:t>
              </a:r>
              <a:endPara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</p:txBody>
        </p:sp>
      </p:grpSp>
      <p:grpSp>
        <p:nvGrpSpPr>
          <p:cNvPr id="132" name="그룹 38"/>
          <p:cNvGrpSpPr/>
          <p:nvPr/>
        </p:nvGrpSpPr>
        <p:grpSpPr>
          <a:xfrm rot="0">
            <a:off x="8627732" y="3802802"/>
            <a:ext cx="2743084" cy="1538818"/>
            <a:chOff x="789221" y="2006694"/>
            <a:chExt cx="2613198" cy="1538818"/>
          </a:xfrm>
        </p:grpSpPr>
        <p:sp>
          <p:nvSpPr>
            <p:cNvPr id="133" name="TextBox 39"/>
            <p:cNvSpPr txBox="1"/>
            <p:nvPr/>
          </p:nvSpPr>
          <p:spPr>
            <a:xfrm>
              <a:off x="818755" y="2006694"/>
              <a:ext cx="12769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/>
                  <a:ea typeface="나눔스퀘어 ExtraBold"/>
                </a:rPr>
                <a:t>오늘의 운세</a:t>
              </a:r>
              <a:endParaRPr lang="ko-KR" altLang="en-US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134" name="직선 연결선 40"/>
            <p:cNvCxnSpPr/>
            <p:nvPr/>
          </p:nvCxnSpPr>
          <p:spPr>
            <a:xfrm>
              <a:off x="789221" y="2462391"/>
              <a:ext cx="261319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41"/>
            <p:cNvSpPr txBox="1"/>
            <p:nvPr/>
          </p:nvSpPr>
          <p:spPr>
            <a:xfrm>
              <a:off x="789221" y="2628383"/>
              <a:ext cx="2613198" cy="91712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모든게 다 랜덤으로 작동되기 때문에  여러번의 클릭으로  오늘의 운을 가늠할 수 있습니다</a:t>
              </a:r>
              <a:r>
                <a:rPr lang="en-US" altLang="ko-KR" sz="1400" b="1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/>
                  <a:ea typeface="나눔스퀘어"/>
                </a:rPr>
                <a:t>.</a:t>
              </a:r>
              <a:endParaRPr lang="en-US" altLang="ko-KR" sz="14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/>
                <a:ea typeface="나눔스퀘어"/>
              </a:endParaRPr>
            </a:p>
          </p:txBody>
        </p:sp>
      </p:grpSp>
      <p:sp>
        <p:nvSpPr>
          <p:cNvPr id="136" name="TextBox 20"/>
          <p:cNvSpPr txBox="1"/>
          <p:nvPr/>
        </p:nvSpPr>
        <p:spPr>
          <a:xfrm>
            <a:off x="915959" y="1474652"/>
            <a:ext cx="2882813" cy="466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부루마블 게임의 장점</a:t>
            </a:r>
            <a:endParaRPr lang="ko-KR" altLang="en-US" sz="22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699635" y="2494199"/>
            <a:ext cx="2811779" cy="7804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4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3.</a:t>
            </a:r>
            <a:r>
              <a:rPr lang="ko-KR" altLang="en-US" sz="4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 개선방향</a:t>
            </a:r>
            <a:endParaRPr lang="ko-KR" altLang="en-US" sz="4000" b="1" spc="-50">
              <a:solidFill>
                <a:srgbClr val="313540"/>
              </a:solidFill>
              <a:latin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5993606" y="2166938"/>
            <a:ext cx="204788" cy="67044"/>
            <a:chOff x="5838825" y="717479"/>
            <a:chExt cx="204788" cy="12585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838825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29313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/>
          <p:cNvSpPr/>
          <p:nvPr/>
        </p:nvSpPr>
        <p:spPr>
          <a:xfrm>
            <a:off x="4198143" y="5194300"/>
            <a:ext cx="3771900" cy="3771900"/>
          </a:xfrm>
          <a:prstGeom prst="ellipse">
            <a:avLst/>
          </a:prstGeom>
          <a:pattFill prst="wdDnDiag">
            <a:fgClr>
              <a:srgbClr val="1e745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85805" y="1243381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111" y="620217"/>
            <a:ext cx="556604" cy="520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03</a:t>
            </a:r>
            <a:endParaRPr lang="en-US" altLang="ko-KR" sz="25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58836" y="6120765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00314" y="6300787"/>
            <a:ext cx="1016301" cy="2808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050" b="1">
                <a:solidFill>
                  <a:schemeClr val="tx1">
                    <a:alpha val="80000"/>
                  </a:schemeClr>
                </a:solidFill>
                <a:latin typeface="맑은 고딕"/>
                <a:ea typeface="맑은 고딕"/>
              </a:rPr>
              <a:t>부루마블 게임</a:t>
            </a:r>
            <a:endParaRPr lang="ko-KR" altLang="en-US" sz="1050" b="1">
              <a:solidFill>
                <a:schemeClr val="tx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581150" y="619125"/>
            <a:ext cx="30861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개선방향</a:t>
            </a:r>
            <a:endParaRPr lang="ko-KR" altLang="en-US" sz="3000" b="1"/>
          </a:p>
        </p:txBody>
      </p:sp>
      <p:sp>
        <p:nvSpPr>
          <p:cNvPr id="89" name=""/>
          <p:cNvSpPr/>
          <p:nvPr/>
        </p:nvSpPr>
        <p:spPr>
          <a:xfrm>
            <a:off x="972121" y="1772949"/>
            <a:ext cx="10077300" cy="900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0" name=""/>
          <p:cNvSpPr txBox="1"/>
          <p:nvPr/>
        </p:nvSpPr>
        <p:spPr>
          <a:xfrm>
            <a:off x="1080135" y="2046662"/>
            <a:ext cx="7726894" cy="46698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유저 또는 컴퓨터가 한 칸씩 이동하는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맑은 고딕"/>
              </a:rPr>
              <a:t> 시각적 효과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 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기능</a:t>
            </a:r>
            <a:endParaRPr lang="ko-KR" altLang="en-US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92" name=""/>
          <p:cNvSpPr/>
          <p:nvPr/>
        </p:nvSpPr>
        <p:spPr>
          <a:xfrm>
            <a:off x="972121" y="3174336"/>
            <a:ext cx="10077300" cy="900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"/>
          <p:cNvSpPr txBox="1"/>
          <p:nvPr/>
        </p:nvSpPr>
        <p:spPr>
          <a:xfrm>
            <a:off x="1080135" y="3429000"/>
            <a:ext cx="7726894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부루마블 게임판의 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맑은 고딕"/>
              </a:rPr>
              <a:t>이미지 테마 변경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 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기능</a:t>
            </a:r>
            <a:endParaRPr lang="ko-KR" altLang="en-US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972121" y="4556630"/>
            <a:ext cx="10077300" cy="900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"/>
          <p:cNvSpPr txBox="1"/>
          <p:nvPr/>
        </p:nvSpPr>
        <p:spPr>
          <a:xfrm>
            <a:off x="1080135" y="4772545"/>
            <a:ext cx="7726895" cy="468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실제 부루마블처럼 칸마다 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맑은 고딕"/>
              </a:rPr>
              <a:t>땅 구매 </a:t>
            </a:r>
            <a:r>
              <a:rPr lang="en-US" altLang="ko-KR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맑은 고딕"/>
              </a:rPr>
              <a:t>,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맑은 고딕"/>
              </a:rPr>
              <a:t> 판매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 기능</a:t>
            </a:r>
            <a:endParaRPr lang="ko-KR" altLang="en-US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18685" y="2494199"/>
            <a:ext cx="2811780" cy="7804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4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4.</a:t>
            </a:r>
            <a:r>
              <a:rPr lang="ko-KR" altLang="en-US" sz="4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 수익모델</a:t>
            </a:r>
            <a:endParaRPr lang="ko-KR" altLang="en-US" sz="4000" b="1" spc="-50">
              <a:solidFill>
                <a:srgbClr val="313540"/>
              </a:solidFill>
              <a:latin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5993606" y="2166938"/>
            <a:ext cx="204788" cy="67044"/>
            <a:chOff x="5838825" y="717479"/>
            <a:chExt cx="204788" cy="12585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838825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29313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/>
          <p:cNvSpPr/>
          <p:nvPr/>
        </p:nvSpPr>
        <p:spPr>
          <a:xfrm>
            <a:off x="4198143" y="5194300"/>
            <a:ext cx="3771900" cy="3771900"/>
          </a:xfrm>
          <a:prstGeom prst="ellipse">
            <a:avLst/>
          </a:prstGeom>
          <a:pattFill prst="wdDnDiag">
            <a:fgClr>
              <a:srgbClr val="1e745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21"/>
          <p:cNvCxnSpPr/>
          <p:nvPr/>
        </p:nvCxnSpPr>
        <p:spPr>
          <a:xfrm>
            <a:off x="985805" y="1243381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4"/>
          <p:cNvSpPr txBox="1"/>
          <p:nvPr/>
        </p:nvSpPr>
        <p:spPr>
          <a:xfrm>
            <a:off x="973111" y="620217"/>
            <a:ext cx="556604" cy="520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04</a:t>
            </a:r>
            <a:endParaRPr lang="en-US" altLang="ko-KR" sz="25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6" name="직선 연결선 41"/>
          <p:cNvCxnSpPr/>
          <p:nvPr/>
        </p:nvCxnSpPr>
        <p:spPr>
          <a:xfrm>
            <a:off x="1058836" y="6120765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1581150" y="619125"/>
            <a:ext cx="308610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/>
              <a:t>수익모델</a:t>
            </a:r>
            <a:endParaRPr lang="ko-KR" altLang="en-US" sz="3000" b="1"/>
          </a:p>
        </p:txBody>
      </p:sp>
      <p:sp>
        <p:nvSpPr>
          <p:cNvPr id="9" name=""/>
          <p:cNvSpPr/>
          <p:nvPr/>
        </p:nvSpPr>
        <p:spPr>
          <a:xfrm>
            <a:off x="972121" y="1772949"/>
            <a:ext cx="10077300" cy="900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080135" y="2046662"/>
            <a:ext cx="7726894" cy="46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게임 재시작시 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맑은 고딕"/>
              </a:rPr>
              <a:t>광고 시청</a:t>
            </a:r>
            <a:endParaRPr lang="ko-KR" altLang="en-US" sz="2200" spc="-50">
              <a:solidFill>
                <a:srgbClr val="1e7452"/>
              </a:solidFill>
              <a:latin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972121" y="3174336"/>
            <a:ext cx="10077300" cy="900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1080135" y="3429000"/>
            <a:ext cx="7726894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맑은 고딕"/>
              </a:rPr>
              <a:t>벌칙 면제 아이템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 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판매 </a:t>
            </a:r>
            <a:r>
              <a:rPr lang="en-US" altLang="ko-KR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(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무인도 탈출 키트</a:t>
            </a:r>
            <a:r>
              <a:rPr lang="en-US" altLang="ko-KR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 뒤로 이동 무효화</a:t>
            </a:r>
            <a:r>
              <a:rPr lang="en-US" altLang="ko-KR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)</a:t>
            </a:r>
            <a:endParaRPr lang="en-US" altLang="ko-KR" sz="2200" spc="-50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972121" y="4556630"/>
            <a:ext cx="10077300" cy="9001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1080135" y="4772545"/>
            <a:ext cx="7726895" cy="46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맑은 고딕"/>
              </a:rPr>
              <a:t>유저 캐릭터 스킨 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chemeClr val="dk1"/>
                </a:solidFill>
                <a:latin typeface="맑은 고딕"/>
              </a:rPr>
              <a:t>판매</a:t>
            </a:r>
            <a:endParaRPr lang="ko-KR" altLang="en-US" sz="2200" spc="-50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8" name="TextBox 52"/>
          <p:cNvSpPr txBox="1"/>
          <p:nvPr/>
        </p:nvSpPr>
        <p:spPr>
          <a:xfrm>
            <a:off x="10000314" y="6300787"/>
            <a:ext cx="1063926" cy="280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050" b="1">
                <a:solidFill>
                  <a:schemeClr val="tx1">
                    <a:alpha val="80000"/>
                  </a:schemeClr>
                </a:solidFill>
                <a:latin typeface="맑은 고딕"/>
                <a:ea typeface="맑은 고딕"/>
              </a:rPr>
              <a:t>부루마블 게임</a:t>
            </a:r>
            <a:endParaRPr lang="ko-KR" altLang="en-US" sz="1050" b="1">
              <a:solidFill>
                <a:schemeClr val="tx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85410" y="2494199"/>
            <a:ext cx="1840230" cy="7804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ko-KR" altLang="en-US" sz="40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 </a:t>
            </a:r>
            <a:r>
              <a:rPr lang="en-US" altLang="ko-KR" sz="4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Q &amp; A</a:t>
            </a:r>
            <a:endParaRPr lang="en-US" altLang="ko-KR" sz="4000" b="1" spc="-50">
              <a:solidFill>
                <a:srgbClr val="313540"/>
              </a:solidFill>
              <a:latin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5993606" y="2166938"/>
            <a:ext cx="204788" cy="67044"/>
            <a:chOff x="5838825" y="717479"/>
            <a:chExt cx="204788" cy="12585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838825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29313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/>
          <p:cNvSpPr/>
          <p:nvPr/>
        </p:nvSpPr>
        <p:spPr>
          <a:xfrm>
            <a:off x="4198143" y="5194300"/>
            <a:ext cx="3771900" cy="3771900"/>
          </a:xfrm>
          <a:prstGeom prst="ellipse">
            <a:avLst/>
          </a:prstGeom>
          <a:pattFill prst="wdDnDiag">
            <a:fgClr>
              <a:srgbClr val="1e745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4" name="직선 연결선 71"/>
          <p:cNvCxnSpPr>
            <a:endCxn id="25" idx="2"/>
          </p:cNvCxnSpPr>
          <p:nvPr/>
        </p:nvCxnSpPr>
        <p:spPr>
          <a:xfrm>
            <a:off x="5309520" y="3274695"/>
            <a:ext cx="796005" cy="0"/>
          </a:xfrm>
          <a:prstGeom prst="line">
            <a:avLst/>
          </a:prstGeom>
          <a:ln w="31750">
            <a:solidFill>
              <a:srgbClr val="1e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9"/>
          <p:cNvCxnSpPr/>
          <p:nvPr/>
        </p:nvCxnSpPr>
        <p:spPr>
          <a:xfrm flipV="1">
            <a:off x="6188289" y="3274217"/>
            <a:ext cx="828103" cy="478"/>
          </a:xfrm>
          <a:prstGeom prst="line">
            <a:avLst/>
          </a:prstGeom>
          <a:ln w="317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5071110" y="3166788"/>
            <a:ext cx="2040255" cy="5270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맑은 고딕"/>
                <a:ea typeface="맑은 고딕"/>
              </a:rPr>
              <a:t>THANK </a:t>
            </a:r>
            <a:r>
              <a:rPr lang="en-US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  <a:ea typeface="맑은 고딕"/>
              </a:rPr>
              <a:t>YOU</a:t>
            </a:r>
            <a:endParaRPr lang="en-US" sz="2500" b="1" spc="-50">
              <a:solidFill>
                <a:srgbClr val="313540"/>
              </a:solidFill>
              <a:latin typeface="맑은 고딕"/>
              <a:ea typeface="맑은 고딕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V="1">
            <a:off x="6281800" y="3611802"/>
            <a:ext cx="665676" cy="478"/>
          </a:xfrm>
          <a:prstGeom prst="line">
            <a:avLst/>
          </a:prstGeom>
          <a:ln w="317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1"/>
          <p:cNvCxnSpPr/>
          <p:nvPr/>
        </p:nvCxnSpPr>
        <p:spPr>
          <a:xfrm>
            <a:off x="5147595" y="3608070"/>
            <a:ext cx="1080135" cy="0"/>
          </a:xfrm>
          <a:prstGeom prst="line">
            <a:avLst/>
          </a:prstGeom>
          <a:ln w="31750">
            <a:solidFill>
              <a:srgbClr val="1e74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73136" y="393954"/>
            <a:ext cx="1347179" cy="6137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sz="3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INDEX</a:t>
            </a:r>
            <a:endParaRPr lang="en-US" sz="3000" b="1" spc="-50"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138401" y="1260157"/>
            <a:ext cx="5549303" cy="1717"/>
          </a:xfrm>
          <a:prstGeom prst="line">
            <a:avLst/>
          </a:prstGeom>
          <a:ln w="190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48193" y="1512189"/>
            <a:ext cx="2113870" cy="5478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  <a:cs typeface="+mn-cs"/>
              </a:rPr>
              <a:t>프로젝트 개요</a:t>
            </a:r>
            <a:endParaRPr lang="ko-KR" altLang="en-US" sz="2500" spc="-50">
              <a:ln w="9525">
                <a:solidFill>
                  <a:srgbClr val="313540">
                    <a:alpha val="0"/>
                  </a:srgbClr>
                </a:solidFill>
              </a:ln>
              <a:latin typeface="Noto Sans CJK KR Regular"/>
              <a:ea typeface="Noto Sans CJK KR Regular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8532" y="1548193"/>
            <a:ext cx="385154" cy="547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Noto Sans CJK KR Bold"/>
                <a:ea typeface="Noto Sans CJK KR Bold"/>
              </a:rPr>
              <a:t>1</a:t>
            </a:r>
            <a:endParaRPr lang="en-US" sz="25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1e7452"/>
              </a:solidFill>
              <a:latin typeface="Noto Sans CJK KR Bold"/>
              <a:ea typeface="Noto Sans CJK KR Bold"/>
            </a:endParaRPr>
          </a:p>
        </p:txBody>
      </p:sp>
      <p:cxnSp>
        <p:nvCxnSpPr>
          <p:cNvPr id="68" name=""/>
          <p:cNvCxnSpPr/>
          <p:nvPr/>
        </p:nvCxnSpPr>
        <p:spPr>
          <a:xfrm>
            <a:off x="1138401" y="2340292"/>
            <a:ext cx="39604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2"/>
          <p:cNvSpPr txBox="1"/>
          <p:nvPr/>
        </p:nvSpPr>
        <p:spPr>
          <a:xfrm>
            <a:off x="1548193" y="2592324"/>
            <a:ext cx="2114550" cy="5478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  <a:cs typeface="+mn-cs"/>
              </a:rPr>
              <a:t>프로젝트 소개</a:t>
            </a:r>
            <a:endParaRPr lang="ko-KR" altLang="en-US" sz="2500" spc="-50">
              <a:ln w="9525">
                <a:solidFill>
                  <a:srgbClr val="313540">
                    <a:alpha val="0"/>
                  </a:srgbClr>
                </a:solidFill>
              </a:ln>
              <a:latin typeface="Noto Sans CJK KR Regular"/>
              <a:ea typeface="Noto Sans CJK KR Regular"/>
              <a:cs typeface="+mn-cs"/>
            </a:endParaRPr>
          </a:p>
        </p:txBody>
      </p:sp>
      <p:sp>
        <p:nvSpPr>
          <p:cNvPr id="75" name="TextBox 22"/>
          <p:cNvSpPr txBox="1"/>
          <p:nvPr/>
        </p:nvSpPr>
        <p:spPr>
          <a:xfrm>
            <a:off x="1058532" y="2628328"/>
            <a:ext cx="385833" cy="471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Noto Sans CJK KR Bold"/>
                <a:ea typeface="Noto Sans CJK KR Bold"/>
              </a:rPr>
              <a:t>2</a:t>
            </a:r>
            <a:endParaRPr lang="en-US" altLang="ko-KR" sz="25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1e7452"/>
              </a:solidFill>
              <a:latin typeface="Noto Sans CJK KR Bold"/>
              <a:ea typeface="Noto Sans CJK KR Bold"/>
            </a:endParaRPr>
          </a:p>
        </p:txBody>
      </p:sp>
      <p:cxnSp>
        <p:nvCxnSpPr>
          <p:cNvPr id="76" name=""/>
          <p:cNvCxnSpPr/>
          <p:nvPr/>
        </p:nvCxnSpPr>
        <p:spPr>
          <a:xfrm>
            <a:off x="1075645" y="3420427"/>
            <a:ext cx="39604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2"/>
          <p:cNvSpPr txBox="1"/>
          <p:nvPr/>
        </p:nvSpPr>
        <p:spPr>
          <a:xfrm>
            <a:off x="1548193" y="3672459"/>
            <a:ext cx="1421467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  <a:cs typeface="+mn-cs"/>
              </a:rPr>
              <a:t>개선방향</a:t>
            </a:r>
            <a:endParaRPr lang="ko-KR" altLang="en-US" sz="2500" spc="-50">
              <a:ln w="9525">
                <a:solidFill>
                  <a:srgbClr val="313540">
                    <a:alpha val="0"/>
                  </a:srgbClr>
                </a:solidFill>
              </a:ln>
              <a:latin typeface="Noto Sans CJK KR Regular"/>
              <a:ea typeface="Noto Sans CJK KR Regular"/>
              <a:cs typeface="+mn-cs"/>
            </a:endParaRPr>
          </a:p>
        </p:txBody>
      </p:sp>
      <p:sp>
        <p:nvSpPr>
          <p:cNvPr id="78" name="TextBox 22"/>
          <p:cNvSpPr txBox="1"/>
          <p:nvPr/>
        </p:nvSpPr>
        <p:spPr>
          <a:xfrm>
            <a:off x="1058532" y="3708463"/>
            <a:ext cx="388076" cy="472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Noto Sans CJK KR Bold"/>
                <a:ea typeface="Noto Sans CJK KR Bold"/>
              </a:rPr>
              <a:t>3</a:t>
            </a:r>
            <a:endParaRPr lang="en-US" altLang="ko-KR" sz="25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1e7452"/>
              </a:solidFill>
              <a:latin typeface="Noto Sans CJK KR Bold"/>
              <a:ea typeface="Noto Sans CJK KR Bold"/>
            </a:endParaRPr>
          </a:p>
        </p:txBody>
      </p:sp>
      <p:cxnSp>
        <p:nvCxnSpPr>
          <p:cNvPr id="79" name=""/>
          <p:cNvCxnSpPr/>
          <p:nvPr/>
        </p:nvCxnSpPr>
        <p:spPr>
          <a:xfrm>
            <a:off x="1075645" y="4500562"/>
            <a:ext cx="39604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2"/>
          <p:cNvSpPr txBox="1"/>
          <p:nvPr/>
        </p:nvSpPr>
        <p:spPr>
          <a:xfrm>
            <a:off x="1548193" y="4752594"/>
            <a:ext cx="1430110" cy="5478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  <a:cs typeface="+mn-cs"/>
              </a:rPr>
              <a:t>수익모델</a:t>
            </a:r>
            <a:endParaRPr lang="ko-KR" altLang="en-US" sz="2500" spc="-50">
              <a:ln w="9525">
                <a:solidFill>
                  <a:srgbClr val="313540">
                    <a:alpha val="0"/>
                  </a:srgbClr>
                </a:solidFill>
              </a:ln>
              <a:latin typeface="Noto Sans CJK KR Regular"/>
              <a:ea typeface="Noto Sans CJK KR Regular"/>
              <a:cs typeface="+mn-cs"/>
            </a:endParaRPr>
          </a:p>
        </p:txBody>
      </p:sp>
      <p:sp>
        <p:nvSpPr>
          <p:cNvPr id="84" name="TextBox 22"/>
          <p:cNvSpPr txBox="1"/>
          <p:nvPr/>
        </p:nvSpPr>
        <p:spPr>
          <a:xfrm>
            <a:off x="1058532" y="4788598"/>
            <a:ext cx="387194" cy="471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Noto Sans CJK KR Bold"/>
                <a:ea typeface="Noto Sans CJK KR Bold"/>
              </a:rPr>
              <a:t>4</a:t>
            </a:r>
            <a:endParaRPr lang="en-US" altLang="ko-KR" sz="25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1e7452"/>
              </a:solidFill>
              <a:latin typeface="Noto Sans CJK KR Bold"/>
              <a:ea typeface="Noto Sans CJK KR Bold"/>
            </a:endParaRPr>
          </a:p>
        </p:txBody>
      </p:sp>
      <p:cxnSp>
        <p:nvCxnSpPr>
          <p:cNvPr id="85" name=""/>
          <p:cNvCxnSpPr/>
          <p:nvPr/>
        </p:nvCxnSpPr>
        <p:spPr>
          <a:xfrm>
            <a:off x="1095576" y="5580697"/>
            <a:ext cx="39604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/>
          <p:cNvSpPr txBox="1"/>
          <p:nvPr/>
        </p:nvSpPr>
        <p:spPr>
          <a:xfrm>
            <a:off x="1548193" y="5832729"/>
            <a:ext cx="85949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  <a:cs typeface="+mn-cs"/>
              </a:rPr>
              <a:t>Q&amp;A</a:t>
            </a:r>
            <a:endParaRPr lang="en-US" altLang="ko-KR" sz="2500" spc="-50">
              <a:ln w="9525">
                <a:solidFill>
                  <a:srgbClr val="313540">
                    <a:alpha val="0"/>
                  </a:srgbClr>
                </a:solidFill>
              </a:ln>
              <a:latin typeface="Noto Sans CJK KR Regular"/>
              <a:ea typeface="Noto Sans CJK KR Regular"/>
              <a:cs typeface="+mn-cs"/>
            </a:endParaRPr>
          </a:p>
        </p:txBody>
      </p:sp>
      <p:sp>
        <p:nvSpPr>
          <p:cNvPr id="87" name="TextBox 22"/>
          <p:cNvSpPr txBox="1"/>
          <p:nvPr/>
        </p:nvSpPr>
        <p:spPr>
          <a:xfrm>
            <a:off x="1058532" y="5868733"/>
            <a:ext cx="388076" cy="472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1e7452"/>
                </a:solidFill>
                <a:latin typeface="Noto Sans CJK KR Bold"/>
                <a:ea typeface="Noto Sans CJK KR Bold"/>
              </a:rPr>
              <a:t>5</a:t>
            </a:r>
            <a:endParaRPr lang="en-US" altLang="ko-KR" sz="25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1e7452"/>
              </a:solidFill>
              <a:latin typeface="Noto Sans CJK KR Bold"/>
              <a:ea typeface="Noto Sans CJK KR Bold"/>
            </a:endParaRPr>
          </a:p>
        </p:txBody>
      </p:sp>
      <p:cxnSp>
        <p:nvCxnSpPr>
          <p:cNvPr id="88" name=""/>
          <p:cNvCxnSpPr/>
          <p:nvPr/>
        </p:nvCxnSpPr>
        <p:spPr>
          <a:xfrm>
            <a:off x="1075645" y="6660832"/>
            <a:ext cx="39604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66235" y="2494199"/>
            <a:ext cx="3983355" cy="7804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4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1.</a:t>
            </a:r>
            <a:r>
              <a:rPr lang="ko-KR" altLang="en-US" sz="4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 프로젝트 개요</a:t>
            </a:r>
            <a:endParaRPr lang="ko-KR" altLang="en-US" sz="4000" b="1" spc="-50">
              <a:solidFill>
                <a:srgbClr val="313540"/>
              </a:solidFill>
              <a:latin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5993606" y="2166938"/>
            <a:ext cx="204788" cy="67044"/>
            <a:chOff x="5838825" y="717479"/>
            <a:chExt cx="204788" cy="12585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838825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29313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/>
          <p:cNvSpPr/>
          <p:nvPr/>
        </p:nvSpPr>
        <p:spPr>
          <a:xfrm>
            <a:off x="4198143" y="5194300"/>
            <a:ext cx="3771900" cy="3771900"/>
          </a:xfrm>
          <a:prstGeom prst="ellipse">
            <a:avLst/>
          </a:prstGeom>
          <a:pattFill prst="wdDnDiag">
            <a:fgClr>
              <a:srgbClr val="1e745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60270" y="2088261"/>
            <a:ext cx="180022" cy="180022"/>
          </a:xfrm>
          <a:prstGeom prst="ellipse">
            <a:avLst/>
          </a:prstGeom>
          <a:solidFill>
            <a:srgbClr val="1e745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5960" y="1474652"/>
            <a:ext cx="1499580" cy="466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팀원 소개</a:t>
            </a:r>
            <a:endParaRPr lang="ko-KR" altLang="en-US" sz="22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85805" y="1243381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111" y="620217"/>
            <a:ext cx="556604" cy="520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01</a:t>
            </a:r>
            <a:endParaRPr lang="en-US" sz="25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58836" y="6120765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00314" y="6300787"/>
            <a:ext cx="1016301" cy="2808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050" b="1">
                <a:solidFill>
                  <a:schemeClr val="tx1">
                    <a:alpha val="80000"/>
                  </a:schemeClr>
                </a:solidFill>
                <a:latin typeface="맑은 고딕"/>
                <a:ea typeface="맑은 고딕"/>
              </a:rPr>
              <a:t>부루마블 게임</a:t>
            </a:r>
            <a:endParaRPr lang="ko-KR" altLang="en-US" sz="1050" b="1">
              <a:solidFill>
                <a:schemeClr val="tx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2485" y="2556319"/>
            <a:ext cx="3264597" cy="230905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11760" marR="154305" indent="-99060">
              <a:lnSpc>
                <a:spcPct val="120000"/>
              </a:lnSpc>
              <a:buChar char="•"/>
              <a:tabLst>
                <a:tab pos="121285" algn="l"/>
              </a:tabLst>
              <a:defRPr/>
            </a:pPr>
            <a:r>
              <a:rPr sz="1500" spc="-5">
                <a:solidFill>
                  <a:schemeClr val="tx1"/>
                </a:solidFill>
                <a:latin typeface="맑은 고딕"/>
              </a:rPr>
              <a:t>HTML</a:t>
            </a:r>
            <a:r>
              <a:rPr lang="ko-KR" altLang="en-US" sz="1500" spc="-5">
                <a:solidFill>
                  <a:schemeClr val="tx1"/>
                </a:solidFill>
                <a:latin typeface="맑은 고딕"/>
              </a:rPr>
              <a:t> 및 </a:t>
            </a:r>
            <a:r>
              <a:rPr lang="en-US" altLang="ko-KR" sz="1500" spc="-5">
                <a:solidFill>
                  <a:schemeClr val="tx1"/>
                </a:solidFill>
                <a:latin typeface="맑은 고딕"/>
                <a:cs typeface="맑은 고딕"/>
              </a:rPr>
              <a:t>css</a:t>
            </a:r>
            <a:r>
              <a:rPr lang="ko-KR" altLang="en-US" sz="1500" spc="-5">
                <a:solidFill>
                  <a:schemeClr val="tx1"/>
                </a:solidFill>
                <a:latin typeface="맑은 고딕"/>
              </a:rPr>
              <a:t>를</a:t>
            </a:r>
            <a:r>
              <a:rPr sz="1500" spc="-5">
                <a:solidFill>
                  <a:schemeClr val="tx1"/>
                </a:solidFill>
                <a:latin typeface="맑은 고딕"/>
              </a:rPr>
              <a:t> </a:t>
            </a:r>
            <a:r>
              <a:rPr sz="1500">
                <a:solidFill>
                  <a:schemeClr val="tx1"/>
                </a:solidFill>
                <a:latin typeface="맑은 고딕"/>
              </a:rPr>
              <a:t>사용하여 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게임이 진행되는 부루마블 게임판 구현</a:t>
            </a:r>
            <a:endParaRPr lang="ko-KR" altLang="en-US" sz="1500">
              <a:solidFill>
                <a:schemeClr val="tx1"/>
              </a:solidFill>
              <a:latin typeface="맑은 고딕"/>
            </a:endParaRPr>
          </a:p>
          <a:p>
            <a:pPr marL="120650" marR="154305" indent="-107950">
              <a:lnSpc>
                <a:spcPct val="120000"/>
              </a:lnSpc>
              <a:spcBef>
                <a:spcPts val="100"/>
              </a:spcBef>
              <a:buChar char="•"/>
              <a:tabLst>
                <a:tab pos="121285" algn="l"/>
              </a:tabLst>
              <a:defRPr/>
            </a:pPr>
            <a:endParaRPr sz="1500">
              <a:solidFill>
                <a:schemeClr val="tx1"/>
              </a:solidFill>
              <a:latin typeface="맑은 고딕"/>
            </a:endParaRPr>
          </a:p>
          <a:p>
            <a:pPr marL="120650" marR="154305" indent="-107950">
              <a:lnSpc>
                <a:spcPct val="120000"/>
              </a:lnSpc>
              <a:spcBef>
                <a:spcPts val="100"/>
              </a:spcBef>
              <a:buChar char="•"/>
              <a:defRPr/>
            </a:pPr>
            <a:r>
              <a:rPr sz="1500">
                <a:solidFill>
                  <a:schemeClr val="tx1"/>
                </a:solidFill>
                <a:latin typeface="맑은 고딕"/>
              </a:rPr>
              <a:t>Java Script를 사용해</a:t>
            </a:r>
            <a:r>
              <a:rPr sz="1500" spc="-40">
                <a:solidFill>
                  <a:schemeClr val="tx1"/>
                </a:solidFill>
                <a:latin typeface="맑은 고딕"/>
              </a:rPr>
              <a:t> </a:t>
            </a:r>
            <a:r>
              <a:rPr lang="ko-KR" altLang="en-US" sz="1500" spc="-40">
                <a:solidFill>
                  <a:schemeClr val="tx1"/>
                </a:solidFill>
                <a:latin typeface="맑은 고딕"/>
              </a:rPr>
              <a:t>함정 포인트</a:t>
            </a:r>
            <a:r>
              <a:rPr lang="en-US" altLang="ko-KR" sz="1500" spc="-40">
                <a:solidFill>
                  <a:schemeClr val="tx1"/>
                </a:solidFill>
                <a:latin typeface="맑은 고딕"/>
                <a:cs typeface="맑은 고딕"/>
              </a:rPr>
              <a:t>,</a:t>
            </a:r>
            <a:r>
              <a:rPr lang="ko-KR" altLang="en-US" sz="1500" spc="-40">
                <a:solidFill>
                  <a:schemeClr val="tx1"/>
                </a:solidFill>
                <a:latin typeface="맑은 고딕"/>
              </a:rPr>
              <a:t> 럭키 포인트를 만들어 뒤로 전진</a:t>
            </a:r>
            <a:r>
              <a:rPr lang="en-US" altLang="ko-KR" sz="1500" spc="-40">
                <a:solidFill>
                  <a:schemeClr val="tx1"/>
                </a:solidFill>
                <a:latin typeface="맑은 고딕"/>
                <a:cs typeface="맑은 고딕"/>
              </a:rPr>
              <a:t>,</a:t>
            </a:r>
            <a:r>
              <a:rPr lang="ko-KR" altLang="en-US" sz="1500" spc="-40">
                <a:solidFill>
                  <a:schemeClr val="tx1"/>
                </a:solidFill>
                <a:latin typeface="맑은 고딕"/>
              </a:rPr>
              <a:t> 앞으로 전진 등의 이벤트성 추가 이동 기능 구현</a:t>
            </a:r>
            <a:endParaRPr lang="ko-KR" altLang="en-US" sz="1500" spc="-40">
              <a:solidFill>
                <a:schemeClr val="tx1"/>
              </a:solidFill>
              <a:latin typeface="맑은 고딕"/>
            </a:endParaRPr>
          </a:p>
          <a:p>
            <a:pPr marR="154305">
              <a:lnSpc>
                <a:spcPct val="120000"/>
              </a:lnSpc>
              <a:defRPr/>
            </a:pPr>
            <a:endParaRPr lang="ko-KR" altLang="en-US" sz="15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2340292" y="2016252"/>
            <a:ext cx="1257301" cy="3916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김동진</a:t>
            </a:r>
            <a:endParaRPr lang="ko-KR" altLang="en-US" sz="2000" b="1"/>
          </a:p>
        </p:txBody>
      </p:sp>
      <p:sp>
        <p:nvSpPr>
          <p:cNvPr id="70" name="타원 1"/>
          <p:cNvSpPr/>
          <p:nvPr/>
        </p:nvSpPr>
        <p:spPr>
          <a:xfrm>
            <a:off x="5580697" y="2088261"/>
            <a:ext cx="180022" cy="180022"/>
          </a:xfrm>
          <a:prstGeom prst="ellipse">
            <a:avLst/>
          </a:prstGeom>
          <a:solidFill>
            <a:srgbClr val="1e745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/>
          </a:p>
        </p:txBody>
      </p:sp>
      <p:sp>
        <p:nvSpPr>
          <p:cNvPr id="71" name="타원 1"/>
          <p:cNvSpPr/>
          <p:nvPr/>
        </p:nvSpPr>
        <p:spPr>
          <a:xfrm>
            <a:off x="9001125" y="2088261"/>
            <a:ext cx="180022" cy="180022"/>
          </a:xfrm>
          <a:prstGeom prst="ellipse">
            <a:avLst/>
          </a:prstGeom>
          <a:solidFill>
            <a:srgbClr val="1e745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endParaRPr lang="en-US"/>
          </a:p>
        </p:txBody>
      </p:sp>
      <p:cxnSp>
        <p:nvCxnSpPr>
          <p:cNvPr id="72" name=""/>
          <p:cNvCxnSpPr/>
          <p:nvPr/>
        </p:nvCxnSpPr>
        <p:spPr>
          <a:xfrm rot="16200000" flipH="1">
            <a:off x="3240405" y="3857625"/>
            <a:ext cx="2276475" cy="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/>
          <p:nvPr/>
        </p:nvCxnSpPr>
        <p:spPr>
          <a:xfrm rot="16200000" flipH="1">
            <a:off x="6768846" y="3857625"/>
            <a:ext cx="2276475" cy="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"/>
          <p:cNvSpPr txBox="1"/>
          <p:nvPr/>
        </p:nvSpPr>
        <p:spPr>
          <a:xfrm>
            <a:off x="5760720" y="2016252"/>
            <a:ext cx="1257301" cy="39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김지연</a:t>
            </a:r>
            <a:endParaRPr lang="ko-KR" altLang="en-US" sz="2000" b="1"/>
          </a:p>
        </p:txBody>
      </p:sp>
      <p:sp>
        <p:nvSpPr>
          <p:cNvPr id="78" name=""/>
          <p:cNvSpPr txBox="1"/>
          <p:nvPr/>
        </p:nvSpPr>
        <p:spPr>
          <a:xfrm>
            <a:off x="9181148" y="2016252"/>
            <a:ext cx="1257301" cy="391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/>
              <a:t>남기원</a:t>
            </a:r>
            <a:endParaRPr lang="ko-KR" altLang="en-US" sz="2000" b="1"/>
          </a:p>
        </p:txBody>
      </p:sp>
      <p:sp>
        <p:nvSpPr>
          <p:cNvPr id="79" name="TextBox 64"/>
          <p:cNvSpPr txBox="1"/>
          <p:nvPr/>
        </p:nvSpPr>
        <p:spPr>
          <a:xfrm>
            <a:off x="1251413" y="2556319"/>
            <a:ext cx="2983664" cy="338537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20650" marR="5080" indent="-107950">
              <a:lnSpc>
                <a:spcPct val="120000"/>
              </a:lnSpc>
              <a:spcBef>
                <a:spcPts val="0"/>
              </a:spcBef>
              <a:buChar char="•"/>
              <a:tabLst>
                <a:tab pos="121285" algn="l"/>
              </a:tabLst>
              <a:defRPr/>
            </a:pPr>
            <a:r>
              <a:rPr lang="en-US" altLang="ko-KR" sz="1500">
                <a:solidFill>
                  <a:schemeClr val="tx1"/>
                </a:solidFill>
                <a:latin typeface="맑은 고딕"/>
                <a:cs typeface="맑은 고딕"/>
              </a:rPr>
              <a:t>css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를 활용하여 버튼 클릭시 주사위 애니메이션 구현</a:t>
            </a:r>
            <a:endParaRPr lang="ko-KR" altLang="en-US" sz="1500">
              <a:solidFill>
                <a:schemeClr val="tx1"/>
              </a:solidFill>
              <a:latin typeface="맑은 고딕"/>
            </a:endParaRPr>
          </a:p>
          <a:p>
            <a:pPr marL="120650" marR="5080" indent="-107950">
              <a:lnSpc>
                <a:spcPct val="120000"/>
              </a:lnSpc>
              <a:spcBef>
                <a:spcPts val="0"/>
              </a:spcBef>
              <a:buChar char="•"/>
              <a:tabLst>
                <a:tab pos="121285" algn="l"/>
              </a:tabLst>
              <a:defRPr/>
            </a:pPr>
            <a:endParaRPr sz="1500">
              <a:solidFill>
                <a:schemeClr val="tx1"/>
              </a:solidFill>
              <a:latin typeface="맑은 고딕"/>
            </a:endParaRPr>
          </a:p>
          <a:p>
            <a:pPr marL="111760" marR="5080" indent="-99060">
              <a:lnSpc>
                <a:spcPct val="120000"/>
              </a:lnSpc>
              <a:spcBef>
                <a:spcPts val="0"/>
              </a:spcBef>
              <a:buChar char="•"/>
              <a:tabLst>
                <a:tab pos="121285" algn="l"/>
              </a:tabLst>
              <a:defRPr/>
            </a:pPr>
            <a:r>
              <a:rPr sz="1500">
                <a:solidFill>
                  <a:schemeClr val="tx1"/>
                </a:solidFill>
                <a:latin typeface="맑은 고딕"/>
              </a:rPr>
              <a:t>Java Script를 사용해 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게임이 종료된 이후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cs typeface="맑은 고딕"/>
              </a:rPr>
              <a:t>[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주사위 던지기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cs typeface="맑은 고딕"/>
              </a:rPr>
              <a:t>]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 버튼을 다시 클릭하면 게임을 재시작할 것인지를 묻는 기능 구현</a:t>
            </a:r>
            <a:endParaRPr lang="ko-KR" altLang="en-US" sz="1500">
              <a:solidFill>
                <a:schemeClr val="tx1"/>
              </a:solidFill>
              <a:latin typeface="맑은 고딕"/>
            </a:endParaRPr>
          </a:p>
          <a:p>
            <a:pPr marL="111760" marR="5080" indent="-99060">
              <a:lnSpc>
                <a:spcPct val="120000"/>
              </a:lnSpc>
              <a:spcBef>
                <a:spcPts val="0"/>
              </a:spcBef>
              <a:buChar char="•"/>
              <a:tabLst>
                <a:tab pos="121285" algn="l"/>
              </a:tabLst>
              <a:defRPr/>
            </a:pPr>
            <a:endParaRPr lang="ko-KR" altLang="en-US" sz="1500">
              <a:solidFill>
                <a:schemeClr val="tx1"/>
              </a:solidFill>
              <a:latin typeface="맑은 고딕"/>
            </a:endParaRPr>
          </a:p>
          <a:p>
            <a:pPr marL="111760" marR="5080" indent="-99060">
              <a:lnSpc>
                <a:spcPct val="120000"/>
              </a:lnSpc>
              <a:spcBef>
                <a:spcPts val="0"/>
              </a:spcBef>
              <a:buChar char="•"/>
              <a:tabLst>
                <a:tab pos="121285" algn="l"/>
              </a:tabLst>
              <a:defRPr/>
            </a:pPr>
            <a:r>
              <a:rPr sz="1500">
                <a:solidFill>
                  <a:schemeClr val="tx1"/>
                </a:solidFill>
                <a:latin typeface="맑은 고딕"/>
              </a:rPr>
              <a:t>Java Script를 사용해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 유저 또는 컴퓨터가 무인도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cs typeface="맑은 고딕"/>
              </a:rPr>
              <a:t>,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 무인도 여행 포인트에 도착하면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cs typeface="맑은 고딕"/>
              </a:rPr>
              <a:t>3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회 동안 게임 진행을 막는 기능 구현</a:t>
            </a:r>
            <a:endParaRPr lang="en-US" altLang="ko-KR" sz="1500">
              <a:ln w="9525">
                <a:solidFill>
                  <a:srgbClr val="313540">
                    <a:alpha val="0"/>
                  </a:srgbClr>
                </a:solidFill>
              </a:ln>
              <a:solidFill>
                <a:schemeClr val="tx1"/>
              </a:solidFill>
              <a:latin typeface="맑은 고딕"/>
              <a:cs typeface="맑은 고딕"/>
            </a:endParaRPr>
          </a:p>
        </p:txBody>
      </p:sp>
      <p:sp>
        <p:nvSpPr>
          <p:cNvPr id="80" name="TextBox 64"/>
          <p:cNvSpPr txBox="1"/>
          <p:nvPr/>
        </p:nvSpPr>
        <p:spPr>
          <a:xfrm>
            <a:off x="8166734" y="2556319"/>
            <a:ext cx="3028316" cy="333775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111760" marR="5080" indent="-99060">
              <a:lnSpc>
                <a:spcPct val="120000"/>
              </a:lnSpc>
              <a:spcBef>
                <a:spcPts val="0"/>
              </a:spcBef>
              <a:buChar char="•"/>
              <a:defRPr/>
            </a:pPr>
            <a:r>
              <a:rPr sz="1500">
                <a:solidFill>
                  <a:schemeClr val="tx1"/>
                </a:solidFill>
                <a:latin typeface="맑은 고딕"/>
              </a:rPr>
              <a:t>Java Script를 사용해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 버튼 클릭 회차마다 주사위 눈을 랜덤으로 부여하고 사용자와 컴퓨터의 눈을 비교하여 눈이 더 큰 플레이어만 게임을 진행할 수 있는 기능 구현</a:t>
            </a:r>
            <a:endParaRPr lang="ko-KR" altLang="en-US" sz="1500">
              <a:solidFill>
                <a:schemeClr val="tx1"/>
              </a:solidFill>
              <a:latin typeface="맑은 고딕"/>
            </a:endParaRPr>
          </a:p>
          <a:p>
            <a:pPr marR="5080">
              <a:lnSpc>
                <a:spcPct val="120000"/>
              </a:lnSpc>
              <a:spcBef>
                <a:spcPts val="0"/>
              </a:spcBef>
              <a:buChar char="•"/>
              <a:defRPr/>
            </a:pPr>
            <a:endParaRPr sz="1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1760" marR="5080" indent="-99060">
              <a:lnSpc>
                <a:spcPct val="120000"/>
              </a:lnSpc>
              <a:spcBef>
                <a:spcPts val="0"/>
              </a:spcBef>
              <a:buChar char="•"/>
              <a:defRPr/>
            </a:pPr>
            <a:r>
              <a:rPr sz="1500">
                <a:solidFill>
                  <a:schemeClr val="tx1"/>
                </a:solidFill>
                <a:latin typeface="맑은 고딕"/>
              </a:rPr>
              <a:t>Java Script</a:t>
            </a:r>
            <a:r>
              <a:rPr lang="ko-KR" altLang="en-US" sz="1500">
                <a:solidFill>
                  <a:schemeClr val="tx1"/>
                </a:solidFill>
                <a:latin typeface="맑은 고딕"/>
              </a:rPr>
              <a:t>를 사용하여 부루마블 게임판 위에 게임 진행에 따른 유저 또는 컴퓨터의 현재 위치를 나타내는 기능 구현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cs typeface="맑은 고딕"/>
              </a:rPr>
              <a:t>.</a:t>
            </a:r>
            <a:endParaRPr lang="en-US" altLang="ko-KR" sz="1500">
              <a:solidFill>
                <a:schemeClr val="tx1"/>
              </a:solidFill>
              <a:latin typeface="맑은 고딕"/>
              <a:cs typeface="맑은 고딕"/>
            </a:endParaRPr>
          </a:p>
          <a:p>
            <a:pPr algn="ctr">
              <a:defRPr/>
            </a:pPr>
            <a:endParaRPr lang="ko-KR" altLang="en-US" sz="1500" spc="-50">
              <a:ln w="9525">
                <a:solidFill>
                  <a:srgbClr val="313540">
                    <a:alpha val="0"/>
                  </a:srgbClr>
                </a:solidFill>
              </a:ln>
              <a:latin typeface="Noto Sans CJK KR Regular"/>
              <a:ea typeface="Noto Sans CJK KR Regular"/>
              <a:cs typeface="+mn-cs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581150" y="619125"/>
            <a:ext cx="30861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프로젝트 개요</a:t>
            </a:r>
            <a:endParaRPr lang="ko-KR" altLang="en-US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5959" y="1474652"/>
            <a:ext cx="2499706" cy="466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프로젝트 개요</a:t>
            </a:r>
            <a:endParaRPr lang="ko-KR" altLang="en-US" sz="22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85805" y="1243381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111" y="620217"/>
            <a:ext cx="556604" cy="520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01</a:t>
            </a:r>
            <a:endParaRPr lang="en-US" sz="25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58836" y="6120765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00314" y="6300787"/>
            <a:ext cx="1016301" cy="2808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050" b="1">
                <a:solidFill>
                  <a:schemeClr val="tx1">
                    <a:alpha val="80000"/>
                  </a:schemeClr>
                </a:solidFill>
                <a:latin typeface="맑은 고딕"/>
                <a:ea typeface="맑은 고딕"/>
              </a:rPr>
              <a:t>부루마블 게임</a:t>
            </a:r>
            <a:endParaRPr lang="ko-KR" altLang="en-US" sz="1050" b="1">
              <a:solidFill>
                <a:schemeClr val="tx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581150" y="619125"/>
            <a:ext cx="30861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프로젝트 개요</a:t>
            </a:r>
            <a:endParaRPr lang="ko-KR" altLang="en-US" sz="3000" b="1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8836" y="2323233"/>
            <a:ext cx="4905240" cy="3267074"/>
          </a:xfrm>
          <a:prstGeom prst="rect">
            <a:avLst/>
          </a:prstGeom>
        </p:spPr>
      </p:pic>
      <p:sp>
        <p:nvSpPr>
          <p:cNvPr id="83" name=""/>
          <p:cNvSpPr txBox="1"/>
          <p:nvPr/>
        </p:nvSpPr>
        <p:spPr>
          <a:xfrm>
            <a:off x="6426861" y="2811473"/>
            <a:ext cx="4768189" cy="277883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12700" marR="180975">
              <a:lnSpc>
                <a:spcPct val="140000"/>
              </a:lnSpc>
              <a:spcBef>
                <a:spcPts val="104"/>
              </a:spcBef>
              <a:defRPr/>
            </a:pPr>
            <a:r>
              <a:rPr lang="ko-KR" altLang="en-US" spc="5">
                <a:solidFill>
                  <a:schemeClr val="tx1"/>
                </a:solidFill>
                <a:latin typeface="맑은 고딕"/>
              </a:rPr>
              <a:t>주사위를 던져 유저 또는 컴퓨터가 게임판을 한바퀴 돌아 목적지에 먼저 도착하는 쪽이 승리하는 게임</a:t>
            </a:r>
            <a:r>
              <a:rPr lang="en-US" altLang="ko-KR" spc="5">
                <a:solidFill>
                  <a:schemeClr val="tx1"/>
                </a:solidFill>
                <a:latin typeface="맑은 고딕"/>
                <a:cs typeface="맑은 고딕"/>
              </a:rPr>
              <a:t>.</a:t>
            </a:r>
            <a:endParaRPr lang="en-US" altLang="ko-KR" spc="5">
              <a:solidFill>
                <a:schemeClr val="tx1"/>
              </a:solidFill>
              <a:latin typeface="맑은 고딕"/>
              <a:cs typeface="맑은 고딕"/>
            </a:endParaRPr>
          </a:p>
          <a:p>
            <a:pPr marR="180975">
              <a:lnSpc>
                <a:spcPct val="140000"/>
              </a:lnSpc>
              <a:spcBef>
                <a:spcPts val="55"/>
              </a:spcBef>
              <a:defRPr/>
            </a:pPr>
            <a:endParaRPr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180975" algn="just">
              <a:lnSpc>
                <a:spcPct val="14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</a:rPr>
              <a:t>버튼 클릭으로만 진행되기에 간단하며 </a:t>
            </a:r>
            <a:endParaRPr lang="ko-KR" altLang="en-US">
              <a:solidFill>
                <a:schemeClr val="tx1"/>
              </a:solidFill>
              <a:latin typeface="맑은 고딕"/>
            </a:endParaRPr>
          </a:p>
          <a:p>
            <a:pPr marL="12700" marR="180975" algn="just">
              <a:lnSpc>
                <a:spcPct val="140000"/>
              </a:lnSpc>
              <a:defRPr/>
            </a:pPr>
            <a:r>
              <a:rPr lang="ko-KR" altLang="en-US">
                <a:solidFill>
                  <a:schemeClr val="tx1"/>
                </a:solidFill>
                <a:latin typeface="맑은 고딕"/>
              </a:rPr>
              <a:t>진행 템포가 빨라 가볍게 킬링타임용으로 적합함</a:t>
            </a:r>
            <a:r>
              <a:rPr lang="en-US" altLang="ko-KR">
                <a:solidFill>
                  <a:schemeClr val="tx1"/>
                </a:solidFill>
                <a:latin typeface="맑은 고딕"/>
                <a:cs typeface="맑은 고딕"/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6444613" y="2323233"/>
            <a:ext cx="2756537" cy="3905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유사 부루마블 게임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137660" y="2494199"/>
            <a:ext cx="3983354" cy="7804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altLang="ko-KR" sz="4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2.</a:t>
            </a:r>
            <a:r>
              <a:rPr lang="ko-KR" altLang="en-US" sz="40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 프로젝트 소개</a:t>
            </a:r>
            <a:endParaRPr lang="ko-KR" altLang="en-US" sz="4000" b="1" spc="-50">
              <a:solidFill>
                <a:srgbClr val="313540"/>
              </a:solidFill>
              <a:latin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 rot="0">
            <a:off x="5993606" y="2166938"/>
            <a:ext cx="204788" cy="67044"/>
            <a:chOff x="5838825" y="717479"/>
            <a:chExt cx="204788" cy="12585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838825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>
              <a:off x="5929313" y="717479"/>
              <a:ext cx="114300" cy="125853"/>
            </a:xfrm>
            <a:prstGeom prst="line">
              <a:avLst/>
            </a:prstGeom>
            <a:ln w="44450">
              <a:solidFill>
                <a:srgbClr val="3135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타원 8"/>
          <p:cNvSpPr/>
          <p:nvPr/>
        </p:nvSpPr>
        <p:spPr>
          <a:xfrm>
            <a:off x="4198143" y="5194300"/>
            <a:ext cx="3771900" cy="3771900"/>
          </a:xfrm>
          <a:prstGeom prst="ellipse">
            <a:avLst/>
          </a:prstGeom>
          <a:pattFill prst="wdDnDiag">
            <a:fgClr>
              <a:srgbClr val="1e745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5959" y="1474652"/>
            <a:ext cx="2499706" cy="466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프로젝트 일정</a:t>
            </a:r>
            <a:endParaRPr lang="ko-KR" altLang="en-US" sz="22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85805" y="1243381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111" y="620217"/>
            <a:ext cx="647282" cy="520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02</a:t>
            </a:r>
            <a:endParaRPr lang="en-US" altLang="ko-KR" sz="25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58836" y="6120765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00314" y="6300787"/>
            <a:ext cx="1016301" cy="2808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050" b="1">
                <a:solidFill>
                  <a:schemeClr val="tx1">
                    <a:alpha val="80000"/>
                  </a:schemeClr>
                </a:solidFill>
                <a:latin typeface="맑은 고딕"/>
                <a:ea typeface="맑은 고딕"/>
              </a:rPr>
              <a:t>부루마블 게임</a:t>
            </a:r>
            <a:endParaRPr lang="ko-KR" altLang="en-US" sz="1050" b="1">
              <a:solidFill>
                <a:schemeClr val="tx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581150" y="619125"/>
            <a:ext cx="30861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프로젝트 소개</a:t>
            </a:r>
            <a:endParaRPr lang="ko-KR" altLang="en-US" sz="3000" b="1"/>
          </a:p>
        </p:txBody>
      </p:sp>
      <p:sp>
        <p:nvSpPr>
          <p:cNvPr id="84" name=""/>
          <p:cNvSpPr/>
          <p:nvPr/>
        </p:nvSpPr>
        <p:spPr>
          <a:xfrm>
            <a:off x="1042988" y="2733675"/>
            <a:ext cx="10106024" cy="933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080135" y="2160270"/>
            <a:ext cx="1390650" cy="361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5</a:t>
            </a:r>
            <a:r>
              <a:rPr lang="ko-KR" altLang="en-US" b="1"/>
              <a:t>월 </a:t>
            </a:r>
            <a:r>
              <a:rPr lang="en-US" altLang="ko-KR" b="1"/>
              <a:t>12</a:t>
            </a:r>
            <a:r>
              <a:rPr lang="ko-KR" altLang="en-US" b="1"/>
              <a:t>일</a:t>
            </a:r>
            <a:endParaRPr lang="ko-KR" altLang="en-US" b="1"/>
          </a:p>
        </p:txBody>
      </p:sp>
      <p:sp>
        <p:nvSpPr>
          <p:cNvPr id="86" name=""/>
          <p:cNvSpPr txBox="1"/>
          <p:nvPr/>
        </p:nvSpPr>
        <p:spPr>
          <a:xfrm>
            <a:off x="5664327" y="2160270"/>
            <a:ext cx="139065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5</a:t>
            </a:r>
            <a:r>
              <a:rPr lang="ko-KR" altLang="en-US" b="1"/>
              <a:t>월 </a:t>
            </a:r>
            <a:r>
              <a:rPr lang="en-US" altLang="ko-KR" b="1"/>
              <a:t>14</a:t>
            </a:r>
            <a:r>
              <a:rPr lang="ko-KR" altLang="en-US" b="1"/>
              <a:t>일</a:t>
            </a:r>
            <a:endParaRPr lang="ko-KR" altLang="en-US" b="1"/>
          </a:p>
        </p:txBody>
      </p:sp>
      <p:sp>
        <p:nvSpPr>
          <p:cNvPr id="87" name=""/>
          <p:cNvSpPr txBox="1"/>
          <p:nvPr/>
        </p:nvSpPr>
        <p:spPr>
          <a:xfrm>
            <a:off x="3276600" y="2160270"/>
            <a:ext cx="139065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5</a:t>
            </a:r>
            <a:r>
              <a:rPr lang="ko-KR" altLang="en-US" b="1"/>
              <a:t>월 </a:t>
            </a:r>
            <a:r>
              <a:rPr lang="en-US" altLang="ko-KR" b="1"/>
              <a:t>13</a:t>
            </a:r>
            <a:r>
              <a:rPr lang="ko-KR" altLang="en-US" b="1"/>
              <a:t>일</a:t>
            </a:r>
            <a:endParaRPr lang="ko-KR" altLang="en-US" b="1"/>
          </a:p>
        </p:txBody>
      </p:sp>
      <p:sp>
        <p:nvSpPr>
          <p:cNvPr id="88" name=""/>
          <p:cNvSpPr txBox="1"/>
          <p:nvPr/>
        </p:nvSpPr>
        <p:spPr>
          <a:xfrm>
            <a:off x="10001249" y="2160270"/>
            <a:ext cx="139065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5</a:t>
            </a:r>
            <a:r>
              <a:rPr lang="ko-KR" altLang="en-US" b="1"/>
              <a:t>월 </a:t>
            </a:r>
            <a:r>
              <a:rPr lang="en-US" altLang="ko-KR" b="1"/>
              <a:t>16</a:t>
            </a:r>
            <a:r>
              <a:rPr lang="ko-KR" altLang="en-US" b="1"/>
              <a:t>일</a:t>
            </a:r>
            <a:endParaRPr lang="ko-KR" altLang="en-US" b="1"/>
          </a:p>
        </p:txBody>
      </p:sp>
      <p:sp>
        <p:nvSpPr>
          <p:cNvPr id="89" name=""/>
          <p:cNvSpPr txBox="1"/>
          <p:nvPr/>
        </p:nvSpPr>
        <p:spPr>
          <a:xfrm>
            <a:off x="7838313" y="2160270"/>
            <a:ext cx="1390650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5</a:t>
            </a:r>
            <a:r>
              <a:rPr lang="ko-KR" altLang="en-US" b="1"/>
              <a:t>월 </a:t>
            </a:r>
            <a:r>
              <a:rPr lang="en-US" altLang="ko-KR" b="1"/>
              <a:t>15</a:t>
            </a:r>
            <a:r>
              <a:rPr lang="ko-KR" altLang="en-US" b="1"/>
              <a:t>일</a:t>
            </a:r>
            <a:endParaRPr lang="ko-KR" altLang="en-US" b="1"/>
          </a:p>
        </p:txBody>
      </p:sp>
      <p:sp>
        <p:nvSpPr>
          <p:cNvPr id="96" name=""/>
          <p:cNvSpPr/>
          <p:nvPr/>
        </p:nvSpPr>
        <p:spPr>
          <a:xfrm>
            <a:off x="1476375" y="2647950"/>
            <a:ext cx="288036" cy="288036"/>
          </a:xfrm>
          <a:prstGeom prst="ellipse">
            <a:avLst/>
          </a:prstGeom>
          <a:solidFill>
            <a:srgbClr val="1e745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98" name=""/>
          <p:cNvSpPr/>
          <p:nvPr/>
        </p:nvSpPr>
        <p:spPr>
          <a:xfrm>
            <a:off x="3686176" y="2628900"/>
            <a:ext cx="288036" cy="288036"/>
          </a:xfrm>
          <a:prstGeom prst="ellipse">
            <a:avLst/>
          </a:prstGeom>
          <a:solidFill>
            <a:srgbClr val="1e745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5999607" y="2628899"/>
            <a:ext cx="288036" cy="288036"/>
          </a:xfrm>
          <a:prstGeom prst="ellipse">
            <a:avLst/>
          </a:prstGeom>
          <a:solidFill>
            <a:srgbClr val="1e745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00" name=""/>
          <p:cNvSpPr/>
          <p:nvPr/>
        </p:nvSpPr>
        <p:spPr>
          <a:xfrm>
            <a:off x="10382251" y="2638424"/>
            <a:ext cx="288036" cy="288036"/>
          </a:xfrm>
          <a:prstGeom prst="ellipse">
            <a:avLst/>
          </a:prstGeom>
          <a:solidFill>
            <a:srgbClr val="1e745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01" name=""/>
          <p:cNvSpPr/>
          <p:nvPr/>
        </p:nvSpPr>
        <p:spPr>
          <a:xfrm>
            <a:off x="8286750" y="2628899"/>
            <a:ext cx="288036" cy="288036"/>
          </a:xfrm>
          <a:prstGeom prst="ellipse">
            <a:avLst/>
          </a:prstGeom>
          <a:solidFill>
            <a:srgbClr val="1e745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n w="9525">
                <a:solidFill>
                  <a:schemeClr val="lt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973111" y="3600450"/>
            <a:ext cx="1693889" cy="1169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40000"/>
              </a:lnSpc>
              <a:spcBef>
                <a:spcPts val="0"/>
              </a:spcBef>
              <a:buFont typeface="Wingdings"/>
              <a:buNone/>
              <a:defRPr/>
            </a:pPr>
            <a:r>
              <a:rPr lang="ko-KR" altLang="en-US" sz="1000">
                <a:solidFill>
                  <a:schemeClr val="tx1"/>
                </a:solidFill>
              </a:rPr>
              <a:t>●</a:t>
            </a:r>
            <a:r>
              <a:rPr lang="ko-KR" altLang="en-US" sz="1700">
                <a:solidFill>
                  <a:schemeClr val="tx1"/>
                </a:solidFill>
              </a:rPr>
              <a:t> </a:t>
            </a:r>
            <a:r>
              <a:rPr lang="ko-KR" altLang="en-US" sz="1700"/>
              <a:t>주제 선정</a:t>
            </a:r>
            <a:endParaRPr lang="ko-KR" altLang="en-US" sz="170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Wingdings"/>
              <a:buNone/>
              <a:defRPr/>
            </a:pPr>
            <a:endParaRPr lang="ko-KR" altLang="en-US" sz="170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Wingdings"/>
              <a:buNone/>
              <a:defRPr/>
            </a:pPr>
            <a:endParaRPr lang="ko-KR" altLang="en-US" sz="1700"/>
          </a:p>
        </p:txBody>
      </p:sp>
      <p:sp>
        <p:nvSpPr>
          <p:cNvPr id="103" name=""/>
          <p:cNvSpPr txBox="1"/>
          <p:nvPr/>
        </p:nvSpPr>
        <p:spPr>
          <a:xfrm>
            <a:off x="2369474" y="3600450"/>
            <a:ext cx="3080125" cy="20554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buFont typeface="Wingdings"/>
              <a:buNone/>
              <a:defRPr/>
            </a:pPr>
            <a:r>
              <a:rPr lang="ko-KR" altLang="en-US" sz="1000">
                <a:solidFill>
                  <a:schemeClr val="tx1"/>
                </a:solidFill>
              </a:rPr>
              <a:t>●</a:t>
            </a:r>
            <a:r>
              <a:rPr lang="ko-KR" altLang="en-US" sz="1200">
                <a:solidFill>
                  <a:schemeClr val="tx1"/>
                </a:solidFill>
              </a:rPr>
              <a:t>   </a:t>
            </a:r>
            <a:r>
              <a:rPr lang="ko-KR" altLang="en-US" sz="1700">
                <a:solidFill>
                  <a:schemeClr val="tx1"/>
                </a:solidFill>
              </a:rPr>
              <a:t>게임 기본 규칙 및</a:t>
            </a:r>
            <a:endParaRPr lang="ko-KR" altLang="en-US" sz="17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sz="1700">
                <a:solidFill>
                  <a:schemeClr val="tx1"/>
                </a:solidFill>
              </a:rPr>
              <a:t>    전체적인 구조</a:t>
            </a:r>
            <a:r>
              <a:rPr lang="en-US" altLang="ko-KR" sz="1700">
                <a:solidFill>
                  <a:schemeClr val="tx1"/>
                </a:solidFill>
              </a:rPr>
              <a:t>,</a:t>
            </a:r>
            <a:r>
              <a:rPr lang="ko-KR" altLang="en-US" sz="1700">
                <a:solidFill>
                  <a:schemeClr val="tx1"/>
                </a:solidFill>
              </a:rPr>
              <a:t> 디자인  설정</a:t>
            </a:r>
            <a:endParaRPr lang="ko-KR" altLang="en-US" sz="17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endParaRPr lang="ko-KR" altLang="en-US" sz="170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ko-KR" altLang="en-US" sz="1000">
                <a:solidFill>
                  <a:schemeClr val="tx1"/>
                </a:solidFill>
              </a:rPr>
              <a:t>●   </a:t>
            </a:r>
            <a:r>
              <a:rPr lang="ko-KR" altLang="en-US" sz="1700">
                <a:solidFill>
                  <a:schemeClr val="tx1"/>
                </a:solidFill>
              </a:rPr>
              <a:t>이벤트 기능 추가</a:t>
            </a:r>
            <a:endParaRPr lang="ko-KR" altLang="en-US" sz="170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endParaRPr xmlns:mc="http://schemas.openxmlformats.org/markup-compatibility/2006" xmlns:hp="http://schemas.haansoft.com/office/presentation/8.0" kumimoji="0" lang="ko-KR" altLang="en-US" sz="1700" i="0" u="none" strike="noStrike" kern="1200" cap="none" spc="0" normalizeH="0" mc:Ignorable="hp" hp:hslEmbossed="0"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ko-KR" altLang="en-US" sz="1700"/>
          </a:p>
        </p:txBody>
      </p:sp>
      <p:sp>
        <p:nvSpPr>
          <p:cNvPr id="104" name=""/>
          <p:cNvSpPr txBox="1"/>
          <p:nvPr/>
        </p:nvSpPr>
        <p:spPr>
          <a:xfrm>
            <a:off x="5421024" y="3600450"/>
            <a:ext cx="2475201" cy="1169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40000"/>
              </a:lnSpc>
              <a:spcBef>
                <a:spcPts val="0"/>
              </a:spcBef>
              <a:buFont typeface="Wingdings"/>
              <a:buNone/>
              <a:defRPr/>
            </a:pPr>
            <a:r>
              <a:rPr lang="ko-KR" altLang="en-US" sz="1000">
                <a:solidFill>
                  <a:schemeClr val="tx1"/>
                </a:solidFill>
              </a:rPr>
              <a:t>●</a:t>
            </a:r>
            <a:r>
              <a:rPr lang="ko-KR" altLang="en-US" sz="1700">
                <a:solidFill>
                  <a:schemeClr val="tx1"/>
                </a:solidFill>
              </a:rPr>
              <a:t>  </a:t>
            </a:r>
            <a:r>
              <a:rPr lang="ko-KR" altLang="en-US" sz="1700">
                <a:solidFill>
                  <a:schemeClr val="tx1"/>
                </a:solidFill>
                <a:latin typeface="맑은 고딕"/>
              </a:rPr>
              <a:t>이벤트 기능 추가</a:t>
            </a:r>
            <a:endParaRPr lang="ko-KR" altLang="en-US" sz="1700">
              <a:solidFill>
                <a:schemeClr val="tx1"/>
              </a:solidFill>
              <a:latin typeface="맑은 고딕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Wingdings"/>
              <a:buNone/>
              <a:defRPr/>
            </a:pPr>
            <a:endParaRPr lang="ko-KR" altLang="en-US" sz="170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Wingdings"/>
              <a:buNone/>
              <a:defRPr/>
            </a:pPr>
            <a:r>
              <a:rPr lang="ko-KR" altLang="en-US" sz="1000">
                <a:solidFill>
                  <a:schemeClr val="tx1"/>
                </a:solidFill>
              </a:rPr>
              <a:t>●</a:t>
            </a:r>
            <a:r>
              <a:rPr lang="ko-KR" altLang="en-US" sz="1700">
                <a:solidFill>
                  <a:schemeClr val="tx1"/>
                </a:solidFill>
              </a:rPr>
              <a:t>  </a:t>
            </a:r>
            <a:r>
              <a:rPr lang="ko-KR" altLang="en-US" sz="1700"/>
              <a:t>테스트 및 오류 수정</a:t>
            </a:r>
            <a:endParaRPr lang="ko-KR" altLang="en-US" sz="1700"/>
          </a:p>
        </p:txBody>
      </p:sp>
      <p:sp>
        <p:nvSpPr>
          <p:cNvPr id="105" name=""/>
          <p:cNvSpPr txBox="1"/>
          <p:nvPr/>
        </p:nvSpPr>
        <p:spPr>
          <a:xfrm>
            <a:off x="7981950" y="3600450"/>
            <a:ext cx="1562104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40000"/>
              </a:lnSpc>
              <a:spcBef>
                <a:spcPts val="0"/>
              </a:spcBef>
              <a:buFont typeface="Wingdings"/>
              <a:buNone/>
              <a:defRPr/>
            </a:pPr>
            <a:r>
              <a:rPr lang="ko-KR" altLang="en-US" sz="1000">
                <a:solidFill>
                  <a:schemeClr val="tx1"/>
                </a:solidFill>
              </a:rPr>
              <a:t>●</a:t>
            </a:r>
            <a:r>
              <a:rPr lang="ko-KR" altLang="en-US" sz="1700">
                <a:solidFill>
                  <a:schemeClr val="tx1"/>
                </a:solidFill>
              </a:rPr>
              <a:t> </a:t>
            </a:r>
            <a:r>
              <a:rPr lang="en-US" altLang="ko-KR" sz="1700"/>
              <a:t>ppt </a:t>
            </a:r>
            <a:r>
              <a:rPr lang="ko-KR" altLang="en-US" sz="1700"/>
              <a:t>제작</a:t>
            </a:r>
            <a:endParaRPr lang="ko-KR" altLang="en-US" sz="1700"/>
          </a:p>
        </p:txBody>
      </p:sp>
      <p:sp>
        <p:nvSpPr>
          <p:cNvPr id="106" name=""/>
          <p:cNvSpPr txBox="1"/>
          <p:nvPr/>
        </p:nvSpPr>
        <p:spPr>
          <a:xfrm>
            <a:off x="10248900" y="3600450"/>
            <a:ext cx="1438275" cy="445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40000"/>
              </a:lnSpc>
              <a:spcBef>
                <a:spcPts val="0"/>
              </a:spcBef>
              <a:buFont typeface="Wingdings"/>
              <a:buNone/>
              <a:defRPr/>
            </a:pPr>
            <a:r>
              <a:rPr lang="ko-KR" altLang="en-US" sz="1000">
                <a:solidFill>
                  <a:schemeClr val="tx1"/>
                </a:solidFill>
              </a:rPr>
              <a:t>● </a:t>
            </a:r>
            <a:r>
              <a:rPr lang="ko-KR" altLang="en-US" sz="1700"/>
              <a:t>발표</a:t>
            </a:r>
            <a:endParaRPr lang="ko-KR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5959" y="1474652"/>
            <a:ext cx="2802774" cy="466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프로젝트 개발 환경</a:t>
            </a:r>
            <a:endParaRPr lang="ko-KR" altLang="en-US" sz="22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85805" y="1243381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111" y="620217"/>
            <a:ext cx="556604" cy="520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02</a:t>
            </a:r>
            <a:endParaRPr lang="en-US" altLang="ko-KR" sz="25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000314" y="6300787"/>
            <a:ext cx="1016301" cy="2808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050" b="1">
                <a:solidFill>
                  <a:schemeClr val="tx1">
                    <a:alpha val="80000"/>
                  </a:schemeClr>
                </a:solidFill>
                <a:latin typeface="맑은 고딕"/>
                <a:ea typeface="맑은 고딕"/>
              </a:rPr>
              <a:t>부루마블 게임</a:t>
            </a:r>
            <a:endParaRPr lang="ko-KR" altLang="en-US" sz="1050" b="1">
              <a:solidFill>
                <a:schemeClr val="tx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581150" y="619125"/>
            <a:ext cx="30861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프로젝트 소개</a:t>
            </a:r>
            <a:endParaRPr lang="ko-KR" altLang="en-US" sz="3000" b="1"/>
          </a:p>
        </p:txBody>
      </p:sp>
      <p:pic>
        <p:nvPicPr>
          <p:cNvPr id="8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66223" y="2495657"/>
            <a:ext cx="8850976" cy="3240405"/>
          </a:xfrm>
          <a:prstGeom prst="rect">
            <a:avLst/>
          </a:prstGeom>
        </p:spPr>
      </p:pic>
      <p:cxnSp>
        <p:nvCxnSpPr>
          <p:cNvPr id="85" name="직선 연결선 41"/>
          <p:cNvCxnSpPr/>
          <p:nvPr/>
        </p:nvCxnSpPr>
        <p:spPr>
          <a:xfrm>
            <a:off x="1058836" y="6120765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10700" y="-800100"/>
            <a:ext cx="419100" cy="419100"/>
          </a:xfrm>
          <a:prstGeom prst="rect">
            <a:avLst/>
          </a:prstGeom>
          <a:solidFill>
            <a:srgbClr val="f8f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0198100" y="-800100"/>
            <a:ext cx="419100" cy="419100"/>
          </a:xfrm>
          <a:prstGeom prst="rect">
            <a:avLst/>
          </a:prstGeom>
          <a:solidFill>
            <a:srgbClr val="d5b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0985500" y="-800100"/>
            <a:ext cx="419100" cy="419100"/>
          </a:xfrm>
          <a:prstGeom prst="rect">
            <a:avLst/>
          </a:prstGeom>
          <a:solidFill>
            <a:srgbClr val="6673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직사각형 9"/>
          <p:cNvSpPr/>
          <p:nvPr/>
        </p:nvSpPr>
        <p:spPr>
          <a:xfrm>
            <a:off x="11772900" y="-800100"/>
            <a:ext cx="419100" cy="419100"/>
          </a:xfrm>
          <a:prstGeom prst="rect">
            <a:avLst/>
          </a:prstGeom>
          <a:solidFill>
            <a:srgbClr val="313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5959" y="1474652"/>
            <a:ext cx="4361411" cy="466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프로젝트 설명 </a:t>
            </a:r>
            <a:r>
              <a:rPr lang="en-US" altLang="ko-KR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(</a:t>
            </a:r>
            <a:r>
              <a:rPr lang="ko-KR" altLang="en-US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게임 진행 순서</a:t>
            </a:r>
            <a:r>
              <a:rPr lang="en-US" altLang="ko-KR" sz="2200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맑은 고딕"/>
              </a:rPr>
              <a:t>)</a:t>
            </a:r>
            <a:endParaRPr lang="en-US" altLang="ko-KR" sz="2200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맑은 고딕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985805" y="1243381"/>
            <a:ext cx="804699" cy="0"/>
          </a:xfrm>
          <a:prstGeom prst="line">
            <a:avLst/>
          </a:prstGeom>
          <a:ln w="44450"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3111" y="620217"/>
            <a:ext cx="556604" cy="520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defRPr/>
            </a:pPr>
            <a:r>
              <a:rPr lang="en-US" altLang="ko-KR" sz="2500" b="1" spc="-50">
                <a:ln w="9525">
                  <a:solidFill>
                    <a:srgbClr val="313540">
                      <a:alpha val="0"/>
                    </a:srgbClr>
                  </a:solidFill>
                </a:ln>
                <a:solidFill>
                  <a:srgbClr val="313540"/>
                </a:solidFill>
                <a:latin typeface="Noto Sans CJK KR Black"/>
                <a:ea typeface="Noto Sans CJK KR Black"/>
              </a:rPr>
              <a:t>02</a:t>
            </a:r>
            <a:endParaRPr lang="en-US" altLang="ko-KR" sz="2500" b="1" spc="-50">
              <a:ln w="9525">
                <a:solidFill>
                  <a:srgbClr val="313540">
                    <a:alpha val="0"/>
                  </a:srgbClr>
                </a:solidFill>
              </a:ln>
              <a:solidFill>
                <a:srgbClr val="313540"/>
              </a:solidFill>
              <a:latin typeface="Noto Sans CJK KR Black"/>
              <a:ea typeface="Noto Sans CJK KR Black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058836" y="6120765"/>
            <a:ext cx="10077477" cy="0"/>
          </a:xfrm>
          <a:prstGeom prst="line">
            <a:avLst/>
          </a:prstGeom>
          <a:ln>
            <a:solidFill>
              <a:srgbClr val="3135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000314" y="6300787"/>
            <a:ext cx="1016301" cy="28081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spc="-50">
                <a:ln w="9525">
                  <a:solidFill>
                    <a:srgbClr val="313540">
                      <a:alpha val="0"/>
                    </a:srgbClr>
                  </a:solidFill>
                </a:ln>
                <a:latin typeface="Noto Sans CJK KR Regular"/>
                <a:ea typeface="Noto Sans CJK KR Regular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ko-KR" altLang="en-US" sz="1050" b="1">
                <a:solidFill>
                  <a:schemeClr val="tx1">
                    <a:alpha val="80000"/>
                  </a:schemeClr>
                </a:solidFill>
                <a:latin typeface="맑은 고딕"/>
                <a:ea typeface="맑은 고딕"/>
              </a:rPr>
              <a:t>부루마블 게임</a:t>
            </a:r>
            <a:endParaRPr lang="ko-KR" altLang="en-US" sz="1050" b="1">
              <a:solidFill>
                <a:schemeClr val="tx1">
                  <a:alpha val="8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581150" y="619125"/>
            <a:ext cx="3086100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프로젝트 소개</a:t>
            </a:r>
            <a:endParaRPr lang="ko-KR" altLang="en-US" sz="3000" b="1"/>
          </a:p>
        </p:txBody>
      </p:sp>
      <p:grpSp>
        <p:nvGrpSpPr>
          <p:cNvPr id="87" name="그룹 2"/>
          <p:cNvGrpSpPr/>
          <p:nvPr/>
        </p:nvGrpSpPr>
        <p:grpSpPr>
          <a:xfrm rot="0">
            <a:off x="1058829" y="2381471"/>
            <a:ext cx="10167001" cy="3240407"/>
            <a:chOff x="904234" y="2114771"/>
            <a:chExt cx="10348463" cy="3050505"/>
          </a:xfrm>
        </p:grpSpPr>
        <p:sp>
          <p:nvSpPr>
            <p:cNvPr id="88" name="직사각형 16"/>
            <p:cNvSpPr/>
            <p:nvPr/>
          </p:nvSpPr>
          <p:spPr>
            <a:xfrm>
              <a:off x="904234" y="2114773"/>
              <a:ext cx="2198826" cy="305050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9" name="직사각형 17"/>
            <p:cNvSpPr/>
            <p:nvPr/>
          </p:nvSpPr>
          <p:spPr>
            <a:xfrm>
              <a:off x="904239" y="2114772"/>
              <a:ext cx="2198826" cy="604280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0" name="직사각형 19"/>
            <p:cNvSpPr/>
            <p:nvPr/>
          </p:nvSpPr>
          <p:spPr>
            <a:xfrm>
              <a:off x="9053871" y="2114773"/>
              <a:ext cx="2198826" cy="305050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1" name="직사각형 21"/>
            <p:cNvSpPr/>
            <p:nvPr/>
          </p:nvSpPr>
          <p:spPr>
            <a:xfrm>
              <a:off x="3565847" y="2114773"/>
              <a:ext cx="2198826" cy="305050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2" name="직사각형 22"/>
            <p:cNvSpPr/>
            <p:nvPr/>
          </p:nvSpPr>
          <p:spPr>
            <a:xfrm>
              <a:off x="6324392" y="2114773"/>
              <a:ext cx="2198826" cy="305050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TextBox 26"/>
            <p:cNvSpPr txBox="1"/>
            <p:nvPr/>
          </p:nvSpPr>
          <p:spPr>
            <a:xfrm>
              <a:off x="1517543" y="2229743"/>
              <a:ext cx="942840" cy="367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solidFill>
                    <a:schemeClr val="lt1"/>
                  </a:solidFill>
                </a:rPr>
                <a:t>STEP 1</a:t>
              </a:r>
              <a:endParaRPr lang="ko-KR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94" name="직사각형 27"/>
            <p:cNvSpPr/>
            <p:nvPr/>
          </p:nvSpPr>
          <p:spPr>
            <a:xfrm>
              <a:off x="3565847" y="2114771"/>
              <a:ext cx="2198826" cy="604280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5" name="TextBox 28"/>
            <p:cNvSpPr txBox="1"/>
            <p:nvPr/>
          </p:nvSpPr>
          <p:spPr>
            <a:xfrm>
              <a:off x="4221789" y="2229743"/>
              <a:ext cx="940745" cy="367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solidFill>
                    <a:schemeClr val="lt1"/>
                  </a:solidFill>
                </a:rPr>
                <a:t>STEP 2</a:t>
              </a:r>
              <a:endParaRPr lang="ko-KR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96" name="직사각형 29"/>
            <p:cNvSpPr/>
            <p:nvPr/>
          </p:nvSpPr>
          <p:spPr>
            <a:xfrm>
              <a:off x="6324393" y="2114772"/>
              <a:ext cx="2198826" cy="604280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30"/>
            <p:cNvSpPr txBox="1"/>
            <p:nvPr/>
          </p:nvSpPr>
          <p:spPr>
            <a:xfrm>
              <a:off x="6981146" y="2229743"/>
              <a:ext cx="943159" cy="367233"/>
            </a:xfrm>
            <a:prstGeom prst="rect">
              <a:avLst/>
            </a:prstGeom>
            <a:solidFill>
              <a:srgbClr val="1e7452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solidFill>
                    <a:schemeClr val="lt1"/>
                  </a:solidFill>
                </a:rPr>
                <a:t>STEP 3</a:t>
              </a:r>
              <a:endParaRPr lang="ko-KR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98" name="직사각형 31"/>
            <p:cNvSpPr/>
            <p:nvPr/>
          </p:nvSpPr>
          <p:spPr>
            <a:xfrm>
              <a:off x="9053867" y="2114771"/>
              <a:ext cx="2198826" cy="604280"/>
            </a:xfrm>
            <a:prstGeom prst="rect">
              <a:avLst/>
            </a:prstGeom>
            <a:solidFill>
              <a:srgbClr val="1e7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9" name="TextBox 32"/>
            <p:cNvSpPr txBox="1"/>
            <p:nvPr/>
          </p:nvSpPr>
          <p:spPr>
            <a:xfrm>
              <a:off x="9731478" y="2229743"/>
              <a:ext cx="938847" cy="3672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solidFill>
                    <a:schemeClr val="lt1"/>
                  </a:solidFill>
                </a:rPr>
                <a:t>STEP 4</a:t>
              </a:r>
              <a:endParaRPr lang="ko-KR" altLang="en-US" sz="2000" b="1">
                <a:solidFill>
                  <a:schemeClr val="lt1"/>
                </a:solidFill>
              </a:endParaRPr>
            </a:p>
          </p:txBody>
        </p:sp>
        <p:sp>
          <p:nvSpPr>
            <p:cNvPr id="100" name="TextBox 33"/>
            <p:cNvSpPr txBox="1"/>
            <p:nvPr/>
          </p:nvSpPr>
          <p:spPr>
            <a:xfrm>
              <a:off x="933318" y="2937389"/>
              <a:ext cx="2136308" cy="115133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900" spc="-150">
                  <a:solidFill>
                    <a:schemeClr val="dk1"/>
                  </a:solidFill>
                  <a:latin typeface="맑은 고딕"/>
                </a:rPr>
                <a:t>사용자와 컴퓨터 중  게임을 진행할 캐릭터를  정한다 </a:t>
              </a:r>
              <a:endParaRPr lang="ko-KR" altLang="en-US" sz="1900" spc="-150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01" name="TextBox 34"/>
            <p:cNvSpPr txBox="1"/>
            <p:nvPr/>
          </p:nvSpPr>
          <p:spPr>
            <a:xfrm>
              <a:off x="3716175" y="2937178"/>
              <a:ext cx="2088884" cy="114828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900" spc="-150">
                  <a:solidFill>
                    <a:schemeClr val="dk1"/>
                  </a:solidFill>
                  <a:latin typeface="맑은 고딕"/>
                </a:rPr>
                <a:t>주사위를 굴려서 </a:t>
              </a:r>
              <a:endParaRPr lang="ko-KR" altLang="en-US" sz="1900" spc="-150">
                <a:solidFill>
                  <a:schemeClr val="dk1"/>
                </a:solidFill>
                <a:latin typeface="맑은 고딕"/>
              </a:endParaRPr>
            </a:p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900" spc="-150">
                  <a:solidFill>
                    <a:schemeClr val="dk1"/>
                  </a:solidFill>
                  <a:latin typeface="맑은 고딕"/>
                </a:rPr>
                <a:t>주사위의 숫자를 </a:t>
              </a:r>
              <a:endParaRPr lang="ko-KR" altLang="en-US" sz="1900" spc="-150">
                <a:solidFill>
                  <a:schemeClr val="dk1"/>
                </a:solidFill>
                <a:latin typeface="맑은 고딕"/>
              </a:endParaRPr>
            </a:p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900" spc="-150">
                  <a:solidFill>
                    <a:schemeClr val="dk1"/>
                  </a:solidFill>
                  <a:latin typeface="맑은 고딕"/>
                </a:rPr>
                <a:t>비교한다 </a:t>
              </a:r>
              <a:endParaRPr lang="ko-KR" altLang="en-US" sz="1900" spc="-150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02" name="TextBox 35"/>
            <p:cNvSpPr txBox="1"/>
            <p:nvPr/>
          </p:nvSpPr>
          <p:spPr>
            <a:xfrm>
              <a:off x="6445635" y="2937179"/>
              <a:ext cx="1989736" cy="114828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900" spc="-150">
                  <a:solidFill>
                    <a:schemeClr val="dk1"/>
                  </a:solidFill>
                  <a:latin typeface="맑은 고딕"/>
                </a:rPr>
                <a:t>비교한 주사위 숫자만큼  칸을 이동한다 </a:t>
              </a:r>
              <a:endParaRPr lang="ko-KR" altLang="en-US" sz="1900" spc="-150">
                <a:solidFill>
                  <a:schemeClr val="dk1"/>
                </a:solidFill>
                <a:latin typeface="맑은 고딕"/>
              </a:endParaRPr>
            </a:p>
          </p:txBody>
        </p:sp>
        <p:sp>
          <p:nvSpPr>
            <p:cNvPr id="103" name="TextBox 36"/>
            <p:cNvSpPr txBox="1"/>
            <p:nvPr/>
          </p:nvSpPr>
          <p:spPr>
            <a:xfrm>
              <a:off x="9145846" y="2937177"/>
              <a:ext cx="2088883" cy="78961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900" spc="-150">
                  <a:solidFill>
                    <a:schemeClr val="dk1"/>
                  </a:solidFill>
                  <a:latin typeface="맑은 고딕"/>
                </a:rPr>
                <a:t>주사위로 수많은 </a:t>
              </a:r>
              <a:endParaRPr lang="ko-KR" altLang="en-US" sz="1900" spc="-150">
                <a:solidFill>
                  <a:schemeClr val="dk1"/>
                </a:solidFill>
                <a:latin typeface="맑은 고딕"/>
              </a:endParaRPr>
            </a:p>
            <a:p>
              <a:pPr algn="just">
                <a:lnSpc>
                  <a:spcPct val="130000"/>
                </a:lnSpc>
                <a:spcBef>
                  <a:spcPts val="0"/>
                </a:spcBef>
                <a:defRPr/>
              </a:pPr>
              <a:r>
                <a:rPr lang="ko-KR" altLang="en-US" sz="1900" spc="-150">
                  <a:solidFill>
                    <a:schemeClr val="dk1"/>
                  </a:solidFill>
                  <a:latin typeface="맑은 고딕"/>
                </a:rPr>
                <a:t>난관을 헤쳐나간다  </a:t>
              </a:r>
              <a:endParaRPr lang="ko-KR" altLang="en-US" sz="1900" spc="-150">
                <a:solidFill>
                  <a:schemeClr val="dk1"/>
                </a:solidFill>
                <a:latin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406</ep:Words>
  <ep:PresentationFormat>화면 슬라이드 쇼(4:3)</ep:PresentationFormat>
  <ep:Paragraphs>101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2022-05-15T14:00:43.947</dcterms:created>
  <dc:creator>Jiyeon</dc:creator>
  <cp:lastModifiedBy>Jiyeon</cp:lastModifiedBy>
  <dcterms:modified xsi:type="dcterms:W3CDTF">2022-05-15T17:07:55.852</dcterms:modified>
  <cp:revision>239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