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notesMasterIdLst>
    <p:notesMasterId r:id="rId16"/>
  </p:notesMasterIdLst>
  <p:sldIdLst>
    <p:sldId id="256" r:id="rId2"/>
    <p:sldId id="266" r:id="rId3"/>
    <p:sldId id="294" r:id="rId4"/>
    <p:sldId id="263" r:id="rId5"/>
    <p:sldId id="286" r:id="rId6"/>
    <p:sldId id="291" r:id="rId7"/>
    <p:sldId id="257" r:id="rId8"/>
    <p:sldId id="274" r:id="rId9"/>
    <p:sldId id="299" r:id="rId10"/>
    <p:sldId id="300" r:id="rId11"/>
    <p:sldId id="298" r:id="rId12"/>
    <p:sldId id="301" r:id="rId13"/>
    <p:sldId id="289" r:id="rId14"/>
    <p:sldId id="284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39" autoAdjust="0"/>
    <p:restoredTop sz="81525"/>
  </p:normalViewPr>
  <p:slideViewPr>
    <p:cSldViewPr snapToGrid="0" snapToObjects="1">
      <p:cViewPr>
        <p:scale>
          <a:sx n="100" d="100"/>
          <a:sy n="100" d="100"/>
        </p:scale>
        <p:origin x="1016" y="32"/>
      </p:cViewPr>
      <p:guideLst>
        <p:guide orient="horz" pos="215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4D331-E869-1F4D-8B27-DE2836E15F31}" type="datetimeFigureOut">
              <a:rPr kumimoji="1" lang="ko-Kore-KR" altLang="en-US" smtClean="0"/>
              <a:t>5/1/21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52F7D-2383-6443-8312-092A2BD8E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005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1200150" y="1143000"/>
                <a:ext cx="44577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3</a:t>
                </a:fld>
                <a:endParaRPr lang="ko-KR" altLang="en-US"/>
              </a:p>
            </p:txBody>
          </p:sp>
        </p:spTree>
        <p:extLst>
          <p:ext uri="{BB962C8B-B14F-4D97-AF65-F5344CB8AC3E}">
            <p14:creationId val="3529461841"/>
          </p:ext>
        </p:extLst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52F7D-2383-6443-8312-092A2BD8E3F8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0748416"/>
      </p:ext>
    </p:extLst>
  </p:cSld>
  <p:clrMapOvr>
    <a:masterClrMapping/>
  </p:clrMapOvr>
</p:notes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1200150" y="1143000"/>
                <a:ext cx="44577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5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52F7D-2383-6443-8312-092A2BD8E3F8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760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680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355"/>
            <a:ext cx="74295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</p:spPr>
        <p:txBody>
          <a:bodyPr/>
          <a:lstStyle/>
          <a:p>
            <a:fld id="{DFDB5B8D-AFC3-4A6F-BEF4-11B97F04E494}" type="datetimeFigureOut">
              <a:rPr lang="ko-KR" altLang="en-US" smtClean="0"/>
              <a:t>2021. 5. 1.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</p:spPr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0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355" y="365125"/>
            <a:ext cx="8544560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355" y="1825625"/>
            <a:ext cx="8544560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</p:spPr>
        <p:txBody>
          <a:bodyPr/>
          <a:lstStyle/>
          <a:p>
            <a:fld id="{DFDB5B8D-AFC3-4A6F-BEF4-11B97F04E494}" type="datetimeFigureOut">
              <a:rPr lang="ko-KR" altLang="en-US" smtClean="0"/>
              <a:t>2021. 5. 1.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</p:spPr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12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9140" y="365125"/>
            <a:ext cx="213614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355" y="365125"/>
            <a:ext cx="628396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</p:spPr>
        <p:txBody>
          <a:bodyPr/>
          <a:lstStyle/>
          <a:p>
            <a:fld id="{DFDB5B8D-AFC3-4A6F-BEF4-11B97F04E494}" type="datetimeFigureOut">
              <a:rPr lang="ko-KR" altLang="en-US" smtClean="0"/>
              <a:t>2021. 5. 1.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</p:spPr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31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355" y="365125"/>
            <a:ext cx="8544560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1825625"/>
            <a:ext cx="8544560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</p:spPr>
        <p:txBody>
          <a:bodyPr/>
          <a:lstStyle/>
          <a:p>
            <a:fld id="{DFDB5B8D-AFC3-4A6F-BEF4-11B97F04E494}" type="datetimeFigureOut">
              <a:rPr lang="ko-KR" altLang="en-US" smtClean="0"/>
              <a:t>2021. 5. 1.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</p:spPr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1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640" y="1710055"/>
            <a:ext cx="8543925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40" y="4589780"/>
            <a:ext cx="8543925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</p:spPr>
        <p:txBody>
          <a:bodyPr/>
          <a:lstStyle/>
          <a:p>
            <a:fld id="{DFDB5B8D-AFC3-4A6F-BEF4-11B97F04E494}" type="datetimeFigureOut">
              <a:rPr lang="ko-KR" altLang="en-US" smtClean="0"/>
              <a:t>2021. 5. 1.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</p:spPr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63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355" y="365125"/>
            <a:ext cx="8544560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355" y="1825625"/>
            <a:ext cx="421005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5230" y="1825625"/>
            <a:ext cx="421005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</p:spPr>
        <p:txBody>
          <a:bodyPr/>
          <a:lstStyle/>
          <a:p>
            <a:fld id="{DFDB5B8D-AFC3-4A6F-BEF4-11B97F04E494}" type="datetimeFigureOut">
              <a:rPr lang="ko-KR" altLang="en-US" smtClean="0"/>
              <a:t>2021. 5. 1.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</p:spPr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3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480"/>
            <a:ext cx="419100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5230" y="1681480"/>
            <a:ext cx="421132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5230" y="2505075"/>
            <a:ext cx="421132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</p:spPr>
        <p:txBody>
          <a:bodyPr/>
          <a:lstStyle/>
          <a:p>
            <a:fld id="{DFDB5B8D-AFC3-4A6F-BEF4-11B97F04E494}" type="datetimeFigureOut">
              <a:rPr lang="ko-KR" altLang="en-US" smtClean="0"/>
              <a:t>2021. 5. 1.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</p:spPr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19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355" y="365125"/>
            <a:ext cx="8544560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</p:spPr>
        <p:txBody>
          <a:bodyPr/>
          <a:lstStyle/>
          <a:p>
            <a:fld id="{DFDB5B8D-AFC3-4A6F-BEF4-11B97F04E494}" type="datetimeFigureOut">
              <a:rPr lang="ko-KR" altLang="en-US" smtClean="0"/>
              <a:t>2021. 5. 1.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</p:spPr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30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</p:spPr>
        <p:txBody>
          <a:bodyPr/>
          <a:lstStyle/>
          <a:p>
            <a:fld id="{DFDB5B8D-AFC3-4A6F-BEF4-11B97F04E494}" type="datetimeFigureOut">
              <a:rPr lang="ko-KR" altLang="en-US" smtClean="0"/>
              <a:t>2021. 5. 1.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</p:spPr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13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6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20" y="987425"/>
            <a:ext cx="501523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685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</p:spPr>
        <p:txBody>
          <a:bodyPr/>
          <a:lstStyle/>
          <a:p>
            <a:fld id="{DFDB5B8D-AFC3-4A6F-BEF4-11B97F04E494}" type="datetimeFigureOut">
              <a:rPr lang="ko-KR" altLang="en-US" smtClean="0"/>
              <a:t>2021. 5. 1.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</p:spPr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49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6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20" y="987425"/>
            <a:ext cx="501523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685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</p:spPr>
        <p:txBody>
          <a:bodyPr/>
          <a:lstStyle/>
          <a:p>
            <a:fld id="{DFDB5B8D-AFC3-4A6F-BEF4-11B97F04E494}" type="datetimeFigureOut">
              <a:rPr lang="ko-KR" altLang="en-US" smtClean="0"/>
              <a:t>2021. 5. 1.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</p:spPr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0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355" y="365125"/>
            <a:ext cx="854392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1825625"/>
            <a:ext cx="8543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5B8D-AFC3-4A6F-BEF4-11B97F04E494}" type="datetimeFigureOut">
              <a:rPr lang="ko-KR" altLang="en-US" smtClean="0"/>
              <a:t>2021. 5. 1.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84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1270"/>
            <a:ext cx="8942705" cy="6858635"/>
            <a:chOff x="0" y="1270"/>
            <a:chExt cx="8942705" cy="6858635"/>
          </a:xfrm>
          <a:gradFill rotWithShape="1">
            <a:gsLst>
              <a:gs pos="0">
                <a:srgbClr val="4F7118"/>
              </a:gs>
              <a:gs pos="50000">
                <a:srgbClr val="73A426"/>
              </a:gs>
              <a:gs pos="100000">
                <a:srgbClr val="8BC32F"/>
              </a:gs>
            </a:gsLst>
            <a:lin ang="10800000"/>
          </a:gradFill>
        </p:grpSpPr>
        <p:sp>
          <p:nvSpPr>
            <p:cNvPr id="5" name="순서도: 수동 입력 4"/>
            <p:cNvSpPr>
              <a:spLocks/>
            </p:cNvSpPr>
            <p:nvPr/>
          </p:nvSpPr>
          <p:spPr>
            <a:xfrm rot="16200000" flipH="1" flipV="1">
              <a:off x="1042035" y="-1040765"/>
              <a:ext cx="6858635" cy="8942705"/>
            </a:xfrm>
            <a:prstGeom prst="flowChartManualInput">
              <a:avLst/>
            </a:prstGeom>
            <a:grpFill/>
            <a:ln w="12700" cap="flat" cmpd="sng">
              <a:solidFill>
                <a:srgbClr val="3F551A">
                  <a:alpha val="100000"/>
                </a:srgb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7" name="순서도: 수동 입력 6"/>
            <p:cNvSpPr>
              <a:spLocks/>
            </p:cNvSpPr>
            <p:nvPr/>
          </p:nvSpPr>
          <p:spPr>
            <a:xfrm rot="16200000" flipH="1" flipV="1">
              <a:off x="724535" y="-723265"/>
              <a:ext cx="6858635" cy="8307070"/>
            </a:xfrm>
            <a:prstGeom prst="flowChartManualInput">
              <a:avLst/>
            </a:prstGeom>
            <a:grpFill/>
            <a:ln w="12700" cap="flat" cmpd="sng">
              <a:solidFill>
                <a:srgbClr val="3F551A">
                  <a:alpha val="100000"/>
                </a:srgb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38225" y="2729865"/>
            <a:ext cx="994410" cy="70802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나눔바른펜" charset="0"/>
                <a:ea typeface="나눔바른펜" charset="0"/>
              </a:rPr>
              <a:t>2</a:t>
            </a:r>
            <a:r>
              <a:rPr lang="ko-KR" altLang="en-US" sz="4000" b="1" dirty="0">
                <a:solidFill>
                  <a:schemeClr val="bg1"/>
                </a:solidFill>
                <a:latin typeface="나눔바른펜" charset="0"/>
                <a:ea typeface="나눔바른펜" charset="0"/>
              </a:rPr>
              <a:t>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8225" y="3618230"/>
            <a:ext cx="2049145" cy="876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700" dirty="0">
                <a:solidFill>
                  <a:schemeClr val="bg1"/>
                </a:solidFill>
                <a:latin typeface="나눔바른펜" charset="0"/>
                <a:ea typeface="나눔바른펜" charset="0"/>
              </a:rPr>
              <a:t>종합설계프로젝트</a:t>
            </a:r>
            <a:r>
              <a:rPr lang="en-US" altLang="ko-KR" sz="1700" dirty="0">
                <a:solidFill>
                  <a:schemeClr val="bg1"/>
                </a:solidFill>
                <a:latin typeface="나눔바른펜" charset="0"/>
                <a:ea typeface="나눔바른펜" charset="0"/>
              </a:rPr>
              <a:t>2</a:t>
            </a:r>
          </a:p>
          <a:p>
            <a:pPr marL="0" indent="0" latinLnBrk="0">
              <a:buFontTx/>
              <a:buNone/>
            </a:pPr>
            <a:r>
              <a:rPr lang="en-US" altLang="ko-KR" sz="1700" dirty="0">
                <a:solidFill>
                  <a:schemeClr val="bg1"/>
                </a:solidFill>
                <a:latin typeface="나눔바른펜" charset="0"/>
                <a:ea typeface="나눔바른펜" charset="0"/>
              </a:rPr>
              <a:t>ITEC402002</a:t>
            </a:r>
          </a:p>
          <a:p>
            <a:pPr marL="0" indent="0" latinLnBrk="0">
              <a:buFontTx/>
              <a:buNone/>
            </a:pPr>
            <a:endParaRPr lang="en-US" altLang="ko-KR" sz="1700" dirty="0">
              <a:solidFill>
                <a:schemeClr val="bg1"/>
              </a:solidFill>
              <a:latin typeface="나눔바른펜" charset="0"/>
              <a:ea typeface="나눔바른펜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24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>
            <a:off x="327025" y="374650"/>
            <a:ext cx="3172663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b="1" dirty="0" err="1">
                <a:solidFill>
                  <a:srgbClr val="86B838"/>
                </a:solidFill>
                <a:latin typeface="나눔바른펜" charset="0"/>
                <a:ea typeface="나눔바른펜" charset="0"/>
              </a:rPr>
              <a:t>이슈사항</a:t>
            </a:r>
            <a:r>
              <a:rPr lang="ko-KR" altLang="en-US" sz="2400" b="1" dirty="0">
                <a:solidFill>
                  <a:srgbClr val="86B838"/>
                </a:solidFill>
                <a:latin typeface="나눔바른펜" charset="0"/>
                <a:ea typeface="나눔바른펜" charset="0"/>
              </a:rPr>
              <a:t> 및 해결방법</a:t>
            </a: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>
            <a:off x="422910" y="822325"/>
            <a:ext cx="1396536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 dirty="0">
                <a:solidFill>
                  <a:srgbClr val="86B838"/>
                </a:solidFill>
              </a:rPr>
              <a:t>-</a:t>
            </a:r>
            <a:r>
              <a:rPr lang="ko-KR" altLang="en-US" sz="1400" dirty="0">
                <a:solidFill>
                  <a:srgbClr val="86B838"/>
                </a:solidFill>
              </a:rPr>
              <a:t> 하드웨어 이슈</a:t>
            </a:r>
          </a:p>
        </p:txBody>
      </p:sp>
      <p:pic>
        <p:nvPicPr>
          <p:cNvPr id="31" name="그림 123" descr="/Users/isangmin/Library/Group Containers/L48J367XN4.com.infraware.PolarisOffice/EngineTemp/65985/image2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4465" y="1986914"/>
            <a:ext cx="1572895" cy="1567180"/>
          </a:xfrm>
          <a:prstGeom prst="rect">
            <a:avLst/>
          </a:prstGeom>
          <a:noFill/>
        </p:spPr>
      </p:pic>
      <p:sp>
        <p:nvSpPr>
          <p:cNvPr id="34" name="텍스트 상자 126"/>
          <p:cNvSpPr txBox="1">
            <a:spLocks/>
          </p:cNvSpPr>
          <p:nvPr/>
        </p:nvSpPr>
        <p:spPr>
          <a:xfrm>
            <a:off x="220020" y="2415799"/>
            <a:ext cx="4695516" cy="738664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algn="ctr" latinLnBrk="0"/>
            <a:r>
              <a:rPr lang="en-US" altLang="ko-KR" sz="1400" dirty="0">
                <a:latin typeface="나눔고딕" charset="0"/>
                <a:ea typeface="나눔고딕" charset="0"/>
              </a:rPr>
              <a:t>Jetson nano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의 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CPU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가 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ARM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제품이라서</a:t>
            </a:r>
            <a:endParaRPr lang="en-US" altLang="ko-KR" sz="1400" dirty="0">
              <a:latin typeface="나눔고딕" charset="0"/>
              <a:ea typeface="나눔고딕" charset="0"/>
            </a:endParaRPr>
          </a:p>
          <a:p>
            <a:pPr algn="ctr" latinLnBrk="0"/>
            <a:r>
              <a:rPr lang="en-US" altLang="ko-KR" sz="1400" dirty="0">
                <a:latin typeface="나눔고딕" charset="0"/>
                <a:ea typeface="나눔고딕" charset="0"/>
              </a:rPr>
              <a:t>AArch64</a:t>
            </a:r>
            <a:r>
              <a:rPr lang="ko-KR" altLang="en-US" sz="1400" dirty="0" err="1">
                <a:latin typeface="나눔고딕" charset="0"/>
                <a:ea typeface="나눔고딕" charset="0"/>
              </a:rPr>
              <a:t>를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 지원해주는 프로그램이 많지않아서 호환성에서</a:t>
            </a:r>
            <a:endParaRPr lang="en-US" altLang="ko-KR" sz="1400" dirty="0">
              <a:latin typeface="나눔고딕" charset="0"/>
              <a:ea typeface="나눔고딕" charset="0"/>
            </a:endParaRPr>
          </a:p>
          <a:p>
            <a:pPr algn="ctr" latinLnBrk="0"/>
            <a:r>
              <a:rPr lang="ko-KR" altLang="en-US" sz="1400" dirty="0">
                <a:latin typeface="나눔고딕" charset="0"/>
                <a:ea typeface="나눔고딕" charset="0"/>
              </a:rPr>
              <a:t>문제를 많이 겪었다</a:t>
            </a:r>
          </a:p>
        </p:txBody>
      </p:sp>
      <p:sp>
        <p:nvSpPr>
          <p:cNvPr id="35" name="Process 130"/>
          <p:cNvSpPr>
            <a:spLocks/>
          </p:cNvSpPr>
          <p:nvPr/>
        </p:nvSpPr>
        <p:spPr>
          <a:xfrm>
            <a:off x="-6985" y="5425440"/>
            <a:ext cx="9907270" cy="1435735"/>
          </a:xfrm>
          <a:prstGeom prst="flowChartProcess">
            <a:avLst/>
          </a:prstGeom>
          <a:gradFill rotWithShape="1">
            <a:gsLst>
              <a:gs pos="0">
                <a:srgbClr val="4F7118"/>
              </a:gs>
              <a:gs pos="50000">
                <a:srgbClr val="73A426"/>
              </a:gs>
              <a:gs pos="100000">
                <a:srgbClr val="8BC32F"/>
              </a:gs>
            </a:gsLst>
            <a:lin ang="162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212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>
            <a:off x="327025" y="374650"/>
            <a:ext cx="3172663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b="1" dirty="0" err="1">
                <a:solidFill>
                  <a:srgbClr val="86B838"/>
                </a:solidFill>
                <a:latin typeface="나눔바른펜" charset="0"/>
                <a:ea typeface="나눔바른펜" charset="0"/>
              </a:rPr>
              <a:t>이슈사항</a:t>
            </a:r>
            <a:r>
              <a:rPr lang="ko-KR" altLang="en-US" sz="2400" b="1" dirty="0">
                <a:solidFill>
                  <a:srgbClr val="86B838"/>
                </a:solidFill>
                <a:latin typeface="나눔바른펜" charset="0"/>
                <a:ea typeface="나눔바른펜" charset="0"/>
              </a:rPr>
              <a:t> 및 해결방법</a:t>
            </a: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>
            <a:off x="422910" y="822325"/>
            <a:ext cx="1436612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 dirty="0">
                <a:solidFill>
                  <a:srgbClr val="86B838"/>
                </a:solidFill>
              </a:rPr>
              <a:t>-</a:t>
            </a:r>
            <a:r>
              <a:rPr lang="ko-KR" altLang="en-US" sz="1400" dirty="0">
                <a:solidFill>
                  <a:srgbClr val="86B838"/>
                </a:solidFill>
              </a:rPr>
              <a:t>  하드웨어 이슈</a:t>
            </a:r>
          </a:p>
        </p:txBody>
      </p:sp>
      <p:pic>
        <p:nvPicPr>
          <p:cNvPr id="31" name="그림 123" descr="/Users/isangmin/Library/Group Containers/L48J367XN4.com.infraware.PolarisOffice/EngineTemp/65985/image2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4465" y="1986914"/>
            <a:ext cx="1572895" cy="1567180"/>
          </a:xfrm>
          <a:prstGeom prst="rect">
            <a:avLst/>
          </a:prstGeom>
          <a:noFill/>
        </p:spPr>
      </p:pic>
      <p:sp>
        <p:nvSpPr>
          <p:cNvPr id="34" name="텍스트 상자 126"/>
          <p:cNvSpPr txBox="1">
            <a:spLocks/>
          </p:cNvSpPr>
          <p:nvPr/>
        </p:nvSpPr>
        <p:spPr>
          <a:xfrm>
            <a:off x="212383" y="2616615"/>
            <a:ext cx="4634603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algn="ctr" latinLnBrk="0"/>
            <a:r>
              <a:rPr lang="en-US" altLang="ko-KR" sz="1400" dirty="0" err="1">
                <a:latin typeface="나눔고딕" charset="0"/>
                <a:ea typeface="나눔고딕" charset="0"/>
              </a:rPr>
              <a:t>JetSon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Nano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의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400" dirty="0" err="1">
                <a:latin typeface="나눔고딕" charset="0"/>
                <a:ea typeface="나눔고딕" charset="0"/>
              </a:rPr>
              <a:t>보드이슈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(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충전기를 </a:t>
            </a:r>
            <a:r>
              <a:rPr lang="ko-KR" altLang="en-US" sz="1400" dirty="0" err="1">
                <a:latin typeface="나눔고딕" charset="0"/>
                <a:ea typeface="나눔고딕" charset="0"/>
              </a:rPr>
              <a:t>안먹고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 전지로 충전됨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)</a:t>
            </a:r>
            <a:endParaRPr lang="ko-KR" altLang="en-US" sz="1400" dirty="0">
              <a:latin typeface="나눔고딕" charset="0"/>
              <a:ea typeface="나눔고딕" charset="0"/>
            </a:endParaRPr>
          </a:p>
        </p:txBody>
      </p:sp>
      <p:sp>
        <p:nvSpPr>
          <p:cNvPr id="35" name="Process 130"/>
          <p:cNvSpPr>
            <a:spLocks/>
          </p:cNvSpPr>
          <p:nvPr/>
        </p:nvSpPr>
        <p:spPr>
          <a:xfrm>
            <a:off x="-6985" y="5425440"/>
            <a:ext cx="9907270" cy="1435735"/>
          </a:xfrm>
          <a:prstGeom prst="flowChartProcess">
            <a:avLst/>
          </a:prstGeom>
          <a:gradFill rotWithShape="1">
            <a:gsLst>
              <a:gs pos="0">
                <a:srgbClr val="4F7118"/>
              </a:gs>
              <a:gs pos="50000">
                <a:srgbClr val="73A426"/>
              </a:gs>
              <a:gs pos="100000">
                <a:srgbClr val="8BC32F"/>
              </a:gs>
            </a:gsLst>
            <a:lin ang="162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33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>
            <a:off x="327025" y="374650"/>
            <a:ext cx="3172663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b="1" dirty="0" err="1">
                <a:solidFill>
                  <a:srgbClr val="86B838"/>
                </a:solidFill>
                <a:latin typeface="나눔바른펜" charset="0"/>
                <a:ea typeface="나눔바른펜" charset="0"/>
              </a:rPr>
              <a:t>이슈사항</a:t>
            </a:r>
            <a:r>
              <a:rPr lang="ko-KR" altLang="en-US" sz="2400" b="1" dirty="0">
                <a:solidFill>
                  <a:srgbClr val="86B838"/>
                </a:solidFill>
                <a:latin typeface="나눔바른펜" charset="0"/>
                <a:ea typeface="나눔바른펜" charset="0"/>
              </a:rPr>
              <a:t> 및 해결방법</a:t>
            </a: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>
            <a:off x="422910" y="822325"/>
            <a:ext cx="934102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 dirty="0">
                <a:solidFill>
                  <a:srgbClr val="86B838"/>
                </a:solidFill>
              </a:rPr>
              <a:t>-</a:t>
            </a:r>
            <a:r>
              <a:rPr lang="ko-KR" altLang="en-US" sz="1400" dirty="0">
                <a:solidFill>
                  <a:srgbClr val="86B838"/>
                </a:solidFill>
              </a:rPr>
              <a:t>  </a:t>
            </a:r>
            <a:r>
              <a:rPr lang="en-US" altLang="ko-KR" sz="1400" dirty="0">
                <a:solidFill>
                  <a:srgbClr val="86B838"/>
                </a:solidFill>
              </a:rPr>
              <a:t>WebRTC</a:t>
            </a:r>
            <a:endParaRPr lang="ko-KR" altLang="en-US" sz="1400" dirty="0">
              <a:solidFill>
                <a:srgbClr val="86B838"/>
              </a:solidFill>
            </a:endParaRPr>
          </a:p>
        </p:txBody>
      </p:sp>
      <p:pic>
        <p:nvPicPr>
          <p:cNvPr id="31" name="그림 123" descr="/Users/isangmin/Library/Group Containers/L48J367XN4.com.infraware.PolarisOffice/EngineTemp/65985/image2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4465" y="1986914"/>
            <a:ext cx="1572895" cy="1567180"/>
          </a:xfrm>
          <a:prstGeom prst="rect">
            <a:avLst/>
          </a:prstGeom>
          <a:noFill/>
        </p:spPr>
      </p:pic>
      <p:sp>
        <p:nvSpPr>
          <p:cNvPr id="34" name="텍스트 상자 126"/>
          <p:cNvSpPr txBox="1">
            <a:spLocks/>
          </p:cNvSpPr>
          <p:nvPr/>
        </p:nvSpPr>
        <p:spPr>
          <a:xfrm>
            <a:off x="32373" y="2616615"/>
            <a:ext cx="4994636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algn="ctr" latinLnBrk="0"/>
            <a:r>
              <a:rPr lang="en-US" altLang="ko-KR" sz="1400" dirty="0">
                <a:latin typeface="나눔고딕" charset="0"/>
                <a:ea typeface="나눔고딕" charset="0"/>
              </a:rPr>
              <a:t>AWS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에서 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HTTPS</a:t>
            </a:r>
            <a:r>
              <a:rPr lang="ko-KR" altLang="en-US" sz="1400" dirty="0" err="1">
                <a:latin typeface="나눔고딕" charset="0"/>
                <a:ea typeface="나눔고딕" charset="0"/>
              </a:rPr>
              <a:t>를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 사용하려면 까다로운 절차가 필요해서 현재 </a:t>
            </a:r>
            <a:endParaRPr lang="en-US" altLang="ko-KR" sz="1400" dirty="0">
              <a:latin typeface="나눔고딕" charset="0"/>
              <a:ea typeface="나눔고딕" charset="0"/>
            </a:endParaRPr>
          </a:p>
          <a:p>
            <a:pPr algn="ctr" latinLnBrk="0"/>
            <a:r>
              <a:rPr lang="ko-KR" altLang="en-US" sz="1400" dirty="0">
                <a:latin typeface="나눔고딕" charset="0"/>
                <a:ea typeface="나눔고딕" charset="0"/>
              </a:rPr>
              <a:t>난항을 </a:t>
            </a:r>
            <a:r>
              <a:rPr lang="ko-KR" altLang="en-US" sz="1400" dirty="0" err="1">
                <a:latin typeface="나눔고딕" charset="0"/>
                <a:ea typeface="나눔고딕" charset="0"/>
              </a:rPr>
              <a:t>겪는중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 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(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 멘토가 무능하다 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)</a:t>
            </a:r>
            <a:endParaRPr lang="ko-KR" altLang="en-US" sz="1400" dirty="0">
              <a:latin typeface="나눔고딕" charset="0"/>
              <a:ea typeface="나눔고딕" charset="0"/>
            </a:endParaRPr>
          </a:p>
        </p:txBody>
      </p:sp>
      <p:sp>
        <p:nvSpPr>
          <p:cNvPr id="35" name="Process 130"/>
          <p:cNvSpPr>
            <a:spLocks/>
          </p:cNvSpPr>
          <p:nvPr/>
        </p:nvSpPr>
        <p:spPr>
          <a:xfrm>
            <a:off x="-6985" y="5425440"/>
            <a:ext cx="9907270" cy="1435735"/>
          </a:xfrm>
          <a:prstGeom prst="flowChartProcess">
            <a:avLst/>
          </a:prstGeom>
          <a:gradFill rotWithShape="1">
            <a:gsLst>
              <a:gs pos="0">
                <a:srgbClr val="4F7118"/>
              </a:gs>
              <a:gs pos="50000">
                <a:srgbClr val="73A426"/>
              </a:gs>
              <a:gs pos="100000">
                <a:srgbClr val="8BC32F"/>
              </a:gs>
            </a:gsLst>
            <a:lin ang="162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218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396AF7-8942-044D-9AB8-08949C2A7EA4}"/>
              </a:ext>
            </a:extLst>
          </p:cNvPr>
          <p:cNvSpPr txBox="1"/>
          <p:nvPr/>
        </p:nvSpPr>
        <p:spPr>
          <a:xfrm>
            <a:off x="327025" y="374650"/>
            <a:ext cx="1524776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b="1" dirty="0">
                <a:solidFill>
                  <a:srgbClr val="86B838"/>
                </a:solidFill>
                <a:latin typeface="나눔바른펜" charset="0"/>
                <a:ea typeface="나눔바른펜" charset="0"/>
              </a:rPr>
              <a:t>회의 사진</a:t>
            </a:r>
          </a:p>
        </p:txBody>
      </p:sp>
      <p:pic>
        <p:nvPicPr>
          <p:cNvPr id="4" name="그림 3" descr="사람이(가) 표시된 사진&#10;&#10;자동 생성된 설명">
            <a:extLst>
              <a:ext uri="{FF2B5EF4-FFF2-40B4-BE49-F238E27FC236}">
                <a16:creationId xmlns:a16="http://schemas.microsoft.com/office/drawing/2014/main" id="{CDEFDE88-4C90-4044-9105-DF770AE250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5" y="2436083"/>
            <a:ext cx="4425778" cy="2766111"/>
          </a:xfrm>
          <a:prstGeom prst="rect">
            <a:avLst/>
          </a:prstGeom>
        </p:spPr>
      </p:pic>
      <p:pic>
        <p:nvPicPr>
          <p:cNvPr id="6" name="그림 5" descr="사람, 실내, 천장이(가) 표시된 사진&#10;&#10;자동 생성된 설명">
            <a:extLst>
              <a:ext uri="{FF2B5EF4-FFF2-40B4-BE49-F238E27FC236}">
                <a16:creationId xmlns:a16="http://schemas.microsoft.com/office/drawing/2014/main" id="{CC6723E2-5880-5C46-B2BC-E4C942BB23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807" y="2436082"/>
            <a:ext cx="4149168" cy="276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0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/>
          <p:cNvGrpSpPr/>
          <p:nvPr/>
        </p:nvGrpSpPr>
        <p:grpSpPr>
          <a:xfrm>
            <a:off x="0" y="1270"/>
            <a:ext cx="8943340" cy="6859270"/>
            <a:chOff x="0" y="1270"/>
            <a:chExt cx="8943340" cy="6859270"/>
          </a:xfrm>
          <a:gradFill rotWithShape="1">
            <a:gsLst>
              <a:gs pos="0">
                <a:srgbClr val="4F7118"/>
              </a:gs>
              <a:gs pos="50000">
                <a:srgbClr val="73A426"/>
              </a:gs>
              <a:gs pos="100000">
                <a:srgbClr val="8BC32F"/>
              </a:gs>
            </a:gsLst>
            <a:lin ang="10800000"/>
          </a:gradFill>
        </p:grpSpPr>
        <p:sp>
          <p:nvSpPr>
            <p:cNvPr id="5" name="Rect 0"/>
            <p:cNvSpPr>
              <a:spLocks/>
            </p:cNvSpPr>
            <p:nvPr/>
          </p:nvSpPr>
          <p:spPr>
            <a:xfrm rot="16200000" flipH="1" flipV="1">
              <a:off x="1042035" y="-1040765"/>
              <a:ext cx="6859270" cy="8943340"/>
            </a:xfrm>
            <a:prstGeom prst="flowChartManualInput">
              <a:avLst/>
            </a:prstGeom>
            <a:grpFill/>
            <a:ln w="12700" cap="flat" cmpd="sng">
              <a:solidFill>
                <a:srgbClr val="3F551A">
                  <a:alpha val="100000"/>
                </a:srgb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7" name="Rect 0"/>
            <p:cNvSpPr>
              <a:spLocks/>
            </p:cNvSpPr>
            <p:nvPr/>
          </p:nvSpPr>
          <p:spPr>
            <a:xfrm rot="16200000" flipH="1" flipV="1">
              <a:off x="724535" y="-723265"/>
              <a:ext cx="6859270" cy="8307705"/>
            </a:xfrm>
            <a:prstGeom prst="flowChartManualInput">
              <a:avLst/>
            </a:prstGeom>
            <a:grpFill/>
            <a:ln w="12700" cap="flat" cmpd="sng">
              <a:solidFill>
                <a:srgbClr val="3F551A">
                  <a:alpha val="100000"/>
                </a:srgb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9" name="Rect 0"/>
          <p:cNvSpPr txBox="1">
            <a:spLocks/>
          </p:cNvSpPr>
          <p:nvPr/>
        </p:nvSpPr>
        <p:spPr>
          <a:xfrm>
            <a:off x="1038225" y="2729865"/>
            <a:ext cx="2613660" cy="70739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000" b="1">
                <a:solidFill>
                  <a:schemeClr val="bg1"/>
                </a:solidFill>
                <a:latin typeface="나눔바른펜" charset="0"/>
                <a:ea typeface="나눔바른펜" charset="0"/>
              </a:rPr>
              <a:t>감사합니다.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>
            <a:spLocks/>
          </p:cNvSpPr>
          <p:nvPr/>
        </p:nvSpPr>
        <p:spPr>
          <a:xfrm>
            <a:off x="2078990" y="701675"/>
            <a:ext cx="7200265" cy="1010285"/>
          </a:xfrm>
          <a:prstGeom prst="flowChartProcess">
            <a:avLst/>
          </a:prstGeom>
          <a:gradFill rotWithShape="1">
            <a:gsLst>
              <a:gs pos="0">
                <a:srgbClr val="4F7118"/>
              </a:gs>
              <a:gs pos="50000">
                <a:srgbClr val="73A426"/>
              </a:gs>
              <a:gs pos="100000">
                <a:srgbClr val="8BC32F"/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457200" lvl="1" indent="0" latinLnBrk="0">
              <a:buFontTx/>
              <a:buNone/>
            </a:pPr>
            <a:r>
              <a:rPr lang="en-US" altLang="ko-KR" sz="5400">
                <a:latin typeface="나눔고딕 ExtraBold" charset="0"/>
                <a:ea typeface="나눔고딕 ExtraBold" charset="0"/>
              </a:rPr>
              <a:t>INDEX</a:t>
            </a:r>
            <a:endParaRPr lang="ko-KR" altLang="en-US" sz="5400">
              <a:latin typeface="나눔고딕 ExtraBold" charset="0"/>
              <a:ea typeface="나눔고딕 ExtraBold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606425" y="701675"/>
            <a:ext cx="1271270" cy="1010285"/>
          </a:xfrm>
          <a:prstGeom prst="rect">
            <a:avLst/>
          </a:prstGeom>
          <a:solidFill>
            <a:srgbClr val="87B83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600710" y="2954655"/>
            <a:ext cx="8672830" cy="635"/>
          </a:xfrm>
          <a:prstGeom prst="line">
            <a:avLst/>
          </a:prstGeom>
          <a:ln w="19050" cap="flat" cmpd="sng">
            <a:solidFill>
              <a:srgbClr val="92B84E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2679065" y="2863215"/>
            <a:ext cx="895985" cy="1356360"/>
            <a:chOff x="2679065" y="2863215"/>
            <a:chExt cx="895985" cy="1356360"/>
          </a:xfrm>
        </p:grpSpPr>
        <p:sp>
          <p:nvSpPr>
            <p:cNvPr id="9" name="타원 8"/>
            <p:cNvSpPr>
              <a:spLocks/>
            </p:cNvSpPr>
            <p:nvPr/>
          </p:nvSpPr>
          <p:spPr>
            <a:xfrm>
              <a:off x="3035300" y="2863215"/>
              <a:ext cx="183515" cy="183515"/>
            </a:xfrm>
            <a:prstGeom prst="ellipse">
              <a:avLst/>
            </a:prstGeom>
            <a:solidFill>
              <a:srgbClr val="87B838"/>
            </a:solidFill>
            <a:ln w="12700" cap="flat" cmpd="sng">
              <a:solidFill>
                <a:srgbClr val="92B84E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13" name="눈물 방울 12"/>
            <p:cNvSpPr>
              <a:spLocks/>
            </p:cNvSpPr>
            <p:nvPr/>
          </p:nvSpPr>
          <p:spPr>
            <a:xfrm rot="18900000">
              <a:off x="2679065" y="3323590"/>
              <a:ext cx="895985" cy="895985"/>
            </a:xfrm>
            <a:prstGeom prst="teardrop">
              <a:avLst/>
            </a:prstGeom>
            <a:noFill/>
            <a:ln w="12700" cap="flat" cmpd="sng">
              <a:solidFill>
                <a:srgbClr val="92B84E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179435" y="2863215"/>
            <a:ext cx="895985" cy="1356360"/>
            <a:chOff x="8179435" y="2863215"/>
            <a:chExt cx="895985" cy="1356360"/>
          </a:xfrm>
        </p:grpSpPr>
        <p:sp>
          <p:nvSpPr>
            <p:cNvPr id="11" name="타원 10"/>
            <p:cNvSpPr>
              <a:spLocks/>
            </p:cNvSpPr>
            <p:nvPr/>
          </p:nvSpPr>
          <p:spPr>
            <a:xfrm>
              <a:off x="8536305" y="2863215"/>
              <a:ext cx="183515" cy="183515"/>
            </a:xfrm>
            <a:prstGeom prst="ellipse">
              <a:avLst/>
            </a:prstGeom>
            <a:solidFill>
              <a:srgbClr val="87B838"/>
            </a:solidFill>
            <a:ln w="12700" cap="flat" cmpd="sng">
              <a:solidFill>
                <a:srgbClr val="92B84E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15" name="눈물 방울 14"/>
            <p:cNvSpPr>
              <a:spLocks/>
            </p:cNvSpPr>
            <p:nvPr/>
          </p:nvSpPr>
          <p:spPr>
            <a:xfrm rot="18900000">
              <a:off x="8179435" y="3323590"/>
              <a:ext cx="895985" cy="895985"/>
            </a:xfrm>
            <a:prstGeom prst="teardrop">
              <a:avLst/>
            </a:prstGeom>
            <a:noFill/>
            <a:ln w="12700" cap="flat" cmpd="sng">
              <a:solidFill>
                <a:srgbClr val="92B84E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58545" y="3478530"/>
            <a:ext cx="43307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3200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10205" y="3478530"/>
            <a:ext cx="43307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3200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3450" y="3478530"/>
            <a:ext cx="43307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3200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79870" y="3478530"/>
            <a:ext cx="43307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3200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11210" y="3478530"/>
            <a:ext cx="43307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3200" b="1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612879" y="4437796"/>
            <a:ext cx="1324402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400" b="1" dirty="0">
                <a:latin typeface="나눔바른펜" charset="0"/>
                <a:ea typeface="나눔바른펜" charset="0"/>
              </a:rPr>
              <a:t>프로젝트 개요</a:t>
            </a:r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>
            <a:off x="2346046" y="4436943"/>
            <a:ext cx="1566454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400" b="1" dirty="0">
                <a:latin typeface="나눔바른펜" charset="0"/>
                <a:ea typeface="나눔바른펜" charset="0"/>
              </a:rPr>
              <a:t>시스템 설계 내용</a:t>
            </a: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>
            <a:off x="4473827" y="4434666"/>
            <a:ext cx="965329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400" b="1" dirty="0">
                <a:latin typeface="나눔바른펜" charset="0"/>
                <a:ea typeface="나눔바른펜" charset="0"/>
              </a:rPr>
              <a:t>진행 사항</a:t>
            </a:r>
          </a:p>
        </p:txBody>
      </p:sp>
      <p:sp>
        <p:nvSpPr>
          <p:cNvPr id="32" name="TextBox 31"/>
          <p:cNvSpPr txBox="1">
            <a:spLocks/>
          </p:cNvSpPr>
          <p:nvPr/>
        </p:nvSpPr>
        <p:spPr>
          <a:xfrm>
            <a:off x="5898267" y="4436943"/>
            <a:ext cx="1988045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400" b="1" dirty="0" err="1">
                <a:latin typeface="나눔바른펜" charset="0"/>
                <a:ea typeface="나눔바른펜" charset="0"/>
              </a:rPr>
              <a:t>이슈사항</a:t>
            </a:r>
            <a:r>
              <a:rPr lang="ko-KR" altLang="en-US" sz="1400" b="1" dirty="0">
                <a:latin typeface="나눔바른펜" charset="0"/>
                <a:ea typeface="나눔바른펜" charset="0"/>
              </a:rPr>
              <a:t> 및 해결방법</a:t>
            </a: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8023736" y="4434666"/>
            <a:ext cx="1207382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400" b="1" dirty="0">
                <a:latin typeface="나눔바른펜" charset="0"/>
                <a:ea typeface="나눔바른펜" charset="0"/>
              </a:rPr>
              <a:t>향후 일정 및</a:t>
            </a:r>
            <a:endParaRPr lang="en-US" altLang="ko-KR" sz="1400" b="1" dirty="0">
              <a:latin typeface="나눔바른펜" charset="0"/>
              <a:ea typeface="나눔바른펜" charset="0"/>
            </a:endParaRPr>
          </a:p>
          <a:p>
            <a:pPr marL="0" indent="0" algn="ctr" latinLnBrk="0">
              <a:buFontTx/>
              <a:buNone/>
            </a:pPr>
            <a:r>
              <a:rPr lang="ko-KR" altLang="en-US" sz="1400" b="1" dirty="0" err="1">
                <a:latin typeface="나눔바른펜" charset="0"/>
                <a:ea typeface="나눔바른펜" charset="0"/>
              </a:rPr>
              <a:t>회의사진</a:t>
            </a:r>
            <a:endParaRPr lang="ko-KR" altLang="en-US" sz="1400" b="1" dirty="0">
              <a:latin typeface="나눔바른펜" charset="0"/>
              <a:ea typeface="나눔바른펜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58945" y="4935220"/>
            <a:ext cx="310515" cy="27686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 sz="1200">
              <a:latin typeface="나눔바른펜" charset="0"/>
              <a:ea typeface="나눔바른펜" charset="0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05" y="808355"/>
            <a:ext cx="803275" cy="795655"/>
          </a:xfrm>
          <a:prstGeom prst="rect">
            <a:avLst/>
          </a:prstGeom>
        </p:spPr>
      </p:pic>
      <p:grpSp>
        <p:nvGrpSpPr>
          <p:cNvPr id="41" name="그룹 137"/>
          <p:cNvGrpSpPr/>
          <p:nvPr/>
        </p:nvGrpSpPr>
        <p:grpSpPr>
          <a:xfrm>
            <a:off x="4508500" y="2872105"/>
            <a:ext cx="895985" cy="1356360"/>
            <a:chOff x="4508500" y="2872105"/>
            <a:chExt cx="895985" cy="1356360"/>
          </a:xfrm>
        </p:grpSpPr>
        <p:sp>
          <p:nvSpPr>
            <p:cNvPr id="42" name="Oval 135"/>
            <p:cNvSpPr>
              <a:spLocks/>
            </p:cNvSpPr>
            <p:nvPr/>
          </p:nvSpPr>
          <p:spPr>
            <a:xfrm>
              <a:off x="4864735" y="2872105"/>
              <a:ext cx="183515" cy="183515"/>
            </a:xfrm>
            <a:prstGeom prst="ellipse">
              <a:avLst/>
            </a:prstGeom>
            <a:solidFill>
              <a:srgbClr val="87B838"/>
            </a:solidFill>
            <a:ln w="12700" cap="flat" cmpd="sng">
              <a:solidFill>
                <a:srgbClr val="92B84E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43" name="Teardrop 136"/>
            <p:cNvSpPr>
              <a:spLocks/>
            </p:cNvSpPr>
            <p:nvPr/>
          </p:nvSpPr>
          <p:spPr>
            <a:xfrm rot="18900000">
              <a:off x="4508500" y="3332480"/>
              <a:ext cx="895985" cy="895985"/>
            </a:xfrm>
            <a:prstGeom prst="teardrop">
              <a:avLst/>
            </a:prstGeom>
            <a:noFill/>
            <a:ln w="12700" cap="flat" cmpd="sng">
              <a:solidFill>
                <a:srgbClr val="92B84E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grpSp>
        <p:nvGrpSpPr>
          <p:cNvPr id="44" name="그룹 143"/>
          <p:cNvGrpSpPr/>
          <p:nvPr/>
        </p:nvGrpSpPr>
        <p:grpSpPr>
          <a:xfrm>
            <a:off x="833120" y="2865120"/>
            <a:ext cx="895985" cy="1356360"/>
            <a:chOff x="833120" y="2865120"/>
            <a:chExt cx="895985" cy="1356360"/>
          </a:xfrm>
        </p:grpSpPr>
        <p:sp>
          <p:nvSpPr>
            <p:cNvPr id="45" name="Oval 141"/>
            <p:cNvSpPr>
              <a:spLocks/>
            </p:cNvSpPr>
            <p:nvPr/>
          </p:nvSpPr>
          <p:spPr>
            <a:xfrm>
              <a:off x="1189355" y="2865120"/>
              <a:ext cx="183515" cy="183515"/>
            </a:xfrm>
            <a:prstGeom prst="ellipse">
              <a:avLst/>
            </a:prstGeom>
            <a:solidFill>
              <a:srgbClr val="87B838"/>
            </a:solidFill>
            <a:ln w="12700" cap="flat" cmpd="sng">
              <a:solidFill>
                <a:srgbClr val="92B84E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46" name="Teardrop 142"/>
            <p:cNvSpPr>
              <a:spLocks/>
            </p:cNvSpPr>
            <p:nvPr/>
          </p:nvSpPr>
          <p:spPr>
            <a:xfrm rot="18900000">
              <a:off x="833120" y="3325495"/>
              <a:ext cx="895985" cy="895985"/>
            </a:xfrm>
            <a:prstGeom prst="teardrop">
              <a:avLst/>
            </a:prstGeom>
            <a:noFill/>
            <a:ln w="12700" cap="flat" cmpd="sng">
              <a:solidFill>
                <a:srgbClr val="92B84E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grpSp>
        <p:nvGrpSpPr>
          <p:cNvPr id="47" name="그룹 149"/>
          <p:cNvGrpSpPr/>
          <p:nvPr/>
        </p:nvGrpSpPr>
        <p:grpSpPr>
          <a:xfrm>
            <a:off x="6352540" y="2864485"/>
            <a:ext cx="895985" cy="1356360"/>
            <a:chOff x="6352540" y="2864485"/>
            <a:chExt cx="895985" cy="1356360"/>
          </a:xfrm>
        </p:grpSpPr>
        <p:sp>
          <p:nvSpPr>
            <p:cNvPr id="48" name="Oval 147"/>
            <p:cNvSpPr>
              <a:spLocks/>
            </p:cNvSpPr>
            <p:nvPr/>
          </p:nvSpPr>
          <p:spPr>
            <a:xfrm>
              <a:off x="6708775" y="2864485"/>
              <a:ext cx="183515" cy="183515"/>
            </a:xfrm>
            <a:prstGeom prst="ellipse">
              <a:avLst/>
            </a:prstGeom>
            <a:solidFill>
              <a:srgbClr val="87B838"/>
            </a:solidFill>
            <a:ln w="12700" cap="flat" cmpd="sng">
              <a:solidFill>
                <a:srgbClr val="92B84E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49" name="Teardrop 148"/>
            <p:cNvSpPr>
              <a:spLocks/>
            </p:cNvSpPr>
            <p:nvPr/>
          </p:nvSpPr>
          <p:spPr>
            <a:xfrm rot="18900000">
              <a:off x="6352540" y="3324860"/>
              <a:ext cx="895985" cy="895985"/>
            </a:xfrm>
            <a:prstGeom prst="teardrop">
              <a:avLst/>
            </a:prstGeom>
            <a:noFill/>
            <a:ln w="12700" cap="flat" cmpd="sng">
              <a:solidFill>
                <a:srgbClr val="92B84E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763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>
            <a:spLocks/>
          </p:cNvSpPr>
          <p:nvPr/>
        </p:nvSpPr>
        <p:spPr>
          <a:xfrm>
            <a:off x="-635" y="275590"/>
            <a:ext cx="9907270" cy="673735"/>
          </a:xfrm>
          <a:prstGeom prst="flowChartProcess">
            <a:avLst/>
          </a:prstGeom>
          <a:gradFill rotWithShape="1">
            <a:gsLst>
              <a:gs pos="0">
                <a:srgbClr val="4F7118"/>
              </a:gs>
              <a:gs pos="50000">
                <a:srgbClr val="73A426"/>
              </a:gs>
              <a:gs pos="100000">
                <a:srgbClr val="8BC32F"/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>
            <a:off x="327025" y="374650"/>
            <a:ext cx="1832553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b="1" dirty="0">
                <a:solidFill>
                  <a:schemeClr val="bg1"/>
                </a:solidFill>
                <a:latin typeface="나눔바른펜" charset="0"/>
                <a:ea typeface="나눔바른펜" charset="0"/>
              </a:rPr>
              <a:t>프로젝트 명</a:t>
            </a:r>
          </a:p>
        </p:txBody>
      </p:sp>
      <p:pic>
        <p:nvPicPr>
          <p:cNvPr id="9" name="그림 119">
            <a:extLst>
              <a:ext uri="{FF2B5EF4-FFF2-40B4-BE49-F238E27FC236}">
                <a16:creationId xmlns:a16="http://schemas.microsoft.com/office/drawing/2014/main" id="{8156D74E-12C2-FD47-876D-C4A37D9D2C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7" y="3467178"/>
            <a:ext cx="2804478" cy="2288462"/>
          </a:xfrm>
          <a:prstGeom prst="rect">
            <a:avLst/>
          </a:prstGeom>
          <a:noFill/>
        </p:spPr>
      </p:pic>
      <p:pic>
        <p:nvPicPr>
          <p:cNvPr id="10" name="그림 120">
            <a:extLst>
              <a:ext uri="{FF2B5EF4-FFF2-40B4-BE49-F238E27FC236}">
                <a16:creationId xmlns:a16="http://schemas.microsoft.com/office/drawing/2014/main" id="{99110018-62C1-724F-B406-6EBCA57B2D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791" y="3467178"/>
            <a:ext cx="4057209" cy="2288462"/>
          </a:xfrm>
          <a:prstGeom prst="rect">
            <a:avLst/>
          </a:prstGeom>
          <a:noFill/>
        </p:spPr>
      </p:pic>
      <p:sp>
        <p:nvSpPr>
          <p:cNvPr id="11" name="Pentagon 121">
            <a:extLst>
              <a:ext uri="{FF2B5EF4-FFF2-40B4-BE49-F238E27FC236}">
                <a16:creationId xmlns:a16="http://schemas.microsoft.com/office/drawing/2014/main" id="{3AA997DD-9111-7249-B267-C577048DAC51}"/>
              </a:ext>
            </a:extLst>
          </p:cNvPr>
          <p:cNvSpPr>
            <a:spLocks/>
          </p:cNvSpPr>
          <p:nvPr/>
        </p:nvSpPr>
        <p:spPr>
          <a:xfrm>
            <a:off x="3398181" y="4449826"/>
            <a:ext cx="2889981" cy="323165"/>
          </a:xfrm>
          <a:prstGeom prst="homePlate">
            <a:avLst/>
          </a:prstGeom>
          <a:solidFill>
            <a:srgbClr val="87B83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 dirty="0" err="1">
                <a:latin typeface="나눔바른펜" charset="0"/>
                <a:ea typeface="나눔바른펜" charset="0"/>
              </a:rPr>
              <a:t>딥러닝</a:t>
            </a:r>
            <a:r>
              <a:rPr lang="ko-KR" altLang="en-US" b="1" dirty="0">
                <a:latin typeface="나눔바른펜" charset="0"/>
                <a:ea typeface="나눔바른펜" charset="0"/>
              </a:rPr>
              <a:t> 처리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88BA0-7278-EB4C-A4F3-5B069507EE41}"/>
              </a:ext>
            </a:extLst>
          </p:cNvPr>
          <p:cNvSpPr txBox="1"/>
          <p:nvPr/>
        </p:nvSpPr>
        <p:spPr>
          <a:xfrm>
            <a:off x="2359909" y="2344098"/>
            <a:ext cx="5186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자율주행 </a:t>
            </a:r>
            <a:r>
              <a:rPr lang="en" altLang="ko-KR" sz="2800" dirty="0"/>
              <a:t>AI </a:t>
            </a:r>
            <a:r>
              <a:rPr lang="ko-KR" altLang="en-US" sz="2800" dirty="0"/>
              <a:t>자동차 개발 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8694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순서도: 처리 21"/>
          <p:cNvSpPr>
            <a:spLocks/>
          </p:cNvSpPr>
          <p:nvPr/>
        </p:nvSpPr>
        <p:spPr>
          <a:xfrm>
            <a:off x="-635" y="275590"/>
            <a:ext cx="9907270" cy="673735"/>
          </a:xfrm>
          <a:prstGeom prst="flowChartProcess">
            <a:avLst/>
          </a:prstGeom>
          <a:gradFill rotWithShape="1">
            <a:gsLst>
              <a:gs pos="0">
                <a:srgbClr val="4F7118"/>
              </a:gs>
              <a:gs pos="50000">
                <a:srgbClr val="73A426"/>
              </a:gs>
              <a:gs pos="100000">
                <a:srgbClr val="8BC32F"/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27025" y="374650"/>
            <a:ext cx="1524635" cy="46164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b="1" dirty="0">
                <a:solidFill>
                  <a:schemeClr val="bg1"/>
                </a:solidFill>
                <a:latin typeface="나눔바른펜" charset="0"/>
                <a:ea typeface="나눔바른펜" charset="0"/>
              </a:rPr>
              <a:t>팀원 소개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3CDBD77-2E75-BF40-AEE6-6FE590A3B5E1}"/>
              </a:ext>
            </a:extLst>
          </p:cNvPr>
          <p:cNvGrpSpPr/>
          <p:nvPr/>
        </p:nvGrpSpPr>
        <p:grpSpPr>
          <a:xfrm>
            <a:off x="484505" y="2045970"/>
            <a:ext cx="8936355" cy="2766695"/>
            <a:chOff x="484505" y="2045970"/>
            <a:chExt cx="8936355" cy="2766695"/>
          </a:xfrm>
        </p:grpSpPr>
        <p:grpSp>
          <p:nvGrpSpPr>
            <p:cNvPr id="4" name="그룹 3"/>
            <p:cNvGrpSpPr/>
            <p:nvPr/>
          </p:nvGrpSpPr>
          <p:grpSpPr>
            <a:xfrm>
              <a:off x="484505" y="2045970"/>
              <a:ext cx="6652260" cy="2762250"/>
              <a:chOff x="484505" y="2045970"/>
              <a:chExt cx="6652260" cy="2762250"/>
            </a:xfrm>
          </p:grpSpPr>
          <p:sp>
            <p:nvSpPr>
              <p:cNvPr id="3" name="사각형: 둥근 모서리 2"/>
              <p:cNvSpPr>
                <a:spLocks/>
              </p:cNvSpPr>
              <p:nvPr/>
            </p:nvSpPr>
            <p:spPr>
              <a:xfrm>
                <a:off x="484505" y="2045970"/>
                <a:ext cx="2083435" cy="2762250"/>
              </a:xfrm>
              <a:prstGeom prst="roundRect">
                <a:avLst/>
              </a:prstGeom>
              <a:noFill/>
              <a:ln w="12700" cap="flat" cmpd="sng">
                <a:solidFill>
                  <a:srgbClr val="92B84E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/>
              </a:p>
            </p:txBody>
          </p:sp>
          <p:sp>
            <p:nvSpPr>
              <p:cNvPr id="6" name="사각형: 둥근 모서리 5"/>
              <p:cNvSpPr>
                <a:spLocks/>
              </p:cNvSpPr>
              <p:nvPr/>
            </p:nvSpPr>
            <p:spPr>
              <a:xfrm>
                <a:off x="2769235" y="2045970"/>
                <a:ext cx="2083435" cy="2762250"/>
              </a:xfrm>
              <a:prstGeom prst="roundRect">
                <a:avLst/>
              </a:prstGeom>
              <a:noFill/>
              <a:ln w="12700" cap="flat" cmpd="sng">
                <a:solidFill>
                  <a:srgbClr val="92B84E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/>
              </a:p>
            </p:txBody>
          </p:sp>
          <p:sp>
            <p:nvSpPr>
              <p:cNvPr id="7" name="사각형: 둥근 모서리 6"/>
              <p:cNvSpPr>
                <a:spLocks/>
              </p:cNvSpPr>
              <p:nvPr/>
            </p:nvSpPr>
            <p:spPr>
              <a:xfrm>
                <a:off x="5053330" y="2045970"/>
                <a:ext cx="2083435" cy="2762250"/>
              </a:xfrm>
              <a:prstGeom prst="roundRect">
                <a:avLst/>
              </a:prstGeom>
              <a:noFill/>
              <a:ln w="12700" cap="flat" cmpd="sng">
                <a:solidFill>
                  <a:srgbClr val="92B84E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/>
              </a:p>
            </p:txBody>
          </p:sp>
        </p:grpSp>
        <p:sp>
          <p:nvSpPr>
            <p:cNvPr id="16" name="사각형: 둥근 모서리 2">
              <a:extLst>
                <a:ext uri="{FF2B5EF4-FFF2-40B4-BE49-F238E27FC236}">
                  <a16:creationId xmlns:a16="http://schemas.microsoft.com/office/drawing/2014/main" id="{A92EB0B5-943D-4B46-8DC6-5300B0A96217}"/>
                </a:ext>
              </a:extLst>
            </p:cNvPr>
            <p:cNvSpPr>
              <a:spLocks/>
            </p:cNvSpPr>
            <p:nvPr/>
          </p:nvSpPr>
          <p:spPr>
            <a:xfrm>
              <a:off x="7337425" y="2049780"/>
              <a:ext cx="2083435" cy="2762250"/>
            </a:xfrm>
            <a:prstGeom prst="roundRect">
              <a:avLst/>
            </a:prstGeom>
            <a:noFill/>
            <a:ln w="12700" cap="flat" cmpd="sng">
              <a:solidFill>
                <a:srgbClr val="92B84E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D4E1BD4-772F-F349-8E4B-433ACAAEEB1B}"/>
              </a:ext>
            </a:extLst>
          </p:cNvPr>
          <p:cNvSpPr txBox="1"/>
          <p:nvPr/>
        </p:nvSpPr>
        <p:spPr>
          <a:xfrm>
            <a:off x="891540" y="4940300"/>
            <a:ext cx="1254125" cy="538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ore-KR" altLang="en-US" sz="1500" b="1" dirty="0">
                <a:latin typeface="나눔바른펜" charset="0"/>
              </a:rPr>
              <a:t>안상준</a:t>
            </a:r>
            <a:r>
              <a:rPr lang="en-US" altLang="ko-Kore-KR" sz="1500" b="1" dirty="0">
                <a:latin typeface="나눔바른펜" charset="0"/>
              </a:rPr>
              <a:t>(</a:t>
            </a:r>
            <a:r>
              <a:rPr lang="ko-Kore-KR" altLang="en-US" sz="1400" b="1" dirty="0">
                <a:latin typeface="나눔바른펜" charset="0"/>
              </a:rPr>
              <a:t>팀장</a:t>
            </a:r>
            <a:r>
              <a:rPr lang="en-US" altLang="ko-Kore-KR" sz="1400" b="1" dirty="0">
                <a:latin typeface="나눔바른펜" charset="0"/>
              </a:rPr>
              <a:t>)</a:t>
            </a:r>
          </a:p>
          <a:p>
            <a:pPr algn="ctr"/>
            <a:r>
              <a:rPr lang="en-US" altLang="ko-Kore-KR" sz="1400" b="1" dirty="0">
                <a:latin typeface="나눔바른펜" charset="0"/>
              </a:rPr>
              <a:t>Back-end</a:t>
            </a:r>
            <a:endParaRPr lang="ko-Kore-KR" altLang="en-US" sz="1400" b="1" dirty="0">
              <a:latin typeface="나눔바른펜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AECBB-041C-E540-AE74-9C978F3211FC}"/>
              </a:ext>
            </a:extLst>
          </p:cNvPr>
          <p:cNvSpPr txBox="1"/>
          <p:nvPr/>
        </p:nvSpPr>
        <p:spPr>
          <a:xfrm>
            <a:off x="3299460" y="4925060"/>
            <a:ext cx="1022350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ore-KR" altLang="en-US" sz="1500" b="1" dirty="0">
                <a:latin typeface="나눔바른펜" charset="0"/>
              </a:rPr>
              <a:t>김기현</a:t>
            </a:r>
            <a:endParaRPr lang="en-US" altLang="ko-Kore-KR" sz="1500" b="1" dirty="0">
              <a:latin typeface="나눔바른펜" charset="0"/>
            </a:endParaRPr>
          </a:p>
          <a:p>
            <a:pPr algn="ctr"/>
            <a:r>
              <a:rPr lang="en-US" altLang="ko-Kore-KR" sz="1500" b="1" dirty="0">
                <a:latin typeface="나눔바른펜" charset="0"/>
              </a:rPr>
              <a:t>Back-end</a:t>
            </a:r>
            <a:endParaRPr lang="ko-Kore-KR" altLang="en-US" sz="1500" b="1" dirty="0">
              <a:latin typeface="나눔바른펜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B9AA1E-17CB-BF4E-880D-64A5EF6A3FE1}"/>
              </a:ext>
            </a:extLst>
          </p:cNvPr>
          <p:cNvSpPr txBox="1"/>
          <p:nvPr/>
        </p:nvSpPr>
        <p:spPr>
          <a:xfrm>
            <a:off x="5358765" y="4932680"/>
            <a:ext cx="1472565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ore-KR" altLang="en-US" sz="1500" b="1" dirty="0">
                <a:latin typeface="나눔바른펜" charset="0"/>
              </a:rPr>
              <a:t>배재현</a:t>
            </a:r>
            <a:endParaRPr lang="en-US" altLang="ko-Kore-KR" sz="1500" b="1" dirty="0">
              <a:latin typeface="나눔바른펜" charset="0"/>
            </a:endParaRPr>
          </a:p>
          <a:p>
            <a:pPr algn="ctr"/>
            <a:r>
              <a:rPr lang="en-US" altLang="ko-Kore-KR" sz="1500" b="1" dirty="0">
                <a:latin typeface="나눔바른펜" charset="0"/>
              </a:rPr>
              <a:t>Deep learning</a:t>
            </a:r>
            <a:endParaRPr lang="ko-Kore-KR" altLang="en-US" sz="1500" b="1" dirty="0">
              <a:latin typeface="나눔바른펜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2C0F77-6A11-7842-B54B-E3E7D636CA84}"/>
              </a:ext>
            </a:extLst>
          </p:cNvPr>
          <p:cNvSpPr txBox="1"/>
          <p:nvPr/>
        </p:nvSpPr>
        <p:spPr>
          <a:xfrm>
            <a:off x="7882255" y="4932680"/>
            <a:ext cx="1055370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ore-KR" altLang="en-US" sz="1500" b="1" dirty="0">
                <a:latin typeface="나눔바른펜" charset="0"/>
              </a:rPr>
              <a:t>이상민</a:t>
            </a:r>
            <a:endParaRPr lang="en-US" altLang="ko-Kore-KR" sz="1500" b="1" dirty="0">
              <a:latin typeface="나눔바른펜" charset="0"/>
            </a:endParaRPr>
          </a:p>
          <a:p>
            <a:pPr algn="ctr"/>
            <a:r>
              <a:rPr lang="en-US" altLang="ko-Kore-KR" sz="1500" b="1" dirty="0">
                <a:latin typeface="나눔바른펜" charset="0"/>
              </a:rPr>
              <a:t>Full-stack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0524F04-F2B8-F44F-8CB5-C62BE936E4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" y="2298700"/>
            <a:ext cx="1870710" cy="225679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35DC782-8E4E-7046-93D3-0B4E223412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95" y="2448560"/>
            <a:ext cx="2000885" cy="210629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D940089-F626-0647-8CE4-74BEED70D3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75" y="2265045"/>
            <a:ext cx="1816100" cy="237998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392A483-5B2B-5543-8159-470B6AECEB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895" y="2266950"/>
            <a:ext cx="1939925" cy="22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8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>
            <a:spLocks/>
          </p:cNvSpPr>
          <p:nvPr/>
        </p:nvSpPr>
        <p:spPr>
          <a:xfrm>
            <a:off x="-635" y="275590"/>
            <a:ext cx="9907270" cy="673735"/>
          </a:xfrm>
          <a:prstGeom prst="flowChartProcess">
            <a:avLst/>
          </a:prstGeom>
          <a:gradFill rotWithShape="1">
            <a:gsLst>
              <a:gs pos="0">
                <a:srgbClr val="4F7118"/>
              </a:gs>
              <a:gs pos="50000">
                <a:srgbClr val="73A426"/>
              </a:gs>
              <a:gs pos="100000">
                <a:srgbClr val="8BC32F"/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>
            <a:off x="327025" y="374650"/>
            <a:ext cx="1388745" cy="4610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b="1">
                <a:solidFill>
                  <a:schemeClr val="bg1"/>
                </a:solidFill>
                <a:latin typeface="나눔바른펜" charset="0"/>
                <a:ea typeface="나눔바른펜" charset="0"/>
              </a:rPr>
              <a:t>회사 소개</a:t>
            </a: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4584700" y="5755640"/>
            <a:ext cx="701675" cy="5530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500" b="1">
                <a:latin typeface="나눔바른펜" charset="0"/>
                <a:ea typeface="나눔바른펜" charset="0"/>
              </a:rPr>
              <a:t>안병준</a:t>
            </a:r>
            <a:endParaRPr lang="ko-KR" altLang="en-US" sz="1500" b="1">
              <a:latin typeface="나눔바른펜" charset="0"/>
              <a:ea typeface="나눔바른펜" charset="0"/>
            </a:endParaRPr>
          </a:p>
          <a:p>
            <a:pPr marL="0" indent="0" algn="ctr" latinLnBrk="0">
              <a:buFontTx/>
              <a:buNone/>
            </a:pPr>
            <a:r>
              <a:rPr lang="en-US" altLang="ko-KR" sz="1500" b="1">
                <a:latin typeface="나눔바른펜" charset="0"/>
                <a:ea typeface="나눔바른펜" charset="0"/>
              </a:rPr>
              <a:t>멘토</a:t>
            </a:r>
            <a:endParaRPr lang="ko-KR" altLang="en-US" sz="1500" b="1">
              <a:latin typeface="나눔바른펜" charset="0"/>
              <a:ea typeface="나눔바른펜" charset="0"/>
            </a:endParaRPr>
          </a:p>
        </p:txBody>
      </p:sp>
      <p:grpSp>
        <p:nvGrpSpPr>
          <p:cNvPr id="28" name="그룹 34"/>
          <p:cNvGrpSpPr/>
          <p:nvPr/>
        </p:nvGrpSpPr>
        <p:grpSpPr>
          <a:xfrm>
            <a:off x="1440180" y="1609725"/>
            <a:ext cx="7026910" cy="3963035"/>
            <a:chOff x="1440180" y="1609725"/>
            <a:chExt cx="7026910" cy="3963035"/>
          </a:xfrm>
        </p:grpSpPr>
        <p:sp>
          <p:nvSpPr>
            <p:cNvPr id="16" name="Rounded Rectangle 25"/>
            <p:cNvSpPr>
              <a:spLocks/>
            </p:cNvSpPr>
            <p:nvPr/>
          </p:nvSpPr>
          <p:spPr>
            <a:xfrm>
              <a:off x="1440180" y="1609725"/>
              <a:ext cx="7026910" cy="3963035"/>
            </a:xfrm>
            <a:prstGeom prst="roundRect">
              <a:avLst/>
            </a:prstGeom>
            <a:noFill/>
            <a:ln w="12700" cap="flat" cmpd="sng">
              <a:solidFill>
                <a:srgbClr val="92B84E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pic>
          <p:nvPicPr>
            <p:cNvPr id="26" name="그림 28" descr="/Users/isangmin/Library/Group Containers/L48J367XN4.com.infraware.PolarisOffice/EngineTemp/65985/fImage346523699719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3750" y="1711960"/>
              <a:ext cx="3239135" cy="851535"/>
            </a:xfrm>
            <a:prstGeom prst="rect">
              <a:avLst/>
            </a:prstGeom>
            <a:noFill/>
          </p:spPr>
        </p:pic>
        <p:pic>
          <p:nvPicPr>
            <p:cNvPr id="27" name="그림 29" descr="/Users/isangmin/Library/Group Containers/L48J367XN4.com.infraware.PolarisOffice/EngineTemp/65985/fImage17579363709150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6135" y="2720340"/>
              <a:ext cx="3172460" cy="254952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>
            <a:off x="327025" y="374650"/>
            <a:ext cx="2557110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b="1" dirty="0">
                <a:solidFill>
                  <a:srgbClr val="86B838"/>
                </a:solidFill>
                <a:latin typeface="나눔바른펜" charset="0"/>
                <a:ea typeface="나눔바른펜" charset="0"/>
              </a:rPr>
              <a:t>시스템 설계 내용</a:t>
            </a: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>
            <a:off x="422910" y="822325"/>
            <a:ext cx="1516762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 dirty="0">
                <a:solidFill>
                  <a:srgbClr val="86B838"/>
                </a:solidFill>
              </a:rPr>
              <a:t>-</a:t>
            </a:r>
            <a:r>
              <a:rPr lang="ko-KR" altLang="en-US" sz="1400" dirty="0">
                <a:solidFill>
                  <a:srgbClr val="86B838"/>
                </a:solidFill>
              </a:rPr>
              <a:t> </a:t>
            </a:r>
            <a:r>
              <a:rPr lang="en-US" altLang="ko-KR" sz="1400" dirty="0">
                <a:solidFill>
                  <a:srgbClr val="86B838"/>
                </a:solidFill>
              </a:rPr>
              <a:t>Jetson Nano Part</a:t>
            </a:r>
            <a:endParaRPr lang="ko-KR" altLang="en-US" sz="1400" dirty="0">
              <a:solidFill>
                <a:srgbClr val="86B838"/>
              </a:solidFill>
            </a:endParaRPr>
          </a:p>
        </p:txBody>
      </p:sp>
      <p:sp>
        <p:nvSpPr>
          <p:cNvPr id="31" name="Process 129"/>
          <p:cNvSpPr>
            <a:spLocks/>
          </p:cNvSpPr>
          <p:nvPr/>
        </p:nvSpPr>
        <p:spPr>
          <a:xfrm>
            <a:off x="-1270" y="5419725"/>
            <a:ext cx="9907905" cy="1436370"/>
          </a:xfrm>
          <a:prstGeom prst="flowChartProcess">
            <a:avLst/>
          </a:prstGeom>
          <a:gradFill rotWithShape="1">
            <a:gsLst>
              <a:gs pos="0">
                <a:srgbClr val="4F7118"/>
              </a:gs>
              <a:gs pos="50000">
                <a:srgbClr val="73A426"/>
              </a:gs>
              <a:gs pos="100000">
                <a:srgbClr val="8BC32F"/>
              </a:gs>
            </a:gsLst>
            <a:lin ang="162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2050" name="Picture 2" descr="NVIDIA Jetson Nano Development Kit-B01 [102110417]">
            <a:extLst>
              <a:ext uri="{FF2B5EF4-FFF2-40B4-BE49-F238E27FC236}">
                <a16:creationId xmlns:a16="http://schemas.microsoft.com/office/drawing/2014/main" id="{4258AF45-D5B0-4048-831B-C33234A55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819" y="1989137"/>
            <a:ext cx="2879725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상자 126">
            <a:extLst>
              <a:ext uri="{FF2B5EF4-FFF2-40B4-BE49-F238E27FC236}">
                <a16:creationId xmlns:a16="http://schemas.microsoft.com/office/drawing/2014/main" id="{BEFDAF99-8C08-A54E-BE7E-82AA4E55AE2D}"/>
              </a:ext>
            </a:extLst>
          </p:cNvPr>
          <p:cNvSpPr txBox="1">
            <a:spLocks/>
          </p:cNvSpPr>
          <p:nvPr/>
        </p:nvSpPr>
        <p:spPr>
          <a:xfrm>
            <a:off x="382842" y="1989137"/>
            <a:ext cx="2289409" cy="738664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algn="ctr" latinLnBrk="0"/>
            <a:r>
              <a:rPr lang="en-US" altLang="ko-KR" sz="1400" dirty="0" err="1">
                <a:latin typeface="나눔고딕" charset="0"/>
                <a:ea typeface="나눔고딕" charset="0"/>
              </a:rPr>
              <a:t>Pytorch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 1.3.0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을 사용하며 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,</a:t>
            </a:r>
          </a:p>
          <a:p>
            <a:pPr algn="ctr" latinLnBrk="0"/>
            <a:r>
              <a:rPr lang="en-US" altLang="ko-KR" sz="1400" dirty="0">
                <a:latin typeface="나눔고딕" charset="0"/>
                <a:ea typeface="나눔고딕" charset="0"/>
              </a:rPr>
              <a:t>Resnet 18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을 변형한 구조</a:t>
            </a:r>
            <a:endParaRPr lang="en-US" altLang="ko-KR" sz="1400" dirty="0">
              <a:latin typeface="나눔고딕" charset="0"/>
              <a:ea typeface="나눔고딕" charset="0"/>
            </a:endParaRPr>
          </a:p>
          <a:p>
            <a:pPr algn="ctr" latinLnBrk="0"/>
            <a:endParaRPr lang="en-US" altLang="ko-KR" sz="1400" b="1" dirty="0"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08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7025" y="374650"/>
            <a:ext cx="1524776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b="1" dirty="0">
                <a:solidFill>
                  <a:srgbClr val="9AB85E"/>
                </a:solidFill>
                <a:latin typeface="나눔바른펜" charset="0"/>
                <a:ea typeface="나눔바른펜" charset="0"/>
              </a:rPr>
              <a:t>진행 사항</a:t>
            </a:r>
          </a:p>
        </p:txBody>
      </p:sp>
      <p:sp>
        <p:nvSpPr>
          <p:cNvPr id="27" name="Process 16"/>
          <p:cNvSpPr>
            <a:spLocks/>
          </p:cNvSpPr>
          <p:nvPr/>
        </p:nvSpPr>
        <p:spPr>
          <a:xfrm>
            <a:off x="-6985" y="5425440"/>
            <a:ext cx="9907905" cy="1436370"/>
          </a:xfrm>
          <a:prstGeom prst="flowChartProcess">
            <a:avLst/>
          </a:prstGeom>
          <a:gradFill rotWithShape="1">
            <a:gsLst>
              <a:gs pos="0">
                <a:srgbClr val="4F7118"/>
              </a:gs>
              <a:gs pos="50000">
                <a:srgbClr val="73A426"/>
              </a:gs>
              <a:gs pos="100000">
                <a:srgbClr val="8BC32F"/>
              </a:gs>
            </a:gsLst>
            <a:lin ang="162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7DE2C55-D57B-F441-BD92-254F2042AE6F}"/>
              </a:ext>
            </a:extLst>
          </p:cNvPr>
          <p:cNvGraphicFramePr>
            <a:graphicFrameLocks noGrp="1"/>
          </p:cNvGraphicFramePr>
          <p:nvPr/>
        </p:nvGraphicFramePr>
        <p:xfrm>
          <a:off x="1042984" y="1049155"/>
          <a:ext cx="7820031" cy="4163445"/>
        </p:xfrm>
        <a:graphic>
          <a:graphicData uri="http://schemas.openxmlformats.org/drawingml/2006/table">
            <a:tbl>
              <a:tblPr/>
              <a:tblGrid>
                <a:gridCol w="1027545">
                  <a:extLst>
                    <a:ext uri="{9D8B030D-6E8A-4147-A177-3AD203B41FA5}">
                      <a16:colId xmlns:a16="http://schemas.microsoft.com/office/drawing/2014/main" val="4085183255"/>
                    </a:ext>
                  </a:extLst>
                </a:gridCol>
                <a:gridCol w="1027545">
                  <a:extLst>
                    <a:ext uri="{9D8B030D-6E8A-4147-A177-3AD203B41FA5}">
                      <a16:colId xmlns:a16="http://schemas.microsoft.com/office/drawing/2014/main" val="225015575"/>
                    </a:ext>
                  </a:extLst>
                </a:gridCol>
                <a:gridCol w="360741">
                  <a:extLst>
                    <a:ext uri="{9D8B030D-6E8A-4147-A177-3AD203B41FA5}">
                      <a16:colId xmlns:a16="http://schemas.microsoft.com/office/drawing/2014/main" val="1542996241"/>
                    </a:ext>
                  </a:extLst>
                </a:gridCol>
                <a:gridCol w="360741">
                  <a:extLst>
                    <a:ext uri="{9D8B030D-6E8A-4147-A177-3AD203B41FA5}">
                      <a16:colId xmlns:a16="http://schemas.microsoft.com/office/drawing/2014/main" val="3953850580"/>
                    </a:ext>
                  </a:extLst>
                </a:gridCol>
                <a:gridCol w="360741">
                  <a:extLst>
                    <a:ext uri="{9D8B030D-6E8A-4147-A177-3AD203B41FA5}">
                      <a16:colId xmlns:a16="http://schemas.microsoft.com/office/drawing/2014/main" val="1208463938"/>
                    </a:ext>
                  </a:extLst>
                </a:gridCol>
                <a:gridCol w="360112">
                  <a:extLst>
                    <a:ext uri="{9D8B030D-6E8A-4147-A177-3AD203B41FA5}">
                      <a16:colId xmlns:a16="http://schemas.microsoft.com/office/drawing/2014/main" val="2416886502"/>
                    </a:ext>
                  </a:extLst>
                </a:gridCol>
                <a:gridCol w="360741">
                  <a:extLst>
                    <a:ext uri="{9D8B030D-6E8A-4147-A177-3AD203B41FA5}">
                      <a16:colId xmlns:a16="http://schemas.microsoft.com/office/drawing/2014/main" val="2821500295"/>
                    </a:ext>
                  </a:extLst>
                </a:gridCol>
                <a:gridCol w="360741">
                  <a:extLst>
                    <a:ext uri="{9D8B030D-6E8A-4147-A177-3AD203B41FA5}">
                      <a16:colId xmlns:a16="http://schemas.microsoft.com/office/drawing/2014/main" val="3930942872"/>
                    </a:ext>
                  </a:extLst>
                </a:gridCol>
                <a:gridCol w="360741">
                  <a:extLst>
                    <a:ext uri="{9D8B030D-6E8A-4147-A177-3AD203B41FA5}">
                      <a16:colId xmlns:a16="http://schemas.microsoft.com/office/drawing/2014/main" val="1591188693"/>
                    </a:ext>
                  </a:extLst>
                </a:gridCol>
                <a:gridCol w="360741">
                  <a:extLst>
                    <a:ext uri="{9D8B030D-6E8A-4147-A177-3AD203B41FA5}">
                      <a16:colId xmlns:a16="http://schemas.microsoft.com/office/drawing/2014/main" val="2344754918"/>
                    </a:ext>
                  </a:extLst>
                </a:gridCol>
                <a:gridCol w="360112">
                  <a:extLst>
                    <a:ext uri="{9D8B030D-6E8A-4147-A177-3AD203B41FA5}">
                      <a16:colId xmlns:a16="http://schemas.microsoft.com/office/drawing/2014/main" val="2023931420"/>
                    </a:ext>
                  </a:extLst>
                </a:gridCol>
                <a:gridCol w="360741">
                  <a:extLst>
                    <a:ext uri="{9D8B030D-6E8A-4147-A177-3AD203B41FA5}">
                      <a16:colId xmlns:a16="http://schemas.microsoft.com/office/drawing/2014/main" val="108184304"/>
                    </a:ext>
                  </a:extLst>
                </a:gridCol>
                <a:gridCol w="360741">
                  <a:extLst>
                    <a:ext uri="{9D8B030D-6E8A-4147-A177-3AD203B41FA5}">
                      <a16:colId xmlns:a16="http://schemas.microsoft.com/office/drawing/2014/main" val="2181043021"/>
                    </a:ext>
                  </a:extLst>
                </a:gridCol>
                <a:gridCol w="360741">
                  <a:extLst>
                    <a:ext uri="{9D8B030D-6E8A-4147-A177-3AD203B41FA5}">
                      <a16:colId xmlns:a16="http://schemas.microsoft.com/office/drawing/2014/main" val="485835265"/>
                    </a:ext>
                  </a:extLst>
                </a:gridCol>
                <a:gridCol w="360741">
                  <a:extLst>
                    <a:ext uri="{9D8B030D-6E8A-4147-A177-3AD203B41FA5}">
                      <a16:colId xmlns:a16="http://schemas.microsoft.com/office/drawing/2014/main" val="2244147658"/>
                    </a:ext>
                  </a:extLst>
                </a:gridCol>
                <a:gridCol w="360112">
                  <a:extLst>
                    <a:ext uri="{9D8B030D-6E8A-4147-A177-3AD203B41FA5}">
                      <a16:colId xmlns:a16="http://schemas.microsoft.com/office/drawing/2014/main" val="3449033549"/>
                    </a:ext>
                  </a:extLst>
                </a:gridCol>
                <a:gridCol w="358227">
                  <a:extLst>
                    <a:ext uri="{9D8B030D-6E8A-4147-A177-3AD203B41FA5}">
                      <a16:colId xmlns:a16="http://schemas.microsoft.com/office/drawing/2014/main" val="48749701"/>
                    </a:ext>
                  </a:extLst>
                </a:gridCol>
                <a:gridCol w="358227">
                  <a:extLst>
                    <a:ext uri="{9D8B030D-6E8A-4147-A177-3AD203B41FA5}">
                      <a16:colId xmlns:a16="http://schemas.microsoft.com/office/drawing/2014/main" val="1352946435"/>
                    </a:ext>
                  </a:extLst>
                </a:gridCol>
              </a:tblGrid>
              <a:tr h="198755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Task Name</a:t>
                      </a:r>
                      <a:endParaRPr lang="en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월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월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월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6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월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977048"/>
                  </a:ext>
                </a:extLst>
              </a:tr>
              <a:tr h="19875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주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주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주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주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주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주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주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주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주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주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주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주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주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주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주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주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5301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1. 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자료조사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요구사항 분석 및 개</a:t>
                      </a:r>
                      <a:endParaRPr lang="ko-KR" altLang="en-US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발환경 구축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90626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2. 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설계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220520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모델 설계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539841"/>
                  </a:ext>
                </a:extLst>
              </a:tr>
              <a:tr h="365760">
                <a:tc row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3. 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개발 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자율주행 훈련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5627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webRTC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결합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8144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4. 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논문 준비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논문 준비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362618"/>
                  </a:ext>
                </a:extLst>
              </a:tr>
              <a:tr h="378460">
                <a:tc rowSpan="3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5. 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최종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오류수정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377361"/>
                  </a:ext>
                </a:extLst>
              </a:tr>
              <a:tr h="364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문서작성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645029"/>
                  </a:ext>
                </a:extLst>
              </a:tr>
              <a:tr h="330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완료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</a:t>
                      </a:r>
                      <a:endParaRPr lang="ko-KR" altLang="en-US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41036"/>
                  </a:ext>
                </a:extLst>
              </a:tr>
            </a:tbl>
          </a:graphicData>
        </a:graphic>
      </p:graphicFrame>
      <p:sp>
        <p:nvSpPr>
          <p:cNvPr id="5" name="AutoShape 4">
            <a:extLst>
              <a:ext uri="{FF2B5EF4-FFF2-40B4-BE49-F238E27FC236}">
                <a16:creationId xmlns:a16="http://schemas.microsoft.com/office/drawing/2014/main" id="{4A4DF203-BAF2-414C-9AD2-51A621256C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2987" y="4398497"/>
            <a:ext cx="9906000" cy="15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36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>
            <a:off x="327025" y="374650"/>
            <a:ext cx="1524776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b="1" dirty="0">
                <a:solidFill>
                  <a:srgbClr val="86B838"/>
                </a:solidFill>
                <a:latin typeface="나눔바른펜" charset="0"/>
                <a:ea typeface="나눔바른펜" charset="0"/>
              </a:rPr>
              <a:t>진행 사항</a:t>
            </a: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>
            <a:off x="422910" y="822325"/>
            <a:ext cx="1217000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 dirty="0">
                <a:solidFill>
                  <a:srgbClr val="86B838"/>
                </a:solidFill>
              </a:rPr>
              <a:t>-</a:t>
            </a:r>
            <a:r>
              <a:rPr lang="ko-KR" altLang="en-US" sz="1400" dirty="0">
                <a:solidFill>
                  <a:srgbClr val="86B838"/>
                </a:solidFill>
              </a:rPr>
              <a:t> </a:t>
            </a:r>
            <a:r>
              <a:rPr lang="ko-KR" altLang="en-US" sz="1400" dirty="0" err="1">
                <a:solidFill>
                  <a:srgbClr val="86B838"/>
                </a:solidFill>
              </a:rPr>
              <a:t>딥러닝</a:t>
            </a:r>
            <a:r>
              <a:rPr lang="ko-KR" altLang="en-US" sz="1400" dirty="0">
                <a:solidFill>
                  <a:srgbClr val="86B838"/>
                </a:solidFill>
              </a:rPr>
              <a:t> 관련</a:t>
            </a:r>
          </a:p>
        </p:txBody>
      </p:sp>
      <p:pic>
        <p:nvPicPr>
          <p:cNvPr id="31" name="그림 123" descr="/Users/isangmin/Library/Group Containers/L48J367XN4.com.infraware.PolarisOffice/EngineTemp/65985/image2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4465" y="1986914"/>
            <a:ext cx="1572895" cy="1567180"/>
          </a:xfrm>
          <a:prstGeom prst="rect">
            <a:avLst/>
          </a:prstGeom>
          <a:noFill/>
        </p:spPr>
      </p:pic>
      <p:sp>
        <p:nvSpPr>
          <p:cNvPr id="34" name="텍스트 상자 126"/>
          <p:cNvSpPr txBox="1">
            <a:spLocks/>
          </p:cNvSpPr>
          <p:nvPr/>
        </p:nvSpPr>
        <p:spPr>
          <a:xfrm>
            <a:off x="606351" y="2415799"/>
            <a:ext cx="392287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algn="ctr" latinLnBrk="0"/>
            <a:r>
              <a:rPr lang="ko-KR" altLang="en-US" sz="1400" dirty="0">
                <a:latin typeface="나눔고딕" charset="0"/>
                <a:ea typeface="나눔고딕" charset="0"/>
              </a:rPr>
              <a:t>현재 </a:t>
            </a:r>
            <a:r>
              <a:rPr lang="ko-KR" altLang="en-US" sz="1400" dirty="0" err="1">
                <a:latin typeface="나눔고딕" charset="0"/>
                <a:ea typeface="나눔고딕" charset="0"/>
              </a:rPr>
              <a:t>딥러닝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 모델 훈련이 완료되었으며 </a:t>
            </a:r>
            <a:endParaRPr lang="en-US" altLang="ko-KR" sz="1400" dirty="0">
              <a:latin typeface="나눔고딕" charset="0"/>
              <a:ea typeface="나눔고딕" charset="0"/>
            </a:endParaRPr>
          </a:p>
          <a:p>
            <a:pPr algn="ctr" latinLnBrk="0"/>
            <a:r>
              <a:rPr lang="ko-KR" altLang="en-US" sz="1400" dirty="0" err="1">
                <a:latin typeface="나눔고딕" charset="0"/>
                <a:ea typeface="나눔고딕" charset="0"/>
              </a:rPr>
              <a:t>테스트중에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 파이토치관련 이슈가 발생하였습니다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.</a:t>
            </a:r>
            <a:endParaRPr lang="ko-KR" altLang="en-US" sz="1400" dirty="0">
              <a:latin typeface="나눔고딕" charset="0"/>
              <a:ea typeface="나눔고딕" charset="0"/>
            </a:endParaRPr>
          </a:p>
        </p:txBody>
      </p:sp>
      <p:sp>
        <p:nvSpPr>
          <p:cNvPr id="35" name="Process 130"/>
          <p:cNvSpPr>
            <a:spLocks/>
          </p:cNvSpPr>
          <p:nvPr/>
        </p:nvSpPr>
        <p:spPr>
          <a:xfrm>
            <a:off x="-6985" y="5425440"/>
            <a:ext cx="9907270" cy="1435735"/>
          </a:xfrm>
          <a:prstGeom prst="flowChartProcess">
            <a:avLst/>
          </a:prstGeom>
          <a:gradFill rotWithShape="1">
            <a:gsLst>
              <a:gs pos="0">
                <a:srgbClr val="4F7118"/>
              </a:gs>
              <a:gs pos="50000">
                <a:srgbClr val="73A426"/>
              </a:gs>
              <a:gs pos="100000">
                <a:srgbClr val="8BC32F"/>
              </a:gs>
            </a:gsLst>
            <a:lin ang="162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>
            <a:off x="327025" y="374650"/>
            <a:ext cx="1569660" cy="4616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b="1" dirty="0">
                <a:solidFill>
                  <a:srgbClr val="86B838"/>
                </a:solidFill>
                <a:latin typeface="나눔바른펜" charset="0"/>
                <a:ea typeface="나눔바른펜" charset="0"/>
              </a:rPr>
              <a:t>진행 사항</a:t>
            </a: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>
            <a:off x="422910" y="822325"/>
            <a:ext cx="934102" cy="307777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 dirty="0">
                <a:solidFill>
                  <a:srgbClr val="86B838"/>
                </a:solidFill>
              </a:rPr>
              <a:t>-</a:t>
            </a:r>
            <a:r>
              <a:rPr lang="ko-KR" altLang="en-US" sz="1400" dirty="0">
                <a:solidFill>
                  <a:srgbClr val="86B838"/>
                </a:solidFill>
              </a:rPr>
              <a:t> </a:t>
            </a:r>
            <a:r>
              <a:rPr lang="en-US" altLang="ko-KR" sz="1400" dirty="0">
                <a:solidFill>
                  <a:srgbClr val="86B838"/>
                </a:solidFill>
              </a:rPr>
              <a:t> WebRTC</a:t>
            </a:r>
            <a:endParaRPr lang="ko-KR" altLang="en-US" sz="1400" dirty="0">
              <a:solidFill>
                <a:srgbClr val="86B838"/>
              </a:solidFill>
            </a:endParaRPr>
          </a:p>
        </p:txBody>
      </p:sp>
      <p:pic>
        <p:nvPicPr>
          <p:cNvPr id="31" name="그림 123" descr="/Users/isangmin/Library/Group Containers/L48J367XN4.com.infraware.PolarisOffice/EngineTemp/65985/image2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4465" y="1986914"/>
            <a:ext cx="1572895" cy="1567180"/>
          </a:xfrm>
          <a:prstGeom prst="rect">
            <a:avLst/>
          </a:prstGeom>
          <a:noFill/>
        </p:spPr>
      </p:pic>
      <p:sp>
        <p:nvSpPr>
          <p:cNvPr id="34" name="텍스트 상자 126"/>
          <p:cNvSpPr txBox="1">
            <a:spLocks/>
          </p:cNvSpPr>
          <p:nvPr/>
        </p:nvSpPr>
        <p:spPr>
          <a:xfrm>
            <a:off x="2149" y="2415799"/>
            <a:ext cx="5131276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algn="ctr" latinLnBrk="0"/>
            <a:r>
              <a:rPr lang="ko-KR" altLang="en-US" sz="1400" dirty="0">
                <a:latin typeface="나눔고딕" charset="0"/>
                <a:ea typeface="나눔고딕" charset="0"/>
              </a:rPr>
              <a:t>현제 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PC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와 모바일상에서 잘 작동하는 것을 확인했다</a:t>
            </a:r>
            <a:endParaRPr lang="en-US" altLang="ko-KR" sz="1400" dirty="0">
              <a:latin typeface="나눔고딕" charset="0"/>
              <a:ea typeface="나눔고딕" charset="0"/>
            </a:endParaRPr>
          </a:p>
          <a:p>
            <a:pPr algn="ctr" latinLnBrk="0"/>
            <a:r>
              <a:rPr lang="ko-KR" altLang="en-US" sz="1400" dirty="0">
                <a:latin typeface="나눔고딕" charset="0"/>
                <a:ea typeface="나눔고딕" charset="0"/>
              </a:rPr>
              <a:t>메인 페이지 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Spring</a:t>
            </a:r>
            <a:r>
              <a:rPr lang="ko-KR" altLang="en-US" sz="1400" dirty="0" err="1">
                <a:latin typeface="나눔고딕" charset="0"/>
                <a:ea typeface="나눔고딕" charset="0"/>
              </a:rPr>
              <a:t>으로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 구축</a:t>
            </a:r>
            <a:r>
              <a:rPr lang="en-US" altLang="ko-KR" sz="1400" dirty="0">
                <a:latin typeface="나눔고딕" charset="0"/>
                <a:ea typeface="나눔고딕" charset="0"/>
              </a:rPr>
              <a:t>,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 </a:t>
            </a:r>
            <a:r>
              <a:rPr lang="en-US" altLang="ko-KR" sz="1400" dirty="0" err="1">
                <a:latin typeface="나눔고딕" charset="0"/>
                <a:ea typeface="나눔고딕" charset="0"/>
              </a:rPr>
              <a:t>Webrtc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관련 부분은 </a:t>
            </a:r>
            <a:r>
              <a:rPr lang="en-US" altLang="ko-KR" sz="1400" dirty="0" err="1">
                <a:latin typeface="나눔고딕" charset="0"/>
                <a:ea typeface="나눔고딕" charset="0"/>
              </a:rPr>
              <a:t>nodejs</a:t>
            </a:r>
            <a:r>
              <a:rPr lang="ko-KR" altLang="en-US" sz="1400" dirty="0">
                <a:latin typeface="나눔고딕" charset="0"/>
                <a:ea typeface="나눔고딕" charset="0"/>
              </a:rPr>
              <a:t>로 구축</a:t>
            </a:r>
            <a:endParaRPr lang="en-US" altLang="ko-KR" sz="1400" dirty="0">
              <a:latin typeface="나눔고딕" charset="0"/>
              <a:ea typeface="나눔고딕" charset="0"/>
            </a:endParaRPr>
          </a:p>
        </p:txBody>
      </p:sp>
      <p:sp>
        <p:nvSpPr>
          <p:cNvPr id="35" name="Process 130"/>
          <p:cNvSpPr>
            <a:spLocks/>
          </p:cNvSpPr>
          <p:nvPr/>
        </p:nvSpPr>
        <p:spPr>
          <a:xfrm>
            <a:off x="-6985" y="5425440"/>
            <a:ext cx="9907270" cy="1435735"/>
          </a:xfrm>
          <a:prstGeom prst="flowChartProcess">
            <a:avLst/>
          </a:prstGeom>
          <a:gradFill rotWithShape="1">
            <a:gsLst>
              <a:gs pos="0">
                <a:srgbClr val="4F7118"/>
              </a:gs>
              <a:gs pos="50000">
                <a:srgbClr val="73A426"/>
              </a:gs>
              <a:gs pos="100000">
                <a:srgbClr val="8BC32F"/>
              </a:gs>
            </a:gsLst>
            <a:lin ang="162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95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Pages>18</Pages>
  <Words>378</Words>
  <Characters>0</Characters>
  <Application>Microsoft Macintosh PowerPoint</Application>
  <DocSecurity>0</DocSecurity>
  <PresentationFormat>A4 용지(210x297mm)</PresentationFormat>
  <Lines>0</Lines>
  <Paragraphs>224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나눔고딕</vt:lpstr>
      <vt:lpstr>나눔고딕 ExtraBold</vt:lpstr>
      <vt:lpstr>나눔바른펜</vt:lpstr>
      <vt:lpstr>바탕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안상준</cp:lastModifiedBy>
  <cp:revision>27</cp:revision>
  <dcterms:modified xsi:type="dcterms:W3CDTF">2021-05-01T08:34:21Z</dcterms:modified>
</cp:coreProperties>
</file>