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41.jpeg" ContentType="image/jpeg"/>
  <Override PartName="/ppt/media/image40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6.jpeg" ContentType="image/jpeg"/>
  <Override PartName="/ppt/media/image1.jpeg" ContentType="image/jpeg"/>
  <Override PartName="/ppt/media/image23.jpeg" ContentType="image/jpeg"/>
  <Override PartName="/ppt/media/image2.jpeg" ContentType="image/jpeg"/>
  <Override PartName="/ppt/media/image24.jpeg" ContentType="image/jpeg"/>
  <Override PartName="/ppt/media/image2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Click to move the slide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FFF7E30-1B3D-415B-B2D8-32748836FD0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4F5FAC9-AEDE-41E1-8157-6646485C246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8FF1D6-C906-4191-A0D2-A45F803A65D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B2478F9-C453-4F34-88BD-265A8457B148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3/18/19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51C7083-F054-4DAA-A92C-DBE8AE592FFF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Click to edit the title text format</a:t>
            </a:r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F00ECEB-4772-40D7-9CC8-91FDDA9F7A03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3/18/19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DC0AA7-81BC-4D40-8AE3-16E395E0831B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5" name="Picture 12" descr=""/>
          <p:cNvPicPr/>
          <p:nvPr/>
        </p:nvPicPr>
        <p:blipFill>
          <a:blip r:embed="rId2"/>
          <a:stretch/>
        </p:blipFill>
        <p:spPr>
          <a:xfrm>
            <a:off x="8719200" y="0"/>
            <a:ext cx="424440" cy="424440"/>
          </a:xfrm>
          <a:prstGeom prst="rect">
            <a:avLst/>
          </a:prstGeom>
          <a:ln>
            <a:noFill/>
          </a:ln>
        </p:spPr>
      </p:pic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ROBOTIS-GIT/turtlebot3_machine_learning" TargetMode="External"/><Relationship Id="rId2" Type="http://schemas.openxmlformats.org/officeDocument/2006/relationships/hyperlink" Target="https://youtu.be/5uIZU8PCHT8" TargetMode="External"/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image" Target="../media/image25.jpeg"/><Relationship Id="rId6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hyperlink" Target="https://bitbucket.org/theconstructcore/openai_examples_projects/src/3b1969f7cad7?at=master" TargetMode="External"/><Relationship Id="rId3" Type="http://schemas.openxmlformats.org/officeDocument/2006/relationships/hyperlink" Target="https://bitbucket.org/theconstructcore/openai_examples_projects/src/3b1969f7cad7/my_turtlebot3_openai_example/?at=master" TargetMode="External"/><Relationship Id="rId4" Type="http://schemas.openxmlformats.org/officeDocument/2006/relationships/hyperlink" Target="https://bitbucket.org/theconstructcore/openai_examples_projects/src/3b1969f7cad7/my_turtlebot3_openai_example/scripts/?at=master" TargetMode="External"/><Relationship Id="rId5" Type="http://schemas.openxmlformats.org/officeDocument/2006/relationships/hyperlink" Target="https://bitbucket.org/theconstructcore/openai_ros/src/b5fb3523a4c0?at=kinetic-devel" TargetMode="External"/><Relationship Id="rId6" Type="http://schemas.openxmlformats.org/officeDocument/2006/relationships/hyperlink" Target="https://bitbucket.org/theconstructcore/openai_ros/src/b5fb3523a4c0/openai_ros/?at=kinetic-devel" TargetMode="External"/><Relationship Id="rId7" Type="http://schemas.openxmlformats.org/officeDocument/2006/relationships/hyperlink" Target="https://bitbucket.org/theconstructcore/openai_ros/src/b5fb3523a4c0/openai_ros/src/?at=kinetic-devel" TargetMode="External"/><Relationship Id="rId8" Type="http://schemas.openxmlformats.org/officeDocument/2006/relationships/hyperlink" Target="https://bitbucket.org/theconstructcore/openai_ros/src/b5fb3523a4c0/openai_ros/src/openai_ros/?at=kinetic-devel" TargetMode="External"/><Relationship Id="rId9" Type="http://schemas.openxmlformats.org/officeDocument/2006/relationships/hyperlink" Target="https://bitbucket.org/theconstructcore/openai_ros/src/b5fb3523a4c0/openai_ros/src/openai_ros/task_envs/?at=kinetic-devel" TargetMode="External"/><Relationship Id="rId10" Type="http://schemas.openxmlformats.org/officeDocument/2006/relationships/hyperlink" Target="https://bitbucket.org/theconstructcore/openai_ros/src/b5fb3523a4c0/openai_ros/src/openai_ros/task_envs/turtlebot3/?at=kinetic-devel" TargetMode="External"/><Relationship Id="rId11" Type="http://schemas.openxmlformats.org/officeDocument/2006/relationships/hyperlink" Target="https://bitbucket.org/theconstructcore/openai_ros/src/b5fb3523a4c0?at=kinetic-devel" TargetMode="External"/><Relationship Id="rId12" Type="http://schemas.openxmlformats.org/officeDocument/2006/relationships/hyperlink" Target="https://bitbucket.org/theconstructcore/openai_ros/src/b5fb3523a4c0/openai_ros/?at=kinetic-devel" TargetMode="External"/><Relationship Id="rId13" Type="http://schemas.openxmlformats.org/officeDocument/2006/relationships/hyperlink" Target="https://bitbucket.org/theconstructcore/openai_ros/src/b5fb3523a4c0/openai_ros/src/?at=kinetic-devel" TargetMode="External"/><Relationship Id="rId14" Type="http://schemas.openxmlformats.org/officeDocument/2006/relationships/hyperlink" Target="https://bitbucket.org/theconstructcore/openai_ros/src/b5fb3523a4c0/openai_ros/src/openai_ros/?at=kinetic-devel" TargetMode="External"/><Relationship Id="rId15" Type="http://schemas.openxmlformats.org/officeDocument/2006/relationships/hyperlink" Target="https://bitbucket.org/theconstructcore/openai_ros/src/b5fb3523a4c0/openai_ros/src/openai_ros/robot_envs/?at=kinetic-devel" TargetMode="External"/><Relationship Id="rId16" Type="http://schemas.openxmlformats.org/officeDocument/2006/relationships/hyperlink" Target="https://bitbucket.org/theconstructcore/openai_ros/src/b5fb3523a4c0?at=kinetic-devel" TargetMode="External"/><Relationship Id="rId17" Type="http://schemas.openxmlformats.org/officeDocument/2006/relationships/hyperlink" Target="https://bitbucket.org/theconstructcore/openai_ros/src/b5fb3523a4c0/openai_ros/?at=kinetic-devel" TargetMode="External"/><Relationship Id="rId18" Type="http://schemas.openxmlformats.org/officeDocument/2006/relationships/hyperlink" Target="https://bitbucket.org/theconstructcore/openai_ros/src/b5fb3523a4c0/openai_ros/src/?at=kinetic-devel" TargetMode="External"/><Relationship Id="rId19" Type="http://schemas.openxmlformats.org/officeDocument/2006/relationships/hyperlink" Target="https://bitbucket.org/theconstructcore/openai_ros/src/b5fb3523a4c0/openai_ros/src/openai_ros/?at=kinetic-devel" TargetMode="External"/><Relationship Id="rId20" Type="http://schemas.openxmlformats.org/officeDocument/2006/relationships/hyperlink" Target="https://bitbucket.org/theconstructcore/openai_examples_projects.git" TargetMode="External"/><Relationship Id="rId21" Type="http://schemas.openxmlformats.org/officeDocument/2006/relationships/hyperlink" Target="https://bitbucket.org/theconstructcore/openai_ros.git" TargetMode="External"/><Relationship Id="rId22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bitbucket.org/theconstructcore/openai_examples_projects/src/3b1969f7cad7?at=master" TargetMode="External"/><Relationship Id="rId2" Type="http://schemas.openxmlformats.org/officeDocument/2006/relationships/hyperlink" Target="https://bitbucket.org/theconstructcore/openai_examples_projects/src/3b1969f7cad7/my_turtlebot3_openai_example/?at=master" TargetMode="External"/><Relationship Id="rId3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Relationship Id="rId4" Type="http://schemas.openxmlformats.org/officeDocument/2006/relationships/image" Target="../media/image31.png"/><Relationship Id="rId5" Type="http://schemas.openxmlformats.org/officeDocument/2006/relationships/hyperlink" Target="https://bitbucket.org/theconstructcore/openai_examples_projects.git" TargetMode="External"/><Relationship Id="rId6" Type="http://schemas.openxmlformats.org/officeDocument/2006/relationships/hyperlink" Target="https://bitbucket.org/theconstructcore/openai_ros.git" TargetMode="External"/><Relationship Id="rId7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bitbucket.org/theconstructcore/openai_examples_projects/src/3b1969f7cad7?at=master" TargetMode="External"/><Relationship Id="rId2" Type="http://schemas.openxmlformats.org/officeDocument/2006/relationships/hyperlink" Target="https://bitbucket.org/theconstructcore/openai_examples_projects/src/3b1969f7cad7/my_turtlebot3_openai_example/?at=master" TargetMode="External"/><Relationship Id="rId3" Type="http://schemas.openxmlformats.org/officeDocument/2006/relationships/hyperlink" Target="https://bitbucket.org/theconstructcore/openai_examples_projects/src/3b1969f7cad7/my_turtlebot3_openai_example/scripts/?at=master" TargetMode="External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hyperlink" Target="https://bitbucket.org/theconstructcore/openai_examples_projects.git" TargetMode="External"/><Relationship Id="rId8" Type="http://schemas.openxmlformats.org/officeDocument/2006/relationships/hyperlink" Target="https://bitbucket.org/theconstructcore/openai_ros.git" TargetMode="External"/><Relationship Id="rId9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bitbucket.org/theconstructcore/openai_examples_projects/src/3b1969f7cad7?at=master" TargetMode="External"/><Relationship Id="rId2" Type="http://schemas.openxmlformats.org/officeDocument/2006/relationships/hyperlink" Target="https://bitbucket.org/theconstructcore/openai_examples_projects/src/3b1969f7cad7/my_turtlebot3_openai_example/?at=master" TargetMode="External"/><Relationship Id="rId3" Type="http://schemas.openxmlformats.org/officeDocument/2006/relationships/hyperlink" Target="https://bitbucket.org/theconstructcore/openai_examples_projects/src/3b1969f7cad7/my_turtlebot3_openai_example/scripts/?at=master" TargetMode="External"/><Relationship Id="rId4" Type="http://schemas.openxmlformats.org/officeDocument/2006/relationships/image" Target="../media/image35.png"/><Relationship Id="rId5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Relationship Id="rId6" Type="http://schemas.openxmlformats.org/officeDocument/2006/relationships/image" Target="../media/image36.png"/><Relationship Id="rId7" Type="http://schemas.openxmlformats.org/officeDocument/2006/relationships/hyperlink" Target="https://bitbucket.org/theconstructcore/openai_examples_projects.git" TargetMode="External"/><Relationship Id="rId8" Type="http://schemas.openxmlformats.org/officeDocument/2006/relationships/hyperlink" Target="https://bitbucket.org/theconstructcore/openai_ros.git" TargetMode="External"/><Relationship Id="rId9" Type="http://schemas.openxmlformats.org/officeDocument/2006/relationships/slideLayout" Target="../slideLayouts/slideLayout1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bitbucket.org/theconstructcore/openai_examples_projects/src/3b1969f7cad7?at=master" TargetMode="External"/><Relationship Id="rId2" Type="http://schemas.openxmlformats.org/officeDocument/2006/relationships/hyperlink" Target="https://bitbucket.org/theconstructcore/openai_examples_projects/src/3b1969f7cad7/my_turtlebot3_openai_example/?at=master" TargetMode="External"/><Relationship Id="rId3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jpeg"/><Relationship Id="rId3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hyperlink" Target="https://gym.openai.com/envs/" TargetMode="External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ko.wikipedia.org/w/index.php?title=&#54532;&#47116;&#46308;&#47532;_AI&amp;action=edit&amp;redlink=1" TargetMode="External"/><Relationship Id="rId3" Type="http://schemas.openxmlformats.org/officeDocument/2006/relationships/hyperlink" Target="https://ko.wikipedia.org/w/index.php?title=&#54532;&#47116;&#46308;&#47532;_AI&amp;action=edit&amp;redlink=1" TargetMode="External"/><Relationship Id="rId4" Type="http://schemas.openxmlformats.org/officeDocument/2006/relationships/hyperlink" Target="https://ko.wikipedia.org/wiki/&#51064;&#44277;&#51648;&#45733;" TargetMode="External"/><Relationship Id="rId5" Type="http://schemas.openxmlformats.org/officeDocument/2006/relationships/hyperlink" Target="https://ko.wikipedia.org/wiki/&#51068;&#47200;_&#47672;&#49828;&#53356;" TargetMode="External"/><Relationship Id="rId6" Type="http://schemas.openxmlformats.org/officeDocument/2006/relationships/hyperlink" Target="https://ko.wikipedia.org/wiki/&#51068;&#47200;_&#47672;&#49828;&#53356;" TargetMode="External"/><Relationship Id="rId7" Type="http://schemas.openxmlformats.org/officeDocument/2006/relationships/hyperlink" Target="https://ko.wikipedia.org/w/index.php?title=Sam_Altman&amp;action=edit&amp;redlink=1" TargetMode="External"/><Relationship Id="rId8" Type="http://schemas.openxmlformats.org/officeDocument/2006/relationships/hyperlink" Target="https://ko.wikipedia.org/w/index.php?title=Sam_Altman&amp;action=edit&amp;redlink=1" TargetMode="External"/><Relationship Id="rId9" Type="http://schemas.openxmlformats.org/officeDocument/2006/relationships/hyperlink" Target="https://github.com/openai/baselines/blob/master/baselines/a2c" TargetMode="External"/><Relationship Id="rId10" Type="http://schemas.openxmlformats.org/officeDocument/2006/relationships/hyperlink" Target="https://github.com/openai/baselines/blob/master/baselines/acer" TargetMode="External"/><Relationship Id="rId11" Type="http://schemas.openxmlformats.org/officeDocument/2006/relationships/hyperlink" Target="https://github.com/openai/baselines/blob/master/baselines/acktr" TargetMode="External"/><Relationship Id="rId12" Type="http://schemas.openxmlformats.org/officeDocument/2006/relationships/hyperlink" Target="https://github.com/openai/baselines/blob/master/baselines/ddpg" TargetMode="External"/><Relationship Id="rId13" Type="http://schemas.openxmlformats.org/officeDocument/2006/relationships/hyperlink" Target="https://github.com/openai/baselines/blob/master/baselines/deepq" TargetMode="External"/><Relationship Id="rId14" Type="http://schemas.openxmlformats.org/officeDocument/2006/relationships/hyperlink" Target="https://github.com/openai/baselines/blob/master/baselines/gail" TargetMode="External"/><Relationship Id="rId15" Type="http://schemas.openxmlformats.org/officeDocument/2006/relationships/hyperlink" Target="https://github.com/openai/baselines/blob/master/baselines/her" TargetMode="External"/><Relationship Id="rId16" Type="http://schemas.openxmlformats.org/officeDocument/2006/relationships/hyperlink" Target="https://github.com/openai/baselines/blob/master/baselines/ppo1" TargetMode="External"/><Relationship Id="rId17" Type="http://schemas.openxmlformats.org/officeDocument/2006/relationships/hyperlink" Target="https://github.com/openai/baselines/blob/master/baselines/ppo2" TargetMode="External"/><Relationship Id="rId18" Type="http://schemas.openxmlformats.org/officeDocument/2006/relationships/hyperlink" Target="https://github.com/openai/baselines/blob/master/baselines/trpo_mpi" TargetMode="External"/><Relationship Id="rId19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jpe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slideLayout" Target="../slideLayouts/slideLayout14.xml"/><Relationship Id="rId1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hyperlink" Target="https://github.com/openai/gym.git" TargetMode="External"/><Relationship Id="rId3" Type="http://schemas.openxmlformats.org/officeDocument/2006/relationships/hyperlink" Target="https://bitbucket.org/theconstructcore/openai_examples_projects.git" TargetMode="External"/><Relationship Id="rId4" Type="http://schemas.openxmlformats.org/officeDocument/2006/relationships/hyperlink" Target="https://bitbucket.org/theconstructcore/openai_ros.git" TargetMode="External"/><Relationship Id="rId5" Type="http://schemas.openxmlformats.org/officeDocument/2006/relationships/hyperlink" Target="https://bitbucket.org/theconstructcore/turtlebot3.git" TargetMode="External"/><Relationship Id="rId6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2" descr=""/>
          <p:cNvPicPr/>
          <p:nvPr/>
        </p:nvPicPr>
        <p:blipFill>
          <a:blip r:embed="rId1"/>
          <a:stretch/>
        </p:blipFill>
        <p:spPr>
          <a:xfrm>
            <a:off x="257400" y="9432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2950920" y="897480"/>
            <a:ext cx="5828040" cy="11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b">
            <a:normAutofit/>
          </a:bodyPr>
          <a:p>
            <a:pPr algn="r">
              <a:lnSpc>
                <a:spcPct val="9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AuTURBO 2019</a:t>
            </a:r>
            <a:br/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921120" y="3543840"/>
            <a:ext cx="479952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>
            <a:normAutofit/>
          </a:bodyPr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H.O LEE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85723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TB3 machine learning packages ( OpenAI Gym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사용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X, Keras DQN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을 강화학습 알고리즘 사용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1280" y="341640"/>
            <a:ext cx="900072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사실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turtlebot3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packages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를 사용하지 않아도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Keras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DQN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강화학습을 통한 자체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machine learning packages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를 가지고 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동작도 잘되고 설명서도 잘되 있고 구조도 훨씬 간단하다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Model save, load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관련된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User Interface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도 잘 되어 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그리고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target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목적지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[ episode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마다 빨간색 지점이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목적지가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)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생성 된다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]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로 가는 것도 강화 학습에 포함되어있다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TB3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예제는 장애물 피하는 것만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OpenAI TB2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예제가 장애물을 피해 목적지에 가는 것도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cube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예제가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Keras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DQN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사용하여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Model save, load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부분도 구현 되어있다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0" y="4681800"/>
            <a:ext cx="750060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https://github.com/ROBOTIS-GIT/turtlebot3_machine_learning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 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"/>
              </a:rPr>
              <a:t>https://youtu.be/5uIZU8PCHT8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http://emanual.robotis.com/docs/en/platform/turtlebot3/machine_learning/#machine-learning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88" name="Picture 2" descr=""/>
          <p:cNvPicPr/>
          <p:nvPr/>
        </p:nvPicPr>
        <p:blipFill>
          <a:blip r:embed="rId3"/>
          <a:srcRect l="21096" t="3274" r="10935" b="5019"/>
          <a:stretch/>
        </p:blipFill>
        <p:spPr>
          <a:xfrm>
            <a:off x="142920" y="1366200"/>
            <a:ext cx="2071440" cy="1999800"/>
          </a:xfrm>
          <a:prstGeom prst="rect">
            <a:avLst/>
          </a:prstGeom>
          <a:ln>
            <a:noFill/>
          </a:ln>
        </p:spPr>
      </p:pic>
      <p:pic>
        <p:nvPicPr>
          <p:cNvPr id="189" name="Picture 4" descr=""/>
          <p:cNvPicPr/>
          <p:nvPr/>
        </p:nvPicPr>
        <p:blipFill>
          <a:blip r:embed="rId4"/>
          <a:srcRect l="22265" t="0" r="8592" b="0"/>
          <a:stretch/>
        </p:blipFill>
        <p:spPr>
          <a:xfrm>
            <a:off x="2786040" y="1366200"/>
            <a:ext cx="1932120" cy="1999800"/>
          </a:xfrm>
          <a:prstGeom prst="rect">
            <a:avLst/>
          </a:prstGeom>
          <a:ln>
            <a:noFill/>
          </a:ln>
        </p:spPr>
      </p:pic>
      <p:pic>
        <p:nvPicPr>
          <p:cNvPr id="190" name="Picture 6" descr=""/>
          <p:cNvPicPr/>
          <p:nvPr/>
        </p:nvPicPr>
        <p:blipFill>
          <a:blip r:embed="rId5"/>
          <a:srcRect l="15236" t="0" r="12109" b="0"/>
          <a:stretch/>
        </p:blipFill>
        <p:spPr>
          <a:xfrm>
            <a:off x="5143680" y="1366200"/>
            <a:ext cx="2030400" cy="1999800"/>
          </a:xfrm>
          <a:prstGeom prst="rect">
            <a:avLst/>
          </a:prstGeom>
          <a:ln>
            <a:noFill/>
          </a:ln>
        </p:spPr>
      </p:pic>
      <p:sp>
        <p:nvSpPr>
          <p:cNvPr id="191" name="CustomShape 4"/>
          <p:cNvSpPr/>
          <p:nvPr/>
        </p:nvSpPr>
        <p:spPr>
          <a:xfrm>
            <a:off x="4071960" y="1866240"/>
            <a:ext cx="213840" cy="21384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6643800" y="2080440"/>
            <a:ext cx="213840" cy="21384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"/>
          <p:cNvSpPr/>
          <p:nvPr/>
        </p:nvSpPr>
        <p:spPr>
          <a:xfrm>
            <a:off x="500040" y="1723320"/>
            <a:ext cx="213840" cy="21384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7"/>
          <p:cNvSpPr/>
          <p:nvPr/>
        </p:nvSpPr>
        <p:spPr>
          <a:xfrm>
            <a:off x="214200" y="3929040"/>
            <a:ext cx="86436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랑 동일하게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Agent , Environment, state, reward, action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구조로 동작하며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target point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관련된 부분이 학습에 추가되어서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Reward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state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 이 부분 관련된 배열이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state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 더 추가 되고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reward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계산식도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target point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과련된 계산식이 추가 되어있다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142920" y="3366360"/>
            <a:ext cx="2071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TB3_DQG_stage 2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고정 장애물을 피해 목적지로 이동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2786040" y="3357720"/>
            <a:ext cx="2142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TB3_DQG_stage 3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동정 장애물을 피해 목적지로 이동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5500800" y="3348720"/>
            <a:ext cx="14284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TB3_DQG_stage 4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6080" y="0"/>
            <a:ext cx="4710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응용하여 어떠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Code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를 개발해 볼수 있을 까요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28760" y="285840"/>
            <a:ext cx="67863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무엇이 하고 싶은가요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? 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구현 못해도 상관없습니다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일단 꿈은 크게… 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00" name="Picture 2" descr=""/>
          <p:cNvPicPr/>
          <p:nvPr/>
        </p:nvPicPr>
        <p:blipFill>
          <a:blip r:embed="rId1"/>
          <a:stretch/>
        </p:blipFill>
        <p:spPr>
          <a:xfrm>
            <a:off x="0" y="785880"/>
            <a:ext cx="1928520" cy="1928520"/>
          </a:xfrm>
          <a:prstGeom prst="rect">
            <a:avLst/>
          </a:prstGeom>
          <a:ln w="9360"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77040" y="185724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PPO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mujoco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9360" y="571320"/>
            <a:ext cx="4008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ROS1 Open Manipulator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Slide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구현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237600" y="2866320"/>
            <a:ext cx="3970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3.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의 기체 기반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navigation packages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구현 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04" name="Picture 2" descr=""/>
          <p:cNvPicPr/>
          <p:nvPr/>
        </p:nvPicPr>
        <p:blipFill>
          <a:blip r:embed="rId2"/>
          <a:stretch/>
        </p:blipFill>
        <p:spPr>
          <a:xfrm>
            <a:off x="285840" y="3143160"/>
            <a:ext cx="2214360" cy="1928520"/>
          </a:xfrm>
          <a:prstGeom prst="rect">
            <a:avLst/>
          </a:prstGeom>
          <a:ln w="9360">
            <a:noFill/>
          </a:ln>
        </p:spPr>
      </p:pic>
      <p:sp>
        <p:nvSpPr>
          <p:cNvPr id="205" name="CustomShape 6"/>
          <p:cNvSpPr/>
          <p:nvPr/>
        </p:nvSpPr>
        <p:spPr>
          <a:xfrm>
            <a:off x="4317840" y="571320"/>
            <a:ext cx="3882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2. ROS2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TB3 navigation packages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구현 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06" name="Picture 2" descr=""/>
          <p:cNvPicPr/>
          <p:nvPr/>
        </p:nvPicPr>
        <p:blipFill>
          <a:blip r:embed="rId3"/>
          <a:stretch/>
        </p:blipFill>
        <p:spPr>
          <a:xfrm>
            <a:off x="4286160" y="857160"/>
            <a:ext cx="2214360" cy="1928520"/>
          </a:xfrm>
          <a:prstGeom prst="rect">
            <a:avLst/>
          </a:prstGeom>
          <a:ln w="9360">
            <a:noFill/>
          </a:ln>
        </p:spPr>
      </p:pic>
      <p:sp>
        <p:nvSpPr>
          <p:cNvPr id="207" name="CustomShape 7"/>
          <p:cNvSpPr/>
          <p:nvPr/>
        </p:nvSpPr>
        <p:spPr>
          <a:xfrm>
            <a:off x="1704240" y="1000080"/>
            <a:ext cx="281232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1. OpenAI , 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연동환경 설정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2. Opm OpenAI interface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구현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3. Gazebo Simulation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환경 구현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4. Her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training script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구현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5.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학습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CustomShape 8"/>
          <p:cNvSpPr/>
          <p:nvPr/>
        </p:nvSpPr>
        <p:spPr>
          <a:xfrm>
            <a:off x="6336720" y="1071720"/>
            <a:ext cx="267192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ROS2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구현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- Gym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그대로 사용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2. Gazebo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환경 구현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4. Her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training script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구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5.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학습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2575800" y="3286080"/>
            <a:ext cx="333828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1.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해당봇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interface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구현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2.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해당봇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Gazebo Simulation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환경 구현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3. Qlearn or DQN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기반 환경 구현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4. Her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training script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구현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5.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학습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CustomShape 10"/>
          <p:cNvSpPr/>
          <p:nvPr/>
        </p:nvSpPr>
        <p:spPr>
          <a:xfrm>
            <a:off x="357120" y="3643200"/>
            <a:ext cx="1999800" cy="928440"/>
          </a:xfrm>
          <a:prstGeom prst="rect">
            <a:avLst/>
          </a:prstGeom>
          <a:solidFill>
            <a:srgbClr val="dbeef4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100000"/>
              </a:lnSpc>
            </a:pPr>
            <a:r>
              <a:rPr b="0" lang="en-US" sz="5500" spc="-1" strike="noStrike">
                <a:solidFill>
                  <a:srgbClr val="000000"/>
                </a:solidFill>
                <a:latin typeface="맑은 고딕"/>
              </a:rPr>
              <a:t>   </a:t>
            </a:r>
            <a:r>
              <a:rPr b="0" lang="en-US" sz="55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en-US" sz="5500" spc="-1" strike="noStrike">
              <a:latin typeface="Arial"/>
            </a:endParaRPr>
          </a:p>
        </p:txBody>
      </p:sp>
      <p:sp>
        <p:nvSpPr>
          <p:cNvPr id="211" name="CustomShape 11"/>
          <p:cNvSpPr/>
          <p:nvPr/>
        </p:nvSpPr>
        <p:spPr>
          <a:xfrm>
            <a:off x="0" y="571320"/>
            <a:ext cx="4214520" cy="21427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2"/>
          <p:cNvSpPr/>
          <p:nvPr/>
        </p:nvSpPr>
        <p:spPr>
          <a:xfrm>
            <a:off x="4214880" y="571320"/>
            <a:ext cx="4643280" cy="21427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3"/>
          <p:cNvSpPr/>
          <p:nvPr/>
        </p:nvSpPr>
        <p:spPr>
          <a:xfrm>
            <a:off x="142920" y="2714760"/>
            <a:ext cx="5643360" cy="242856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97360" y="2011680"/>
            <a:ext cx="85723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OPENAI ROS  Turtlebot3 Qlean Navigation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분석   </a:t>
            </a:r>
            <a:endParaRPr b="0" lang="en-US" sz="15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0520" y="0"/>
            <a:ext cx="31892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5. OpenAI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로 코드 구조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17" name="Picture 2" descr=""/>
          <p:cNvPicPr/>
          <p:nvPr/>
        </p:nvPicPr>
        <p:blipFill>
          <a:blip r:embed="rId2"/>
          <a:stretch/>
        </p:blipFill>
        <p:spPr>
          <a:xfrm>
            <a:off x="928800" y="642960"/>
            <a:ext cx="6429240" cy="171432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357120" y="2436120"/>
            <a:ext cx="8357760" cy="23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Training Environments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로봇을 학습시키는 데 필요한 모든 데이터를 제공하는 역할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Gym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공식 환경을 상속받습니다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그래서 그들은 완전히 호환되며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Gym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의 훈련 절차를 사용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Task Environment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로봇이 배워야 할 작업을 지정할 수 있는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Class, Robot Environment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상속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Robot Environment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작업에서 사용할 로봇을 지정하는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Class, Gazebo Environment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상속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Gazebo Environment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 Gazebo simulation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과 연결되는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Class,  Gym Environment( OpenAI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의 기본구조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상속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Training Script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로봇을 훈련시키기 위해 사용할 학습 알고리즘 을 정의하고 설정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-&gt; Training Environments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은 그대로 쓰고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Training Script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만 수정해서 원하는 강화학습을 쉽게 만들수 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   ………………………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...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정말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???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2000160" y="1221840"/>
            <a:ext cx="4428720" cy="9997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5"/>
          <p:cNvSpPr/>
          <p:nvPr/>
        </p:nvSpPr>
        <p:spPr>
          <a:xfrm>
            <a:off x="4611960" y="936000"/>
            <a:ext cx="1888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</a:rPr>
              <a:t>Training Environments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515160" y="285840"/>
            <a:ext cx="5241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크게 두 개 구조로 되어 있습니다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 Training Script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Training Environments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1"/>
          <p:cNvGrpSpPr/>
          <p:nvPr/>
        </p:nvGrpSpPr>
        <p:grpSpPr>
          <a:xfrm>
            <a:off x="142920" y="508680"/>
            <a:ext cx="5143320" cy="1371240"/>
            <a:chOff x="142920" y="508680"/>
            <a:chExt cx="5143320" cy="1371240"/>
          </a:xfrm>
        </p:grpSpPr>
        <p:pic>
          <p:nvPicPr>
            <p:cNvPr id="223" name="Picture 2" descr=""/>
            <p:cNvPicPr/>
            <p:nvPr/>
          </p:nvPicPr>
          <p:blipFill>
            <a:blip r:embed="rId1"/>
            <a:stretch/>
          </p:blipFill>
          <p:spPr>
            <a:xfrm>
              <a:off x="142920" y="508680"/>
              <a:ext cx="5143320" cy="1371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4" name="CustomShape 2"/>
            <p:cNvSpPr/>
            <p:nvPr/>
          </p:nvSpPr>
          <p:spPr>
            <a:xfrm>
              <a:off x="2900880" y="743400"/>
              <a:ext cx="1888200" cy="272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70c0"/>
                  </a:solidFill>
                  <a:latin typeface="맑은 고딕"/>
                </a:rPr>
                <a:t>Training Environments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225" name="CustomShape 3"/>
          <p:cNvSpPr/>
          <p:nvPr/>
        </p:nvSpPr>
        <p:spPr>
          <a:xfrm>
            <a:off x="66960" y="0"/>
            <a:ext cx="46468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5. OpenAI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로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Turtlebot3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구동 코드 위치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785880" y="3723480"/>
            <a:ext cx="6643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3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4"/>
              </a:rPr>
              <a:t>scripts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/ start_qlearning.py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643040" y="3199680"/>
            <a:ext cx="6643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5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6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7"/>
              </a:rPr>
              <a:t>src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8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9"/>
              </a:rPr>
              <a:t>task_envs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0"/>
              </a:rPr>
              <a:t>turtlebot3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/turtlebot3_world.py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2714760" y="2675880"/>
            <a:ext cx="5500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1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2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3"/>
              </a:rPr>
              <a:t>src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4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5"/>
              </a:rPr>
              <a:t>robot_envs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/turtlebot3_env.py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3857760" y="2151720"/>
            <a:ext cx="492876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6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7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8"/>
              </a:rPr>
              <a:t>src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9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robot_gazebo_env.py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CustomShape 8"/>
          <p:cNvSpPr/>
          <p:nvPr/>
        </p:nvSpPr>
        <p:spPr>
          <a:xfrm>
            <a:off x="0" y="4500720"/>
            <a:ext cx="628632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0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1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1" name="CustomShape 9"/>
          <p:cNvSpPr/>
          <p:nvPr/>
        </p:nvSpPr>
        <p:spPr>
          <a:xfrm flipH="1" rot="16200000">
            <a:off x="3355560" y="1787760"/>
            <a:ext cx="575640" cy="42840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0"/>
          <p:cNvSpPr/>
          <p:nvPr/>
        </p:nvSpPr>
        <p:spPr>
          <a:xfrm flipH="1" rot="16200000">
            <a:off x="1955160" y="2054520"/>
            <a:ext cx="1090800" cy="42840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1"/>
          <p:cNvSpPr/>
          <p:nvPr/>
        </p:nvSpPr>
        <p:spPr>
          <a:xfrm flipH="1" rot="16200000">
            <a:off x="585720" y="2280600"/>
            <a:ext cx="1614600" cy="49968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2"/>
          <p:cNvSpPr/>
          <p:nvPr/>
        </p:nvSpPr>
        <p:spPr>
          <a:xfrm flipH="1" rot="16200000">
            <a:off x="-532800" y="2542680"/>
            <a:ext cx="2138400" cy="49968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3"/>
          <p:cNvSpPr/>
          <p:nvPr/>
        </p:nvSpPr>
        <p:spPr>
          <a:xfrm>
            <a:off x="1353600" y="3929040"/>
            <a:ext cx="6036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이론상 이것만 수정하면 원하는 강화 학습을 봇에 적용할 수 있다고 하니 이것만 분석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6" name="CustomShape 14"/>
          <p:cNvSpPr/>
          <p:nvPr/>
        </p:nvSpPr>
        <p:spPr>
          <a:xfrm>
            <a:off x="1000080" y="1071720"/>
            <a:ext cx="3571560" cy="7855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6200" y="0"/>
            <a:ext cx="81021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6. OpenAI ROS TB3 example training script 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분석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( parameter configuration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71280" y="357120"/>
            <a:ext cx="1213920" cy="27288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Training script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1143000" y="357120"/>
            <a:ext cx="807228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config/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3"/>
              </a:rPr>
              <a:t> my_turtlebot3_openai_qlearn_params.yaml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0" name="Picture 2" descr=""/>
          <p:cNvPicPr/>
          <p:nvPr/>
        </p:nvPicPr>
        <p:blipFill>
          <a:blip r:embed="rId4"/>
          <a:stretch/>
        </p:blipFill>
        <p:spPr>
          <a:xfrm>
            <a:off x="1000080" y="714240"/>
            <a:ext cx="6500520" cy="4122000"/>
          </a:xfrm>
          <a:prstGeom prst="rect">
            <a:avLst/>
          </a:prstGeom>
          <a:ln w="9360">
            <a:noFill/>
          </a:ln>
        </p:spPr>
      </p:pic>
      <p:sp>
        <p:nvSpPr>
          <p:cNvPr id="241" name="CustomShape 4"/>
          <p:cNvSpPr/>
          <p:nvPr/>
        </p:nvSpPr>
        <p:spPr>
          <a:xfrm>
            <a:off x="928800" y="1143000"/>
            <a:ext cx="70920" cy="85680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928800" y="2143080"/>
            <a:ext cx="70920" cy="257148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66240" y="1428840"/>
            <a:ext cx="8424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qlearn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parameters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66240" y="2500200"/>
            <a:ext cx="8424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task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parameters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0" y="4681800"/>
            <a:ext cx="628632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5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6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0960" y="0"/>
            <a:ext cx="71161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6. OpenAI ROS TB3 example training script 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분석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( traning script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428840" y="465840"/>
            <a:ext cx="6643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3"/>
              </a:rPr>
              <a:t>scripts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/ start_qlearning.py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142920" y="465840"/>
            <a:ext cx="1285560" cy="27288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Training script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9" name="Picture 2" descr=""/>
          <p:cNvPicPr/>
          <p:nvPr/>
        </p:nvPicPr>
        <p:blipFill>
          <a:blip r:embed="rId4"/>
          <a:stretch/>
        </p:blipFill>
        <p:spPr>
          <a:xfrm>
            <a:off x="6215040" y="743040"/>
            <a:ext cx="1499760" cy="285480"/>
          </a:xfrm>
          <a:prstGeom prst="rect">
            <a:avLst/>
          </a:prstGeom>
          <a:ln w="9360">
            <a:noFill/>
          </a:ln>
        </p:spPr>
      </p:pic>
      <p:sp>
        <p:nvSpPr>
          <p:cNvPr id="250" name="CustomShape 4"/>
          <p:cNvSpPr/>
          <p:nvPr/>
        </p:nvSpPr>
        <p:spPr>
          <a:xfrm>
            <a:off x="7335000" y="743040"/>
            <a:ext cx="15066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Qlearn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수식형태로 동일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폴더에 같이 들어 있음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51" name="Picture 3" descr=""/>
          <p:cNvPicPr/>
          <p:nvPr/>
        </p:nvPicPr>
        <p:blipFill>
          <a:blip r:embed="rId5"/>
          <a:stretch/>
        </p:blipFill>
        <p:spPr>
          <a:xfrm>
            <a:off x="20520" y="928800"/>
            <a:ext cx="5122440" cy="3571560"/>
          </a:xfrm>
          <a:prstGeom prst="rect">
            <a:avLst/>
          </a:prstGeom>
          <a:ln w="9360">
            <a:noFill/>
          </a:ln>
        </p:spPr>
      </p:pic>
      <p:sp>
        <p:nvSpPr>
          <p:cNvPr id="252" name="CustomShape 5"/>
          <p:cNvSpPr/>
          <p:nvPr/>
        </p:nvSpPr>
        <p:spPr>
          <a:xfrm>
            <a:off x="894960" y="1101960"/>
            <a:ext cx="91368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OpenAI gym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불러옴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1149480" y="1504800"/>
            <a:ext cx="141552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사용할 강화 학습 알고리즘 불러옴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4" name="CustomShape 7"/>
          <p:cNvSpPr/>
          <p:nvPr/>
        </p:nvSpPr>
        <p:spPr>
          <a:xfrm>
            <a:off x="1699560" y="1643040"/>
            <a:ext cx="164304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Gym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환경을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wappers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형태로 불러옴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5" name="CustomShape 8"/>
          <p:cNvSpPr/>
          <p:nvPr/>
        </p:nvSpPr>
        <p:spPr>
          <a:xfrm>
            <a:off x="1113480" y="1928880"/>
            <a:ext cx="111780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Ros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관련된 함수를 불러옴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6" name="CustomShape 9"/>
          <p:cNvSpPr/>
          <p:nvPr/>
        </p:nvSpPr>
        <p:spPr>
          <a:xfrm>
            <a:off x="1353960" y="2448720"/>
            <a:ext cx="185976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Turtlebot3_world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task env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를 불러옴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7" name="CustomShape 10"/>
          <p:cNvSpPr/>
          <p:nvPr/>
        </p:nvSpPr>
        <p:spPr>
          <a:xfrm>
            <a:off x="1160640" y="3143160"/>
            <a:ext cx="89100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Ros node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를 불러옴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8" name="CustomShape 11"/>
          <p:cNvSpPr/>
          <p:nvPr/>
        </p:nvSpPr>
        <p:spPr>
          <a:xfrm>
            <a:off x="3085200" y="3214800"/>
            <a:ext cx="2286000" cy="36540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OpenAI gym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으로 환경을 만듬 여기에 적은 이름이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위에서 가져온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Turtlebot3_world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task env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에서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등록한 이름과 동일 해야 함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9" name="CustomShape 12"/>
          <p:cNvSpPr/>
          <p:nvPr/>
        </p:nvSpPr>
        <p:spPr>
          <a:xfrm flipV="1">
            <a:off x="2500200" y="3357720"/>
            <a:ext cx="571320" cy="1425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3"/>
          <p:cNvSpPr/>
          <p:nvPr/>
        </p:nvSpPr>
        <p:spPr>
          <a:xfrm flipH="1" rot="16200000">
            <a:off x="3178080" y="2535840"/>
            <a:ext cx="713880" cy="6426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Picture 2" descr=""/>
          <p:cNvPicPr/>
          <p:nvPr/>
        </p:nvPicPr>
        <p:blipFill>
          <a:blip r:embed="rId6"/>
          <a:stretch/>
        </p:blipFill>
        <p:spPr>
          <a:xfrm>
            <a:off x="5429160" y="2714760"/>
            <a:ext cx="2785680" cy="742680"/>
          </a:xfrm>
          <a:prstGeom prst="rect">
            <a:avLst/>
          </a:prstGeom>
          <a:ln w="9360">
            <a:solidFill>
              <a:srgbClr val="4f81bd"/>
            </a:solidFill>
            <a:miter/>
          </a:ln>
        </p:spPr>
      </p:pic>
      <p:sp>
        <p:nvSpPr>
          <p:cNvPr id="262" name="CustomShape 14"/>
          <p:cNvSpPr/>
          <p:nvPr/>
        </p:nvSpPr>
        <p:spPr>
          <a:xfrm>
            <a:off x="5429160" y="2571840"/>
            <a:ext cx="182880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Turtlebot3_world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3" name="CustomShape 15"/>
          <p:cNvSpPr/>
          <p:nvPr/>
        </p:nvSpPr>
        <p:spPr>
          <a:xfrm>
            <a:off x="2105280" y="4000680"/>
            <a:ext cx="146340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해당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rospackage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경로 얻어 오기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4" name="CustomShape 16"/>
          <p:cNvSpPr/>
          <p:nvPr/>
        </p:nvSpPr>
        <p:spPr>
          <a:xfrm>
            <a:off x="3152880" y="4357800"/>
            <a:ext cx="184572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생성한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gym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을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wappers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형태로 불러오기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5" name="CustomShape 17"/>
          <p:cNvSpPr/>
          <p:nvPr/>
        </p:nvSpPr>
        <p:spPr>
          <a:xfrm>
            <a:off x="0" y="4681800"/>
            <a:ext cx="628632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7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8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0960" y="0"/>
            <a:ext cx="71161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6. OpenAI ROS TB3 example training script 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분석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( traning script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428840" y="508680"/>
            <a:ext cx="6643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3"/>
              </a:rPr>
              <a:t>scripts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/ start_qlearning.py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142920" y="508680"/>
            <a:ext cx="1285560" cy="27288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Training script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69" name="Picture 4" descr=""/>
          <p:cNvPicPr/>
          <p:nvPr/>
        </p:nvPicPr>
        <p:blipFill>
          <a:blip r:embed="rId4"/>
          <a:stretch/>
        </p:blipFill>
        <p:spPr>
          <a:xfrm>
            <a:off x="214200" y="1500120"/>
            <a:ext cx="5070240" cy="2785680"/>
          </a:xfrm>
          <a:prstGeom prst="rect">
            <a:avLst/>
          </a:prstGeom>
          <a:ln w="9360">
            <a:noFill/>
          </a:ln>
        </p:spPr>
      </p:pic>
      <p:sp>
        <p:nvSpPr>
          <p:cNvPr id="270" name="CustomShape 4"/>
          <p:cNvSpPr/>
          <p:nvPr/>
        </p:nvSpPr>
        <p:spPr>
          <a:xfrm>
            <a:off x="5275800" y="2071800"/>
            <a:ext cx="2974680" cy="2721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 u="sng">
                <a:solidFill>
                  <a:srgbClr val="0000ff"/>
                </a:solidFill>
                <a:uFillTx/>
                <a:latin typeface="맑은 고딕"/>
                <a:hlinkClick r:id="rId5"/>
              </a:rPr>
              <a:t>my_turtlebot3_openai_qlearn_params.yaml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 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해당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config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파일에서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qlearning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에 필요한 파아미터 들을 불러온다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 flipH="1">
            <a:off x="5070600" y="1500120"/>
            <a:ext cx="70920" cy="135684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6"/>
          <p:cNvSpPr/>
          <p:nvPr/>
        </p:nvSpPr>
        <p:spPr>
          <a:xfrm>
            <a:off x="5061240" y="3000240"/>
            <a:ext cx="4023000" cy="36540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강화학습에 사용할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Qlearn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객체 만들기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( 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읽어온 파라미터 넣어 준다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. )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이중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action_space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는 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Turtlebot3_world ( task environment )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파일에서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config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파일의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'/turtlebot3/n_actions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값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( turtlebot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이 취할 수 있는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action ) 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여기서는 아래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개 정의 됨 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73" name="Picture 2" descr=""/>
          <p:cNvPicPr/>
          <p:nvPr/>
        </p:nvPicPr>
        <p:blipFill>
          <a:blip r:embed="rId6"/>
          <a:stretch/>
        </p:blipFill>
        <p:spPr>
          <a:xfrm>
            <a:off x="5072040" y="3386160"/>
            <a:ext cx="3142800" cy="142560"/>
          </a:xfrm>
          <a:prstGeom prst="rect">
            <a:avLst/>
          </a:prstGeom>
          <a:ln w="9360">
            <a:noFill/>
          </a:ln>
        </p:spPr>
      </p:pic>
      <p:sp>
        <p:nvSpPr>
          <p:cNvPr id="274" name="CustomShape 7"/>
          <p:cNvSpPr/>
          <p:nvPr/>
        </p:nvSpPr>
        <p:spPr>
          <a:xfrm>
            <a:off x="2748960" y="3500280"/>
            <a:ext cx="100368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Qlearn 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클레스 초기화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75" name="CustomShape 8"/>
          <p:cNvSpPr/>
          <p:nvPr/>
        </p:nvSpPr>
        <p:spPr>
          <a:xfrm>
            <a:off x="2248200" y="3857760"/>
            <a:ext cx="51912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</a:rPr>
              <a:t>변수 초기화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76" name="CustomShape 9"/>
          <p:cNvSpPr/>
          <p:nvPr/>
        </p:nvSpPr>
        <p:spPr>
          <a:xfrm>
            <a:off x="0" y="4681800"/>
            <a:ext cx="628632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7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8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-14040" y="0"/>
            <a:ext cx="66117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6. OpenAI ROS TB3 example training script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분석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( traning script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71280" y="294480"/>
            <a:ext cx="1213920" cy="27288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Training script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143000" y="294480"/>
            <a:ext cx="807228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/ config/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3"/>
              </a:rPr>
              <a:t> my_turtlebot3_openai_qlearn_params.yaml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80" name="Group 4"/>
          <p:cNvGrpSpPr/>
          <p:nvPr/>
        </p:nvGrpSpPr>
        <p:grpSpPr>
          <a:xfrm>
            <a:off x="207000" y="614520"/>
            <a:ext cx="4364640" cy="4242960"/>
            <a:chOff x="207000" y="614520"/>
            <a:chExt cx="4364640" cy="4242960"/>
          </a:xfrm>
        </p:grpSpPr>
        <p:pic>
          <p:nvPicPr>
            <p:cNvPr id="281" name="Picture 3" descr=""/>
            <p:cNvPicPr/>
            <p:nvPr/>
          </p:nvPicPr>
          <p:blipFill>
            <a:blip r:embed="rId4"/>
            <a:stretch/>
          </p:blipFill>
          <p:spPr>
            <a:xfrm>
              <a:off x="207000" y="614520"/>
              <a:ext cx="4364640" cy="34358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82" name="Picture 3" descr=""/>
            <p:cNvPicPr/>
            <p:nvPr/>
          </p:nvPicPr>
          <p:blipFill>
            <a:blip r:embed="rId5"/>
            <a:stretch/>
          </p:blipFill>
          <p:spPr>
            <a:xfrm>
              <a:off x="207000" y="4050720"/>
              <a:ext cx="4364640" cy="80676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283" name="Picture 2" descr=""/>
          <p:cNvPicPr/>
          <p:nvPr/>
        </p:nvPicPr>
        <p:blipFill>
          <a:blip r:embed="rId6"/>
          <a:stretch/>
        </p:blipFill>
        <p:spPr>
          <a:xfrm>
            <a:off x="4786200" y="3286080"/>
            <a:ext cx="3339000" cy="1482480"/>
          </a:xfrm>
          <a:prstGeom prst="rect">
            <a:avLst/>
          </a:prstGeom>
          <a:ln>
            <a:noFill/>
          </a:ln>
        </p:spPr>
      </p:pic>
      <p:sp>
        <p:nvSpPr>
          <p:cNvPr id="284" name="CustomShape 5"/>
          <p:cNvSpPr/>
          <p:nvPr/>
        </p:nvSpPr>
        <p:spPr>
          <a:xfrm>
            <a:off x="4500720" y="2286000"/>
            <a:ext cx="421452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아래 와 같은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Agent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Environment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가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1cycle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을 도는 형태가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 Step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OpenAI ROS TB3 example training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의 경우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State : laser_scan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배열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Reward : Done(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충돌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뒤짚힘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이 발생하면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-200,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앞으로 이동 성공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+ 5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           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옆으로 이동 성공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- 1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Action : 3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개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Action( forward, left, right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이동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500040" y="2428920"/>
            <a:ext cx="285480" cy="242856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7"/>
          <p:cNvSpPr/>
          <p:nvPr/>
        </p:nvSpPr>
        <p:spPr>
          <a:xfrm>
            <a:off x="-11880" y="3143160"/>
            <a:ext cx="51732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Step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1000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번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돌기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87" name="CustomShape 8"/>
          <p:cNvSpPr/>
          <p:nvPr/>
        </p:nvSpPr>
        <p:spPr>
          <a:xfrm flipH="1">
            <a:off x="3641760" y="642960"/>
            <a:ext cx="356760" cy="421452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9"/>
          <p:cNvSpPr/>
          <p:nvPr/>
        </p:nvSpPr>
        <p:spPr>
          <a:xfrm>
            <a:off x="3493440" y="785880"/>
            <a:ext cx="47988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episod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500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번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돌기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89" name="CustomShape 10"/>
          <p:cNvSpPr/>
          <p:nvPr/>
        </p:nvSpPr>
        <p:spPr>
          <a:xfrm>
            <a:off x="4357800" y="857160"/>
            <a:ext cx="428580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Step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1000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번 돌거나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Done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True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가 되면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Episod 1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개가 종료 된다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. Episode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시작시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env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환경이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reset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이 된다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그러면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gazebo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환경이 초기화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( bot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이 초기 위치로 이동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)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된다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OpenAI ROS TB3 example training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의 경우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Done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True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가 되는 경우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,turtlebot3_world.py(task env)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에 정의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- Accel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값을 보고 봇이 뒤짚히거나 길울어 졌다고 판다시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- lidar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값을 읽었을 때 장애물에 닿았다고 판단시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0" name="CustomShape 11"/>
          <p:cNvSpPr/>
          <p:nvPr/>
        </p:nvSpPr>
        <p:spPr>
          <a:xfrm>
            <a:off x="4429080" y="2214720"/>
            <a:ext cx="4357440" cy="2499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2"/>
          <p:cNvSpPr/>
          <p:nvPr/>
        </p:nvSpPr>
        <p:spPr>
          <a:xfrm>
            <a:off x="4500720" y="2071800"/>
            <a:ext cx="1071360" cy="24264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Step 1Cycle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2" name="CustomShape 13"/>
          <p:cNvSpPr/>
          <p:nvPr/>
        </p:nvSpPr>
        <p:spPr>
          <a:xfrm>
            <a:off x="4214880" y="785880"/>
            <a:ext cx="4643280" cy="40003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4"/>
          <p:cNvSpPr/>
          <p:nvPr/>
        </p:nvSpPr>
        <p:spPr>
          <a:xfrm>
            <a:off x="4357800" y="642960"/>
            <a:ext cx="1071360" cy="24264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</a:rPr>
              <a:t>Episode 1Cycle</a:t>
            </a:r>
            <a:endParaRPr b="0" lang="en-US" sz="10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-56880" y="0"/>
            <a:ext cx="43948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[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유첨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]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강화학습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(Reinforcement learning)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</a:rPr>
              <a:t>이란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214200" y="500040"/>
            <a:ext cx="42145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강화 학습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(Reinforcement Learning.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RL)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은 기계 학습이 다루는 문제들 중 하나로 어떤 환경 안에서 정의된 에이전트가 현재의 상태를 인식하여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선택 가능한 행동들 중 보상을 최대화하는 행동 혹은 행동 순서를 선택하는 방법입니다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96" name="Picture 2" descr=""/>
          <p:cNvPicPr/>
          <p:nvPr/>
        </p:nvPicPr>
        <p:blipFill>
          <a:blip r:embed="rId1"/>
          <a:stretch/>
        </p:blipFill>
        <p:spPr>
          <a:xfrm>
            <a:off x="214200" y="1643040"/>
            <a:ext cx="3982680" cy="1767960"/>
          </a:xfrm>
          <a:prstGeom prst="rect">
            <a:avLst/>
          </a:prstGeom>
          <a:ln>
            <a:noFill/>
          </a:ln>
        </p:spPr>
      </p:pic>
      <p:sp>
        <p:nvSpPr>
          <p:cNvPr id="297" name="CustomShape 3"/>
          <p:cNvSpPr/>
          <p:nvPr/>
        </p:nvSpPr>
        <p:spPr>
          <a:xfrm>
            <a:off x="214200" y="3786120"/>
            <a:ext cx="407160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에이전트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(Agent)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상태를 관찰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행동을 선택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목표지향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환경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(Environment)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에이전트를 제외한 나머지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                      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물리적으로 정의하기 힘듦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상태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(State)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현재 상황을 나타내는 정보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행동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(Action)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현재 상황에서 에이전트가 하는 것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보상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(Reward)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행동의 좋고 나쁨을 알려주는 정보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4857840" y="3000240"/>
            <a:ext cx="3500280" cy="19155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Reinforcement Learning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은 아래로 나누어 진다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1. Model base RL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모델은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state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action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받고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next state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reward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를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return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한다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Model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planning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 쓰여지며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실제로 경험하기 전에 가능한 미래 상황을 고려하여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action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결정하는 것이다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2. Model free RL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반대로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Trial-and-error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하며 배우는 것을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Model-Free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라고 한다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99" name="그림 8" descr=""/>
          <p:cNvPicPr/>
          <p:nvPr/>
        </p:nvPicPr>
        <p:blipFill>
          <a:blip r:embed="rId2"/>
          <a:stretch/>
        </p:blipFill>
        <p:spPr>
          <a:xfrm>
            <a:off x="4786200" y="357120"/>
            <a:ext cx="3672360" cy="26755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72400" y="2252880"/>
            <a:ext cx="2227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PoleCart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 막대를 세우기 위해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좌우로 움직임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721320" y="2214720"/>
            <a:ext cx="1610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TB2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 벽을 피해 벽뒤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목적지로 이동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545880" y="2214720"/>
            <a:ext cx="18601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Fetch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로봇이 네모를 차서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목적지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빨간 점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)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로 보냄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3214800" y="2714760"/>
            <a:ext cx="5714640" cy="1630080"/>
          </a:xfrm>
          <a:prstGeom prst="rect">
            <a:avLst/>
          </a:prstGeom>
          <a:ln w="9360">
            <a:noFill/>
          </a:ln>
        </p:spPr>
      </p:pic>
      <p:pic>
        <p:nvPicPr>
          <p:cNvPr id="96" name="Picture 2" descr=""/>
          <p:cNvPicPr/>
          <p:nvPr/>
        </p:nvPicPr>
        <p:blipFill>
          <a:blip r:embed="rId2"/>
          <a:stretch/>
        </p:blipFill>
        <p:spPr>
          <a:xfrm>
            <a:off x="285840" y="357120"/>
            <a:ext cx="8429400" cy="1856880"/>
          </a:xfrm>
          <a:prstGeom prst="rect">
            <a:avLst/>
          </a:prstGeom>
          <a:ln w="936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3604320" y="4538880"/>
            <a:ext cx="1980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ShadowHand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 육면체를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원하는 면이 오게 돌림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6676200" y="4500720"/>
            <a:ext cx="1980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ShadowHand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 막대기를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원하는 형상으로 잡게 돌림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480960" y="500040"/>
            <a:ext cx="13698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Q learning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 JAVA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42480" y="0"/>
            <a:ext cx="62474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서론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. Open AI platform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을 로봇에 적용해서 무엇을 하고 있을까요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214200" y="3357720"/>
            <a:ext cx="235692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Mujoco 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유료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simulation tool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50 $ / year.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한달 무료 → 학생은 무료 버전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3506040" y="38340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Q learning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 Gazebo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6363720" y="135720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PPO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mujoco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3363120" y="371484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HER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mujoco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6506280" y="364320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HER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-&gt; mujoco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13"/>
          <p:cNvSpPr/>
          <p:nvPr/>
        </p:nvSpPr>
        <p:spPr>
          <a:xfrm>
            <a:off x="0" y="4866480"/>
            <a:ext cx="357156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3"/>
              </a:rPr>
              <a:t>https://gym.openai.com/envs/#robotics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    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357120" y="741600"/>
            <a:ext cx="1714320" cy="118692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57600" y="0"/>
            <a:ext cx="26229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서론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. Open AI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란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?  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428920" y="698760"/>
            <a:ext cx="6214680" cy="13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2015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</a:rPr>
              <a:t>년 설립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오픈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AI(OpenAI)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는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"/>
              </a:rPr>
              <a:t>프렌들리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3"/>
              </a:rPr>
              <a:t>AI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를 제고하고 개발함으로써 전적으로 인류에게 이익을 주는 것을 목표로 하는 비영리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4"/>
              </a:rPr>
              <a:t>인공지능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(AI)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연구 기업이다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 단체의 목적은 특허와 연구를 대중에 공개함으로써 다른 기관들 및 연구원들과 자유로이 협업하는 것이다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설립자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-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5"/>
              </a:rPr>
              <a:t>일론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6"/>
              </a:rPr>
              <a:t>머스크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7"/>
              </a:rPr>
              <a:t>Sam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8"/>
              </a:rPr>
              <a:t>Altman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53520" y="2000160"/>
            <a:ext cx="667440" cy="36468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Gym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357120" y="2357280"/>
            <a:ext cx="7929360" cy="10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Gym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이라는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Gym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은 강화 학습 알고리즘을 개발하고 비교하기위한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Toolkit.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Gym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은 다양한 환경에 대한 정보를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Wrapper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형태로 제공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연구자가 강화학습 알고리즘을 디자인하는 데만 집중할 수 있도록 도와 준다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를 쓸 경우에도 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Gym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이라는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를 깔아야 한다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Code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주소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- https://github.com/openai/gym/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328680" y="3488400"/>
            <a:ext cx="1087920" cy="36468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Baseline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357120" y="3857760"/>
            <a:ext cx="7929360" cy="6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 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강화학습 알고리즘은 해당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Baseline git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 정의 되어있다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9"/>
              </a:rPr>
              <a:t>A2C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0"/>
              </a:rPr>
              <a:t>ACER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1"/>
              </a:rPr>
              <a:t>ACKTR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2"/>
              </a:rPr>
              <a:t>DDPG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3"/>
              </a:rPr>
              <a:t>DQN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4"/>
              </a:rPr>
              <a:t>GAIL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5"/>
              </a:rPr>
              <a:t>HER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6"/>
              </a:rPr>
              <a:t>PPO1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7"/>
              </a:rPr>
              <a:t>PPO2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8"/>
              </a:rPr>
              <a:t>TRPO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Code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주소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- https://github.com/openai/baselines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4480" y="0"/>
            <a:ext cx="52394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본론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.  Open AI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를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ROS + GAZEBO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와 연동하여 사용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071960" y="1071720"/>
            <a:ext cx="4980600" cy="13680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방법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1. Python 2.0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ROS 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만 사용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장점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: 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기반 환경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setting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 쉬움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OpenAI Gym Code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그대로 사용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가제보 기반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Robot 13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종을 지원하는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API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 만들어져 있음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단점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: OpenAI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Baseline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 있는 강화 학습 알고리즘을 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      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그대로 가져다 쓸수 없음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.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기본 예제에서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qlearn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정도만 제공  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그외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keras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dqn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알고리즘 가져다 쓸수도 있긴 함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16" name="Group 3"/>
          <p:cNvGrpSpPr/>
          <p:nvPr/>
        </p:nvGrpSpPr>
        <p:grpSpPr>
          <a:xfrm>
            <a:off x="357120" y="1000080"/>
            <a:ext cx="2625120" cy="2863080"/>
            <a:chOff x="357120" y="1000080"/>
            <a:chExt cx="2625120" cy="2863080"/>
          </a:xfrm>
        </p:grpSpPr>
        <p:pic>
          <p:nvPicPr>
            <p:cNvPr id="117" name="Picture 4" descr=""/>
            <p:cNvPicPr/>
            <p:nvPr/>
          </p:nvPicPr>
          <p:blipFill>
            <a:blip r:embed="rId1"/>
            <a:stretch/>
          </p:blipFill>
          <p:spPr>
            <a:xfrm>
              <a:off x="446400" y="1181160"/>
              <a:ext cx="2266560" cy="2381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2" descr=""/>
            <p:cNvPicPr/>
            <p:nvPr/>
          </p:nvPicPr>
          <p:blipFill>
            <a:blip r:embed="rId2"/>
            <a:stretch/>
          </p:blipFill>
          <p:spPr>
            <a:xfrm>
              <a:off x="357120" y="3071880"/>
              <a:ext cx="1142640" cy="791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9" name="CustomShape 4"/>
            <p:cNvSpPr/>
            <p:nvPr/>
          </p:nvSpPr>
          <p:spPr>
            <a:xfrm rot="19630800">
              <a:off x="1168560" y="2527920"/>
              <a:ext cx="112608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Python 3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120" name="Picture 2" descr=""/>
            <p:cNvPicPr/>
            <p:nvPr/>
          </p:nvPicPr>
          <p:blipFill>
            <a:blip r:embed="rId3"/>
            <a:stretch/>
          </p:blipFill>
          <p:spPr>
            <a:xfrm>
              <a:off x="1643040" y="1000080"/>
              <a:ext cx="1339200" cy="378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1" name="CustomShape 5"/>
            <p:cNvSpPr/>
            <p:nvPr/>
          </p:nvSpPr>
          <p:spPr>
            <a:xfrm rot="19749000">
              <a:off x="870480" y="1588320"/>
              <a:ext cx="11311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</a:rPr>
                <a:t>Python 2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2" name="CustomShape 6"/>
          <p:cNvSpPr/>
          <p:nvPr/>
        </p:nvSpPr>
        <p:spPr>
          <a:xfrm>
            <a:off x="637560" y="3925800"/>
            <a:ext cx="24242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는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지원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Python version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틀려서 연동 이 되지 않는 문제 있음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4071960" y="2714760"/>
            <a:ext cx="4785840" cy="82044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방법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2. python 3.0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을 가상환경에서 실행하여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사용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장점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:  OpenAI Gym, Baseline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그대로 사용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단점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:  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기반 환경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setting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 방법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보다 어려움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4178160" y="3928680"/>
            <a:ext cx="356220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ROS Gazebo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기반 에서 강화학습을 학습시에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적당한 방법을 선택해서 하시면 될것 같습니다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해당강의는  아래 방법으로만 진행 예정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방법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1. Python 2.0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ROS package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기본 제공하는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q learning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만 사용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5" name="CustomShape 9"/>
          <p:cNvSpPr/>
          <p:nvPr/>
        </p:nvSpPr>
        <p:spPr>
          <a:xfrm>
            <a:off x="4114800" y="641520"/>
            <a:ext cx="3626280" cy="27288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해당 강의에서는 방법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1 OpenAI Ros package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만 설명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1680" y="0"/>
            <a:ext cx="67075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1. OpenAI ROS Packages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에서 기본 지원하는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Gazebo Simulation Bot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360" y="365760"/>
            <a:ext cx="8266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쪽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interface Code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만 있고 각 봇의 가제보 시뮬레이션 코드는 알아서 찾아야 한다……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..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이게 젤 어렵습니다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8" name="Picture 1" descr=""/>
          <p:cNvPicPr/>
          <p:nvPr/>
        </p:nvPicPr>
        <p:blipFill>
          <a:blip r:embed="rId1"/>
          <a:stretch/>
        </p:blipFill>
        <p:spPr>
          <a:xfrm>
            <a:off x="214200" y="1254960"/>
            <a:ext cx="856800" cy="1019880"/>
          </a:xfrm>
          <a:prstGeom prst="rect">
            <a:avLst/>
          </a:prstGeom>
          <a:ln>
            <a:noFill/>
          </a:ln>
        </p:spPr>
      </p:pic>
      <p:pic>
        <p:nvPicPr>
          <p:cNvPr id="129" name="Picture 2" descr=""/>
          <p:cNvPicPr/>
          <p:nvPr/>
        </p:nvPicPr>
        <p:blipFill>
          <a:blip r:embed="rId2"/>
          <a:srcRect l="39259" t="0" r="21465" b="18182"/>
          <a:stretch/>
        </p:blipFill>
        <p:spPr>
          <a:xfrm>
            <a:off x="1143000" y="1263600"/>
            <a:ext cx="856800" cy="1285560"/>
          </a:xfrm>
          <a:prstGeom prst="rect">
            <a:avLst/>
          </a:prstGeom>
          <a:ln>
            <a:noFill/>
          </a:ln>
        </p:spPr>
      </p:pic>
      <p:pic>
        <p:nvPicPr>
          <p:cNvPr id="130" name="Picture 3" descr=""/>
          <p:cNvPicPr/>
          <p:nvPr/>
        </p:nvPicPr>
        <p:blipFill>
          <a:blip r:embed="rId3"/>
          <a:srcRect l="13633" t="0" r="18180" b="17613"/>
          <a:stretch/>
        </p:blipFill>
        <p:spPr>
          <a:xfrm>
            <a:off x="2071800" y="1263600"/>
            <a:ext cx="1071360" cy="999720"/>
          </a:xfrm>
          <a:prstGeom prst="rect">
            <a:avLst/>
          </a:prstGeom>
          <a:ln>
            <a:noFill/>
          </a:ln>
        </p:spPr>
      </p:pic>
      <p:pic>
        <p:nvPicPr>
          <p:cNvPr id="131" name="Picture 4" descr=""/>
          <p:cNvPicPr/>
          <p:nvPr/>
        </p:nvPicPr>
        <p:blipFill>
          <a:blip r:embed="rId4"/>
          <a:stretch/>
        </p:blipFill>
        <p:spPr>
          <a:xfrm>
            <a:off x="3214800" y="1263600"/>
            <a:ext cx="1571400" cy="1009800"/>
          </a:xfrm>
          <a:prstGeom prst="rect">
            <a:avLst/>
          </a:prstGeom>
          <a:ln>
            <a:noFill/>
          </a:ln>
        </p:spPr>
      </p:pic>
      <p:pic>
        <p:nvPicPr>
          <p:cNvPr id="132" name="Picture 6" descr=""/>
          <p:cNvPicPr/>
          <p:nvPr/>
        </p:nvPicPr>
        <p:blipFill>
          <a:blip r:embed="rId5"/>
          <a:stretch/>
        </p:blipFill>
        <p:spPr>
          <a:xfrm>
            <a:off x="5072040" y="1357200"/>
            <a:ext cx="1230480" cy="1071360"/>
          </a:xfrm>
          <a:prstGeom prst="rect">
            <a:avLst/>
          </a:prstGeom>
          <a:ln>
            <a:noFill/>
          </a:ln>
        </p:spPr>
      </p:pic>
      <p:pic>
        <p:nvPicPr>
          <p:cNvPr id="133" name="Picture 7" descr=""/>
          <p:cNvPicPr/>
          <p:nvPr/>
        </p:nvPicPr>
        <p:blipFill>
          <a:blip r:embed="rId6"/>
          <a:stretch/>
        </p:blipFill>
        <p:spPr>
          <a:xfrm>
            <a:off x="71280" y="3143160"/>
            <a:ext cx="1285560" cy="1186560"/>
          </a:xfrm>
          <a:prstGeom prst="rect">
            <a:avLst/>
          </a:prstGeom>
          <a:ln>
            <a:noFill/>
          </a:ln>
        </p:spPr>
      </p:pic>
      <p:pic>
        <p:nvPicPr>
          <p:cNvPr id="134" name="Picture 8" descr=""/>
          <p:cNvPicPr/>
          <p:nvPr/>
        </p:nvPicPr>
        <p:blipFill>
          <a:blip r:embed="rId7"/>
          <a:stretch/>
        </p:blipFill>
        <p:spPr>
          <a:xfrm>
            <a:off x="7858080" y="1143000"/>
            <a:ext cx="825480" cy="1593360"/>
          </a:xfrm>
          <a:prstGeom prst="rect">
            <a:avLst/>
          </a:prstGeom>
          <a:ln>
            <a:noFill/>
          </a:ln>
        </p:spPr>
      </p:pic>
      <p:pic>
        <p:nvPicPr>
          <p:cNvPr id="135" name="Picture 9" descr=""/>
          <p:cNvPicPr/>
          <p:nvPr/>
        </p:nvPicPr>
        <p:blipFill>
          <a:blip r:embed="rId8"/>
          <a:stretch/>
        </p:blipFill>
        <p:spPr>
          <a:xfrm>
            <a:off x="3143160" y="3000240"/>
            <a:ext cx="1379160" cy="1522800"/>
          </a:xfrm>
          <a:prstGeom prst="rect">
            <a:avLst/>
          </a:prstGeom>
          <a:ln>
            <a:noFill/>
          </a:ln>
        </p:spPr>
      </p:pic>
      <p:pic>
        <p:nvPicPr>
          <p:cNvPr id="136" name="Picture 11" descr=""/>
          <p:cNvPicPr/>
          <p:nvPr/>
        </p:nvPicPr>
        <p:blipFill>
          <a:blip r:embed="rId9"/>
          <a:stretch/>
        </p:blipFill>
        <p:spPr>
          <a:xfrm>
            <a:off x="6429240" y="1285920"/>
            <a:ext cx="1257480" cy="1071000"/>
          </a:xfrm>
          <a:prstGeom prst="rect">
            <a:avLst/>
          </a:prstGeom>
          <a:ln>
            <a:noFill/>
          </a:ln>
        </p:spPr>
      </p:pic>
      <p:pic>
        <p:nvPicPr>
          <p:cNvPr id="137" name="Picture 12" descr=""/>
          <p:cNvPicPr/>
          <p:nvPr/>
        </p:nvPicPr>
        <p:blipFill>
          <a:blip r:embed="rId10"/>
          <a:stretch/>
        </p:blipFill>
        <p:spPr>
          <a:xfrm>
            <a:off x="4643280" y="3000240"/>
            <a:ext cx="1023480" cy="1425240"/>
          </a:xfrm>
          <a:prstGeom prst="rect">
            <a:avLst/>
          </a:prstGeom>
          <a:ln>
            <a:noFill/>
          </a:ln>
        </p:spPr>
      </p:pic>
      <p:pic>
        <p:nvPicPr>
          <p:cNvPr id="138" name="Picture 14" descr=""/>
          <p:cNvPicPr/>
          <p:nvPr/>
        </p:nvPicPr>
        <p:blipFill>
          <a:blip r:embed="rId11"/>
          <a:srcRect l="0" t="30762" r="34954" b="0"/>
          <a:stretch/>
        </p:blipFill>
        <p:spPr>
          <a:xfrm>
            <a:off x="1428840" y="3143160"/>
            <a:ext cx="1499760" cy="1285560"/>
          </a:xfrm>
          <a:prstGeom prst="rect">
            <a:avLst/>
          </a:prstGeom>
          <a:ln>
            <a:noFill/>
          </a:ln>
        </p:spPr>
      </p:pic>
      <p:pic>
        <p:nvPicPr>
          <p:cNvPr id="139" name="Picture 15" descr=""/>
          <p:cNvPicPr/>
          <p:nvPr/>
        </p:nvPicPr>
        <p:blipFill>
          <a:blip r:embed="rId12"/>
          <a:stretch/>
        </p:blipFill>
        <p:spPr>
          <a:xfrm>
            <a:off x="5857920" y="3286080"/>
            <a:ext cx="1640160" cy="79560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204840" y="977760"/>
            <a:ext cx="77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cartpole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39040" y="977760"/>
            <a:ext cx="697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hopper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2039040" y="977760"/>
            <a:ext cx="16700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moving_cube_image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3773520" y="1000080"/>
            <a:ext cx="1040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parrotdrone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4972680" y="977760"/>
            <a:ext cx="1360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rosbot_husarion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6425280" y="1000080"/>
            <a:ext cx="697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hopper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0" y="4681800"/>
            <a:ext cx="91436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https://bitbucket.org/theconstructcore/openai_ros/src/b5fb3523a4c089a2bcbc4d7db9ed7453e227c372/openai_ros/doc/img/?at=kinetic-devel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7822800" y="879480"/>
            <a:ext cx="697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hopper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116280" y="2835360"/>
            <a:ext cx="1159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sawyer_robot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CustomShape 12"/>
          <p:cNvSpPr/>
          <p:nvPr/>
        </p:nvSpPr>
        <p:spPr>
          <a:xfrm>
            <a:off x="1544040" y="2857680"/>
            <a:ext cx="1244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turtlebot3_sim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" name="CustomShape 13"/>
          <p:cNvSpPr/>
          <p:nvPr/>
        </p:nvSpPr>
        <p:spPr>
          <a:xfrm>
            <a:off x="4704840" y="2714760"/>
            <a:ext cx="903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turtlebot2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" name="CustomShape 14"/>
          <p:cNvSpPr/>
          <p:nvPr/>
        </p:nvSpPr>
        <p:spPr>
          <a:xfrm>
            <a:off x="3428640" y="2692440"/>
            <a:ext cx="955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shadow_tc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" name="CustomShape 15"/>
          <p:cNvSpPr/>
          <p:nvPr/>
        </p:nvSpPr>
        <p:spPr>
          <a:xfrm>
            <a:off x="6201720" y="2928960"/>
            <a:ext cx="760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wamv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3"/>
          <a:srcRect l="63289" t="33539" r="10681" b="16676"/>
          <a:stretch/>
        </p:blipFill>
        <p:spPr>
          <a:xfrm>
            <a:off x="7589520" y="3017520"/>
            <a:ext cx="1463040" cy="157572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>
            <a:off x="7785720" y="2748960"/>
            <a:ext cx="7606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Fetch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1371600" y="2743200"/>
            <a:ext cx="1737360" cy="1920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8"/>
          <p:cNvSpPr/>
          <p:nvPr/>
        </p:nvSpPr>
        <p:spPr>
          <a:xfrm>
            <a:off x="2023560" y="2504880"/>
            <a:ext cx="1261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 예제 돌릴 예정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9360" y="0"/>
            <a:ext cx="52891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2. Turtlebot3 Packages Dependency Package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설치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15920" y="4754880"/>
            <a:ext cx="5736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</a:rPr>
              <a:t>http://emanual.robotis.com/docs/en/platform/turtlebot3/pc_setup/#pc-setup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245880" y="2023920"/>
            <a:ext cx="8440920" cy="11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Courier New"/>
                <a:ea typeface="Courier New"/>
              </a:rPr>
              <a:t>$ sudo apt-get install ros-kinetic-joy ros-kinetic-teleop-twist-joy ros-kinetic-teleop-twist-keyboard ros-kinetic-laser-proc ros-kinetic-rgbd-launch ros-kinetic-depthimage-to-laserscan ros-kinetic-rosserial-arduino ros-kinetic-rosserial-python ros-kinetic-rosserial-server ros-kinetic-rosserial-client ros-kinetic-rosserial-msgs ros-kinetic-amcl ros-kinetic-map-server ros-kinetic-move-base ros-kinetic-urdf ros-kinetic-xacro ros-kinetic-compressed-image-transport ros-kinetic-rqt-image-view ros-kinetic-gmapping ros-kinetic-navigation ros-kinetic-interactive-markers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274320" y="3528720"/>
            <a:ext cx="8440920" cy="11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Courier New"/>
                <a:ea typeface="Courier New"/>
              </a:rPr>
              <a:t>$ sudo apt-get install ros-melodic-joy ros-melodic-teleop-twist-joy ros-melodic-teleop-twist-keyboard ros-melodic-laser-proc ros-melodic-rgbd-launch ros-melodic-depthimage-to-laserscan ros-melodic-rosserial-arduino ros-melodic-rosserial-python ros-melodic-rosserial-server ros-melodic-rosserial-client ros-melodic-rosserial-msgs ros-melodic-amcl ros-melodic-map-server ros-melodic-move-base ros-melodic-urdf ros-melodic-xacro ros-melodic-compressed-image-transport ros-melodic-rqt-image-view ros-melodic-gmapping ros-melodic-navigation ros-melodic-interactive-markers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3200400" y="2872800"/>
            <a:ext cx="2286000" cy="564480"/>
          </a:xfrm>
          <a:custGeom>
            <a:avLst/>
            <a:gdLst/>
            <a:ahLst/>
            <a:rect l="0" t="0" r="r" b="b"/>
            <a:pathLst>
              <a:path w="6352" h="1570">
                <a:moveTo>
                  <a:pt x="1587" y="0"/>
                </a:moveTo>
                <a:lnTo>
                  <a:pt x="1587" y="1176"/>
                </a:lnTo>
                <a:lnTo>
                  <a:pt x="0" y="1176"/>
                </a:lnTo>
                <a:lnTo>
                  <a:pt x="3175" y="1569"/>
                </a:lnTo>
                <a:lnTo>
                  <a:pt x="6351" y="1176"/>
                </a:lnTo>
                <a:lnTo>
                  <a:pt x="4763" y="1176"/>
                </a:lnTo>
                <a:lnTo>
                  <a:pt x="4763" y="0"/>
                </a:lnTo>
                <a:lnTo>
                  <a:pt x="1587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6"/>
          <p:cNvSpPr txBox="1"/>
          <p:nvPr/>
        </p:nvSpPr>
        <p:spPr>
          <a:xfrm>
            <a:off x="3768480" y="2913480"/>
            <a:ext cx="118872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Courier New"/>
                <a:ea typeface="Courier New"/>
              </a:rPr>
              <a:t>Melodic 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Courier New"/>
                <a:ea typeface="Courier New"/>
              </a:rPr>
              <a:t>package</a:t>
            </a:r>
            <a:r>
              <a:rPr b="0" lang="en-US" sz="1000" spc="-1" strike="noStrike">
                <a:latin typeface="Courier New"/>
                <a:ea typeface="Courier New"/>
              </a:rPr>
              <a:t>로 변환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Courier New"/>
                <a:ea typeface="Courier New"/>
              </a:rPr>
              <a:t>아래 것 설치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154440" y="1661760"/>
            <a:ext cx="8440920" cy="25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Courier New"/>
                <a:ea typeface="Courier New"/>
              </a:rPr>
              <a:t>turtlebot3 gazebo simulation</a:t>
            </a:r>
            <a:r>
              <a:rPr b="0" lang="en-US" sz="1000" spc="-1" strike="noStrike">
                <a:latin typeface="Courier New"/>
                <a:ea typeface="Courier New"/>
              </a:rPr>
              <a:t>을 </a:t>
            </a:r>
            <a:r>
              <a:rPr b="0" lang="en-US" sz="1000" spc="-1" strike="noStrike">
                <a:latin typeface="Courier New"/>
                <a:ea typeface="Courier New"/>
              </a:rPr>
              <a:t>melodic</a:t>
            </a:r>
            <a:r>
              <a:rPr b="0" lang="en-US" sz="1000" spc="-1" strike="noStrike">
                <a:latin typeface="Courier New"/>
                <a:ea typeface="Courier New"/>
              </a:rPr>
              <a:t>서 구동하기 위해 아래 디팬던시 패키지 설치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1783080" y="731520"/>
            <a:ext cx="416052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 노란 부분 추가 하면 무조건 창이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ROS1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으로 셋팅되어 열림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" name="TextShape 9"/>
          <p:cNvSpPr txBox="1"/>
          <p:nvPr/>
        </p:nvSpPr>
        <p:spPr>
          <a:xfrm>
            <a:off x="91440" y="381600"/>
            <a:ext cx="8440920" cy="95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Courier New"/>
                <a:ea typeface="Courier New"/>
              </a:rPr>
              <a:t>~$ eb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Courier New"/>
                <a:ea typeface="Courier New"/>
              </a:rPr>
              <a:t>alias r2='export ROS_MODE=ros2 &amp;&amp; source ~/.bashrc'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Courier New"/>
                <a:ea typeface="Courier New"/>
              </a:rPr>
              <a:t>export ROS_MODE=ros1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Courier New"/>
                <a:ea typeface="Courier New"/>
              </a:rPr>
              <a:t>if [ "$ROS_MODE" = "ros1" ];then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1880" y="0"/>
            <a:ext cx="54277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2. OpenAI ROS Turtlebot3 Packages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설치 명령어 설명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-5760" y="615240"/>
            <a:ext cx="7045200" cy="40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~$ r1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~/catkin_ws$ cd ~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~/$ git clone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2"/>
              </a:rPr>
              <a:t>https://github.com/openai/gym.git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~/$ cd gym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~/gym$ sudo apt install python-pip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~/gym$ pip install -e 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~$ cs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~/catkin_ws/src$ git clone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3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~/catkin_ws/src$ git clone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4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~/catkin_ws/src$ git clone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hlinkClick r:id="rId5"/>
              </a:rPr>
              <a:t>https://bitbucket.org/theconstructcore/turtlebot3.git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~/catkin_ws/src$ cm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$sb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$rospack profile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$roslaunch my_turtlebot3_openai_example start_simulation.launch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$roslaunch my_turtlebot3_openai_example start_training.launch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1143000" y="609480"/>
            <a:ext cx="728640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Ros1 melodic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환경 설정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Auturbo Melodic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과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crystal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동시사용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macro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적용시에 사용가능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Macro  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3857760" y="1038600"/>
            <a:ext cx="5000400" cy="63792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Gym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설치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pip install gym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같이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binary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기반 설치시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python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버전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erro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발생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source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기반서 설치 하세요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5535360" y="2013120"/>
            <a:ext cx="278568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Openairos 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를 사용한 예제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7077960" y="2341440"/>
            <a:ext cx="197460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Openairos package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설치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5968800" y="2642760"/>
            <a:ext cx="2785680" cy="82044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TB3 Gazebo simnulaion code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설치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Openai 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연동 되게 약간 수정된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code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임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이거 받을 때 중복 폴더 제거하고 받아야 함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1858320" y="3001680"/>
            <a:ext cx="342864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빌드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ROS 1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줄 설치시 사용가능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Macro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" name="CustomShape 10"/>
          <p:cNvSpPr/>
          <p:nvPr/>
        </p:nvSpPr>
        <p:spPr>
          <a:xfrm>
            <a:off x="1285920" y="3286080"/>
            <a:ext cx="342864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빌드한거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Ros 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list up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" name="CustomShape 11"/>
          <p:cNvSpPr/>
          <p:nvPr/>
        </p:nvSpPr>
        <p:spPr>
          <a:xfrm>
            <a:off x="5029200" y="3657600"/>
            <a:ext cx="4071600" cy="45540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TB3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가제보 실행 명령어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(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코드 수정 안 하면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erro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발생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다음장에 수정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point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설명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" name="CustomShape 12"/>
          <p:cNvSpPr/>
          <p:nvPr/>
        </p:nvSpPr>
        <p:spPr>
          <a:xfrm>
            <a:off x="2143080" y="4143240"/>
            <a:ext cx="407160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Qlearn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알고리즘으로 장애물 피하며 학습 시작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2920" y="36000"/>
            <a:ext cx="25686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3.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수정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Point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14200" y="500040"/>
            <a:ext cx="850068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////code change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$ gedit ~/catkin_ws/src/openai_examples_projects/my_turtlebot3_openai_example/launch/start_simulation.launch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&lt;include file="$(find turtlebot3_gazebo)/launch/turtlebot3_world.launch"/&gt;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맑은 고딕"/>
              </a:rPr>
              <a:t>-&gt;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&lt;include file="$(find turtlebot3_gazebo)/launch/turtlebot3_world.launch"&gt;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​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5975280" y="1280160"/>
            <a:ext cx="207144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슬러시 중복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슬러시 제거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3560" y="0"/>
            <a:ext cx="51681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4. OpenAI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로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Turtlebot3 Packages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구동 화면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82" name="Picture 1" descr=""/>
          <p:cNvPicPr/>
          <p:nvPr/>
        </p:nvPicPr>
        <p:blipFill>
          <a:blip r:embed="rId1"/>
          <a:stretch/>
        </p:blipFill>
        <p:spPr>
          <a:xfrm>
            <a:off x="154080" y="839160"/>
            <a:ext cx="7132320" cy="415332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305280" y="324000"/>
            <a:ext cx="8313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TB3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가 장애 물을 피해 움직이는 예제가 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물론 처음 실행 시키면 학습 전이라 마구 부딪힌다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학습이 완료 되면 정말 잘 피해 갈까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?  </a:t>
            </a:r>
            <a:r>
              <a:rPr b="1" lang="en-US" sz="1200" spc="-1" strike="noStrike">
                <a:solidFill>
                  <a:srgbClr val="ff0000"/>
                </a:solidFill>
                <a:latin typeface="맑은 고딕"/>
              </a:rPr>
              <a:t>IF </a:t>
            </a:r>
            <a:r>
              <a:rPr b="1" lang="en-US" sz="1200" spc="-1" strike="noStrike">
                <a:solidFill>
                  <a:srgbClr val="ff0000"/>
                </a:solidFill>
                <a:latin typeface="맑은 고딕"/>
              </a:rPr>
              <a:t>문 한 줄이면 끝날 코드를 이렇게 어렵게 거대하게 신뢰성 없이 돌리는 이유는 </a:t>
            </a:r>
            <a:r>
              <a:rPr b="1" lang="en-US" sz="1200" spc="-1" strike="noStrike">
                <a:solidFill>
                  <a:srgbClr val="ff0000"/>
                </a:solidFill>
                <a:latin typeface="맑은 고딕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7414200" y="1554480"/>
            <a:ext cx="2226240" cy="246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실제 학습을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하기 위해서는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SAVE / Load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함수를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넣어야 하고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중간에 무한 루프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빠지는 부분도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해야함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사실상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OpenAI ROS TB3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Sample Code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는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수정 없이 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그대로 써서 </a:t>
            </a:r>
            <a:endParaRPr b="0" lang="en-US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학습은 어려움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Application>LibreOffice/6.0.7.3$Linux_X86_64 LibreOffice_project/00m0$Build-3</Applicat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2019-02-22T12:06:16Z</dcterms:created>
  <dc:creator>Registered User</dc:creator>
  <dc:description/>
  <dc:language>en-US</dc:language>
  <cp:lastModifiedBy/>
  <dcterms:modified xsi:type="dcterms:W3CDTF">2019-03-18T21:31:24Z</dcterms:modified>
  <cp:revision>448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4</vt:i4>
  </property>
  <property fmtid="{D5CDD505-2E9C-101B-9397-08002B2CF9AE}" pid="8" name="Notes">
    <vt:i4>3</vt:i4>
  </property>
  <property fmtid="{D5CDD505-2E9C-101B-9397-08002B2CF9AE}" pid="9" name="PresentationFormat">
    <vt:lpwstr>화면 슬라이드 쇼(16:9)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