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552" autoAdjust="0"/>
  </p:normalViewPr>
  <p:slideViewPr>
    <p:cSldViewPr>
      <p:cViewPr varScale="1">
        <p:scale>
          <a:sx n="80" d="100"/>
          <a:sy n="80" d="100"/>
        </p:scale>
        <p:origin x="-1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48697C6-9EC4-49B5-A87D-92C8DF6948E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그림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그림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그림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그림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그림 10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1"/>
          <p:cNvSpPr/>
          <p:nvPr/>
        </p:nvSpPr>
        <p:spPr>
          <a:xfrm>
            <a:off x="0" y="500040"/>
            <a:ext cx="9144000" cy="144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://www.youtube.com/watch?feature=player_embedded&amp;v=FxXBUp-480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github.com/rosjava/android_core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uTURBO/ros-app-tb3-voiceorder.git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java/android_cor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28800" y="4500720"/>
            <a:ext cx="72705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Open Source Robot Android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85760" y="5944680"/>
            <a:ext cx="21999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2018년 5월 23일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이 현 옥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그림 120"/>
          <p:cNvPicPr/>
          <p:nvPr/>
        </p:nvPicPr>
        <p:blipFill>
          <a:blip r:embed="rId2"/>
          <a:stretch/>
        </p:blipFill>
        <p:spPr>
          <a:xfrm>
            <a:off x="7680960" y="5773320"/>
            <a:ext cx="1159560" cy="972720"/>
          </a:xfrm>
          <a:prstGeom prst="rect">
            <a:avLst/>
          </a:prstGeom>
          <a:ln>
            <a:noFill/>
          </a:ln>
        </p:spPr>
      </p:pic>
      <p:pic>
        <p:nvPicPr>
          <p:cNvPr id="117" name="그림 121"/>
          <p:cNvPicPr/>
          <p:nvPr/>
        </p:nvPicPr>
        <p:blipFill>
          <a:blip r:embed="rId3"/>
          <a:srcRect l="7993" t="10661" r="12012" b="20010"/>
          <a:stretch/>
        </p:blipFill>
        <p:spPr>
          <a:xfrm>
            <a:off x="767520" y="731520"/>
            <a:ext cx="7313760" cy="356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9" y="5286388"/>
            <a:ext cx="3581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b="75363"/>
          <a:stretch>
            <a:fillRect/>
          </a:stretch>
        </p:blipFill>
        <p:spPr bwMode="auto">
          <a:xfrm>
            <a:off x="2057409" y="4286256"/>
            <a:ext cx="3800475" cy="97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 r="15055"/>
          <a:stretch>
            <a:fillRect/>
          </a:stretch>
        </p:blipFill>
        <p:spPr bwMode="auto">
          <a:xfrm>
            <a:off x="2200285" y="3429000"/>
            <a:ext cx="292895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3"/>
          <a:srcRect t="24637" b="50000"/>
          <a:stretch>
            <a:fillRect/>
          </a:stretch>
        </p:blipFill>
        <p:spPr bwMode="auto">
          <a:xfrm>
            <a:off x="428596" y="1643050"/>
            <a:ext cx="3800475" cy="100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3"/>
          <a:srcRect t="50000" b="26450"/>
          <a:stretch>
            <a:fillRect/>
          </a:stretch>
        </p:blipFill>
        <p:spPr bwMode="auto">
          <a:xfrm>
            <a:off x="428596" y="2500306"/>
            <a:ext cx="3800475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" name="CustomShape 1"/>
          <p:cNvSpPr/>
          <p:nvPr/>
        </p:nvSpPr>
        <p:spPr>
          <a:xfrm>
            <a:off x="0" y="0"/>
            <a:ext cx="507096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5-2 Gradle Analysis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642918"/>
            <a:ext cx="40481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57158" y="1714488"/>
            <a:ext cx="364333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hape 10"/>
          <p:cNvCxnSpPr>
            <a:stCxn id="9" idx="1"/>
            <a:endCxn id="59" idx="1"/>
          </p:cNvCxnSpPr>
          <p:nvPr/>
        </p:nvCxnSpPr>
        <p:spPr>
          <a:xfrm rot="10800000" flipH="1" flipV="1">
            <a:off x="357158" y="2107397"/>
            <a:ext cx="71438" cy="857244"/>
          </a:xfrm>
          <a:prstGeom prst="bent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3571876"/>
            <a:ext cx="1200150" cy="10191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29454" y="4786322"/>
            <a:ext cx="1743075" cy="1390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28860" y="6000768"/>
            <a:ext cx="4210050" cy="2381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27" name="직선 화살표 연결선 26"/>
          <p:cNvCxnSpPr/>
          <p:nvPr/>
        </p:nvCxnSpPr>
        <p:spPr>
          <a:xfrm rot="5400000">
            <a:off x="821505" y="3464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1031" idx="0"/>
          </p:cNvCxnSpPr>
          <p:nvPr/>
        </p:nvCxnSpPr>
        <p:spPr>
          <a:xfrm>
            <a:off x="3500430" y="5429264"/>
            <a:ext cx="1033455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5400000">
            <a:off x="9522648" y="460772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1693842" y="3571876"/>
            <a:ext cx="520704" cy="3905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>
            <a:off x="1500166" y="4176718"/>
            <a:ext cx="642942" cy="2524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endCxn id="1027" idx="1"/>
          </p:cNvCxnSpPr>
          <p:nvPr/>
        </p:nvCxnSpPr>
        <p:spPr>
          <a:xfrm rot="16200000" flipH="1">
            <a:off x="1254910" y="4888701"/>
            <a:ext cx="1190631" cy="4143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5"/>
          <p:cNvCxnSpPr/>
          <p:nvPr/>
        </p:nvCxnSpPr>
        <p:spPr>
          <a:xfrm flipV="1">
            <a:off x="5929322" y="5048259"/>
            <a:ext cx="985871" cy="952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786050" y="654793"/>
            <a:ext cx="6143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Developed at Google in cooperation with Willow </a:t>
            </a:r>
            <a:r>
              <a:rPr lang="en-US" sz="1200" dirty="0" smtClean="0"/>
              <a:t>Garage</a:t>
            </a:r>
          </a:p>
          <a:p>
            <a:r>
              <a:rPr lang="en-US" sz="1200" dirty="0" err="1" smtClean="0"/>
              <a:t>Rosjava</a:t>
            </a:r>
            <a:r>
              <a:rPr lang="en-US" sz="1200" dirty="0" smtClean="0"/>
              <a:t> </a:t>
            </a:r>
            <a:r>
              <a:rPr lang="en-US" sz="1200" dirty="0" smtClean="0"/>
              <a:t>was announced publicly during the </a:t>
            </a:r>
            <a:r>
              <a:rPr lang="en-US" sz="1200" dirty="0" smtClean="0">
                <a:hlinkClick r:id="rId9"/>
              </a:rPr>
              <a:t>Cloud Robotics tech talk at Google I/O 2011</a:t>
            </a:r>
            <a:r>
              <a:rPr lang="en-US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-16200" y="0"/>
            <a:ext cx="444420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Picture 5"/>
          <p:cNvPicPr/>
          <p:nvPr/>
        </p:nvPicPr>
        <p:blipFill>
          <a:blip r:embed="rId2"/>
          <a:stretch/>
        </p:blipFill>
        <p:spPr>
          <a:xfrm>
            <a:off x="0" y="1299960"/>
            <a:ext cx="3807720" cy="291600"/>
          </a:xfrm>
          <a:prstGeom prst="rect">
            <a:avLst/>
          </a:prstGeom>
          <a:ln w="9360">
            <a:noFill/>
          </a:ln>
        </p:spPr>
      </p:pic>
      <p:pic>
        <p:nvPicPr>
          <p:cNvPr id="188" name="Picture 7"/>
          <p:cNvPicPr/>
          <p:nvPr/>
        </p:nvPicPr>
        <p:blipFill>
          <a:blip r:embed="rId3"/>
          <a:stretch/>
        </p:blipFill>
        <p:spPr>
          <a:xfrm>
            <a:off x="500040" y="2585880"/>
            <a:ext cx="2493000" cy="2683440"/>
          </a:xfrm>
          <a:prstGeom prst="rect">
            <a:avLst/>
          </a:prstGeom>
          <a:ln w="9360">
            <a:noFill/>
          </a:ln>
        </p:spPr>
      </p:pic>
      <p:pic>
        <p:nvPicPr>
          <p:cNvPr id="189" name="Picture 9"/>
          <p:cNvPicPr/>
          <p:nvPr/>
        </p:nvPicPr>
        <p:blipFill>
          <a:blip r:embed="rId4"/>
          <a:stretch/>
        </p:blipFill>
        <p:spPr>
          <a:xfrm>
            <a:off x="4305960" y="785880"/>
            <a:ext cx="4583160" cy="5669640"/>
          </a:xfrm>
          <a:prstGeom prst="rect">
            <a:avLst/>
          </a:prstGeom>
          <a:ln>
            <a:noFill/>
          </a:ln>
        </p:spPr>
      </p:pic>
      <p:pic>
        <p:nvPicPr>
          <p:cNvPr id="190" name="Picture 6"/>
          <p:cNvPicPr/>
          <p:nvPr/>
        </p:nvPicPr>
        <p:blipFill>
          <a:blip r:embed="rId5"/>
          <a:stretch/>
        </p:blipFill>
        <p:spPr>
          <a:xfrm>
            <a:off x="214200" y="1800000"/>
            <a:ext cx="3926520" cy="267120"/>
          </a:xfrm>
          <a:prstGeom prst="rect">
            <a:avLst/>
          </a:prstGeom>
          <a:ln w="9360">
            <a:noFill/>
          </a:ln>
        </p:spPr>
      </p:pic>
      <p:sp>
        <p:nvSpPr>
          <p:cNvPr id="191" name="CustomShape 2"/>
          <p:cNvSpPr/>
          <p:nvPr/>
        </p:nvSpPr>
        <p:spPr>
          <a:xfrm flipV="1">
            <a:off x="2143080" y="1511280"/>
            <a:ext cx="783360" cy="4262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"/>
          <p:cNvSpPr/>
          <p:nvPr/>
        </p:nvSpPr>
        <p:spPr>
          <a:xfrm rot="5400000" flipH="1" flipV="1">
            <a:off x="356760" y="3368160"/>
            <a:ext cx="3069360" cy="3546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4273560" y="500040"/>
            <a:ext cx="210816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  Activity 생명 주기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178560" y="5371920"/>
            <a:ext cx="326340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6"/>
              </a:rPr>
              <a:t>https://github.com/rosjava/android_core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58760" y="72828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RosActivity는 안드로이드의 기본 Activity 생명주기는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기반으로 한다.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9"/>
          <p:cNvPicPr/>
          <p:nvPr/>
        </p:nvPicPr>
        <p:blipFill>
          <a:blip r:embed="rId3"/>
          <a:stretch/>
        </p:blipFill>
        <p:spPr>
          <a:xfrm>
            <a:off x="4490640" y="785880"/>
            <a:ext cx="4583160" cy="566964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4490640" y="500040"/>
            <a:ext cx="218736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수정된 RosActivity 생명 주기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14200" y="2428920"/>
            <a:ext cx="252864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Roscore와 연결하는 Service를Binding 하는 부분을 추가했음.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14200" y="4929120"/>
            <a:ext cx="2997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 함수를 추가하여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Core와 연결된 service를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NodeMainExecutor class에 넣어 돌려줌. RosActivity 를 상속한  MainActiviyt에서 NodeMainExecutor 를 가지고 Node를 pulbish , subscribe를 등록 할 수 있음.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793480" y="2442240"/>
            <a:ext cx="1426320" cy="140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init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744160" y="1185480"/>
            <a:ext cx="1426320" cy="140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214200" y="1928880"/>
            <a:ext cx="278352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RosActivity 생성자 함수 추가.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이름 같은 parameter 전달 받음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214200" y="6323040"/>
            <a:ext cx="235476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Roscore와 연결하는 Service를 unBinding 하는 부분을추가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5"/>
          <p:cNvPicPr/>
          <p:nvPr/>
        </p:nvPicPr>
        <p:blipFill>
          <a:blip r:embed="rId4"/>
          <a:stretch/>
        </p:blipFill>
        <p:spPr>
          <a:xfrm>
            <a:off x="214200" y="1214280"/>
            <a:ext cx="2356560" cy="640440"/>
          </a:xfrm>
          <a:prstGeom prst="rect">
            <a:avLst/>
          </a:prstGeom>
          <a:ln>
            <a:noFill/>
          </a:ln>
        </p:spPr>
      </p:pic>
      <p:pic>
        <p:nvPicPr>
          <p:cNvPr id="205" name="Picture 6"/>
          <p:cNvPicPr/>
          <p:nvPr/>
        </p:nvPicPr>
        <p:blipFill>
          <a:blip r:embed="rId5"/>
          <a:stretch/>
        </p:blipFill>
        <p:spPr>
          <a:xfrm>
            <a:off x="214200" y="3000240"/>
            <a:ext cx="2427840" cy="1855080"/>
          </a:xfrm>
          <a:prstGeom prst="rect">
            <a:avLst/>
          </a:prstGeom>
          <a:ln w="9360">
            <a:noFill/>
          </a:ln>
        </p:spPr>
      </p:pic>
      <p:sp>
        <p:nvSpPr>
          <p:cNvPr id="206" name="CustomShape 8"/>
          <p:cNvSpPr/>
          <p:nvPr/>
        </p:nvSpPr>
        <p:spPr>
          <a:xfrm>
            <a:off x="285840" y="571320"/>
            <a:ext cx="364212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App 실행시 첫화면에 나타나는 아래 화면은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전부 RosActivity에 정의 되어있음.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0" y="0"/>
            <a:ext cx="43567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5-3 RosActivity Life Cycle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9" name="꺾인 연결선 18"/>
          <p:cNvCxnSpPr>
            <a:stCxn id="201" idx="1"/>
          </p:cNvCxnSpPr>
          <p:nvPr/>
        </p:nvCxnSpPr>
        <p:spPr>
          <a:xfrm rot="10800000" flipV="1">
            <a:off x="2857488" y="1255680"/>
            <a:ext cx="2886672" cy="887436"/>
          </a:xfrm>
          <a:prstGeom prst="bentConnector3">
            <a:avLst>
              <a:gd name="adj1" fmla="val 904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 flipV="1">
            <a:off x="2643174" y="1500174"/>
            <a:ext cx="3071834" cy="1071570"/>
          </a:xfrm>
          <a:prstGeom prst="bentConnector3">
            <a:avLst>
              <a:gd name="adj1" fmla="val 78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0800000" flipV="1">
            <a:off x="2500298" y="2500306"/>
            <a:ext cx="3286148" cy="2786082"/>
          </a:xfrm>
          <a:prstGeom prst="bentConnector3">
            <a:avLst>
              <a:gd name="adj1" fmla="val 67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0800000" flipV="1">
            <a:off x="2428860" y="5643578"/>
            <a:ext cx="335758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080"/>
            <a:ext cx="43567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5-4 message type setting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그림 223"/>
          <p:cNvPicPr/>
          <p:nvPr/>
        </p:nvPicPr>
        <p:blipFill>
          <a:blip r:embed="rId2"/>
          <a:stretch/>
        </p:blipFill>
        <p:spPr>
          <a:xfrm>
            <a:off x="3017520" y="822960"/>
            <a:ext cx="5927040" cy="788760"/>
          </a:xfrm>
          <a:prstGeom prst="rect">
            <a:avLst/>
          </a:prstGeom>
          <a:ln>
            <a:noFill/>
          </a:ln>
        </p:spPr>
      </p:pic>
      <p:pic>
        <p:nvPicPr>
          <p:cNvPr id="214" name="그림 224"/>
          <p:cNvPicPr/>
          <p:nvPr/>
        </p:nvPicPr>
        <p:blipFill>
          <a:blip r:embed="rId3"/>
          <a:stretch/>
        </p:blipFill>
        <p:spPr>
          <a:xfrm>
            <a:off x="221400" y="731520"/>
            <a:ext cx="2590560" cy="411336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 flipV="1">
            <a:off x="1737360" y="941760"/>
            <a:ext cx="1370160" cy="3900960"/>
          </a:xfrm>
          <a:prstGeom prst="bentConnector3">
            <a:avLst>
              <a:gd name="adj1" fmla="val 87973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그림 226"/>
          <p:cNvPicPr/>
          <p:nvPr/>
        </p:nvPicPr>
        <p:blipFill>
          <a:blip r:embed="rId4"/>
          <a:stretch/>
        </p:blipFill>
        <p:spPr>
          <a:xfrm>
            <a:off x="3222720" y="1933920"/>
            <a:ext cx="3816720" cy="455688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6968880" y="137160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7329240" y="119196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8841600" y="101232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6"/>
          <p:cNvSpPr/>
          <p:nvPr/>
        </p:nvSpPr>
        <p:spPr>
          <a:xfrm>
            <a:off x="7401960" y="83268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7"/>
          <p:cNvSpPr/>
          <p:nvPr/>
        </p:nvSpPr>
        <p:spPr>
          <a:xfrm>
            <a:off x="4234320" y="241704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8"/>
          <p:cNvSpPr/>
          <p:nvPr/>
        </p:nvSpPr>
        <p:spPr>
          <a:xfrm>
            <a:off x="6790680" y="310140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9"/>
          <p:cNvSpPr/>
          <p:nvPr/>
        </p:nvSpPr>
        <p:spPr>
          <a:xfrm>
            <a:off x="6899040" y="5585760"/>
            <a:ext cx="90000" cy="90000"/>
          </a:xfrm>
          <a:prstGeom prst="ellipse">
            <a:avLst/>
          </a:prstGeom>
          <a:solidFill>
            <a:srgbClr val="729FCF"/>
          </a:solidFill>
          <a:ln>
            <a:solidFill>
              <a:srgbClr val="C5000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0"/>
          <p:cNvSpPr/>
          <p:nvPr/>
        </p:nvSpPr>
        <p:spPr>
          <a:xfrm rot="5400000">
            <a:off x="4966560" y="3453120"/>
            <a:ext cx="4201560" cy="152640"/>
          </a:xfrm>
          <a:prstGeom prst="bentConnector2">
            <a:avLst/>
          </a:prstGeom>
          <a:noFill/>
          <a:ln w="25560">
            <a:solidFill>
              <a:schemeClr val="tx2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1"/>
          <p:cNvSpPr/>
          <p:nvPr/>
        </p:nvSpPr>
        <p:spPr>
          <a:xfrm rot="5400000">
            <a:off x="6197400" y="1968480"/>
            <a:ext cx="1863000" cy="492120"/>
          </a:xfrm>
          <a:prstGeom prst="bentConnector2">
            <a:avLst/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2"/>
          <p:cNvSpPr/>
          <p:nvPr/>
        </p:nvSpPr>
        <p:spPr>
          <a:xfrm flipH="1">
            <a:off x="4246200" y="1058040"/>
            <a:ext cx="4683960" cy="1371600"/>
          </a:xfrm>
          <a:prstGeom prst="bentConnector4">
            <a:avLst>
              <a:gd name="adj1" fmla="val -542"/>
              <a:gd name="adj2" fmla="val 51173"/>
            </a:avLst>
          </a:prstGeom>
          <a:noFill/>
          <a:ln w="25560">
            <a:solidFill>
              <a:schemeClr val="accent6">
                <a:lumMod val="75000"/>
              </a:schemeClr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3"/>
          <p:cNvSpPr/>
          <p:nvPr/>
        </p:nvSpPr>
        <p:spPr>
          <a:xfrm flipH="1">
            <a:off x="6880320" y="878400"/>
            <a:ext cx="610200" cy="2267640"/>
          </a:xfrm>
          <a:prstGeom prst="bentConnector3">
            <a:avLst>
              <a:gd name="adj1" fmla="val -37397"/>
            </a:avLst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1080"/>
            <a:ext cx="822924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</a:t>
            </a:r>
            <a:r>
              <a:rPr lang="en-US" sz="25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subscribe Odometry </a:t>
            </a: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Picture 1"/>
          <p:cNvPicPr/>
          <p:nvPr/>
        </p:nvPicPr>
        <p:blipFill>
          <a:blip r:embed="rId2"/>
          <a:stretch/>
        </p:blipFill>
        <p:spPr>
          <a:xfrm>
            <a:off x="357120" y="1000080"/>
            <a:ext cx="2875680" cy="1640520"/>
          </a:xfrm>
          <a:prstGeom prst="rect">
            <a:avLst/>
          </a:prstGeom>
          <a:ln w="9360">
            <a:noFill/>
          </a:ln>
        </p:spPr>
      </p:pic>
      <p:pic>
        <p:nvPicPr>
          <p:cNvPr id="230" name="Picture 2"/>
          <p:cNvPicPr/>
          <p:nvPr/>
        </p:nvPicPr>
        <p:blipFill>
          <a:blip r:embed="rId3"/>
          <a:stretch/>
        </p:blipFill>
        <p:spPr>
          <a:xfrm>
            <a:off x="3429000" y="1143000"/>
            <a:ext cx="5483880" cy="3979080"/>
          </a:xfrm>
          <a:prstGeom prst="rect">
            <a:avLst/>
          </a:prstGeom>
          <a:ln w="9360"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5214960" y="2766960"/>
            <a:ext cx="498960" cy="1670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"/>
          <p:cNvSpPr/>
          <p:nvPr/>
        </p:nvSpPr>
        <p:spPr>
          <a:xfrm>
            <a:off x="5357880" y="2962440"/>
            <a:ext cx="1427760" cy="1670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"/>
          <p:cNvSpPr/>
          <p:nvPr/>
        </p:nvSpPr>
        <p:spPr>
          <a:xfrm>
            <a:off x="5857920" y="4761000"/>
            <a:ext cx="1641960" cy="1670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-15120" y="1080"/>
            <a:ext cx="915876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5-5 Subscribe Setting ( subscribe CompressedImage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1"/>
          <p:cNvPicPr/>
          <p:nvPr/>
        </p:nvPicPr>
        <p:blipFill>
          <a:blip r:embed="rId2"/>
          <a:stretch/>
        </p:blipFill>
        <p:spPr>
          <a:xfrm>
            <a:off x="214200" y="571320"/>
            <a:ext cx="2875680" cy="1640520"/>
          </a:xfrm>
          <a:prstGeom prst="rect">
            <a:avLst/>
          </a:prstGeom>
          <a:ln w="9360">
            <a:noFill/>
          </a:ln>
        </p:spPr>
      </p:pic>
      <p:pic>
        <p:nvPicPr>
          <p:cNvPr id="236" name="Picture 2"/>
          <p:cNvPicPr/>
          <p:nvPr/>
        </p:nvPicPr>
        <p:blipFill>
          <a:blip r:embed="rId3"/>
          <a:stretch/>
        </p:blipFill>
        <p:spPr>
          <a:xfrm>
            <a:off x="3214800" y="1357200"/>
            <a:ext cx="5607720" cy="3998160"/>
          </a:xfrm>
          <a:prstGeom prst="rect">
            <a:avLst/>
          </a:prstGeom>
          <a:ln w="9360"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5357880" y="1714320"/>
            <a:ext cx="2142000" cy="21960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5429160" y="1943640"/>
            <a:ext cx="2070720" cy="18000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5500800" y="5000760"/>
            <a:ext cx="249912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4480" y="0"/>
            <a:ext cx="774756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5-6 Publish Setting ( publish Twist , String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Picture 1"/>
          <p:cNvPicPr/>
          <p:nvPr/>
        </p:nvPicPr>
        <p:blipFill>
          <a:blip r:embed="rId2"/>
          <a:stretch/>
        </p:blipFill>
        <p:spPr>
          <a:xfrm>
            <a:off x="357120" y="1000080"/>
            <a:ext cx="2875680" cy="1640520"/>
          </a:xfrm>
          <a:prstGeom prst="rect">
            <a:avLst/>
          </a:prstGeom>
          <a:ln w="9360">
            <a:noFill/>
          </a:ln>
        </p:spPr>
      </p:pic>
      <p:pic>
        <p:nvPicPr>
          <p:cNvPr id="242" name="Picture 3"/>
          <p:cNvPicPr/>
          <p:nvPr/>
        </p:nvPicPr>
        <p:blipFill>
          <a:blip r:embed="rId3"/>
          <a:stretch/>
        </p:blipFill>
        <p:spPr>
          <a:xfrm>
            <a:off x="3714840" y="1071720"/>
            <a:ext cx="4340880" cy="1521360"/>
          </a:xfrm>
          <a:prstGeom prst="rect">
            <a:avLst/>
          </a:prstGeom>
          <a:ln w="9360">
            <a:noFill/>
          </a:ln>
        </p:spPr>
      </p:pic>
      <p:pic>
        <p:nvPicPr>
          <p:cNvPr id="243" name="Picture 4"/>
          <p:cNvPicPr/>
          <p:nvPr/>
        </p:nvPicPr>
        <p:blipFill>
          <a:blip r:embed="rId4"/>
          <a:stretch/>
        </p:blipFill>
        <p:spPr>
          <a:xfrm>
            <a:off x="3714840" y="3071880"/>
            <a:ext cx="4912560" cy="1235880"/>
          </a:xfrm>
          <a:prstGeom prst="rect">
            <a:avLst/>
          </a:prstGeom>
          <a:ln w="9360"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5143680" y="1500120"/>
            <a:ext cx="85608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5286240" y="1714320"/>
            <a:ext cx="1713600" cy="1418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6000840" y="2071800"/>
            <a:ext cx="1713600" cy="1418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5214960" y="3429000"/>
            <a:ext cx="149904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5214960" y="3643200"/>
            <a:ext cx="1713600" cy="14184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6072120" y="4000680"/>
            <a:ext cx="2142000" cy="21312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200" y="428760"/>
            <a:ext cx="7885440" cy="7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8200" y="1825560"/>
            <a:ext cx="6585840" cy="360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Ros Android 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Install Guide ( Android Studio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Sample Code Import ( Controller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 Sample Code Build &amp; Run ( Controller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5. Code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5-1 Structure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5-2 gradle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5-3 RosActivity Life Cycle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5-4 message type setting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5-5 Subscribe Setting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5-6 Publish Settint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314208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1. ROS Android UX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그림 125"/>
          <p:cNvPicPr/>
          <p:nvPr/>
        </p:nvPicPr>
        <p:blipFill>
          <a:blip r:embed="rId2"/>
          <a:stretch/>
        </p:blipFill>
        <p:spPr>
          <a:xfrm>
            <a:off x="241200" y="838080"/>
            <a:ext cx="3198960" cy="235008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84320" y="515520"/>
            <a:ext cx="188640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JoyStick 활용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81440" y="3385800"/>
            <a:ext cx="4246560" cy="154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고성능 Phone HardWare 활용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Sensor Fusion : acc + gyro + compass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Camera : 광각 1200만 화소 AF, OIS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Mic : 5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Touch &amp; LCD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TOF Camera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14200" y="4929120"/>
            <a:ext cx="2213640" cy="164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SDK 활용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gms vision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assistance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Google tensor flow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Amazon assistance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Mobile OpenCV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Tango SDK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그림 129"/>
          <p:cNvPicPr/>
          <p:nvPr/>
        </p:nvPicPr>
        <p:blipFill>
          <a:blip r:embed="rId3"/>
          <a:stretch/>
        </p:blipFill>
        <p:spPr>
          <a:xfrm>
            <a:off x="3749040" y="822960"/>
            <a:ext cx="4939920" cy="372996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3972240" y="6419880"/>
            <a:ext cx="3250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https://youtu.be/VTHlHgoBgvo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그림 140"/>
          <p:cNvPicPr/>
          <p:nvPr/>
        </p:nvPicPr>
        <p:blipFill>
          <a:blip r:embed="rId4"/>
          <a:stretch/>
        </p:blipFill>
        <p:spPr>
          <a:xfrm>
            <a:off x="4114800" y="4805280"/>
            <a:ext cx="2683440" cy="1596960"/>
          </a:xfrm>
          <a:prstGeom prst="rect">
            <a:avLst/>
          </a:prstGeom>
          <a:ln>
            <a:noFill/>
          </a:ln>
        </p:spPr>
      </p:pic>
      <p:sp>
        <p:nvSpPr>
          <p:cNvPr id="128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3839040" y="548640"/>
            <a:ext cx="366084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Market 에서 ROS 검색시 검색되는 application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 rot="5400000">
            <a:off x="4287240" y="2714760"/>
            <a:ext cx="3427920" cy="114192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9"/>
          <p:cNvSpPr/>
          <p:nvPr/>
        </p:nvSpPr>
        <p:spPr>
          <a:xfrm rot="16200000" flipH="1">
            <a:off x="3177720" y="4180320"/>
            <a:ext cx="1356120" cy="5706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0"/>
          <p:cNvSpPr/>
          <p:nvPr/>
        </p:nvSpPr>
        <p:spPr>
          <a:xfrm rot="16200000" flipH="1">
            <a:off x="2928240" y="4358880"/>
            <a:ext cx="1427760" cy="8560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1357200" y="4714920"/>
            <a:ext cx="2784960" cy="999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2"/>
          <p:cNvSpPr/>
          <p:nvPr/>
        </p:nvSpPr>
        <p:spPr>
          <a:xfrm flipV="1">
            <a:off x="1214280" y="6071400"/>
            <a:ext cx="2856600" cy="4276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C0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4200" y="653760"/>
            <a:ext cx="7498440" cy="1960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JAVA  설치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$ sudo apt-get purge openjdk*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python-software-properties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add-apt-repository ppa:webupd8team/java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update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sudo apt-get install oracle-java8-installer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r>
              <a:rPr lang="en-US" sz="1500" b="1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32 bit 라이블러리 설치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sudo apt-get install lib32z1 lib32ncurses5 lib32stdc++6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Android Studio 설치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2"/>
              </a:rPr>
              <a:t>https://developer.android.com/studio/?hl=ko#downloads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3"/>
          <p:cNvPicPr/>
          <p:nvPr/>
        </p:nvPicPr>
        <p:blipFill>
          <a:blip r:embed="rId3"/>
          <a:stretch/>
        </p:blipFill>
        <p:spPr>
          <a:xfrm>
            <a:off x="285840" y="2714760"/>
            <a:ext cx="6409080" cy="249768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357120" y="5541480"/>
            <a:ext cx="7498440" cy="1093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$ mkdir ~/studio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~/Downloads/android-studio* ~/studio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~/studio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unzip android-studio-ide-173.4720617-linux.zip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cd android-studio/bin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$ ./studio.sh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585180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2. Install Guide ( Android Studio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14200" y="4786200"/>
            <a:ext cx="5283720" cy="35460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357120" y="5286600"/>
            <a:ext cx="7498440" cy="18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해당 사이트에서 다운로드 후 압축을 풀고 bin 폴더에 있는 studio.sh 파일을 실행 하세요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-7560" y="0"/>
            <a:ext cx="640728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3. Sample Code Import ( Controller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14200" y="507240"/>
            <a:ext cx="7498440" cy="136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Code Download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$ mkdir ~/app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cp ~/app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$ git clone </a:t>
            </a:r>
            <a:r>
              <a:rPr lang="en-US" sz="1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  <a:hlinkClick r:id="rId2"/>
              </a:rPr>
              <a:t>https://github.com/AuTURBO/ros-app-tb3-voiceorder.git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Sample import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357120" y="1857240"/>
            <a:ext cx="3712320" cy="926280"/>
          </a:xfrm>
          <a:prstGeom prst="rect">
            <a:avLst/>
          </a:prstGeom>
          <a:ln w="9360">
            <a:noFill/>
          </a:ln>
        </p:spPr>
      </p:pic>
      <p:pic>
        <p:nvPicPr>
          <p:cNvPr id="144" name="Picture 3"/>
          <p:cNvPicPr/>
          <p:nvPr/>
        </p:nvPicPr>
        <p:blipFill>
          <a:blip r:embed="rId4"/>
          <a:stretch/>
        </p:blipFill>
        <p:spPr>
          <a:xfrm>
            <a:off x="357120" y="3143160"/>
            <a:ext cx="2349360" cy="285516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571320" y="4144680"/>
            <a:ext cx="142632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다운로드한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프로잭트 선택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4"/>
          <p:cNvPicPr/>
          <p:nvPr/>
        </p:nvPicPr>
        <p:blipFill>
          <a:blip r:embed="rId5"/>
          <a:stretch/>
        </p:blipFill>
        <p:spPr>
          <a:xfrm>
            <a:off x="3000240" y="3786120"/>
            <a:ext cx="1854720" cy="1607760"/>
          </a:xfrm>
          <a:prstGeom prst="rect">
            <a:avLst/>
          </a:prstGeom>
          <a:ln w="936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3143160" y="5429520"/>
            <a:ext cx="385524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 D K 폴더 위치가  틀리다고 에러 OK 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 rot="5400000">
            <a:off x="895320" y="2963520"/>
            <a:ext cx="353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2715480" y="4572000"/>
            <a:ext cx="28260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3214800" y="5859360"/>
            <a:ext cx="321228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Import 중간에 필요 SD K 가 없다고 Erro 발생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그러면 설치진행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720" y="0"/>
            <a:ext cx="713304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4. Sample Code Build &amp; Run ( Controller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14200" y="460800"/>
            <a:ext cx="8427240" cy="818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Nanum Gothic Coding"/>
              </a:rPr>
              <a:t>폰 adb  enable 로 설정 후 usb 연결( 개발 후 보안을 위해 adb disable로 변경해 주세요.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Nanum Gothic Coding"/>
              </a:rPr>
              <a:t>설정&gt;일반&gt;휴대폰 정보&gt;소프트웨어 정보&gt;빌드 번호를 찾아 들어갑니다. 그리고 빌드 번호를 7번 연속 해서 터치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그렇게해서 생길 develop mode에서 usb debugging mode 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2"/>
          <p:cNvPicPr/>
          <p:nvPr/>
        </p:nvPicPr>
        <p:blipFill>
          <a:blip r:embed="rId2"/>
          <a:stretch/>
        </p:blipFill>
        <p:spPr>
          <a:xfrm>
            <a:off x="214200" y="1500120"/>
            <a:ext cx="2855160" cy="3940920"/>
          </a:xfrm>
          <a:prstGeom prst="rect">
            <a:avLst/>
          </a:prstGeom>
          <a:ln w="936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3571920" y="1573560"/>
            <a:ext cx="5069520" cy="4550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Sample 예제  자신의 폰에 깔기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android_controllerSample module 선택</a:t>
            </a: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3"/>
          <p:cNvPicPr/>
          <p:nvPr/>
        </p:nvPicPr>
        <p:blipFill>
          <a:blip r:embed="rId3"/>
          <a:stretch/>
        </p:blipFill>
        <p:spPr>
          <a:xfrm>
            <a:off x="3571920" y="2214720"/>
            <a:ext cx="4998240" cy="1783440"/>
          </a:xfrm>
          <a:prstGeom prst="rect">
            <a:avLst/>
          </a:prstGeom>
          <a:ln w="9360"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500280" y="4286880"/>
            <a:ext cx="5069520" cy="226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Build and Run 실행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4"/>
          <a:stretch/>
        </p:blipFill>
        <p:spPr>
          <a:xfrm>
            <a:off x="3429000" y="4643280"/>
            <a:ext cx="5569560" cy="997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-13680" y="0"/>
            <a:ext cx="344160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5. Code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097280" y="1391040"/>
            <a:ext cx="2857320" cy="16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5-1 Structure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5-2 gradle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5-3 RosActivity Life Cycle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5-4 message type setting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5-5 Subscribe Setting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5-6 Publish Settint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385668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5-1 Structure Analysis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3"/>
          <p:cNvPicPr/>
          <p:nvPr/>
        </p:nvPicPr>
        <p:blipFill>
          <a:blip r:embed="rId2"/>
          <a:stretch/>
        </p:blipFill>
        <p:spPr>
          <a:xfrm>
            <a:off x="214200" y="571320"/>
            <a:ext cx="3169440" cy="5498280"/>
          </a:xfrm>
          <a:prstGeom prst="rect">
            <a:avLst/>
          </a:prstGeom>
          <a:ln w="9360"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3571920" y="1930320"/>
            <a:ext cx="456948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Mainfests – 앱의 permission, thema, 어떤 activity를 첫화면으로 설정할지 정의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571920" y="3000600"/>
            <a:ext cx="306936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Java 정적 코드 정의 : Ros api  사용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571920" y="3358080"/>
            <a:ext cx="364068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Visual 화면 구성하는 코드, 그림파일, xml 파일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3571920" y="1500480"/>
            <a:ext cx="414072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Ros Api 를 사용할 수 있게 해주는 라이블러리 Class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571920" y="4144680"/>
            <a:ext cx="5283720" cy="3636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전체 프로잭트( 전체 모듈 ) 에 영향 주는 gradle 설정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굴림"/>
              </a:rPr>
              <a:t>.build:gradle, 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어떠한 라이브러리를 참조할지 설정 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3571920" y="5074560"/>
            <a:ext cx="5283720" cy="546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Module에 영향 주는 gradle 설정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( 어떠한 라이브러리를 참조할지 설정, 여기서는 android_10 참조한다고 정의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  안드로이드 어떠한 버전 설정할지 설정 )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1500120" y="1571760"/>
            <a:ext cx="2069280" cy="18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9"/>
          <p:cNvSpPr/>
          <p:nvPr/>
        </p:nvSpPr>
        <p:spPr>
          <a:xfrm flipV="1">
            <a:off x="2286000" y="2110680"/>
            <a:ext cx="1283400" cy="98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2214720" y="3030120"/>
            <a:ext cx="1283400" cy="392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1"/>
          <p:cNvSpPr/>
          <p:nvPr/>
        </p:nvSpPr>
        <p:spPr>
          <a:xfrm>
            <a:off x="2428920" y="2786040"/>
            <a:ext cx="1069200" cy="687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3571920" y="2715120"/>
            <a:ext cx="3069360" cy="181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굴림"/>
                <a:ea typeface="굴림"/>
              </a:rPr>
              <a:t>Joystick calculation 관련 code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>
            <a:off x="1143000" y="3214800"/>
            <a:ext cx="2426400" cy="2534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14"/>
          <p:cNvSpPr/>
          <p:nvPr/>
        </p:nvSpPr>
        <p:spPr>
          <a:xfrm flipV="1">
            <a:off x="3214800" y="4325040"/>
            <a:ext cx="354600" cy="986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5"/>
          <p:cNvSpPr/>
          <p:nvPr/>
        </p:nvSpPr>
        <p:spPr>
          <a:xfrm rot="16200000" flipH="1">
            <a:off x="3088080" y="4870800"/>
            <a:ext cx="530640" cy="426240"/>
          </a:xfrm>
          <a:prstGeom prst="bentConnector2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345960" y="6319080"/>
            <a:ext cx="596232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3"/>
              </a:rPr>
              <a:t>https://github.com/rosjava/android_core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 의 수정 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0"/>
            <a:ext cx="5070960" cy="4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5-2 Gradle Analysis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그림 186"/>
          <p:cNvPicPr/>
          <p:nvPr/>
        </p:nvPicPr>
        <p:blipFill>
          <a:blip r:embed="rId2"/>
          <a:stretch/>
        </p:blipFill>
        <p:spPr>
          <a:xfrm>
            <a:off x="274680" y="974880"/>
            <a:ext cx="5758920" cy="2211120"/>
          </a:xfrm>
          <a:prstGeom prst="rect">
            <a:avLst/>
          </a:prstGeom>
          <a:ln>
            <a:noFill/>
          </a:ln>
        </p:spPr>
      </p:pic>
      <p:pic>
        <p:nvPicPr>
          <p:cNvPr id="179" name="그림 187"/>
          <p:cNvPicPr/>
          <p:nvPr/>
        </p:nvPicPr>
        <p:blipFill>
          <a:blip r:embed="rId3"/>
          <a:stretch/>
        </p:blipFill>
        <p:spPr>
          <a:xfrm>
            <a:off x="182880" y="3601440"/>
            <a:ext cx="5888520" cy="206712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2741760" y="214092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android_controllerSmaple은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Module을 dependencies 있음.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193120" y="4865040"/>
            <a:ext cx="5852160" cy="92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android_10 Module을 4개 module의 dependencies있음.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해당 모듈들 해당 프로잭트에 code형태로 있지 않고 build.gradle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(Project:ros-app-tb3-voiceroder)에 어디어 가져다 쓰는지 정의 되어있음.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74680" y="67536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Build.gradle(Module:android_controllerSample)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81440" y="332712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Build.gradle(Module:android_10)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75680" y="5796000"/>
            <a:ext cx="384048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Build.gradle(Project:ros-app-tb3-voiceroder)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455760" y="6070320"/>
            <a:ext cx="5852160" cy="3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</a:rPr>
              <a:t>위의 해당 모듈 4개를 어디서 어떻게 가져오는지 설명 되어있음.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692</Words>
  <Application>LibreOffice/5.1.6.2$Linux_X86_64 LibreOffice_project/10m0$Build-2</Application>
  <PresentationFormat>화면 슬라이드 쇼(4:3)</PresentationFormat>
  <Paragraphs>122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116</cp:revision>
  <dcterms:created xsi:type="dcterms:W3CDTF">2018-05-20T02:12:48Z</dcterms:created>
  <dcterms:modified xsi:type="dcterms:W3CDTF">2018-05-22T02:15:44Z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