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83" r:id="rId5"/>
    <p:sldId id="282" r:id="rId6"/>
    <p:sldId id="284" r:id="rId7"/>
    <p:sldId id="258" r:id="rId8"/>
    <p:sldId id="259" r:id="rId9"/>
    <p:sldId id="260" r:id="rId10"/>
    <p:sldId id="286" r:id="rId11"/>
    <p:sldId id="261" r:id="rId12"/>
    <p:sldId id="262" r:id="rId13"/>
    <p:sldId id="289" r:id="rId14"/>
    <p:sldId id="288" r:id="rId15"/>
    <p:sldId id="263" r:id="rId16"/>
    <p:sldId id="264" r:id="rId17"/>
    <p:sldId id="265" r:id="rId18"/>
    <p:sldId id="266" r:id="rId19"/>
    <p:sldId id="267" r:id="rId20"/>
    <p:sldId id="268" r:id="rId21"/>
    <p:sldId id="287" r:id="rId22"/>
    <p:sldId id="276" r:id="rId23"/>
    <p:sldId id="278" r:id="rId24"/>
    <p:sldId id="277" r:id="rId25"/>
    <p:sldId id="280" r:id="rId26"/>
    <p:sldId id="281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129" autoAdjust="0"/>
  </p:normalViewPr>
  <p:slideViewPr>
    <p:cSldViewPr>
      <p:cViewPr varScale="1">
        <p:scale>
          <a:sx n="107" d="100"/>
          <a:sy n="107" d="100"/>
        </p:scale>
        <p:origin x="-84" y="-3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ECED563-F4F3-4FF2-A0A5-4A64080B0F3F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ECED563-F4F3-4FF2-A0A5-4A64080B0F3F}" type="slidenum">
              <a:rPr lang="en-US" sz="1400" b="0" strike="noStrike" spc="-1" smtClean="0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ECED563-F4F3-4FF2-A0A5-4A64080B0F3F}" type="slidenum">
              <a:rPr lang="en-US" sz="1400" b="0" strike="noStrike" spc="-1" smtClean="0">
                <a:latin typeface="Times New Roman"/>
              </a:rPr>
              <a:pPr algn="r"/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5778FA-CEFB-4A2B-9E38-06707804B2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C0A356D-F762-4F72-B73B-479A57C4BB4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32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EF33A3B-4BE9-4135-BA20-10864BD62AD3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>
                <a:lnSpc>
                  <a:spcPct val="100000"/>
                </a:lnSpc>
              </a:pPr>
              <a:t>3/24/2019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C169B53-D789-4E6C-8F56-B49FADD217C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017ECB-3783-4288-A774-492A3092C67A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>
                <a:lnSpc>
                  <a:spcPct val="100000"/>
                </a:lnSpc>
              </a:pPr>
              <a:t>3/24/2019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1B70ADB-4C69-4D3D-8A21-C74268987F1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5" name="Picture 12"/>
          <p:cNvPicPr/>
          <p:nvPr/>
        </p:nvPicPr>
        <p:blipFill>
          <a:blip r:embed="rId14"/>
          <a:stretch/>
        </p:blipFill>
        <p:spPr>
          <a:xfrm>
            <a:off x="8719200" y="0"/>
            <a:ext cx="424440" cy="424440"/>
          </a:xfrm>
          <a:prstGeom prst="rect">
            <a:avLst/>
          </a:prstGeom>
          <a:ln>
            <a:noFill/>
          </a:ln>
        </p:spPr>
      </p:pic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.git" TargetMode="External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bitbucket.org/theconstructcore/openai_ros.gi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S-GIT/turtlebot3_msgs.git" TargetMode="External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AuTURBO/documents.g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uIZU8PCHT8" TargetMode="External"/><Relationship Id="rId2" Type="http://schemas.openxmlformats.org/officeDocument/2006/relationships/hyperlink" Target="https://github.com/ROBOTIS-GIT/turtlebot3_machine_learning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iki.ros.org/openai_ros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ros/src/b5fb3523a4c0/openai_ros/src/?at=kinetic-devel" TargetMode="External"/><Relationship Id="rId13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?at=master" TargetMode="External"/><Relationship Id="rId7" Type="http://schemas.openxmlformats.org/officeDocument/2006/relationships/hyperlink" Target="https://bitbucket.org/theconstructcore/openai_ros/src/b5fb3523a4c0/openai_ros/?at=kinetic-devel" TargetMode="External"/><Relationship Id="rId12" Type="http://schemas.openxmlformats.org/officeDocument/2006/relationships/hyperlink" Target="https://bitbucket.org/theconstructcore/openai_ros/src/b5fb3523a4c0/openai_ros/src/openai_ros/robot_envs/?at=kinetic-deve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ros/src/b5fb3523a4c0?at=kinetic-devel" TargetMode="External"/><Relationship Id="rId11" Type="http://schemas.openxmlformats.org/officeDocument/2006/relationships/hyperlink" Target="https://bitbucket.org/theconstructcore/openai_ros/src/b5fb3523a4c0/openai_ros/src/openai_ros/task_envs/turtlebot3/?at=kinetic-devel" TargetMode="External"/><Relationship Id="rId5" Type="http://schemas.openxmlformats.org/officeDocument/2006/relationships/hyperlink" Target="https://bitbucket.org/theconstructcore/openai_examples_projects/src/3b1969f7cad7/my_turtlebot3_openai_example/scripts/?at=master" TargetMode="External"/><Relationship Id="rId10" Type="http://schemas.openxmlformats.org/officeDocument/2006/relationships/hyperlink" Target="https://bitbucket.org/theconstructcore/openai_ros/src/b5fb3523a4c0/openai_ros/src/openai_ros/task_envs/?at=kinetic-devel" TargetMode="External"/><Relationship Id="rId4" Type="http://schemas.openxmlformats.org/officeDocument/2006/relationships/hyperlink" Target="https://bitbucket.org/theconstructcore/openai_examples_projects/src/3b1969f7cad7/my_turtlebot3_openai_example/?at=master" TargetMode="External"/><Relationship Id="rId9" Type="http://schemas.openxmlformats.org/officeDocument/2006/relationships/hyperlink" Target="https://bitbucket.org/theconstructcore/openai_ros/src/b5fb3523a4c0/openai_ros/src/openai_ros/?at=kinetic-devel" TargetMode="External"/><Relationship Id="rId14" Type="http://schemas.openxmlformats.org/officeDocument/2006/relationships/hyperlink" Target="https://bitbucket.org/theconstructcore/openai_ros.gi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hyperlink" Target="https://bitbucket.org/theconstructcore/openai_ros.git" TargetMode="External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examples_projects.git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9" Type="http://schemas.openxmlformats.org/officeDocument/2006/relationships/hyperlink" Target="https://bitbucket.org/theconstructcore/openai_ros.git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9" Type="http://schemas.openxmlformats.org/officeDocument/2006/relationships/hyperlink" Target="https://bitbucket.org/theconstructcore/openai_ros.gi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s://bitbucket.org/theconstructcore/openai_examples_projects/src/3b1969f7cad7?at=master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ai/baselines/blob/master/baselines/acer" TargetMode="External"/><Relationship Id="rId13" Type="http://schemas.openxmlformats.org/officeDocument/2006/relationships/hyperlink" Target="https://github.com/openai/baselines/blob/master/baselines/her" TargetMode="External"/><Relationship Id="rId3" Type="http://schemas.openxmlformats.org/officeDocument/2006/relationships/hyperlink" Target="https://ko.wikipedia.org/w/index.php?title=&#54532;&#47116;&#46308;&#47532;_AI&amp;action=edit&amp;redlink=1" TargetMode="External"/><Relationship Id="rId7" Type="http://schemas.openxmlformats.org/officeDocument/2006/relationships/hyperlink" Target="https://github.com/openai/baselines/blob/master/baselines/a2c" TargetMode="External"/><Relationship Id="rId12" Type="http://schemas.openxmlformats.org/officeDocument/2006/relationships/hyperlink" Target="https://github.com/openai/baselines/blob/master/baselines/gail" TargetMode="External"/><Relationship Id="rId2" Type="http://schemas.openxmlformats.org/officeDocument/2006/relationships/image" Target="../media/image4.png"/><Relationship Id="rId16" Type="http://schemas.openxmlformats.org/officeDocument/2006/relationships/hyperlink" Target="https://github.com/openai/baselines/blob/master/baselines/trpo_mpi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ko.wikipedia.org/w/index.php?title=Sam_Altman&amp;action=edit&amp;redlink=1" TargetMode="External"/><Relationship Id="rId11" Type="http://schemas.openxmlformats.org/officeDocument/2006/relationships/hyperlink" Target="https://github.com/openai/baselines/blob/master/baselines/deepq" TargetMode="External"/><Relationship Id="rId5" Type="http://schemas.openxmlformats.org/officeDocument/2006/relationships/hyperlink" Target="https://ko.wikipedia.org/wiki/&#51068;&#47200;_&#47672;&#49828;&#53356;" TargetMode="External"/><Relationship Id="rId15" Type="http://schemas.openxmlformats.org/officeDocument/2006/relationships/hyperlink" Target="https://github.com/openai/baselines/blob/master/baselines/ppo2" TargetMode="External"/><Relationship Id="rId10" Type="http://schemas.openxmlformats.org/officeDocument/2006/relationships/hyperlink" Target="https://github.com/openai/baselines/blob/master/baselines/ddpg" TargetMode="External"/><Relationship Id="rId4" Type="http://schemas.openxmlformats.org/officeDocument/2006/relationships/hyperlink" Target="https://ko.wikipedia.org/wiki/&#51064;&#44277;&#51648;&#45733;" TargetMode="External"/><Relationship Id="rId9" Type="http://schemas.openxmlformats.org/officeDocument/2006/relationships/hyperlink" Target="https://github.com/openai/baselines/blob/master/baselines/acktr" TargetMode="External"/><Relationship Id="rId14" Type="http://schemas.openxmlformats.org/officeDocument/2006/relationships/hyperlink" Target="https://github.com/openai/baselines/blob/master/baselines/ppo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youtu.be/8Np3eC_PTFo" TargetMode="External"/><Relationship Id="rId5" Type="http://schemas.openxmlformats.org/officeDocument/2006/relationships/hyperlink" Target="https://gym.openai.com/envs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2"/>
          <p:cNvPicPr/>
          <p:nvPr/>
        </p:nvPicPr>
        <p:blipFill>
          <a:blip r:embed="rId2"/>
          <a:stretch/>
        </p:blipFill>
        <p:spPr>
          <a:xfrm>
            <a:off x="257400" y="94320"/>
            <a:ext cx="869400" cy="8694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950920" y="897480"/>
            <a:ext cx="5828040" cy="110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 anchor="b">
            <a:normAutofit fontScale="92500"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4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AuTURBO</a:t>
            </a:r>
            <a:r>
              <a:rPr lang="en-US" sz="4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2019</a:t>
            </a:r>
            <a:r>
              <a:t/>
            </a:r>
            <a:br/>
            <a:r>
              <a:rPr lang="en-US" sz="4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OpenAI</a:t>
            </a:r>
            <a:r>
              <a:rPr lang="en-US" sz="4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ROS</a:t>
            </a:r>
            <a:endParaRPr lang="en-US" sz="45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21120" y="3543840"/>
            <a:ext cx="479952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rmAutofit/>
          </a:bodyPr>
          <a:lstStyle/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H.O LEE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0200" y="36000"/>
            <a:ext cx="6059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터틀봇3 이용하여 아래 화면과 같은 학습을 진행해볼 예정입니다. 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2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54520" y="324000"/>
            <a:ext cx="84358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앞에서 말씀드린 OpenAI ROS Package에서 기본 제공하는 예제를 실행 시켜 보겠습니다.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터틀봇 3 를  강화학습 알고리즘 중 하나 인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 Learning 을 이용해서 아래 장애물을 피해가도록 휼련시키는 예제 입니다.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40" y="0"/>
            <a:ext cx="909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1500" b="0" strike="noStrike" spc="-1" dirty="0" smtClean="0">
                <a:solidFill>
                  <a:srgbClr val="000000"/>
                </a:solidFill>
                <a:latin typeface="맑은 고딕"/>
              </a:rPr>
              <a:t>실습을 위해 필요한 </a:t>
            </a:r>
            <a:r>
              <a:rPr lang="en-US" altLang="ko-KR" sz="1500" b="0" strike="noStrike" spc="-1" dirty="0" smtClean="0">
                <a:solidFill>
                  <a:srgbClr val="000000"/>
                </a:solidFill>
                <a:latin typeface="맑은 고딕"/>
              </a:rPr>
              <a:t>Packages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26" name="CustomShape 8"/>
          <p:cNvSpPr/>
          <p:nvPr/>
        </p:nvSpPr>
        <p:spPr>
          <a:xfrm>
            <a:off x="1071538" y="857238"/>
            <a:ext cx="3491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ED1C24"/>
                </a:solidFill>
                <a:latin typeface="맑은 고딕"/>
              </a:rPr>
              <a:t>openai_examples_projects</a:t>
            </a:r>
            <a:r>
              <a:rPr lang="en-US" sz="1200" b="1" strike="noStrike" spc="-1" dirty="0">
                <a:solidFill>
                  <a:srgbClr val="ED1C24"/>
                </a:solidFill>
                <a:latin typeface="맑은 고딕"/>
              </a:rPr>
              <a:t> Packages 에 </a:t>
            </a:r>
            <a:r>
              <a:rPr lang="en-US" sz="1200" b="1" strike="noStrike" spc="-1" dirty="0" err="1">
                <a:solidFill>
                  <a:srgbClr val="ED1C24"/>
                </a:solidFill>
                <a:latin typeface="맑은 고딕"/>
              </a:rPr>
              <a:t>구현</a:t>
            </a:r>
            <a:r>
              <a:rPr lang="en-US" sz="1200" b="1" strike="noStrike" spc="-1" dirty="0">
                <a:solidFill>
                  <a:srgbClr val="ED1C24"/>
                </a:solidFill>
                <a:latin typeface="맑은 고딕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" name="CustomShape 5"/>
          <p:cNvSpPr/>
          <p:nvPr/>
        </p:nvSpPr>
        <p:spPr>
          <a:xfrm>
            <a:off x="1071538" y="1285866"/>
            <a:ext cx="24487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Training Environments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(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OpenAI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ROS Package 에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구현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" name="CustomShape 9"/>
          <p:cNvSpPr/>
          <p:nvPr/>
        </p:nvSpPr>
        <p:spPr>
          <a:xfrm>
            <a:off x="5500694" y="1857370"/>
            <a:ext cx="3315600" cy="27288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OpenAI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Gym (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RL을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위한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환경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구성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Tool Kit )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9" name="CustomShape 10"/>
          <p:cNvSpPr/>
          <p:nvPr/>
        </p:nvSpPr>
        <p:spPr>
          <a:xfrm>
            <a:off x="5572132" y="1000114"/>
            <a:ext cx="2376720" cy="27288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OpenAI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Baseline(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RL알고리즘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)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0" name="CustomShape 7"/>
          <p:cNvSpPr/>
          <p:nvPr/>
        </p:nvSpPr>
        <p:spPr>
          <a:xfrm>
            <a:off x="1071538" y="2214560"/>
            <a:ext cx="204120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Gazebo Simulation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(각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로봇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Package에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구현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이번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실습에서는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Turtlebot3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Simulation </a:t>
            </a:r>
            <a:r>
              <a:rPr lang="en-US" sz="1200" b="1" strike="noStrike" spc="-1" dirty="0" err="1">
                <a:solidFill>
                  <a:srgbClr val="0070C0"/>
                </a:solidFill>
                <a:latin typeface="맑은 고딕"/>
              </a:rPr>
              <a:t>Package사용</a:t>
            </a: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40" y="0"/>
            <a:ext cx="909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1500" b="0" strike="noStrike" spc="-1" dirty="0" smtClean="0">
                <a:solidFill>
                  <a:srgbClr val="000000"/>
                </a:solidFill>
                <a:latin typeface="맑은 고딕"/>
              </a:rPr>
              <a:t>실습을 위해 필요한 </a:t>
            </a:r>
            <a:r>
              <a:rPr lang="en-US" altLang="ko-KR" sz="1500" b="0" strike="noStrike" spc="-1" dirty="0" smtClean="0">
                <a:solidFill>
                  <a:srgbClr val="000000"/>
                </a:solidFill>
                <a:latin typeface="맑은 고딕"/>
              </a:rPr>
              <a:t>Packages _ </a:t>
            </a:r>
            <a:r>
              <a:rPr lang="ko-KR" altLang="en-US" sz="1500" b="0" strike="noStrike" spc="-1" dirty="0" smtClean="0">
                <a:solidFill>
                  <a:srgbClr val="000000"/>
                </a:solidFill>
                <a:latin typeface="맑은 고딕"/>
              </a:rPr>
              <a:t>크게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altLang="en-US" sz="1500" b="0" strike="noStrike" spc="-1" dirty="0" smtClean="0">
                <a:solidFill>
                  <a:srgbClr val="000000"/>
                </a:solidFill>
                <a:latin typeface="맑은 고딕"/>
              </a:rPr>
              <a:t>개 </a:t>
            </a:r>
            <a:r>
              <a:rPr lang="en-US" altLang="ko-KR" sz="15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596" y="1142990"/>
            <a:ext cx="3714776" cy="642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OpenAI_Examples_Projects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</a:rPr>
              <a:t>강화학습 </a:t>
            </a:r>
            <a:r>
              <a:rPr lang="en-US" altLang="ko-KR" sz="1200" dirty="0" smtClean="0">
                <a:solidFill>
                  <a:schemeClr val="tx1"/>
                </a:solidFill>
              </a:rPr>
              <a:t>Training Script </a:t>
            </a:r>
            <a:r>
              <a:rPr lang="ko-KR" altLang="en-US" sz="1200" dirty="0" smtClean="0">
                <a:solidFill>
                  <a:schemeClr val="tx1"/>
                </a:solidFill>
              </a:rPr>
              <a:t>동작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8596" y="2214560"/>
            <a:ext cx="3714776" cy="92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OpenAI</a:t>
            </a:r>
            <a:r>
              <a:rPr lang="en-US" altLang="ko-KR" dirty="0" smtClean="0">
                <a:solidFill>
                  <a:schemeClr val="tx1"/>
                </a:solidFill>
              </a:rPr>
              <a:t> ROS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OpenAI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Gym, Training script </a:t>
            </a:r>
            <a:r>
              <a:rPr lang="ko-KR" altLang="en-US" sz="1200" dirty="0" smtClean="0">
                <a:solidFill>
                  <a:schemeClr val="tx1"/>
                </a:solidFill>
              </a:rPr>
              <a:t>연결하는 </a:t>
            </a:r>
            <a:r>
              <a:rPr lang="en-US" altLang="ko-KR" sz="1200" dirty="0" smtClean="0">
                <a:solidFill>
                  <a:schemeClr val="tx1"/>
                </a:solidFill>
              </a:rPr>
              <a:t>API </a:t>
            </a: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</a:rPr>
              <a:t>Robot </a:t>
            </a:r>
            <a:r>
              <a:rPr lang="ko-KR" altLang="en-US" sz="1200" dirty="0" smtClean="0">
                <a:solidFill>
                  <a:schemeClr val="tx1"/>
                </a:solidFill>
              </a:rPr>
              <a:t>마다 </a:t>
            </a:r>
            <a:r>
              <a:rPr lang="en-US" altLang="ko-KR" sz="1200" dirty="0" smtClean="0">
                <a:solidFill>
                  <a:schemeClr val="tx1"/>
                </a:solidFill>
              </a:rPr>
              <a:t>API </a:t>
            </a:r>
            <a:r>
              <a:rPr lang="ko-KR" altLang="en-US" sz="1200" dirty="0" smtClean="0">
                <a:solidFill>
                  <a:schemeClr val="tx1"/>
                </a:solidFill>
              </a:rPr>
              <a:t>가 따로 </a:t>
            </a:r>
            <a:r>
              <a:rPr lang="ko-KR" altLang="en-US" sz="1200" dirty="0" smtClean="0">
                <a:solidFill>
                  <a:schemeClr val="tx1"/>
                </a:solidFill>
              </a:rPr>
              <a:t>있음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Q Leaning </a:t>
            </a:r>
            <a:r>
              <a:rPr lang="ko-KR" altLang="en-US" sz="1200" dirty="0" smtClean="0">
                <a:solidFill>
                  <a:schemeClr val="tx1"/>
                </a:solidFill>
              </a:rPr>
              <a:t>알고리즘 까진 해당 </a:t>
            </a:r>
            <a:r>
              <a:rPr lang="en-US" altLang="ko-KR" sz="1200" dirty="0" smtClean="0">
                <a:solidFill>
                  <a:schemeClr val="tx1"/>
                </a:solidFill>
              </a:rPr>
              <a:t>package </a:t>
            </a:r>
            <a:r>
              <a:rPr lang="ko-KR" altLang="en-US" sz="1200" dirty="0" smtClean="0">
                <a:solidFill>
                  <a:schemeClr val="tx1"/>
                </a:solidFill>
              </a:rPr>
              <a:t>서 제공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596" y="3571882"/>
            <a:ext cx="3714776" cy="642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Turtlebot3 Simulation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강화학습을 돌리기 위한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Turtlebot3 Gazebo Simulation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0628" y="2786064"/>
            <a:ext cx="3714776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OpenAI</a:t>
            </a:r>
            <a:r>
              <a:rPr lang="en-US" altLang="ko-KR" dirty="0" smtClean="0">
                <a:solidFill>
                  <a:schemeClr val="tx1"/>
                </a:solidFill>
              </a:rPr>
              <a:t> Gym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OpenAI</a:t>
            </a:r>
            <a:r>
              <a:rPr lang="ko-KR" altLang="en-US" sz="1200" dirty="0" smtClean="0">
                <a:solidFill>
                  <a:schemeClr val="tx1"/>
                </a:solidFill>
              </a:rPr>
              <a:t>강화학습을 돌리기 위한 </a:t>
            </a:r>
            <a:r>
              <a:rPr lang="en-US" altLang="ko-KR" sz="1200" dirty="0" smtClean="0">
                <a:solidFill>
                  <a:schemeClr val="tx1"/>
                </a:solidFill>
              </a:rPr>
              <a:t>Toolkit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0628" y="2000246"/>
            <a:ext cx="3714776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OpenAI</a:t>
            </a:r>
            <a:r>
              <a:rPr lang="en-US" altLang="ko-KR" dirty="0" smtClean="0">
                <a:solidFill>
                  <a:schemeClr val="tx1"/>
                </a:solidFill>
              </a:rPr>
              <a:t> Baseline</a:t>
            </a:r>
          </a:p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강화학습 알고리즘</a:t>
            </a:r>
            <a:r>
              <a:rPr lang="en-US" altLang="ko-KR" sz="1200" dirty="0" smtClean="0">
                <a:solidFill>
                  <a:schemeClr val="tx1"/>
                </a:solidFill>
              </a:rPr>
              <a:t>_ PPO, HER </a:t>
            </a:r>
            <a:r>
              <a:rPr lang="ko-KR" altLang="en-US" sz="1200" dirty="0" smtClean="0">
                <a:solidFill>
                  <a:schemeClr val="tx1"/>
                </a:solidFill>
              </a:rPr>
              <a:t>외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다수 제공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61" idx="2"/>
          </p:cNvCxnSpPr>
          <p:nvPr/>
        </p:nvCxnSpPr>
        <p:spPr>
          <a:xfrm rot="5400000">
            <a:off x="2302777" y="2587823"/>
            <a:ext cx="4539166" cy="7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290" y="42861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Ros</a:t>
            </a:r>
            <a:r>
              <a:rPr lang="en-US" altLang="ko-KR" dirty="0" smtClean="0"/>
              <a:t> Packages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464460"/>
            <a:ext cx="35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 없는 </a:t>
            </a:r>
            <a:endParaRPr lang="en-US" altLang="ko-KR" dirty="0" smtClean="0"/>
          </a:p>
          <a:p>
            <a:r>
              <a:rPr lang="en-US" altLang="ko-KR" dirty="0" err="1" smtClean="0"/>
              <a:t>OpenAI</a:t>
            </a:r>
            <a:r>
              <a:rPr lang="en-US" altLang="ko-KR" dirty="0" smtClean="0"/>
              <a:t> Original Code 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1" idx="2"/>
            <a:endCxn id="12" idx="0"/>
          </p:cNvCxnSpPr>
          <p:nvPr/>
        </p:nvCxnSpPr>
        <p:spPr>
          <a:xfrm rot="5400000">
            <a:off x="2071670" y="2000246"/>
            <a:ext cx="428628" cy="1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>
            <a:off x="2072464" y="3356774"/>
            <a:ext cx="428628" cy="1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1"/>
            <a:endCxn id="11" idx="3"/>
          </p:cNvCxnSpPr>
          <p:nvPr/>
        </p:nvCxnSpPr>
        <p:spPr>
          <a:xfrm rot="10800000">
            <a:off x="4143372" y="1464461"/>
            <a:ext cx="857256" cy="857256"/>
          </a:xfrm>
          <a:prstGeom prst="bentConnector3">
            <a:avLst>
              <a:gd name="adj1" fmla="val 50000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0800000">
            <a:off x="4143372" y="2571750"/>
            <a:ext cx="857256" cy="571504"/>
          </a:xfrm>
          <a:prstGeom prst="bentConnector3">
            <a:avLst>
              <a:gd name="adj1" fmla="val 30324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4282" y="857238"/>
            <a:ext cx="671979" cy="369332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37" name="꺾인 연결선 36"/>
          <p:cNvCxnSpPr/>
          <p:nvPr/>
        </p:nvCxnSpPr>
        <p:spPr>
          <a:xfrm rot="16200000" flipV="1">
            <a:off x="3857620" y="1928808"/>
            <a:ext cx="928694" cy="357190"/>
          </a:xfrm>
          <a:prstGeom prst="bentConnector3">
            <a:avLst>
              <a:gd name="adj1" fmla="val 100664"/>
            </a:avLst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000628" y="1353915"/>
            <a:ext cx="38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실제 예제에서는 </a:t>
            </a:r>
            <a:r>
              <a:rPr lang="en-US" altLang="ko-KR" sz="1200" dirty="0" smtClean="0"/>
              <a:t>Q Learning </a:t>
            </a:r>
            <a:r>
              <a:rPr lang="ko-KR" altLang="en-US" sz="1200" dirty="0" smtClean="0"/>
              <a:t>기본 </a:t>
            </a:r>
            <a:r>
              <a:rPr lang="ko-KR" altLang="en-US" sz="1200" dirty="0" smtClean="0"/>
              <a:t>알고리즘만 써서 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200" dirty="0" smtClean="0"/>
              <a:t> Baseline Algorithm </a:t>
            </a:r>
            <a:r>
              <a:rPr lang="ko-KR" altLang="en-US" sz="1200" dirty="0" smtClean="0"/>
              <a:t>까지 </a:t>
            </a:r>
            <a:r>
              <a:rPr lang="ko-KR" altLang="en-US" sz="1200" dirty="0" smtClean="0"/>
              <a:t>설치해 강화학습 알고리즘을 끌어쓰지 않아도 됨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640" y="0"/>
            <a:ext cx="909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5. </a:t>
            </a:r>
            <a:r>
              <a:rPr lang="en-US" sz="1500" spc="-1" dirty="0" err="1" smtClean="0">
                <a:solidFill>
                  <a:srgbClr val="000000"/>
                </a:solidFill>
                <a:latin typeface="맑은 고딕"/>
              </a:rPr>
              <a:t>OpenAI</a:t>
            </a:r>
            <a:r>
              <a:rPr lang="en-US" sz="1500" spc="-1" dirty="0" smtClean="0">
                <a:solidFill>
                  <a:srgbClr val="000000"/>
                </a:solidFill>
                <a:latin typeface="맑은 고딕"/>
              </a:rPr>
              <a:t> ROS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는 아래와 같이 연동 되어 동작함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3" name="Picture 2"/>
          <p:cNvPicPr/>
          <p:nvPr/>
        </p:nvPicPr>
        <p:blipFill>
          <a:blip r:embed="rId3"/>
          <a:stretch/>
        </p:blipFill>
        <p:spPr>
          <a:xfrm>
            <a:off x="928800" y="894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357120" y="3264120"/>
            <a:ext cx="8357760" cy="167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66B3"/>
                </a:solidFill>
                <a:latin typeface="맑은 고딕"/>
              </a:rPr>
              <a:t>Training Environments</a:t>
            </a:r>
            <a:r>
              <a:rPr lang="en-US" sz="1000" b="0" strike="noStrike" spc="-1" dirty="0" smtClean="0">
                <a:solidFill>
                  <a:srgbClr val="0066B3"/>
                </a:solidFill>
                <a:latin typeface="맑은 고딕"/>
              </a:rPr>
              <a:t>:  ( </a:t>
            </a:r>
            <a:r>
              <a:rPr lang="en-US" sz="1000" b="1" spc="-1" dirty="0" err="1" smtClean="0">
                <a:solidFill>
                  <a:srgbClr val="0070C0"/>
                </a:solidFill>
                <a:latin typeface="맑은 고딕"/>
              </a:rPr>
              <a:t>OpenAI</a:t>
            </a:r>
            <a:r>
              <a:rPr lang="en-US" sz="1000" b="1" spc="-1" dirty="0" smtClean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sz="1000" b="1" spc="-1" dirty="0" smtClean="0">
                <a:solidFill>
                  <a:srgbClr val="0070C0"/>
                </a:solidFill>
                <a:latin typeface="맑은 고딕"/>
              </a:rPr>
              <a:t>ROS </a:t>
            </a:r>
            <a:r>
              <a:rPr lang="en-US" sz="1000" b="1" spc="-1" dirty="0" smtClean="0">
                <a:solidFill>
                  <a:srgbClr val="0070C0"/>
                </a:solidFill>
                <a:latin typeface="맑은 고딕"/>
              </a:rPr>
              <a:t>Package </a:t>
            </a:r>
            <a:r>
              <a:rPr lang="ko-KR" altLang="en-US" sz="1000" b="1" spc="-1" dirty="0" smtClean="0">
                <a:solidFill>
                  <a:srgbClr val="0070C0"/>
                </a:solidFill>
                <a:latin typeface="맑은 고딕"/>
              </a:rPr>
              <a:t>에 구현되어 있음</a:t>
            </a:r>
            <a:r>
              <a:rPr lang="en-US" sz="1000" b="1" spc="-1" dirty="0" smtClean="0">
                <a:solidFill>
                  <a:srgbClr val="0070C0"/>
                </a:solidFill>
                <a:latin typeface="맑은 고딕"/>
              </a:rPr>
              <a:t> )</a:t>
            </a:r>
            <a:r>
              <a:rPr lang="en-US" sz="1000" b="0" strike="noStrike" spc="-1" dirty="0" smtClean="0">
                <a:solidFill>
                  <a:srgbClr val="0066B3"/>
                </a:solidFill>
                <a:latin typeface="맑은 고딕"/>
              </a:rPr>
              <a:t> 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 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로봇을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학습시키는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데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필요한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모든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데이터를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제공하는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역할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OpenAI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Gym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공식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환경을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상속받습니다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그래서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그들은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완전히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호환되며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OpenAI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Gym의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훈련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절차를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사용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   Task Environment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로봇이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배워야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할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작업을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지정할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수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있는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Class, Robot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Environment을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상속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   Robot Environment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.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작업에서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사용할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로봇을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지정하는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Class, Gazebo Environment 을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상속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   Gazebo Environment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.  Gazebo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simulation과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연결되는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Class,  Gym Environment(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OpenAI의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기본구조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)을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상속</a:t>
            </a:r>
            <a:endParaRPr lang="en-US" sz="1000" b="0" strike="noStrike" spc="-1" dirty="0">
              <a:latin typeface="Arial"/>
            </a:endParaRPr>
          </a:p>
          <a:p>
            <a:r>
              <a:rPr lang="en-US" sz="1000" b="1" strike="noStrike" spc="-1" dirty="0">
                <a:solidFill>
                  <a:srgbClr val="ED1C24"/>
                </a:solidFill>
                <a:latin typeface="맑은 고딕"/>
              </a:rPr>
              <a:t>Training Script</a:t>
            </a:r>
            <a:r>
              <a:rPr lang="en-US" sz="1000" b="0" strike="noStrike" spc="-1" dirty="0" smtClean="0">
                <a:solidFill>
                  <a:srgbClr val="ED1C24"/>
                </a:solidFill>
                <a:latin typeface="맑은 고딕"/>
              </a:rPr>
              <a:t>:  ( </a:t>
            </a:r>
            <a:r>
              <a:rPr lang="en-US" sz="1000" b="1" spc="-1" dirty="0" err="1" smtClean="0">
                <a:solidFill>
                  <a:srgbClr val="ED1C24"/>
                </a:solidFill>
                <a:latin typeface="맑은 고딕"/>
              </a:rPr>
              <a:t>openai_examples_projects</a:t>
            </a:r>
            <a:r>
              <a:rPr lang="en-US" sz="1000" b="1" spc="-1" dirty="0" smtClean="0">
                <a:solidFill>
                  <a:srgbClr val="ED1C24"/>
                </a:solidFill>
                <a:latin typeface="맑은 고딕"/>
              </a:rPr>
              <a:t> </a:t>
            </a:r>
            <a:r>
              <a:rPr lang="en-US" sz="1000" b="1" spc="-1" dirty="0" smtClean="0">
                <a:solidFill>
                  <a:srgbClr val="ED1C24"/>
                </a:solidFill>
                <a:latin typeface="맑은 고딕"/>
              </a:rPr>
              <a:t>Packages 에 </a:t>
            </a:r>
            <a:r>
              <a:rPr lang="en-US" sz="1000" b="1" spc="-1" dirty="0" err="1" smtClean="0">
                <a:solidFill>
                  <a:srgbClr val="ED1C24"/>
                </a:solidFill>
                <a:latin typeface="맑은 고딕"/>
              </a:rPr>
              <a:t>구현</a:t>
            </a:r>
            <a:r>
              <a:rPr lang="ko-KR" altLang="en-US" sz="1000" b="1" spc="-1" dirty="0" smtClean="0">
                <a:solidFill>
                  <a:srgbClr val="ED1C24"/>
                </a:solidFill>
                <a:latin typeface="맑은 고딕"/>
              </a:rPr>
              <a:t>되어 있음 </a:t>
            </a:r>
            <a:r>
              <a:rPr lang="en-US" altLang="ko-KR" sz="1000" b="1" spc="-1" dirty="0" smtClean="0">
                <a:solidFill>
                  <a:srgbClr val="ED1C24"/>
                </a:solidFill>
                <a:latin typeface="맑은 고딕"/>
              </a:rPr>
              <a:t>)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로봇을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훈련시키기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위해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사용할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학습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알고리즘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 을 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정의하고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설정</a:t>
            </a:r>
            <a:endParaRPr lang="en-U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-&gt; Training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Environments은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그대로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쓰고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Training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Script만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수정해서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원하는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강화학습을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쉽게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만들수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있다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...</a:t>
            </a:r>
            <a:r>
              <a:rPr lang="en-US" sz="1000" b="0" strike="noStrike" spc="-1" dirty="0" err="1">
                <a:solidFill>
                  <a:srgbClr val="000000"/>
                </a:solidFill>
                <a:latin typeface="맑은 고딕"/>
              </a:rPr>
              <a:t>정말</a:t>
            </a:r>
            <a:r>
              <a:rPr lang="en-US" sz="1000" b="0" strike="noStrike" spc="-1" dirty="0">
                <a:solidFill>
                  <a:srgbClr val="000000"/>
                </a:solidFill>
                <a:latin typeface="맑은 고딕"/>
              </a:rPr>
              <a:t> ???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000160" y="1473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>
            <a:off x="3303000" y="1022400"/>
            <a:ext cx="24487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Training </a:t>
            </a:r>
            <a:r>
              <a:rPr lang="en-US" sz="1200" b="1" strike="noStrike" spc="-1" dirty="0" smtClean="0">
                <a:solidFill>
                  <a:srgbClr val="0070C0"/>
                </a:solidFill>
                <a:latin typeface="맑은 고딕"/>
              </a:rPr>
              <a:t>Environments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227160" y="357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크게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두 개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구조로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되어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있습니다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.  Training Script 와 Training Environments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6643702" y="1142990"/>
            <a:ext cx="1631658" cy="32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70C0"/>
                </a:solidFill>
                <a:latin typeface="맑은 고딕"/>
              </a:rPr>
              <a:t>Gazebo </a:t>
            </a:r>
            <a:r>
              <a:rPr lang="en-US" sz="1200" b="1" strike="noStrike" spc="-1" dirty="0" smtClean="0">
                <a:solidFill>
                  <a:srgbClr val="0070C0"/>
                </a:solidFill>
                <a:latin typeface="맑은 고딕"/>
              </a:rPr>
              <a:t>Simulation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CustomShape 8"/>
          <p:cNvSpPr/>
          <p:nvPr/>
        </p:nvSpPr>
        <p:spPr>
          <a:xfrm>
            <a:off x="144000" y="586080"/>
            <a:ext cx="34912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3085200" y="2780640"/>
            <a:ext cx="3315600" cy="27288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OpenAI Gym ( RL을 위한 환경 구성 Tool Kit )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>
            <a:off x="96840" y="2762640"/>
            <a:ext cx="2376720" cy="27288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OpenAI Baseline(RL알고리즘 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" name="Line 11"/>
          <p:cNvSpPr/>
          <p:nvPr/>
        </p:nvSpPr>
        <p:spPr>
          <a:xfrm flipV="1">
            <a:off x="548640" y="2194560"/>
            <a:ext cx="380160" cy="568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12"/>
          <p:cNvSpPr/>
          <p:nvPr/>
        </p:nvSpPr>
        <p:spPr>
          <a:xfrm flipH="1" flipV="1">
            <a:off x="1920240" y="2560320"/>
            <a:ext cx="1188720" cy="2743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3"/>
          <p:cNvSpPr/>
          <p:nvPr/>
        </p:nvSpPr>
        <p:spPr>
          <a:xfrm flipH="1" flipV="1">
            <a:off x="3474720" y="2473560"/>
            <a:ext cx="274320" cy="3070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3657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>
            <a:off x="2541600" y="250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7" name="CustomShape 16"/>
          <p:cNvSpPr/>
          <p:nvPr/>
        </p:nvSpPr>
        <p:spPr>
          <a:xfrm>
            <a:off x="381600" y="2327760"/>
            <a:ext cx="446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호출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3" name="CustomShape 22"/>
          <p:cNvSpPr/>
          <p:nvPr/>
        </p:nvSpPr>
        <p:spPr>
          <a:xfrm>
            <a:off x="43632" y="2963764"/>
            <a:ext cx="1956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옵션 이번 실습에 필요 없음  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360" y="0"/>
            <a:ext cx="5289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Turtlebot3 Packages Dependency Package 설치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15920" y="4754880"/>
            <a:ext cx="5736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</a:rPr>
              <a:t>http://emanual.robotis.com/docs/en/platform/turtlebot3/pc_setup/#pc-setup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245880" y="3169440"/>
            <a:ext cx="8440920" cy="11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$ sudo apt-get install ros-melodic-joy ros-melodic-teleop-twist-joy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ros-melodic-navigation ros-melodic-interactive-markers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8" name="TextShape 4"/>
          <p:cNvSpPr txBox="1"/>
          <p:nvPr/>
        </p:nvSpPr>
        <p:spPr>
          <a:xfrm>
            <a:off x="154440" y="271224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turtlebot3 gazebo simulation을 melodic서 구동하기 위해 아래 디팬던시 패키지 설치 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하지만 이전에 Mobile 수업에서 들었으면 설치 기 설치 되어있으실 겁니다 ~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2560320" y="1098720"/>
            <a:ext cx="41605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노란 부분 추가 하면 무조건 창이 ROS1 으로 셋팅되어 열림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0" name="TextShape 6"/>
          <p:cNvSpPr txBox="1"/>
          <p:nvPr/>
        </p:nvSpPr>
        <p:spPr>
          <a:xfrm>
            <a:off x="91440" y="822960"/>
            <a:ext cx="8440920" cy="137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~$ eb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alias r2='export ROS_MODE=ros2 &amp;&amp; source ~/.bashrc'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export ROS_MODE=ros1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export TURTLEBOT3_MODEL=burger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#export TURTLEBOT3_MODEL=waffle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#export TURTLEBOT3_MODEL=waffle_pi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if [ "$ROS_MODE" = "ros1" ];then</a:t>
            </a:r>
            <a:endParaRPr lang="en-US" sz="1000" b="0" strike="noStrike" spc="-1">
              <a:latin typeface="Arial"/>
            </a:endParaRPr>
          </a:p>
          <a:p>
            <a:endParaRPr lang="en-US" sz="1000" b="0" strike="noStrike" spc="-1">
              <a:latin typeface="Arial"/>
            </a:endParaRPr>
          </a:p>
        </p:txBody>
      </p:sp>
      <p:sp>
        <p:nvSpPr>
          <p:cNvPr id="191" name="TextShape 7"/>
          <p:cNvSpPr txBox="1"/>
          <p:nvPr/>
        </p:nvSpPr>
        <p:spPr>
          <a:xfrm>
            <a:off x="91440" y="354600"/>
            <a:ext cx="8440920" cy="37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>
                <a:latin typeface="Courier New"/>
                <a:ea typeface="Courier New"/>
              </a:rPr>
              <a:t>1. 실습에서 ROS1만 사용하므로 terminal 창이 항상 Ros1으로 열리게 bashrc 수정.-&gt; 아래 노란부분 적용   </a:t>
            </a:r>
            <a:endParaRPr lang="en-US" sz="1000" b="0" strike="noStrike" spc="-1">
              <a:latin typeface="Arial"/>
            </a:endParaRPr>
          </a:p>
          <a:p>
            <a:r>
              <a:rPr lang="en-US" sz="1000" b="0" strike="noStrike" spc="-1">
                <a:latin typeface="Courier New"/>
                <a:ea typeface="Courier New"/>
              </a:rPr>
              <a:t>2. 실습에서 터틀봇3 시뮬레이션시 모델 설정을 burger 로 되게 bashrc 수정 -&gt; 아래 노란부분 적용 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2" name="CustomShape 8"/>
          <p:cNvSpPr/>
          <p:nvPr/>
        </p:nvSpPr>
        <p:spPr>
          <a:xfrm>
            <a:off x="2560320" y="1350720"/>
            <a:ext cx="54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노란 부분 추가 하면 터틀봇3 시뮬레이션이 burger 모델로 열리게 setting   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0960" y="0"/>
            <a:ext cx="76255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ROS, OpenAI Gym, OpenAI ROS example Packages 설치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-5760" y="615240"/>
            <a:ext cx="7045200" cy="291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r1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~/catkin_ws$ cd ~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~/$ git clone -b v0.9.5 https://github.com/openai/gym.git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~/$ cd gym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~/gym$ sudo apt install python-pip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~/gym$ pip install -e 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cm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1143000" y="609480"/>
            <a:ext cx="72864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Ros1 melodic 환경 설정 , Auturbo Melodic과 crystal 동시사용 macro 적용시에 사용가능 Macro  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4289760" y="1038600"/>
            <a:ext cx="4488480" cy="637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Gym 설치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ROS와 연동 되는 vesion 을 맞춰서 설치해 주셔야 합니다.  대략 v0.9.5 branch 꺼 쓰심 문제 없습니다.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5535360" y="2013120"/>
            <a:ext cx="278568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Openairos package를 사용한 예제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7077960" y="2341440"/>
            <a:ext cx="1974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Openairos package 설치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1600560" y="2744640"/>
            <a:ext cx="34286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빌드, ROS 1줄 설치시 사용가능 Macro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152640" y="32036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Code 수정 Point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214200" y="3667680"/>
            <a:ext cx="850068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////code change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 gedit ~/catkin_ws/src/openai_examples_projects/my_turtlebot3_openai_example/launch/start_simulation.launch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&lt;include file="$(find turtlebot3_gazebo)/launch/turtlebot3_world.launch"/&gt;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0000"/>
                </a:solidFill>
                <a:latin typeface="맑은 고딕"/>
              </a:rPr>
              <a:t>-&gt;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&lt;include file="$(find turtlebot3_gazebo)/launch/turtlebot3_world.launch"&gt;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​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5975280" y="4447800"/>
            <a:ext cx="207144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슬러시 중복, 슬러시 제거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1520" y="0"/>
            <a:ext cx="42800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turtlebot3 Packages 설치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97800" y="966240"/>
            <a:ext cx="6368760" cy="10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~$ 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https://github.com/ROBOTIS-GIT/turtlebot3.git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hlinkClick r:id="rId3"/>
              </a:rPr>
              <a:t>https://github.com/ROBOTIS-GIT/turtlebot3_msgs.git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git clone https://github.com/ROBOTIS-GIT/turtlebot3_simulations.git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~/catkin_ws/src$ cm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81720" y="357840"/>
            <a:ext cx="641052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이전시간에  Mobile 교육에서 Turtlebot3 Package 설치하신 분은 따로 설치하실 필요 없습니다.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기존 Turtlebot3 Package 설치 되어있으면 설치가 되지 않습니다.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40400" y="2774880"/>
            <a:ext cx="8820720" cy="170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Turtlebot3 urdf 를 documents/auturbo_2019_spring/auturbo_2019_spring_week5/openai/example/ 에 있는urdf로 변경.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 Code에 맞게 Turtlebot3 urdf 파일을 수정해 주어야함.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~$ cd ~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~$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git clone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  <a:hlinkClick r:id="rId4"/>
              </a:rPr>
              <a:t>https://github.com/AuTURBO/documents.git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~$ cp ~/documents/auturbo_2019_spring/auturbo_2019_spring_week5/openai/example/* ~/catkin_ws/src/turtlebot3/turtlebot3_description/urdf/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 </a:t>
            </a: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182880" y="2190240"/>
            <a:ext cx="2368800" cy="3186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Code 수정 Point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1880" y="0"/>
            <a:ext cx="54277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Turtlebot3 Packages 실행 명령어 설명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5440" y="407520"/>
            <a:ext cx="5045760" cy="136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$sb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$rospack profile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$roslaunch my_turtlebot3_openai_example start_simulation.launch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$roslaunch my_turtlebot3_openai_example start_training.launch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t/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072400" y="731520"/>
            <a:ext cx="205992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 가제보 실행 명령어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4889520" y="1098720"/>
            <a:ext cx="4071600" cy="2728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알고리즘으로 장애물 피하며 학습 시작.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3560" y="0"/>
            <a:ext cx="5168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로 Turtlebot3 Packages  구동 화면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216" name="Picture 1"/>
          <p:cNvPicPr/>
          <p:nvPr/>
        </p:nvPicPr>
        <p:blipFill>
          <a:blip r:embed="rId2"/>
          <a:stretch/>
        </p:blipFill>
        <p:spPr>
          <a:xfrm>
            <a:off x="154080" y="839160"/>
            <a:ext cx="7132320" cy="415332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305280" y="324000"/>
            <a:ext cx="83138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 가 장애 물을 피해 움직이는 예제가 돈다. 물론 처음 실행 시키면 학습 전이라 마구 부딪힌다.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학습이 완료 되면 정말 잘 피해 갈까 ?  </a:t>
            </a:r>
            <a:r>
              <a:rPr lang="en-US" sz="1200" b="1" strike="noStrike" spc="-1">
                <a:solidFill>
                  <a:srgbClr val="FF0000"/>
                </a:solidFill>
                <a:latin typeface="맑은 고딕"/>
              </a:rPr>
              <a:t>IF 문 한 줄이면 끝날 코드를 이렇게 어렵게 거대하게 신뢰성 없이 돌리는 이유는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414200" y="1554480"/>
            <a:ext cx="2226240" cy="246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실제 학습을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하기 위해서는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SAVE / Load 함수를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넣어야 하고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중간에 무한 루프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빠지는 부분도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해야함.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사실상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ROS TB3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Sample Code는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수정 없이 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그대로 써서 </a:t>
            </a:r>
            <a:endParaRPr lang="en-US" sz="1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학습은 어려움.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0" y="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TB3 machine learning packages ( OpenAI Gym 사용 X, Keras DQN 을 강화학습 알고리즘 사용)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1280" y="341640"/>
            <a:ext cx="900072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사실 turtlebot3는 openAI packages 를 사용하지 않아도 Keras의 DQN 강화학습을 통한 자체 machine learning packages를 가지고 있다. 동작도 잘되고 설명서도 잘되 있고 구조도 훨씬 간단하다. Model save, load 관련된 User Interface 도 잘 되어 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그리고  target 목적지 [ episode 마다 빨간색 지점이 ( 목적지가 ) 생성 된다. ] 로 가는 것도 강화 학습에 포함되어있다.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TB3 예제는 장애물 피하는 것만 , OpenAI TB2예제가 장애물을 피해 목적지에 가는 것도,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cube 예제가 Keras의 DQN 을 사용하여 Model save, load 부분도 구현 되어있다.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4681800"/>
            <a:ext cx="750060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https://github.com/ROBOTIS-GIT/turtlebot3_machine_learning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https://youtu.be/5uIZU8PCHT8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http://emanual.robotis.com/docs/en/platform/turtlebot3/machine_learning/#machine-learning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22" name="Picture 2"/>
          <p:cNvPicPr/>
          <p:nvPr/>
        </p:nvPicPr>
        <p:blipFill>
          <a:blip r:embed="rId4"/>
          <a:srcRect l="21096" t="3274" r="10935" b="5019"/>
          <a:stretch/>
        </p:blipFill>
        <p:spPr>
          <a:xfrm>
            <a:off x="142920" y="1366200"/>
            <a:ext cx="2071440" cy="1999800"/>
          </a:xfrm>
          <a:prstGeom prst="rect">
            <a:avLst/>
          </a:prstGeom>
          <a:ln>
            <a:noFill/>
          </a:ln>
        </p:spPr>
      </p:pic>
      <p:pic>
        <p:nvPicPr>
          <p:cNvPr id="223" name="Picture 4"/>
          <p:cNvPicPr/>
          <p:nvPr/>
        </p:nvPicPr>
        <p:blipFill>
          <a:blip r:embed="rId5"/>
          <a:srcRect l="22265" r="8592"/>
          <a:stretch/>
        </p:blipFill>
        <p:spPr>
          <a:xfrm>
            <a:off x="2786040" y="1366200"/>
            <a:ext cx="1932120" cy="1999800"/>
          </a:xfrm>
          <a:prstGeom prst="rect">
            <a:avLst/>
          </a:prstGeom>
          <a:ln>
            <a:noFill/>
          </a:ln>
        </p:spPr>
      </p:pic>
      <p:pic>
        <p:nvPicPr>
          <p:cNvPr id="224" name="Picture 6"/>
          <p:cNvPicPr/>
          <p:nvPr/>
        </p:nvPicPr>
        <p:blipFill>
          <a:blip r:embed="rId6"/>
          <a:srcRect l="15236" r="12109"/>
          <a:stretch/>
        </p:blipFill>
        <p:spPr>
          <a:xfrm>
            <a:off x="5143680" y="1366200"/>
            <a:ext cx="2030400" cy="1999800"/>
          </a:xfrm>
          <a:prstGeom prst="rect">
            <a:avLst/>
          </a:prstGeom>
          <a:ln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4071960" y="18662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6643800" y="208044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6"/>
          <p:cNvSpPr/>
          <p:nvPr/>
        </p:nvSpPr>
        <p:spPr>
          <a:xfrm>
            <a:off x="500040" y="1723320"/>
            <a:ext cx="213840" cy="21384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7"/>
          <p:cNvSpPr/>
          <p:nvPr/>
        </p:nvSpPr>
        <p:spPr>
          <a:xfrm>
            <a:off x="214200" y="3929040"/>
            <a:ext cx="8643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랑 동일하게 Agent , Environment, state, reward, action  구조로 동작하며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target point 관련된 부분이 학습에 추가되어서 Reward와 state에 이 부분 관련된 배열이 state에 더 추가 되고 reward 계산식도 target point  과련된 계산식이 추가 되어있다.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142920" y="3366360"/>
            <a:ext cx="20714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2 : 고정 장애물을 피해 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786040" y="3357720"/>
            <a:ext cx="2142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3 : 동정 장애물을 피해 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10"/>
          <p:cNvSpPr/>
          <p:nvPr/>
        </p:nvSpPr>
        <p:spPr>
          <a:xfrm>
            <a:off x="5500800" y="3348720"/>
            <a:ext cx="14284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TB3_DQG_stage 4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0720" y="110010"/>
            <a:ext cx="2376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내 소개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3240" y="928676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2004</a:t>
            </a:r>
            <a:r>
              <a:rPr lang="ko-KR" altLang="en-US" sz="1200" dirty="0" smtClean="0"/>
              <a:t>년 전기전자 공학부 졸업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회로설계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년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회로설계 </a:t>
            </a:r>
            <a:r>
              <a:rPr lang="en-US" altLang="ko-KR" sz="1200" dirty="0" smtClean="0"/>
              <a:t>+ Linux Kernel Driver + MCU Firmware  5</a:t>
            </a:r>
            <a:r>
              <a:rPr lang="ko-KR" altLang="en-US" sz="1200" dirty="0" smtClean="0"/>
              <a:t>년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43240" y="2044011"/>
            <a:ext cx="5325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200" dirty="0" err="1" smtClean="0"/>
              <a:t>Auturbo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활동</a:t>
            </a:r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2017</a:t>
            </a:r>
            <a:r>
              <a:rPr lang="ko-KR" altLang="en-US" sz="1200" dirty="0" smtClean="0"/>
              <a:t>년  </a:t>
            </a:r>
            <a:r>
              <a:rPr lang="en-US" altLang="ko-KR" sz="1200" dirty="0" smtClean="0"/>
              <a:t>:  2017 </a:t>
            </a:r>
            <a:r>
              <a:rPr lang="en-US" altLang="ko-KR" sz="1200" dirty="0" err="1" smtClean="0"/>
              <a:t>AutoRace</a:t>
            </a:r>
            <a:r>
              <a:rPr lang="en-US" altLang="ko-KR" sz="1200" dirty="0" smtClean="0"/>
              <a:t>           -&gt;  ROS</a:t>
            </a:r>
            <a:r>
              <a:rPr lang="ko-KR" altLang="en-US" sz="1200" dirty="0" smtClean="0"/>
              <a:t>와 터틀봇 처음 써봄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2018 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:  Industrial Project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-&gt;  ROS </a:t>
            </a:r>
            <a:r>
              <a:rPr lang="ko-KR" altLang="en-US" sz="1200" dirty="0" smtClean="0"/>
              <a:t>기반 </a:t>
            </a:r>
            <a:r>
              <a:rPr lang="en-US" altLang="ko-KR" sz="1200" dirty="0" smtClean="0"/>
              <a:t>Manipulator </a:t>
            </a:r>
            <a:r>
              <a:rPr lang="ko-KR" altLang="en-US" sz="1200" dirty="0" smtClean="0"/>
              <a:t>처음 써봄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2019 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:  ??????? </a:t>
            </a:r>
            <a:r>
              <a:rPr lang="ko-KR" altLang="en-US" sz="1200" dirty="0" smtClean="0"/>
              <a:t>뭐하지 </a:t>
            </a:r>
            <a:r>
              <a:rPr lang="en-US" altLang="ko-KR" sz="1200" dirty="0" smtClean="0"/>
              <a:t>??????? </a:t>
            </a:r>
            <a:r>
              <a:rPr lang="ko-KR" altLang="en-US" sz="1200" dirty="0" smtClean="0"/>
              <a:t>고민하다가 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               Open Manipulator</a:t>
            </a:r>
            <a:r>
              <a:rPr lang="ko-KR" altLang="en-US" sz="1200" dirty="0" smtClean="0"/>
              <a:t>에  영상처리가 아닌  </a:t>
            </a:r>
            <a:r>
              <a:rPr lang="en-US" altLang="ko-KR" sz="1200" dirty="0" smtClean="0"/>
              <a:t>AI </a:t>
            </a:r>
            <a:r>
              <a:rPr lang="ko-KR" altLang="en-US" sz="1200" dirty="0" smtClean="0"/>
              <a:t>을 적용해 보고 싶어서 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</a:t>
            </a:r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검색하다가 </a:t>
            </a:r>
            <a:r>
              <a:rPr lang="ko-KR" altLang="en-US" sz="1200" dirty="0" err="1" smtClean="0"/>
              <a:t>걸린게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OpenAI</a:t>
            </a:r>
            <a:r>
              <a:rPr lang="en-US" altLang="ko-KR" sz="1200" dirty="0" smtClean="0"/>
              <a:t> ROS Package </a:t>
            </a:r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   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3042" y="4429138"/>
            <a:ext cx="5912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200" dirty="0" smtClean="0"/>
              <a:t>이 시간에 여기 까지 와서 이런 수업을 들으시는 모두 열정이 대단한 분들이 십니다</a:t>
            </a:r>
            <a:r>
              <a:rPr lang="en-US" altLang="ko-KR" sz="1200" dirty="0" smtClean="0"/>
              <a:t>.  </a:t>
            </a:r>
            <a:endParaRPr lang="ko-KR" altLang="en-US" sz="1200" dirty="0"/>
          </a:p>
        </p:txBody>
      </p:sp>
      <p:pic>
        <p:nvPicPr>
          <p:cNvPr id="29698" name="Picture 2" descr="https://lh3.googleusercontent.com/D7_WrujV3gQteuLAMLdxtJbEBCZ9ZzSIqlRmxeCOLH0qEsXKUJ6ygPUo4WLrdAUK851Twyu9P8f7Yji_r1eY5DQr82TOjgfRnFbgSAF_tk6nR7k80IpzhK61jyBKPNpieQ8hMHPSw0YWk3Pm0R0Lx2rJWl_jRdLVamK8g1KkHOKdLEL9znM9bnvN_ZQdcXwHMYPuNm7x8zZ7hvelqLSJUArS4Z8rrCk21mFEhWhxAAoUUF8fef4pstdVcHke1NEsfVx9n8LP4CMPGQMXPYQJd6Q0kni320z9LlK-vy0sd6bKuaJxiAZYSnBQIBZRlrdIJc2m5asmPoSo-l_AA62cauouSrR5ndUUXoGBhci6EiGYHa4IK1_DiLTNrZb8IXP9rs5Ha17tNJWIagatob2BS7JLYtUsKn4TdXJuoP4VG1ysDqhf4cNP1oMLSmgHyfhzbzXHdM1ROnIBbTGwHLecX4xgvMysA7-qGqcJq1oYIkpLwx-KY_MTe1Z1J1HnFhnLK1hx4tDrzEFcZiimwnvKGCNOKXBX6M_0xU42cxuilnm013hCU5FTt57JhdcNxePthyxmvZOmsxmJB7w-d8ObotNDUvwXi78vC3kFC4Ru_H4xBTqCe0PgMsV6gsk8syw06Aga6dEmirEGM-SXK_FaFkBDIez28CE=w383-h510-no"/>
          <p:cNvPicPr>
            <a:picLocks noChangeAspect="1" noChangeArrowheads="1"/>
          </p:cNvPicPr>
          <p:nvPr/>
        </p:nvPicPr>
        <p:blipFill>
          <a:blip r:embed="rId3"/>
          <a:srcRect l="11780" b="14706"/>
          <a:stretch>
            <a:fillRect/>
          </a:stretch>
        </p:blipFill>
        <p:spPr bwMode="auto">
          <a:xfrm>
            <a:off x="357158" y="714362"/>
            <a:ext cx="2509855" cy="3239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28596" y="1500180"/>
            <a:ext cx="7715304" cy="2286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5500" b="1" spc="-1" dirty="0" smtClean="0">
                <a:solidFill>
                  <a:schemeClr val="bg1"/>
                </a:solidFill>
                <a:latin typeface="맑은 고딕"/>
              </a:rPr>
              <a:t>실습한 </a:t>
            </a:r>
            <a:r>
              <a:rPr lang="en-US" altLang="ko-KR" sz="5500" b="1" spc="-1" dirty="0" smtClean="0">
                <a:solidFill>
                  <a:schemeClr val="bg1"/>
                </a:solidFill>
                <a:latin typeface="맑은 고딕"/>
              </a:rPr>
              <a:t>Q Leaning</a:t>
            </a:r>
            <a:r>
              <a:rPr lang="ko-KR" altLang="en-US" sz="5500" b="1" spc="-1" dirty="0" smtClean="0">
                <a:solidFill>
                  <a:schemeClr val="bg1"/>
                </a:solidFill>
                <a:latin typeface="맑은 고딕"/>
              </a:rPr>
              <a:t>은  </a:t>
            </a:r>
            <a:endParaRPr lang="en-US" altLang="ko-KR" sz="5500" b="1" spc="-1" dirty="0" smtClean="0">
              <a:solidFill>
                <a:schemeClr val="bg1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</a:pPr>
            <a:r>
              <a:rPr lang="en-US" altLang="ko-KR" sz="5500" b="1" spc="-1" dirty="0" smtClean="0">
                <a:solidFill>
                  <a:schemeClr val="bg1"/>
                </a:solidFill>
                <a:latin typeface="맑은 고딕"/>
              </a:rPr>
              <a:t>AI</a:t>
            </a:r>
            <a:r>
              <a:rPr lang="ko-KR" altLang="en-US" sz="5500" b="1" spc="-1" dirty="0" smtClean="0">
                <a:solidFill>
                  <a:schemeClr val="bg1"/>
                </a:solidFill>
                <a:latin typeface="맑은 고딕"/>
              </a:rPr>
              <a:t>의 어느 부분에 속하는가</a:t>
            </a:r>
            <a:endParaRPr lang="en-US" sz="25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4244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err="1" smtClean="0">
                <a:solidFill>
                  <a:srgbClr val="000000"/>
                </a:solidFill>
                <a:latin typeface="맑은 고딕"/>
              </a:rPr>
              <a:t>딥러닝과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b="1" strike="noStrike" spc="-1" dirty="0" err="1" smtClean="0">
                <a:solidFill>
                  <a:srgbClr val="000000"/>
                </a:solidFill>
                <a:latin typeface="맑은 고딕"/>
              </a:rPr>
              <a:t>머신러닝의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차</a:t>
            </a:r>
            <a:r>
              <a:rPr lang="ko-KR" altLang="en-US" sz="1500" b="1" spc="-1" dirty="0">
                <a:solidFill>
                  <a:srgbClr val="000000"/>
                </a:solidFill>
                <a:latin typeface="맑은 고딕"/>
              </a:rPr>
              <a:t>이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866501"/>
            <a:ext cx="900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http://yangjaehub.com/newsinfo/%ED%95%99%EC%83%9D%EA%B8%B0%EC%9E%90%EB%8B%A8/?mod=document&amp;uid=39</a:t>
            </a:r>
            <a:endParaRPr lang="ko-KR" altLang="en-US" sz="1200" dirty="0"/>
          </a:p>
        </p:txBody>
      </p:sp>
      <p:pic>
        <p:nvPicPr>
          <p:cNvPr id="5122" name="Picture 2" descr="http://yangjaehub.com/wp-content/uploads/kboard_attached/8/201804/5ad6e53fe8bdc17533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642924"/>
            <a:ext cx="2643206" cy="1740111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3214678" y="723115"/>
            <a:ext cx="28632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기계 혹은 시스템에 의해 만들어진 지능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4678" y="1142990"/>
            <a:ext cx="314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이용하여 컴퓨터를 학습 시키는 것 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201521" y="1568229"/>
            <a:ext cx="594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 err="1" smtClean="0"/>
              <a:t>머신러닝</a:t>
            </a:r>
            <a:r>
              <a:rPr lang="ko-KR" altLang="en-US" sz="1200" dirty="0" smtClean="0"/>
              <a:t> 중 다음 특성을 가지는 것을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이라고 한다</a:t>
            </a:r>
            <a:r>
              <a:rPr lang="en-US" altLang="ko-KR" sz="1200" dirty="0" smtClean="0"/>
              <a:t>. </a:t>
            </a:r>
          </a:p>
          <a:p>
            <a:pPr fontAlgn="base"/>
            <a:r>
              <a:rPr lang="ko-KR" altLang="en-US" sz="1200" dirty="0" smtClean="0"/>
              <a:t>특징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데이터의 </a:t>
            </a:r>
            <a:r>
              <a:rPr lang="ko-KR" altLang="en-US" sz="1200" dirty="0"/>
              <a:t>특징을 사람이 </a:t>
            </a:r>
            <a:r>
              <a:rPr lang="ko-KR" altLang="en-US" sz="1200" dirty="0" smtClean="0"/>
              <a:t>추출해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학습하지 </a:t>
            </a:r>
            <a:r>
              <a:rPr lang="ko-KR" altLang="en-US" sz="1200" dirty="0"/>
              <a:t>않는다</a:t>
            </a:r>
            <a:r>
              <a:rPr lang="en-US" altLang="ko-KR" sz="1200" dirty="0"/>
              <a:t>. (</a:t>
            </a:r>
            <a:r>
              <a:rPr lang="ko-KR" altLang="en-US" sz="1200" dirty="0"/>
              <a:t>데이터 전체를 학습시킨다</a:t>
            </a:r>
            <a:r>
              <a:rPr lang="en-US" altLang="ko-KR" sz="1200" dirty="0" smtClean="0"/>
              <a:t>)</a:t>
            </a:r>
          </a:p>
          <a:p>
            <a:pPr fontAlgn="base"/>
            <a:r>
              <a:rPr lang="ko-KR" altLang="en-US" sz="1200" dirty="0" smtClean="0"/>
              <a:t>특징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주로 </a:t>
            </a:r>
            <a:r>
              <a:rPr lang="ko-KR" altLang="en-US" sz="1200" dirty="0"/>
              <a:t>인공신경망 구조를 사용하여 학습한다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973730" y="857238"/>
            <a:ext cx="285752" cy="90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89906" y="1285866"/>
            <a:ext cx="648000" cy="907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196790" y="1713587"/>
            <a:ext cx="1044000" cy="90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4314" y="2428874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sz="1000" dirty="0" err="1" smtClean="0"/>
              <a:t>딥러닝</a:t>
            </a:r>
            <a:r>
              <a:rPr lang="ko-KR" altLang="en-US" sz="1000" dirty="0" smtClean="0"/>
              <a:t> 방식이 아닌 고전적 </a:t>
            </a:r>
            <a:r>
              <a:rPr lang="ko-KR" altLang="en-US" sz="1000" dirty="0" err="1" smtClean="0"/>
              <a:t>머신러닝으로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fontAlgn="base"/>
            <a:r>
              <a:rPr lang="ko-KR" altLang="en-US" sz="1000" dirty="0" smtClean="0"/>
              <a:t>방식으로  사진에서 개와 고양이 찾아내는 방법</a:t>
            </a:r>
            <a:endParaRPr lang="en-US" altLang="ko-KR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500594" y="2428874"/>
            <a:ext cx="442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err="1" smtClean="0"/>
              <a:t>딥러닝</a:t>
            </a:r>
            <a:r>
              <a:rPr lang="ko-KR" altLang="en-US" sz="1000" dirty="0" smtClean="0"/>
              <a:t> 방식 </a:t>
            </a:r>
            <a:r>
              <a:rPr lang="ko-KR" altLang="en-US" sz="1000" dirty="0" err="1" smtClean="0"/>
              <a:t>머신러닝으로</a:t>
            </a:r>
            <a:r>
              <a:rPr lang="ko-KR" altLang="en-US" sz="1000" dirty="0" smtClean="0"/>
              <a:t> 사진에서 개와 고양이 찾아내는 방법 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( ex)CNN, YOLO )</a:t>
            </a:r>
            <a:endParaRPr lang="en-US" altLang="ko-KR" sz="1000" dirty="0"/>
          </a:p>
        </p:txBody>
      </p:sp>
      <p:pic>
        <p:nvPicPr>
          <p:cNvPr id="5125" name="Picture 5" descr="http://yangjaehub.com/wp-content/uploads/kboard_attached/8/201804/5ad6e53fe8e1d75266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957458"/>
            <a:ext cx="3429024" cy="1434206"/>
          </a:xfrm>
          <a:prstGeom prst="rect">
            <a:avLst/>
          </a:prstGeom>
          <a:noFill/>
        </p:spPr>
      </p:pic>
      <p:pic>
        <p:nvPicPr>
          <p:cNvPr id="5127" name="Picture 7" descr="http://yangjaehub.com/wp-content/uploads/kboard_attached/8/201804/5ad6e53fe8d54718949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3071816"/>
            <a:ext cx="2857520" cy="1011577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285720" y="2745279"/>
            <a:ext cx="3929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데이터의 특징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변수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사람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작업자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지정하여 학습</a:t>
            </a:r>
            <a:r>
              <a:rPr lang="en-US" altLang="ko-KR" sz="1000" dirty="0" smtClean="0"/>
              <a:t>  </a:t>
            </a:r>
            <a:endParaRPr lang="en-US" altLang="ko-KR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72000" y="2814582"/>
            <a:ext cx="442915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데이터의 특징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변수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사람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작업자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 지정하지 않고 데이터를 통으로 학습 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500166" y="3028896"/>
            <a:ext cx="571504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071538" y="2886020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28596" y="4314780"/>
            <a:ext cx="3429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저 사양 기계서 학습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시간이 그나마 조금 걸림</a:t>
            </a:r>
            <a:endParaRPr lang="en-US" altLang="ko-KR" sz="1000" dirty="0" smtClean="0"/>
          </a:p>
          <a:p>
            <a:pPr fontAlgn="base"/>
            <a:r>
              <a:rPr lang="en-US" altLang="ko-KR" sz="1000" dirty="0" smtClean="0"/>
              <a:t>Rule</a:t>
            </a:r>
            <a:r>
              <a:rPr lang="ko-KR" altLang="en-US" sz="1000" dirty="0" smtClean="0"/>
              <a:t>이 있기 때문에 왜 이런 결과 가 나왔는지 해석이 가능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4572000" y="4214824"/>
            <a:ext cx="42148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행렬곱셈이 많아 고 사양 기계서 학습</a:t>
            </a:r>
            <a:r>
              <a:rPr lang="en-US" altLang="ko-KR" sz="1000" dirty="0" smtClean="0"/>
              <a:t>,( ex)GPU, </a:t>
            </a:r>
            <a:r>
              <a:rPr lang="ko-KR" altLang="en-US" sz="1000" dirty="0" smtClean="0"/>
              <a:t>시간이 많이 걸림</a:t>
            </a:r>
            <a:r>
              <a:rPr lang="en-US" altLang="ko-KR" sz="1000" dirty="0" smtClean="0"/>
              <a:t> </a:t>
            </a:r>
          </a:p>
          <a:p>
            <a:pPr fontAlgn="base"/>
            <a:r>
              <a:rPr lang="ko-KR" altLang="en-US" sz="1000" dirty="0" smtClean="0"/>
              <a:t>성능은 좋으나 왜 이런 결과가 나왔는지 사람이 해석이 불가하다</a:t>
            </a:r>
            <a:r>
              <a:rPr lang="en-US" altLang="ko-KR" sz="1000" dirty="0" smtClean="0"/>
              <a:t>.</a:t>
            </a:r>
          </a:p>
          <a:p>
            <a:pPr fontAlgn="base"/>
            <a:r>
              <a:rPr lang="en-US" altLang="ko-KR" sz="1000" dirty="0"/>
              <a:t> </a:t>
            </a:r>
            <a:r>
              <a:rPr lang="ko-KR" altLang="en-US" sz="1000" dirty="0" smtClean="0"/>
              <a:t>이 부분이 실제 적용하는데 거리낌을 발생 실킬수 도 있는 부분임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en-US" altLang="ko-KR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85720" y="304784"/>
            <a:ext cx="4378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 smtClean="0"/>
              <a:t>딥러닝은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머신러닝에서</a:t>
            </a:r>
            <a:r>
              <a:rPr lang="ko-KR" altLang="en-US" sz="1200" dirty="0" smtClean="0"/>
              <a:t> 어떠한 특징을 가지는 학습 방식이다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142844" y="2428874"/>
            <a:ext cx="4286280" cy="2428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500562" y="2428874"/>
            <a:ext cx="4429156" cy="2428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857356" y="785800"/>
            <a:ext cx="250033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>
            <a:off x="3500430" y="1428742"/>
            <a:ext cx="1428760" cy="1000132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2786050" y="2428874"/>
            <a:ext cx="1428760" cy="1000132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214810" y="2428874"/>
            <a:ext cx="1428760" cy="100013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CustomShape 1"/>
          <p:cNvSpPr/>
          <p:nvPr/>
        </p:nvSpPr>
        <p:spPr>
          <a:xfrm>
            <a:off x="14558" y="0"/>
            <a:ext cx="7057772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강화학습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1600" dirty="0"/>
              <a:t>Reinforcement learning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 )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과 머신러닝의 관계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2844" y="285734"/>
            <a:ext cx="606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강화 학습은 아래 세 종류</a:t>
            </a:r>
            <a:r>
              <a:rPr lang="en-US" altLang="ko-KR" sz="1200" dirty="0" smtClean="0"/>
              <a:t>(Supervised , Unsupervised, Reinforcement) </a:t>
            </a:r>
            <a:r>
              <a:rPr lang="ko-KR" altLang="en-US" sz="1200" dirty="0" smtClean="0"/>
              <a:t>로 구분이 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그리고 </a:t>
            </a:r>
            <a:r>
              <a:rPr lang="ko-KR" altLang="en-US" sz="1200" dirty="0" err="1" smtClean="0"/>
              <a:t>딥</a:t>
            </a:r>
            <a:r>
              <a:rPr lang="ko-KR" altLang="en-US" sz="1200" dirty="0" smtClean="0"/>
              <a:t> 러닝이 방식에 각각 적용되어 각각 놀라운 성능을 내고 있다 함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786182" y="1928808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Supervised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지도학습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0364" y="3018134"/>
            <a:ext cx="102944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Unsupervised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비지도 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2198" y="71420"/>
            <a:ext cx="22477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http://solarisailab.com/archives/1785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420246" y="3018134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Reinforcement</a:t>
            </a:r>
          </a:p>
          <a:p>
            <a:r>
              <a:rPr lang="en-US" altLang="ko-KR" sz="1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강</a:t>
            </a:r>
            <a:r>
              <a:rPr lang="ko-KR" altLang="en-US" sz="1000" b="1" dirty="0">
                <a:solidFill>
                  <a:schemeClr val="bg1"/>
                </a:solidFill>
              </a:rPr>
              <a:t>화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학습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 rot="16200000" flipV="1">
            <a:off x="1879636" y="808874"/>
            <a:ext cx="1588" cy="32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이등변 삼각형 35"/>
          <p:cNvSpPr/>
          <p:nvPr/>
        </p:nvSpPr>
        <p:spPr>
          <a:xfrm rot="10800000">
            <a:off x="3500430" y="2428874"/>
            <a:ext cx="1428760" cy="10001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4744" y="2374942"/>
            <a:ext cx="1169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Machine</a:t>
            </a:r>
          </a:p>
          <a:p>
            <a:r>
              <a:rPr lang="en-US" altLang="ko-KR" sz="1500" b="1" dirty="0" smtClean="0"/>
              <a:t>Learning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29124" y="1008867"/>
            <a:ext cx="1071570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학습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정적 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9322" y="1071552"/>
            <a:ext cx="3214678" cy="6924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학습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Data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동적</a:t>
            </a:r>
            <a:endParaRPr lang="en-US" altLang="ko-KR" sz="1500" b="1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-&gt; 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수집하는 과정까지 포함하는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r>
              <a:rPr lang="en-US" altLang="ko-KR" sz="12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알고리즘 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5786" y="2143122"/>
            <a:ext cx="1750800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label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 정해짐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325" y="2476407"/>
            <a:ext cx="1883849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label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 안정해짐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000114"/>
            <a:ext cx="912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 CNN</a:t>
            </a:r>
          </a:p>
          <a:p>
            <a:r>
              <a:rPr lang="en-US" altLang="ko-KR" sz="1200" dirty="0" smtClean="0"/>
              <a:t>       RNN </a:t>
            </a:r>
          </a:p>
          <a:p>
            <a:r>
              <a:rPr lang="en-US" altLang="ko-KR" sz="1200" dirty="0" smtClean="0"/>
              <a:t>       YOLO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42844" y="3500444"/>
            <a:ext cx="1027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GAN</a:t>
            </a:r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그럴듯한 </a:t>
            </a:r>
            <a:endParaRPr lang="en-US" altLang="ko-KR" sz="1200" dirty="0" smtClean="0"/>
          </a:p>
          <a:p>
            <a:r>
              <a:rPr lang="ko-KR" altLang="en-US" sz="1200" dirty="0" smtClean="0"/>
              <a:t>가짜를 </a:t>
            </a:r>
            <a:r>
              <a:rPr lang="ko-KR" altLang="en-US" sz="1200" dirty="0" err="1" smtClean="0"/>
              <a:t>만듬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143504" y="2071684"/>
            <a:ext cx="383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</a:t>
            </a:r>
            <a:r>
              <a:rPr lang="ko-KR" altLang="en-US" sz="1200" dirty="0" smtClean="0"/>
              <a:t>로봇을 걷게 하기 위해 조금씩 관절을 움직여 가며</a:t>
            </a:r>
            <a:endParaRPr lang="en-US" altLang="ko-KR" sz="1200" dirty="0" smtClean="0"/>
          </a:p>
          <a:p>
            <a:r>
              <a:rPr lang="ko-KR" altLang="en-US" sz="1200" dirty="0" smtClean="0"/>
              <a:t>시행착오를 통해 배운다</a:t>
            </a:r>
            <a:r>
              <a:rPr lang="en-US" altLang="ko-KR" sz="12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AI</a:t>
            </a:r>
            <a:r>
              <a:rPr lang="ko-KR" altLang="en-US" sz="1200" dirty="0" smtClean="0"/>
              <a:t>로 벽돌 깨기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smtClean="0"/>
              <a:t>알파고로 바둑 두기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072198" y="285734"/>
            <a:ext cx="285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https://www.slideshare.net/deview/ai-67608549</a:t>
            </a:r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582"/>
          <a:stretch>
            <a:fillRect/>
          </a:stretch>
        </p:blipFill>
        <p:spPr bwMode="auto">
          <a:xfrm>
            <a:off x="2000232" y="1000114"/>
            <a:ext cx="71438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46281"/>
          <a:stretch>
            <a:fillRect/>
          </a:stretch>
        </p:blipFill>
        <p:spPr bwMode="auto">
          <a:xfrm>
            <a:off x="3071907" y="1181100"/>
            <a:ext cx="785713" cy="55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오른쪽 화살표 31"/>
          <p:cNvSpPr/>
          <p:nvPr/>
        </p:nvSpPr>
        <p:spPr>
          <a:xfrm rot="10800000" flipV="1">
            <a:off x="1000101" y="1071552"/>
            <a:ext cx="693163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923" y="78580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labeled</a:t>
            </a:r>
            <a:r>
              <a:rPr lang="ko-KR" altLang="en-US" sz="1200" dirty="0" smtClean="0"/>
              <a:t>학습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944493" y="783667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무엇인지 분류가능</a:t>
            </a:r>
            <a:endParaRPr lang="ko-KR" altLang="en-US" sz="1200" dirty="0"/>
          </a:p>
        </p:txBody>
      </p:sp>
      <p:sp>
        <p:nvSpPr>
          <p:cNvPr id="35" name="오른쪽 화살표 34"/>
          <p:cNvSpPr/>
          <p:nvPr/>
        </p:nvSpPr>
        <p:spPr>
          <a:xfrm>
            <a:off x="2786050" y="1285866"/>
            <a:ext cx="21431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 l="12195" t="17008" r="5487" b="12294"/>
          <a:stretch>
            <a:fillRect/>
          </a:stretch>
        </p:blipFill>
        <p:spPr bwMode="auto">
          <a:xfrm>
            <a:off x="2071670" y="3857634"/>
            <a:ext cx="117406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TextBox 38"/>
          <p:cNvSpPr txBox="1"/>
          <p:nvPr/>
        </p:nvSpPr>
        <p:spPr>
          <a:xfrm>
            <a:off x="2000232" y="342900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비슷한 특성끼리 분류 </a:t>
            </a:r>
            <a:endParaRPr lang="en-US" altLang="ko-KR" sz="1200" dirty="0" smtClean="0"/>
          </a:p>
          <a:p>
            <a:r>
              <a:rPr lang="en-US" altLang="ko-KR" sz="1200" dirty="0" smtClean="0"/>
              <a:t>(Clustering )</a:t>
            </a:r>
            <a:endParaRPr lang="ko-KR" altLang="en-US" sz="1200" dirty="0"/>
          </a:p>
        </p:txBody>
      </p:sp>
      <p:sp>
        <p:nvSpPr>
          <p:cNvPr id="40" name="오른쪽 화살표 39"/>
          <p:cNvSpPr/>
          <p:nvPr/>
        </p:nvSpPr>
        <p:spPr>
          <a:xfrm rot="10800000" flipV="1">
            <a:off x="1142976" y="3571882"/>
            <a:ext cx="693163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143386"/>
            <a:ext cx="1071570" cy="53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직선 연결선 41"/>
          <p:cNvCxnSpPr/>
          <p:nvPr/>
        </p:nvCxnSpPr>
        <p:spPr>
          <a:xfrm rot="10800000" flipV="1">
            <a:off x="2143108" y="3857634"/>
            <a:ext cx="1071570" cy="10001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247204" y="114299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247204" y="1355716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247204" y="164146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247204" y="190544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3373309" y="132238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373309" y="158636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643570" y="2857502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아래 구조에서  </a:t>
            </a:r>
            <a:r>
              <a:rPr lang="en-US" altLang="ko-KR" sz="1200" dirty="0" smtClean="0"/>
              <a:t>agent</a:t>
            </a:r>
            <a:r>
              <a:rPr lang="ko-KR" altLang="en-US" sz="1200" dirty="0" smtClean="0"/>
              <a:t>가 주어진 환경에 </a:t>
            </a:r>
            <a:endParaRPr lang="en-US" altLang="ko-KR" sz="1200" dirty="0" smtClean="0"/>
          </a:p>
          <a:p>
            <a:r>
              <a:rPr lang="ko-KR" altLang="en-US" sz="1200" dirty="0" smtClean="0"/>
              <a:t>어떠한 행동을 취하고 이에 대한 보상을 </a:t>
            </a:r>
            <a:endParaRPr lang="en-US" altLang="ko-KR" sz="1200" dirty="0" smtClean="0"/>
          </a:p>
          <a:p>
            <a:r>
              <a:rPr lang="ko-KR" altLang="en-US" sz="1200" dirty="0" smtClean="0"/>
              <a:t>얻으며 학습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보상을 최대한 받게 하기 위해 학습</a:t>
            </a:r>
            <a:endParaRPr lang="en-US" altLang="ko-KR" sz="12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71200" y="3786196"/>
            <a:ext cx="2479254" cy="107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43702" y="3792318"/>
            <a:ext cx="2479254" cy="107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오른쪽 화살표 57"/>
          <p:cNvSpPr/>
          <p:nvPr/>
        </p:nvSpPr>
        <p:spPr>
          <a:xfrm rot="10800000" flipH="1" flipV="1">
            <a:off x="6116296" y="4000510"/>
            <a:ext cx="592722" cy="546042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딥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러닝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적용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2547977" y="1541281"/>
            <a:ext cx="3922512" cy="28756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87651" y="3395969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 learning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강화학습 대표 알고리즘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929454" y="3500444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DQN learning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29520" y="3780074"/>
            <a:ext cx="1285884" cy="46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endParaRPr lang="en-US" altLang="ko-KR" sz="9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3357554" y="4786328"/>
            <a:ext cx="2816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State </a:t>
            </a:r>
            <a:r>
              <a:rPr lang="ko-KR" altLang="en-US" sz="1000" dirty="0" smtClean="0"/>
              <a:t>를 보고 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을 정할때 </a:t>
            </a:r>
            <a:r>
              <a:rPr lang="en-US" altLang="ko-KR" sz="1000" dirty="0" smtClean="0"/>
              <a:t>Q function </a:t>
            </a:r>
            <a:r>
              <a:rPr lang="ko-KR" altLang="en-US" sz="1000" dirty="0" smtClean="0"/>
              <a:t>활용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12" y="4759694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State </a:t>
            </a:r>
            <a:r>
              <a:rPr lang="ko-KR" altLang="en-US" sz="1000" dirty="0" smtClean="0"/>
              <a:t>를 보고 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을 정하는 </a:t>
            </a:r>
            <a:endParaRPr lang="en-US" altLang="ko-KR" sz="1000" dirty="0" smtClean="0"/>
          </a:p>
          <a:p>
            <a:r>
              <a:rPr lang="en-US" altLang="ko-KR" sz="1000" dirty="0" smtClean="0"/>
              <a:t>Q function</a:t>
            </a:r>
            <a:r>
              <a:rPr lang="ko-KR" altLang="en-US" sz="1000" dirty="0" smtClean="0"/>
              <a:t>에  딥러닝 적용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140494" y="379231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딥러닝</a:t>
            </a:r>
            <a:endParaRPr lang="en-US" altLang="ko-KR" sz="1200" dirty="0" smtClean="0"/>
          </a:p>
          <a:p>
            <a:r>
              <a:rPr lang="ko-KR" altLang="en-US" sz="1200" dirty="0" smtClean="0"/>
              <a:t> 적용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4286262"/>
            <a:ext cx="1500198" cy="71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" name="CustomShape 1"/>
          <p:cNvSpPr/>
          <p:nvPr/>
        </p:nvSpPr>
        <p:spPr>
          <a:xfrm>
            <a:off x="-56880" y="0"/>
            <a:ext cx="4394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]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강화학습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(Reinforcement learning)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이란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85720" y="2714626"/>
            <a:ext cx="4143404" cy="1571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(Agent)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  : </a:t>
            </a:r>
            <a:r>
              <a:rPr lang="ko-KR" altLang="en-US" sz="1200" b="0" strike="noStrike" spc="-1" dirty="0" smtClean="0">
                <a:solidFill>
                  <a:srgbClr val="000000"/>
                </a:solidFill>
                <a:latin typeface="맑은 고딕"/>
              </a:rPr>
              <a:t>행동하는 주체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맑은 고딕"/>
              </a:rPr>
              <a:t>( </a:t>
            </a:r>
            <a:r>
              <a:rPr lang="ko-KR" altLang="en-US" sz="1200" b="0" strike="noStrike" spc="-1" dirty="0" smtClean="0">
                <a:solidFill>
                  <a:srgbClr val="000000"/>
                </a:solidFill>
                <a:latin typeface="맑은 고딕"/>
              </a:rPr>
              <a:t>게임 주인공 </a:t>
            </a:r>
            <a:r>
              <a:rPr lang="en-US" altLang="ko-KR" sz="1200" b="0" strike="noStrike" spc="-1" dirty="0" smtClean="0">
                <a:solidFill>
                  <a:srgbClr val="000000"/>
                </a:solidFill>
                <a:latin typeface="맑은 고딕"/>
              </a:rPr>
              <a:t>? )</a:t>
            </a:r>
            <a:endParaRPr lang="en-US" sz="12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              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환경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(Environment)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에이전트를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제외한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맑은 고딕"/>
              </a:rPr>
              <a:t>나머지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                </a:t>
            </a:r>
            <a:endParaRPr lang="en-US" sz="12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맑은 고딕"/>
              </a:rPr>
              <a:t>       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(State)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상황을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나타내는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정보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행동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(Action)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현재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상황에서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에이전트가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하는 움직임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보상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(Reward) :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행동의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좋고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나쁨을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알려주는</a:t>
            </a: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맑은 고딕"/>
              </a:rPr>
              <a:t>정보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6"/>
            <a:ext cx="427679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ustomShape 3"/>
          <p:cNvSpPr/>
          <p:nvPr/>
        </p:nvSpPr>
        <p:spPr>
          <a:xfrm>
            <a:off x="4429124" y="214296"/>
            <a:ext cx="3214710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터틀봇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장애물 피해서 목적지로 가기 </a:t>
            </a: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적용시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</a:t>
            </a:r>
            <a:endParaRPr lang="en-US" sz="12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500562" y="2786064"/>
            <a:ext cx="2286016" cy="285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1" strike="noStrike" spc="-1" dirty="0" err="1" smtClean="0">
                <a:solidFill>
                  <a:schemeClr val="bg1"/>
                </a:solidFill>
                <a:latin typeface="Arial"/>
              </a:rPr>
              <a:t>쿠키런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ko-KR" altLang="en-US" sz="1200" b="1" spc="-1" dirty="0" smtClean="0">
                <a:solidFill>
                  <a:schemeClr val="bg1"/>
                </a:solidFill>
                <a:latin typeface="Arial"/>
              </a:rPr>
              <a:t>게임</a:t>
            </a:r>
            <a:r>
              <a:rPr lang="ko-KR" altLang="en-US" sz="1200" b="1" strike="noStrike" spc="-1" dirty="0" smtClean="0">
                <a:solidFill>
                  <a:schemeClr val="bg1"/>
                </a:solidFill>
                <a:latin typeface="Arial"/>
              </a:rPr>
              <a:t> 에 적용 할 경우</a:t>
            </a:r>
            <a:endParaRPr lang="en-US" sz="1200" b="1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928676"/>
            <a:ext cx="3000396" cy="13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214692"/>
            <a:ext cx="3000396" cy="130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4"/>
          <p:cNvPicPr/>
          <p:nvPr/>
        </p:nvPicPr>
        <p:blipFill>
          <a:blip r:embed="rId4"/>
          <a:srcRect l="9295" t="34610" r="41132"/>
          <a:stretch/>
        </p:blipFill>
        <p:spPr>
          <a:xfrm>
            <a:off x="6929454" y="642924"/>
            <a:ext cx="357190" cy="3571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429388" y="785800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터틀봇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0536" y="1523993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앞으로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왼쪽으로 이동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오른쪽 이동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6" y="2071684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가제보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Map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00562" y="2071684"/>
            <a:ext cx="157163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228600" indent="-228600"/>
            <a:r>
              <a:rPr lang="en-US" altLang="ko-KR" sz="800" dirty="0" smtClean="0"/>
              <a:t>1. </a:t>
            </a:r>
            <a:r>
              <a:rPr lang="ko-KR" altLang="en-US" sz="800" dirty="0" smtClean="0"/>
              <a:t>로봇의 흔들림 </a:t>
            </a:r>
            <a:r>
              <a:rPr lang="en-US" altLang="ko-KR" sz="800" dirty="0" smtClean="0"/>
              <a:t>( IMU data)</a:t>
            </a:r>
            <a:r>
              <a:rPr lang="ko-KR" altLang="en-US" sz="800" dirty="0" smtClean="0"/>
              <a:t> 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2. </a:t>
            </a:r>
            <a:r>
              <a:rPr lang="ko-KR" altLang="en-US" sz="800" dirty="0" smtClean="0"/>
              <a:t>장애물로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거리 </a:t>
            </a:r>
            <a:r>
              <a:rPr lang="en-US" altLang="ko-KR" sz="800" dirty="0" err="1" smtClean="0"/>
              <a:t>Lidar</a:t>
            </a:r>
            <a:r>
              <a:rPr lang="en-US" altLang="ko-KR" sz="800" dirty="0" smtClean="0"/>
              <a:t> data</a:t>
            </a:r>
          </a:p>
          <a:p>
            <a:pPr marL="228600" indent="-228600"/>
            <a:r>
              <a:rPr lang="en-US" altLang="ko-KR" sz="800" dirty="0" smtClean="0"/>
              <a:t>3. </a:t>
            </a:r>
            <a:r>
              <a:rPr lang="ko-KR" altLang="en-US" sz="800" dirty="0" smtClean="0"/>
              <a:t>목적지로 </a:t>
            </a:r>
            <a:r>
              <a:rPr lang="ko-KR" altLang="en-US" sz="800" dirty="0" err="1" smtClean="0"/>
              <a:t>부터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뱡향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거리</a:t>
            </a:r>
            <a:endParaRPr lang="en-US" altLang="ko-KR" sz="800" dirty="0" smtClean="0"/>
          </a:p>
        </p:txBody>
      </p:sp>
      <p:cxnSp>
        <p:nvCxnSpPr>
          <p:cNvPr id="21" name="구부러진 연결선 20"/>
          <p:cNvCxnSpPr>
            <a:endCxn id="19" idx="0"/>
          </p:cNvCxnSpPr>
          <p:nvPr/>
        </p:nvCxnSpPr>
        <p:spPr>
          <a:xfrm rot="5400000">
            <a:off x="5214947" y="1571613"/>
            <a:ext cx="571504" cy="4286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9124" y="571486"/>
            <a:ext cx="142876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800" dirty="0" smtClean="0"/>
              <a:t>1. </a:t>
            </a:r>
            <a:r>
              <a:rPr lang="ko-KR" altLang="en-US" sz="800" dirty="0" smtClean="0"/>
              <a:t>기체가 </a:t>
            </a:r>
            <a:r>
              <a:rPr lang="ko-KR" altLang="en-US" sz="800" dirty="0" err="1" smtClean="0"/>
              <a:t>뒤짚혔음</a:t>
            </a:r>
            <a:r>
              <a:rPr lang="en-US" altLang="ko-KR" sz="800" dirty="0" smtClean="0"/>
              <a:t>. -&gt; -20</a:t>
            </a:r>
          </a:p>
          <a:p>
            <a:pPr marL="228600" indent="-228600"/>
            <a:r>
              <a:rPr lang="en-US" altLang="ko-KR" sz="800" dirty="0" smtClean="0"/>
              <a:t>2. </a:t>
            </a:r>
            <a:r>
              <a:rPr lang="ko-KR" altLang="en-US" sz="800" dirty="0" smtClean="0"/>
              <a:t>장애물에 닿았음 </a:t>
            </a:r>
            <a:r>
              <a:rPr lang="en-US" altLang="ko-KR" sz="800" dirty="0" smtClean="0"/>
              <a:t>-&gt; -20</a:t>
            </a:r>
          </a:p>
          <a:p>
            <a:pPr marL="228600" indent="-228600"/>
            <a:r>
              <a:rPr lang="en-US" altLang="ko-KR" sz="800" dirty="0" smtClean="0"/>
              <a:t>3. </a:t>
            </a:r>
            <a:r>
              <a:rPr lang="ko-KR" altLang="en-US" sz="800" dirty="0" smtClean="0"/>
              <a:t>목적지에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도착 </a:t>
            </a:r>
            <a:r>
              <a:rPr lang="en-US" altLang="ko-KR" sz="800" dirty="0" smtClean="0"/>
              <a:t>-&gt;  100</a:t>
            </a:r>
          </a:p>
        </p:txBody>
      </p:sp>
      <p:cxnSp>
        <p:nvCxnSpPr>
          <p:cNvPr id="23" name="구부러진 연결선 22"/>
          <p:cNvCxnSpPr>
            <a:endCxn id="22" idx="3"/>
          </p:cNvCxnSpPr>
          <p:nvPr/>
        </p:nvCxnSpPr>
        <p:spPr>
          <a:xfrm rot="16200000" flipV="1">
            <a:off x="5687549" y="972655"/>
            <a:ext cx="626423" cy="2857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2928940"/>
            <a:ext cx="388618" cy="42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572264" y="3071816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쿠키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214282" y="48665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/>
              <a:t>https://www.slideshare.net/deview/ai-67608549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86512" y="4429138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게임 </a:t>
            </a:r>
            <a:r>
              <a:rPr lang="en-US" altLang="ko-KR" sz="1000" dirty="0" smtClean="0"/>
              <a:t>Map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858148" y="3857634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점프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슬라이드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가만히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29322" y="3786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점수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857634"/>
            <a:ext cx="107981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CustomShape 3"/>
          <p:cNvSpPr/>
          <p:nvPr/>
        </p:nvSpPr>
        <p:spPr>
          <a:xfrm>
            <a:off x="4357686" y="3500444"/>
            <a:ext cx="1071570" cy="285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200" b="0" strike="noStrike" spc="-1" dirty="0" smtClean="0">
                <a:latin typeface="Arial"/>
              </a:rPr>
              <a:t>쿠키의 상태 </a:t>
            </a:r>
            <a:r>
              <a:rPr lang="en-US" altLang="ko-KR" sz="1200" b="0" strike="noStrike" spc="-1" dirty="0" smtClean="0">
                <a:latin typeface="Arial"/>
              </a:rPr>
              <a:t>?</a:t>
            </a:r>
          </a:p>
        </p:txBody>
      </p:sp>
      <p:pic>
        <p:nvPicPr>
          <p:cNvPr id="18" name="Picture 2"/>
          <p:cNvPicPr/>
          <p:nvPr/>
        </p:nvPicPr>
        <p:blipFill>
          <a:blip r:embed="rId7" cstate="print"/>
          <a:srcRect l="21096" t="3274" r="10935" b="5019"/>
          <a:stretch/>
        </p:blipFill>
        <p:spPr>
          <a:xfrm>
            <a:off x="7643834" y="2000246"/>
            <a:ext cx="714380" cy="609604"/>
          </a:xfrm>
          <a:prstGeom prst="rect">
            <a:avLst/>
          </a:prstGeom>
          <a:ln>
            <a:noFill/>
          </a:ln>
        </p:spPr>
      </p:pic>
      <p:sp>
        <p:nvSpPr>
          <p:cNvPr id="39" name="직사각형 38"/>
          <p:cNvSpPr/>
          <p:nvPr/>
        </p:nvSpPr>
        <p:spPr>
          <a:xfrm>
            <a:off x="4357686" y="142858"/>
            <a:ext cx="4643470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57686" y="2714626"/>
            <a:ext cx="4643470" cy="2357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58" y="0"/>
            <a:ext cx="5914764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Model base RL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과 </a:t>
            </a:r>
            <a:r>
              <a:rPr lang="en-US" altLang="ko-KR" sz="1500" b="1" strike="noStrike" spc="-1" dirty="0" smtClean="0">
                <a:solidFill>
                  <a:srgbClr val="000000"/>
                </a:solidFill>
                <a:latin typeface="맑은 고딕"/>
              </a:rPr>
              <a:t>Model free RL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의 차이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628" y="4643452"/>
            <a:ext cx="2428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https://brunch.co.kr/@kakao-it/161</a:t>
            </a:r>
            <a:endParaRPr lang="ko-KR" altLang="en-US" sz="1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71486"/>
            <a:ext cx="3429024" cy="23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429006"/>
            <a:ext cx="2857520" cy="124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214414" y="3429006"/>
            <a:ext cx="1071570" cy="50006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5720" y="571486"/>
            <a:ext cx="3500462" cy="235745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43372" y="357172"/>
            <a:ext cx="18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" dirty="0" smtClean="0">
                <a:solidFill>
                  <a:srgbClr val="00B050"/>
                </a:solidFill>
                <a:latin typeface="맑은 고딕"/>
              </a:rPr>
              <a:t>Model base RL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43372" y="2714626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/>
              </a:rPr>
              <a:t>Model free RL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4810" y="642924"/>
            <a:ext cx="4357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1. Model</a:t>
            </a:r>
            <a:r>
              <a:rPr lang="ko-KR" altLang="en-US" sz="1000" dirty="0" smtClean="0"/>
              <a:t>이 없다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2. Environment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부터</a:t>
            </a:r>
            <a:r>
              <a:rPr lang="ko-KR" altLang="en-US" sz="1000" dirty="0" smtClean="0"/>
              <a:t> 받은 데이터를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그대로 이용하여</a:t>
            </a:r>
            <a:r>
              <a:rPr lang="en-US" altLang="ko-KR" sz="1000" dirty="0" smtClean="0"/>
              <a:t>action </a:t>
            </a:r>
            <a:r>
              <a:rPr lang="ko-KR" altLang="en-US" sz="1000" dirty="0" smtClean="0"/>
              <a:t>생성 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en-US" sz="1000" spc="-1" dirty="0" smtClean="0">
                <a:solidFill>
                  <a:srgbClr val="000000"/>
                </a:solidFill>
                <a:latin typeface="맑은 고딕"/>
              </a:rPr>
              <a:t>Trial-and-error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로 배움</a:t>
            </a:r>
            <a:endParaRPr lang="en-US" altLang="ko-KR" sz="10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-&gt;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환경이 어떻게 동작할지 알지 못한다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. </a:t>
            </a: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   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그렇기 때문에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Trial, </a:t>
            </a:r>
            <a:r>
              <a:rPr lang="en-US" altLang="ko-KR" sz="1000" spc="-1" dirty="0" err="1" smtClean="0">
                <a:solidFill>
                  <a:srgbClr val="000000"/>
                </a:solidFill>
                <a:latin typeface="맑은 고딕"/>
              </a:rPr>
              <a:t>Erro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를 통해서  정책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함수 </a:t>
            </a:r>
            <a:endParaRPr lang="en-US" altLang="ko-KR" sz="10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      ( Action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을 뽑아내는 함수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)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"/>
              </a:rPr>
              <a:t>를 학습 시킨다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143372" y="3056285"/>
            <a:ext cx="4572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1. Model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2. Environment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받은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데이터로 바로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생성하지 않고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ko-KR" altLang="en-US" sz="1200" dirty="0" smtClean="0"/>
              <a:t>중간에 편집하는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  </a:t>
            </a:r>
          </a:p>
          <a:p>
            <a:r>
              <a:rPr lang="en-US" altLang="ko-KR" sz="1200" dirty="0" smtClean="0"/>
              <a:t>3.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Model은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planning에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쓰여지며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, </a:t>
            </a: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실제로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경험하기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전에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가능한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미래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상황을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고려하여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action을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  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결정하는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latin typeface="맑은 고딕"/>
              </a:rPr>
              <a:t>것이다</a:t>
            </a:r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en-US" sz="1200" spc="-1" dirty="0" smtClean="0"/>
          </a:p>
          <a:p>
            <a:endParaRPr lang="ko-KR" altLang="en-US" sz="1200" dirty="0"/>
          </a:p>
        </p:txBody>
      </p:sp>
      <p:cxnSp>
        <p:nvCxnSpPr>
          <p:cNvPr id="21" name="직선 화살표 연결선 20"/>
          <p:cNvCxnSpPr>
            <a:stCxn id="9" idx="0"/>
          </p:cNvCxnSpPr>
          <p:nvPr/>
        </p:nvCxnSpPr>
        <p:spPr>
          <a:xfrm rot="5400000" flipH="1" flipV="1">
            <a:off x="1518025" y="3161114"/>
            <a:ext cx="500066" cy="35719"/>
          </a:xfrm>
          <a:prstGeom prst="straightConnector1">
            <a:avLst/>
          </a:prstGeom>
          <a:ln w="2540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000496" y="357172"/>
            <a:ext cx="5000660" cy="1857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000496" y="2714626"/>
            <a:ext cx="5000660" cy="22860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/>
          <p:nvPr/>
        </p:nvCxnSpPr>
        <p:spPr>
          <a:xfrm flipV="1">
            <a:off x="2571736" y="357172"/>
            <a:ext cx="1500198" cy="35719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>
            <a:endCxn id="23" idx="1"/>
          </p:cNvCxnSpPr>
          <p:nvPr/>
        </p:nvCxnSpPr>
        <p:spPr>
          <a:xfrm rot="16200000" flipH="1">
            <a:off x="2393141" y="2250279"/>
            <a:ext cx="1643074" cy="1571636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81016" y="4895790"/>
            <a:ext cx="24288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https://brunch.co.kr/@kakao-it/73</a:t>
            </a:r>
            <a:endParaRPr lang="ko-KR" altLang="en-US" sz="1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2928940"/>
            <a:ext cx="16455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 r="10411"/>
          <a:stretch>
            <a:fillRect/>
          </a:stretch>
        </p:blipFill>
        <p:spPr bwMode="auto">
          <a:xfrm>
            <a:off x="7286644" y="642924"/>
            <a:ext cx="166688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4214810" y="4723643"/>
            <a:ext cx="3214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직접 해보지 않아도 어디가 좋고 나쁜지 예상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143372" y="1937561"/>
            <a:ext cx="303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직접 해보고 난 후에야 결과를 알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4558" y="0"/>
            <a:ext cx="8272218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맑은 고딕"/>
              </a:rPr>
              <a:t>유첨</a:t>
            </a:r>
            <a:r>
              <a:rPr lang="en-US" sz="15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1" strike="noStrike" spc="-1" dirty="0" smtClean="0">
                <a:solidFill>
                  <a:srgbClr val="000000"/>
                </a:solidFill>
                <a:latin typeface="맑은 고딕"/>
              </a:rPr>
              <a:t>] </a:t>
            </a:r>
            <a:r>
              <a:rPr lang="ko-KR" altLang="en-US" sz="1500" b="1" strike="noStrike" spc="-1" dirty="0" smtClean="0">
                <a:solidFill>
                  <a:srgbClr val="000000"/>
                </a:solidFill>
                <a:latin typeface="맑은 고딕"/>
              </a:rPr>
              <a:t>위에서 언급된 강화학습 알고리즘 들은 </a:t>
            </a:r>
            <a:r>
              <a:rPr lang="ko-KR" altLang="en-US" sz="1500" b="1" spc="-1" dirty="0" smtClean="0">
                <a:solidFill>
                  <a:srgbClr val="000000"/>
                </a:solidFill>
                <a:latin typeface="맑은 고딕"/>
              </a:rPr>
              <a:t>어느 것일까 </a:t>
            </a:r>
            <a:r>
              <a:rPr lang="en-US" altLang="ko-KR" sz="1500" b="1" spc="-1" dirty="0" smtClean="0">
                <a:solidFill>
                  <a:srgbClr val="000000"/>
                </a:solidFill>
                <a:latin typeface="맑은 고딕"/>
              </a:rPr>
              <a:t>?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743390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https://spinningup.openai.com/en/latest/spinningup/rl_intro2.html</a:t>
            </a:r>
            <a:endParaRPr lang="ko-KR" altLang="en-US" sz="1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01861"/>
            <a:ext cx="7929618" cy="418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3901164" y="3140971"/>
            <a:ext cx="1049798" cy="37896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3888009"/>
            <a:ext cx="1312104" cy="4286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929058" y="4289589"/>
            <a:ext cx="1000132" cy="4286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CustomShape 1"/>
          <p:cNvSpPr/>
          <p:nvPr/>
        </p:nvSpPr>
        <p:spPr>
          <a:xfrm>
            <a:off x="142844" y="357172"/>
            <a:ext cx="5214974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전부 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reinforcement learning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의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 Model-Free 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에 속한다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en-US" sz="1200" strike="noStrike" spc="-1" dirty="0">
              <a:latin typeface="Arial"/>
            </a:endParaRPr>
          </a:p>
        </p:txBody>
      </p:sp>
      <p:pic>
        <p:nvPicPr>
          <p:cNvPr id="17" name="Picture 2"/>
          <p:cNvPicPr/>
          <p:nvPr/>
        </p:nvPicPr>
        <p:blipFill>
          <a:blip r:embed="rId3" cstate="print"/>
          <a:srcRect l="13749" t="-8" r="66250" b="34271"/>
          <a:stretch/>
        </p:blipFill>
        <p:spPr>
          <a:xfrm>
            <a:off x="4714876" y="4429138"/>
            <a:ext cx="428628" cy="428628"/>
          </a:xfrm>
          <a:prstGeom prst="rect">
            <a:avLst/>
          </a:prstGeom>
          <a:ln w="9360">
            <a:solidFill>
              <a:srgbClr val="C00000"/>
            </a:solidFill>
          </a:ln>
        </p:spPr>
      </p:pic>
      <p:pic>
        <p:nvPicPr>
          <p:cNvPr id="18" name="Picture 2"/>
          <p:cNvPicPr/>
          <p:nvPr/>
        </p:nvPicPr>
        <p:blipFill>
          <a:blip r:embed="rId4"/>
          <a:srcRect l="78816" r="11014" b="57681"/>
          <a:stretch/>
        </p:blipFill>
        <p:spPr>
          <a:xfrm>
            <a:off x="71406" y="3857634"/>
            <a:ext cx="500066" cy="500066"/>
          </a:xfrm>
          <a:prstGeom prst="rect">
            <a:avLst/>
          </a:prstGeom>
          <a:ln w="9360">
            <a:solidFill>
              <a:srgbClr val="C00000"/>
            </a:solidFill>
          </a:ln>
        </p:spPr>
      </p:pic>
      <p:pic>
        <p:nvPicPr>
          <p:cNvPr id="19" name="Picture 14"/>
          <p:cNvPicPr/>
          <p:nvPr/>
        </p:nvPicPr>
        <p:blipFill>
          <a:blip r:embed="rId5"/>
          <a:srcRect l="9295" t="34610" r="41132"/>
          <a:stretch/>
        </p:blipFill>
        <p:spPr>
          <a:xfrm>
            <a:off x="4643438" y="3071816"/>
            <a:ext cx="428628" cy="428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5929322" y="714362"/>
            <a:ext cx="29502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아래 그림은 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en-US" sz="1200" spc="-1" dirty="0" smtClean="0">
                <a:solidFill>
                  <a:srgbClr val="000000"/>
                </a:solidFill>
                <a:latin typeface="맑은 고딕"/>
              </a:rPr>
              <a:t>Open AI Baseline</a:t>
            </a:r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에 있는 알고리즘이 </a:t>
            </a:r>
            <a:endParaRPr lang="en-US" altLang="ko-KR" sz="1200" spc="-1" dirty="0" smtClean="0">
              <a:solidFill>
                <a:srgbClr val="000000"/>
              </a:solidFill>
              <a:latin typeface="맑은 고딕"/>
            </a:endParaRPr>
          </a:p>
          <a:p>
            <a:r>
              <a:rPr lang="ko-KR" altLang="en-US" sz="1200" spc="-1" dirty="0" smtClean="0">
                <a:solidFill>
                  <a:srgbClr val="000000"/>
                </a:solidFill>
                <a:latin typeface="맑은 고딕"/>
              </a:rPr>
              <a:t>구성이 어떻게 되는지 보여주는 표이다</a:t>
            </a:r>
            <a:r>
              <a:rPr lang="en-US" altLang="ko-KR" sz="1200" spc="-1" dirty="0" smtClean="0">
                <a:solidFill>
                  <a:srgbClr val="000000"/>
                </a:solidFill>
                <a:latin typeface="맑은 고딕"/>
              </a:rPr>
              <a:t>.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97360" y="2011680"/>
            <a:ext cx="85723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OPENAI ROS  Turtlebot3 Qlean Navigation Code 분석  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0520" y="0"/>
            <a:ext cx="31892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1. OpenAI ROS 로 코드 구조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-48960" y="4857840"/>
            <a:ext cx="3151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Reference : http://wiki.ros.org/openai_ros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35" name="Picture 2"/>
          <p:cNvPicPr/>
          <p:nvPr/>
        </p:nvPicPr>
        <p:blipFill>
          <a:blip r:embed="rId3"/>
          <a:stretch/>
        </p:blipFill>
        <p:spPr>
          <a:xfrm>
            <a:off x="928800" y="642960"/>
            <a:ext cx="6429240" cy="171432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357120" y="2436120"/>
            <a:ext cx="8357760" cy="23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Training Environments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: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로봇을 학습시키는 데 필요한 모든 데이터를 제공하는 역할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OpenAI Gym 공식 환경을 상속받습니다. 그래서 그들은 완전히 호환되며 OpenAI Gym의 훈련 절차를 사용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Task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로봇이 배워야 할 작업을 지정할 수 있는 Class, Robot Environment을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Robot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작업에서 사용할 로봇을 지정하는 Class, Gazebo Environment 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  Gazebo Environment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.  Gazebo simulation과 연결되는 Class,  Gym Environment( OpenAI의 기본구조)을 상속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로봇을 훈련시키기 위해 사용할 학습 알고리즘 을 정의하고 설정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-&gt; Training Environments은 그대로 쓰고 Training Script만 수정해서 원하는 강화학습을 쉽게 만들수 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………………………...정말 ???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2000160" y="1221840"/>
            <a:ext cx="4428720" cy="9997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611960" y="936000"/>
            <a:ext cx="1888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70C0"/>
                </a:solidFill>
                <a:latin typeface="맑은 고딕"/>
              </a:rPr>
              <a:t>Training Environments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515160" y="285840"/>
            <a:ext cx="5241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크게 두 개 구조로 되어 있습니다.  Training Script 와 Training Environments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1"/>
          <p:cNvGrpSpPr/>
          <p:nvPr/>
        </p:nvGrpSpPr>
        <p:grpSpPr>
          <a:xfrm>
            <a:off x="142920" y="508680"/>
            <a:ext cx="5143320" cy="1371240"/>
            <a:chOff x="142920" y="508680"/>
            <a:chExt cx="5143320" cy="1371240"/>
          </a:xfrm>
        </p:grpSpPr>
        <p:pic>
          <p:nvPicPr>
            <p:cNvPr id="242" name="Picture 2"/>
            <p:cNvPicPr/>
            <p:nvPr/>
          </p:nvPicPr>
          <p:blipFill>
            <a:blip r:embed="rId2"/>
            <a:stretch/>
          </p:blipFill>
          <p:spPr>
            <a:xfrm>
              <a:off x="142920" y="508680"/>
              <a:ext cx="5143320" cy="1371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3" name="CustomShape 2"/>
            <p:cNvSpPr/>
            <p:nvPr/>
          </p:nvSpPr>
          <p:spPr>
            <a:xfrm>
              <a:off x="2900880" y="743400"/>
              <a:ext cx="1888200" cy="272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0070C0"/>
                  </a:solidFill>
                  <a:latin typeface="맑은 고딕"/>
                </a:rPr>
                <a:t>Training Environments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44" name="CustomShape 3"/>
          <p:cNvSpPr/>
          <p:nvPr/>
        </p:nvSpPr>
        <p:spPr>
          <a:xfrm>
            <a:off x="66960" y="0"/>
            <a:ext cx="46468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2. OpenAI ROS 로 Turtlebot3 구동 코드 위치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85880" y="37234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643040" y="3199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0"/>
              </a:rPr>
              <a:t>task_envs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1"/>
              </a:rPr>
              <a:t>turtlebot3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/turtlebot3_world.py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714760" y="2675880"/>
            <a:ext cx="5500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2"/>
              </a:rPr>
              <a:t>robot_envs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/turtlebot3_env.py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3857760" y="2151720"/>
            <a:ext cx="49287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openai_ros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robot_gazebo_env.py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0" y="450072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3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4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 rot="16200000" flipH="1">
            <a:off x="3355560" y="1787760"/>
            <a:ext cx="57564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0"/>
          <p:cNvSpPr/>
          <p:nvPr/>
        </p:nvSpPr>
        <p:spPr>
          <a:xfrm rot="16200000" flipH="1">
            <a:off x="1955160" y="2054520"/>
            <a:ext cx="1090800" cy="4284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1"/>
          <p:cNvSpPr/>
          <p:nvPr/>
        </p:nvSpPr>
        <p:spPr>
          <a:xfrm rot="16200000" flipH="1">
            <a:off x="585720" y="2280600"/>
            <a:ext cx="16146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2"/>
          <p:cNvSpPr/>
          <p:nvPr/>
        </p:nvSpPr>
        <p:spPr>
          <a:xfrm rot="16200000" flipH="1">
            <a:off x="-532800" y="2542680"/>
            <a:ext cx="2138400" cy="49968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3"/>
          <p:cNvSpPr/>
          <p:nvPr/>
        </p:nvSpPr>
        <p:spPr>
          <a:xfrm>
            <a:off x="1353600" y="3929040"/>
            <a:ext cx="6036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이론상 이것만 수정하면 원하는 강화 학습을 봇에 적용할 수 있다고 하니 이것만 분석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1000080" y="1071720"/>
            <a:ext cx="3571560" cy="7855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6200" y="0"/>
            <a:ext cx="81021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3. OpenAI ROS TB3 example training script  Code 분석 ( parameter configuration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1280" y="35712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1143000" y="35712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 my_turtlebot3_openai_qlearn_params.yaml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59" name="Picture 2"/>
          <p:cNvPicPr/>
          <p:nvPr/>
        </p:nvPicPr>
        <p:blipFill>
          <a:blip r:embed="rId5"/>
          <a:stretch/>
        </p:blipFill>
        <p:spPr>
          <a:xfrm>
            <a:off x="1143000" y="640080"/>
            <a:ext cx="6500520" cy="4122000"/>
          </a:xfrm>
          <a:prstGeom prst="rect">
            <a:avLst/>
          </a:prstGeom>
          <a:ln w="936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928800" y="1143000"/>
            <a:ext cx="70920" cy="8568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928800" y="2143080"/>
            <a:ext cx="70920" cy="2571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66240" y="142884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parameters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66240" y="2500200"/>
            <a:ext cx="84240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task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parameters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80720" y="110010"/>
            <a:ext cx="2376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1500" b="0" strike="noStrike" spc="-1" dirty="0" smtClean="0">
                <a:latin typeface="Arial"/>
              </a:rPr>
              <a:t>목 차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6" name="CustomShape 1"/>
          <p:cNvSpPr/>
          <p:nvPr/>
        </p:nvSpPr>
        <p:spPr>
          <a:xfrm>
            <a:off x="642910" y="714362"/>
            <a:ext cx="6572296" cy="2928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260" indent="-342900">
              <a:lnSpc>
                <a:spcPct val="100000"/>
              </a:lnSpc>
            </a:pPr>
            <a:r>
              <a:rPr lang="en-US" sz="1500" b="0" strike="noStrike" spc="-1" dirty="0" smtClean="0">
                <a:solidFill>
                  <a:srgbClr val="000000"/>
                </a:solidFill>
                <a:latin typeface="맑은 고딕"/>
              </a:rPr>
              <a:t>1. Open 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AI </a:t>
            </a:r>
            <a:r>
              <a:rPr lang="en-US" sz="1500" b="0" strike="noStrike" spc="-1" dirty="0" smtClean="0">
                <a:solidFill>
                  <a:srgbClr val="000000"/>
                </a:solidFill>
                <a:latin typeface="맑은 고딕"/>
              </a:rPr>
              <a:t>ROS Packages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란 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?</a:t>
            </a:r>
          </a:p>
          <a:p>
            <a:pPr marL="343260" indent="-342900">
              <a:lnSpc>
                <a:spcPct val="100000"/>
              </a:lnSpc>
            </a:pPr>
            <a:endParaRPr lang="en-US" altLang="ko-KR" sz="1500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>
              <a:lnSpc>
                <a:spcPct val="100000"/>
              </a:lnSpc>
            </a:pP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2.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실습 </a:t>
            </a:r>
            <a:endParaRPr lang="en-US" altLang="ko-KR" sz="1500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>
              <a:lnSpc>
                <a:spcPct val="100000"/>
              </a:lnSpc>
            </a:pPr>
            <a:r>
              <a:rPr lang="en-US" sz="15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spc="-1" dirty="0" smtClean="0">
                <a:solidFill>
                  <a:srgbClr val="000000"/>
                </a:solidFill>
                <a:latin typeface="맑은 고딕"/>
              </a:rPr>
              <a:t>  Open </a:t>
            </a:r>
            <a:r>
              <a:rPr lang="en-US" sz="1500" spc="-1" dirty="0" smtClean="0">
                <a:solidFill>
                  <a:srgbClr val="000000"/>
                </a:solidFill>
                <a:latin typeface="맑은 고딕"/>
              </a:rPr>
              <a:t>AI ROS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기본예제 한 개 돌려보기 </a:t>
            </a:r>
            <a:endParaRPr lang="en-US" altLang="ko-KR" sz="1500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>
              <a:lnSpc>
                <a:spcPct val="100000"/>
              </a:lnSpc>
            </a:pP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   - Turtlebot3 Q Learning Navigation </a:t>
            </a:r>
          </a:p>
          <a:p>
            <a:pPr marL="343260" indent="-342900">
              <a:lnSpc>
                <a:spcPct val="100000"/>
              </a:lnSpc>
            </a:pPr>
            <a:endParaRPr lang="en-US" sz="1500" b="0" strike="noStrike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/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3.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실습한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Q Leaning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은 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AI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의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어느 부분에 속하는가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?</a:t>
            </a:r>
          </a:p>
          <a:p>
            <a:pPr marL="343260" indent="-342900"/>
            <a:endParaRPr lang="en-US" sz="1500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/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코드 분석은 시간 나면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..</a:t>
            </a:r>
            <a:endParaRPr lang="en-US" sz="1500" spc="-1" dirty="0" smtClean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1285852" y="3857634"/>
            <a:ext cx="7358114" cy="571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260" indent="-342900">
              <a:lnSpc>
                <a:spcPct val="100000"/>
              </a:lnSpc>
            </a:pPr>
            <a:r>
              <a:rPr lang="en-US" sz="1500" spc="-1" dirty="0" smtClean="0">
                <a:solidFill>
                  <a:srgbClr val="000000"/>
                </a:solidFill>
                <a:latin typeface="맑은 고딕"/>
              </a:rPr>
              <a:t>AI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알고리즘 자체를 강의 하는 것보다는 </a:t>
            </a:r>
            <a:r>
              <a:rPr lang="en-US" altLang="ko-KR" sz="1500" spc="-1" dirty="0" err="1" smtClean="0">
                <a:solidFill>
                  <a:srgbClr val="000000"/>
                </a:solidFill>
                <a:latin typeface="맑은 고딕"/>
              </a:rPr>
              <a:t>OpenAI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라는 강화학습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Platform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을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ROS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에 </a:t>
            </a:r>
            <a:endParaRPr lang="en-US" altLang="ko-KR" sz="1500" spc="-1" dirty="0" smtClean="0">
              <a:solidFill>
                <a:srgbClr val="000000"/>
              </a:solidFill>
              <a:latin typeface="맑은 고딕"/>
            </a:endParaRPr>
          </a:p>
          <a:p>
            <a:pPr marL="343260" indent="-342900">
              <a:lnSpc>
                <a:spcPct val="100000"/>
              </a:lnSpc>
            </a:pP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어떻게 적용 연동 하는가 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? 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하는 부분에 초점을 맞춘 강의 입니다</a:t>
            </a:r>
            <a:r>
              <a:rPr lang="en-US" altLang="ko-KR" sz="1500" spc="-1" dirty="0" smtClean="0">
                <a:solidFill>
                  <a:srgbClr val="000000"/>
                </a:solidFill>
                <a:latin typeface="맑은 고딕"/>
              </a:rPr>
              <a:t>. </a:t>
            </a:r>
            <a:r>
              <a:rPr lang="ko-KR" altLang="en-US" sz="1500" spc="-1" dirty="0" smtClean="0">
                <a:solidFill>
                  <a:srgbClr val="000000"/>
                </a:solidFill>
                <a:latin typeface="맑은 고딕"/>
              </a:rPr>
              <a:t>  </a:t>
            </a:r>
            <a:endParaRPr lang="en-US" sz="1500" spc="-1" dirty="0" smtClean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4. OpenAI ROS TB3 example training script  Code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428840" y="46584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42920" y="46584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68" name="Picture 2"/>
          <p:cNvPicPr/>
          <p:nvPr/>
        </p:nvPicPr>
        <p:blipFill>
          <a:blip r:embed="rId5"/>
          <a:stretch/>
        </p:blipFill>
        <p:spPr>
          <a:xfrm>
            <a:off x="6215040" y="743040"/>
            <a:ext cx="1499760" cy="285480"/>
          </a:xfrm>
          <a:prstGeom prst="rect">
            <a:avLst/>
          </a:prstGeom>
          <a:ln w="936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7335000" y="743040"/>
            <a:ext cx="15066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Qlearn 수식형태로 동일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폴더에 같이 들어 있음.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6"/>
          <a:stretch/>
        </p:blipFill>
        <p:spPr>
          <a:xfrm>
            <a:off x="20520" y="928800"/>
            <a:ext cx="5122440" cy="3571560"/>
          </a:xfrm>
          <a:prstGeom prst="rect">
            <a:avLst/>
          </a:prstGeom>
          <a:ln w="9360">
            <a:noFill/>
          </a:ln>
        </p:spPr>
      </p:pic>
      <p:sp>
        <p:nvSpPr>
          <p:cNvPr id="271" name="CustomShape 5"/>
          <p:cNvSpPr/>
          <p:nvPr/>
        </p:nvSpPr>
        <p:spPr>
          <a:xfrm>
            <a:off x="894960" y="1101960"/>
            <a:ext cx="91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OpenAI gym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149480" y="1504800"/>
            <a:ext cx="14155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사용할 강화 학습 알고리즘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1699560" y="1643040"/>
            <a:ext cx="164304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Gym 환경을 wappers 형태로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4" name="CustomShape 8"/>
          <p:cNvSpPr/>
          <p:nvPr/>
        </p:nvSpPr>
        <p:spPr>
          <a:xfrm>
            <a:off x="1113480" y="1928880"/>
            <a:ext cx="1117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Ros 관련된 함수를 불러옴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353960" y="2448720"/>
            <a:ext cx="185976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Turtlebot3_world의 task env 를 불러옴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6" name="CustomShape 10"/>
          <p:cNvSpPr/>
          <p:nvPr/>
        </p:nvSpPr>
        <p:spPr>
          <a:xfrm>
            <a:off x="1160640" y="3143160"/>
            <a:ext cx="8910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Ros node를 불러옴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3085200" y="3214800"/>
            <a:ext cx="2286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OpenAI gym으로 환경을 만듬 여기에 적은 이름이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위에서 가져온 Turtlebot3_world의 task env 에서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등록한 이름과 동일 해야 함.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78" name="CustomShape 12"/>
          <p:cNvSpPr/>
          <p:nvPr/>
        </p:nvSpPr>
        <p:spPr>
          <a:xfrm flipV="1">
            <a:off x="2500200" y="3357720"/>
            <a:ext cx="571320" cy="1425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3"/>
          <p:cNvSpPr/>
          <p:nvPr/>
        </p:nvSpPr>
        <p:spPr>
          <a:xfrm rot="16200000" flipH="1">
            <a:off x="3176640" y="2535840"/>
            <a:ext cx="713880" cy="642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0" name="Picture 2"/>
          <p:cNvPicPr/>
          <p:nvPr/>
        </p:nvPicPr>
        <p:blipFill>
          <a:blip r:embed="rId7"/>
          <a:stretch/>
        </p:blipFill>
        <p:spPr>
          <a:xfrm>
            <a:off x="5429160" y="2714760"/>
            <a:ext cx="2785680" cy="74268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281" name="CustomShape 14"/>
          <p:cNvSpPr/>
          <p:nvPr/>
        </p:nvSpPr>
        <p:spPr>
          <a:xfrm>
            <a:off x="5429160" y="2571840"/>
            <a:ext cx="18288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Turtlebot3_world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2" name="CustomShape 15"/>
          <p:cNvSpPr/>
          <p:nvPr/>
        </p:nvSpPr>
        <p:spPr>
          <a:xfrm>
            <a:off x="2105280" y="4000680"/>
            <a:ext cx="146340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해당 rospackage 경로 얻어 오기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3" name="CustomShape 16"/>
          <p:cNvSpPr/>
          <p:nvPr/>
        </p:nvSpPr>
        <p:spPr>
          <a:xfrm>
            <a:off x="3152880" y="4357800"/>
            <a:ext cx="18457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생성한 gym을 wappers 형태로 불러오기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0960" y="0"/>
            <a:ext cx="71161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5. OpenAI ROS TB3 example training script  Code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428840" y="508680"/>
            <a:ext cx="66434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scripts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/ start_qlearning.py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42920" y="508680"/>
            <a:ext cx="128556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88" name="Picture 4"/>
          <p:cNvPicPr/>
          <p:nvPr/>
        </p:nvPicPr>
        <p:blipFill>
          <a:blip r:embed="rId5"/>
          <a:stretch/>
        </p:blipFill>
        <p:spPr>
          <a:xfrm>
            <a:off x="214200" y="1500120"/>
            <a:ext cx="5070240" cy="278568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4"/>
          <p:cNvSpPr/>
          <p:nvPr/>
        </p:nvSpPr>
        <p:spPr>
          <a:xfrm>
            <a:off x="5275800" y="2071800"/>
            <a:ext cx="2974680" cy="2721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my_turtlebot3_openai_qlearn_params.yaml</a:t>
            </a: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 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해당 config 파일에서 qlearning에 필요한 파아미터 들을 불러온다.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 flipH="1">
            <a:off x="5069160" y="1500120"/>
            <a:ext cx="70920" cy="13568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5061240" y="3000240"/>
            <a:ext cx="4023000" cy="36540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강화학습에 사용할 Qlearn 객체 만들기 (  읽어온 파라미터 넣어 준다. )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이중 action_space 는  Turtlebot3_world ( task environment ) 파일에서 config 파일의 </a:t>
            </a:r>
            <a:endParaRPr lang="en-US" sz="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'/turtlebot3/n_actions 값 ( turtlebot이 취할 수 있는 action )  여기서는 아래 3개 정의 됨 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292" name="Picture 2"/>
          <p:cNvPicPr/>
          <p:nvPr/>
        </p:nvPicPr>
        <p:blipFill>
          <a:blip r:embed="rId7"/>
          <a:stretch/>
        </p:blipFill>
        <p:spPr>
          <a:xfrm>
            <a:off x="5072040" y="3386160"/>
            <a:ext cx="3142800" cy="142560"/>
          </a:xfrm>
          <a:prstGeom prst="rect">
            <a:avLst/>
          </a:prstGeom>
          <a:ln w="9360">
            <a:noFill/>
          </a:ln>
        </p:spPr>
      </p:pic>
      <p:sp>
        <p:nvSpPr>
          <p:cNvPr id="293" name="CustomShape 7"/>
          <p:cNvSpPr/>
          <p:nvPr/>
        </p:nvSpPr>
        <p:spPr>
          <a:xfrm>
            <a:off x="2748960" y="3500280"/>
            <a:ext cx="100368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Qlearn  클레스 초기화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4" name="CustomShape 8"/>
          <p:cNvSpPr/>
          <p:nvPr/>
        </p:nvSpPr>
        <p:spPr>
          <a:xfrm>
            <a:off x="2248200" y="3857760"/>
            <a:ext cx="519120" cy="12204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맑은 고딕"/>
              </a:rPr>
              <a:t>변수 초기화 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95" name="CustomShape 9"/>
          <p:cNvSpPr/>
          <p:nvPr/>
        </p:nvSpPr>
        <p:spPr>
          <a:xfrm>
            <a:off x="0" y="4681800"/>
            <a:ext cx="628632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https://bitbucket.org/theconstructcore/openai_examples_projects.git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https://bitbucket.org/theconstructcore/openai_ros.git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-14040" y="0"/>
            <a:ext cx="66117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6. OpenAI ROS TB3 example training script  분석 ( traning script ) 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1280" y="294480"/>
            <a:ext cx="1213920" cy="27288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Training script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1143000" y="294480"/>
            <a:ext cx="8072280" cy="5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2"/>
              </a:rPr>
              <a:t>openai_examples_projects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my_turtlebot3_openai_example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/ config/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 my_turtlebot3_openai_qlearn_params.yaml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99" name="Group 4"/>
          <p:cNvGrpSpPr/>
          <p:nvPr/>
        </p:nvGrpSpPr>
        <p:grpSpPr>
          <a:xfrm>
            <a:off x="207000" y="614520"/>
            <a:ext cx="4364640" cy="4242960"/>
            <a:chOff x="207000" y="614520"/>
            <a:chExt cx="4364640" cy="4242960"/>
          </a:xfrm>
        </p:grpSpPr>
        <p:pic>
          <p:nvPicPr>
            <p:cNvPr id="300" name="Picture 3"/>
            <p:cNvPicPr/>
            <p:nvPr/>
          </p:nvPicPr>
          <p:blipFill>
            <a:blip r:embed="rId5"/>
            <a:stretch/>
          </p:blipFill>
          <p:spPr>
            <a:xfrm>
              <a:off x="207000" y="614520"/>
              <a:ext cx="4364640" cy="34358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01" name="Picture 3"/>
            <p:cNvPicPr/>
            <p:nvPr/>
          </p:nvPicPr>
          <p:blipFill>
            <a:blip r:embed="rId6"/>
            <a:stretch/>
          </p:blipFill>
          <p:spPr>
            <a:xfrm>
              <a:off x="207000" y="4050720"/>
              <a:ext cx="4364640" cy="80676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302" name="Picture 2"/>
          <p:cNvPicPr/>
          <p:nvPr/>
        </p:nvPicPr>
        <p:blipFill>
          <a:blip r:embed="rId7"/>
          <a:stretch/>
        </p:blipFill>
        <p:spPr>
          <a:xfrm>
            <a:off x="4786200" y="3286080"/>
            <a:ext cx="3339000" cy="1482480"/>
          </a:xfrm>
          <a:prstGeom prst="rect">
            <a:avLst/>
          </a:prstGeom>
          <a:ln>
            <a:noFill/>
          </a:ln>
        </p:spPr>
      </p:pic>
      <p:sp>
        <p:nvSpPr>
          <p:cNvPr id="303" name="CustomShape 5"/>
          <p:cNvSpPr/>
          <p:nvPr/>
        </p:nvSpPr>
        <p:spPr>
          <a:xfrm>
            <a:off x="4500720" y="2286000"/>
            <a:ext cx="421452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아래 와 같은 Agent 와 Environment가 1cycle을 도는 형태가  1 Step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OpenAI ROS TB3 example training 의 경우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State : laser_scan 배열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Reward : Done( 충돌 , 뒤짚힘 )이 발생하면  -200,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        앞으로 이동 성공  + 5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            옆으로 이동 성공  - 1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Action : 3개 Action( forward, left, right 이동 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6"/>
          <p:cNvSpPr/>
          <p:nvPr/>
        </p:nvSpPr>
        <p:spPr>
          <a:xfrm>
            <a:off x="500040" y="2428920"/>
            <a:ext cx="285480" cy="24285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"/>
          <p:cNvSpPr/>
          <p:nvPr/>
        </p:nvSpPr>
        <p:spPr>
          <a:xfrm>
            <a:off x="-11880" y="3143160"/>
            <a:ext cx="51732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Step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1000번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돌기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 flipH="1">
            <a:off x="3640320" y="642960"/>
            <a:ext cx="356760" cy="42145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9"/>
          <p:cNvSpPr/>
          <p:nvPr/>
        </p:nvSpPr>
        <p:spPr>
          <a:xfrm>
            <a:off x="3493440" y="785880"/>
            <a:ext cx="4798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episod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500번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돌기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08" name="CustomShape 10"/>
          <p:cNvSpPr/>
          <p:nvPr/>
        </p:nvSpPr>
        <p:spPr>
          <a:xfrm>
            <a:off x="4357800" y="857160"/>
            <a:ext cx="428580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Step 이 1000번 돌거나 Done이 True가 되면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Episod 1개가 종료 된다. Episode 시작시 env 환경이 reset이 된다. 그러면 gazebo 환경이 초기화 ( bot이 초기 위치로 이동) 된다.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OpenAI ROS TB3 example training 의 경우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Done이 True가 되는 경우,turtlebot3_world.py(task env)에 정의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- Accel값을 보고 봇이 뒤짚히거나 길울어 졌다고 판다시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 - lidar 값을 읽었을 때 장애물에 닿았다고 판단시.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11"/>
          <p:cNvSpPr/>
          <p:nvPr/>
        </p:nvSpPr>
        <p:spPr>
          <a:xfrm>
            <a:off x="4429080" y="2214720"/>
            <a:ext cx="4357440" cy="24998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12"/>
          <p:cNvSpPr/>
          <p:nvPr/>
        </p:nvSpPr>
        <p:spPr>
          <a:xfrm>
            <a:off x="4500720" y="207180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Step 1Cycle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1" name="CustomShape 13"/>
          <p:cNvSpPr/>
          <p:nvPr/>
        </p:nvSpPr>
        <p:spPr>
          <a:xfrm>
            <a:off x="4214880" y="785880"/>
            <a:ext cx="4643280" cy="400032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4357800" y="642960"/>
            <a:ext cx="1071360" cy="2426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맑은 고딕"/>
              </a:rPr>
              <a:t>Episode 1Cycle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28596" y="1500180"/>
            <a:ext cx="7715304" cy="2286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5500" b="1" spc="-1" dirty="0" smtClean="0">
                <a:solidFill>
                  <a:schemeClr val="bg1"/>
                </a:solidFill>
                <a:latin typeface="맑은 고딕"/>
              </a:rPr>
              <a:t>Open AI </a:t>
            </a:r>
            <a:endParaRPr lang="en-US" sz="5500" b="1" spc="-1" dirty="0" smtClean="0">
              <a:solidFill>
                <a:schemeClr val="bg1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5500" b="1" spc="-1" dirty="0" smtClean="0">
                <a:solidFill>
                  <a:schemeClr val="bg1"/>
                </a:solidFill>
                <a:latin typeface="맑은 고딕"/>
              </a:rPr>
              <a:t>ROS </a:t>
            </a:r>
            <a:r>
              <a:rPr lang="en-US" sz="5500" b="1" spc="-1" dirty="0" smtClean="0">
                <a:solidFill>
                  <a:schemeClr val="bg1"/>
                </a:solidFill>
                <a:latin typeface="맑은 고딕"/>
              </a:rPr>
              <a:t>Packages </a:t>
            </a:r>
            <a:r>
              <a:rPr lang="ko-KR" altLang="en-US" sz="5500" b="1" spc="-1" dirty="0" smtClean="0">
                <a:solidFill>
                  <a:schemeClr val="bg1"/>
                </a:solidFill>
                <a:latin typeface="맑은 고딕"/>
              </a:rPr>
              <a:t>란  </a:t>
            </a:r>
            <a:r>
              <a:rPr lang="en-US" altLang="ko-KR" sz="5500" b="1" spc="-1" dirty="0" smtClean="0">
                <a:solidFill>
                  <a:schemeClr val="bg1"/>
                </a:solidFill>
                <a:latin typeface="맑은 고딕"/>
              </a:rPr>
              <a:t>?</a:t>
            </a:r>
            <a:endParaRPr lang="en-US" sz="55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357120" y="741600"/>
            <a:ext cx="1714320" cy="1186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0"/>
            <a:ext cx="2376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 dirty="0" smtClean="0">
                <a:solidFill>
                  <a:srgbClr val="000000"/>
                </a:solidFill>
                <a:latin typeface="맑은 고딕"/>
              </a:rPr>
              <a:t>1.  Open 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AI 란 ?   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428920" y="698760"/>
            <a:ext cx="6214680" cy="13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2015년 설립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오픈AI(OpenAI)는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3"/>
              </a:rPr>
              <a:t>프렌들리 AI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를 제고하고 개발함으로써 전적으로 인류에게 이익을 주는 것을 목표로 하는 비영리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4"/>
              </a:rPr>
              <a:t>인공지능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(AI) 연구 기업이다.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단체의 목적은 특허와 연구를 대중에 공개함으로써 다른 기관들 및 연구원들과 자유로이 협업하는 것이다.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설립자 -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일론 머스크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, 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6"/>
              </a:rPr>
              <a:t>Sam Altman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53520" y="2000160"/>
            <a:ext cx="66744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Gym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57120" y="2357280"/>
            <a:ext cx="7929360" cy="100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OpenAI 는 Gym이라는 Gym은 강화 학습 알고리즘을 개발하고 비교하기위한 Toolkit.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Gym은 다양한 환경에 대한 정보를 Wrapper 형태로 제공.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연구자가 강화학습 알고리즘을 디자인하는 데만 집중할 수 있도록 도와 준다.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 에서 OpenAI 를 쓸 경우에도 이 Gym 이라는 package를 깔아야 한다. 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Code 주소  - https://github.com/openai/gym/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328680" y="3488400"/>
            <a:ext cx="1087920" cy="3646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Baseline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357120" y="3857760"/>
            <a:ext cx="7929360" cy="6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 강화학습 알고리즘은 해당 Baseline git에 정의 되어있다.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7"/>
              </a:rPr>
              <a:t>A2C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8"/>
              </a:rPr>
              <a:t>ACER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9"/>
              </a:rPr>
              <a:t>ACKTR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0"/>
              </a:rPr>
              <a:t>DDPG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1"/>
              </a:rPr>
              <a:t>DQN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2"/>
              </a:rPr>
              <a:t>GAIL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3"/>
              </a:rPr>
              <a:t>HER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4"/>
              </a:rPr>
              <a:t>PPO1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5"/>
              </a:rPr>
              <a:t>PPO2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/ </a:t>
            </a: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16"/>
              </a:rPr>
              <a:t>TRPO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Code 주소 - https://github.com/openai/baselines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2400" y="2252880"/>
            <a:ext cx="22276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PoleCart가 막대를 세우기 위해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좌우로 움직임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721320" y="2214720"/>
            <a:ext cx="161028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TB2가 벽을 피해 벽뒤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목적지로 이동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545880" y="2214720"/>
            <a:ext cx="18601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Fetch 로봇이 네모를 차서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목적지 (빨간 점) 로 보냄 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3"/>
          <a:stretch/>
        </p:blipFill>
        <p:spPr>
          <a:xfrm>
            <a:off x="3214800" y="2714760"/>
            <a:ext cx="5714640" cy="163008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2"/>
          <p:cNvPicPr/>
          <p:nvPr/>
        </p:nvPicPr>
        <p:blipFill>
          <a:blip r:embed="rId4"/>
          <a:stretch/>
        </p:blipFill>
        <p:spPr>
          <a:xfrm>
            <a:off x="285840" y="357120"/>
            <a:ext cx="8429400" cy="185688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3604320" y="453888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ShadowHand 가 육면체를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원하는 면이 오게 돌림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676200" y="4500720"/>
            <a:ext cx="1980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ShadowHand 가 막대기를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원하는 형상으로 잡게 돌림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480960" y="500040"/>
            <a:ext cx="13698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Q learning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 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65600" y="0"/>
            <a:ext cx="600084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2.  Open AI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platform을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로봇에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적용해서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무엇을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하고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</a:rPr>
              <a:t>있을까요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</a:rPr>
              <a:t>?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82880" y="4046040"/>
            <a:ext cx="235692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Mujoco :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유료 simulation tool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50 $ / year.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한달 무료 → 학생은 무료 버전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3506040" y="3834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Q learning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 Gazebo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363720" y="1357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PPO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3363120" y="371484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HER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506280" y="3643200"/>
            <a:ext cx="1369800" cy="820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강화학습 알고리즘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 -&gt; HER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시뮬레이션 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맑은 고딕"/>
              </a:rPr>
              <a:t>-&gt; mujoco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0" y="4866480"/>
            <a:ext cx="3571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FF"/>
                </a:solidFill>
                <a:uFillTx/>
                <a:latin typeface="맑은 고딕"/>
                <a:hlinkClick r:id="rId5"/>
              </a:rPr>
              <a:t>https://gym.openai.com/envs/#robotics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TextShape 14"/>
          <p:cNvSpPr txBox="1"/>
          <p:nvPr/>
        </p:nvSpPr>
        <p:spPr>
          <a:xfrm>
            <a:off x="285720" y="2714626"/>
            <a:ext cx="2786082" cy="11430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ko-KR" altLang="en-US" sz="1200" b="0" strike="noStrike" spc="-1" smtClean="0">
                <a:latin typeface="Arial"/>
                <a:hlinkClick r:id="rId6"/>
              </a:rPr>
              <a:t>동작 영상</a:t>
            </a:r>
            <a:endParaRPr lang="en-US" sz="1200" b="0" strike="noStrike" spc="-1" dirty="0" smtClean="0">
              <a:latin typeface="Arial"/>
              <a:hlinkClick r:id="rId6"/>
            </a:endParaRPr>
          </a:p>
          <a:p>
            <a:r>
              <a:rPr lang="en-US" sz="1200" b="0" strike="noStrike" spc="-1" dirty="0" smtClean="0">
                <a:latin typeface="Arial"/>
                <a:hlinkClick r:id="rId6"/>
              </a:rPr>
              <a:t>https</a:t>
            </a:r>
            <a:r>
              <a:rPr lang="en-US" sz="1200" b="0" strike="noStrike" spc="-1" dirty="0">
                <a:latin typeface="Arial"/>
                <a:hlinkClick r:id="rId6"/>
              </a:rPr>
              <a:t>://</a:t>
            </a:r>
            <a:r>
              <a:rPr lang="en-US" sz="1200" b="0" strike="noStrike" spc="-1" dirty="0" smtClean="0">
                <a:latin typeface="Arial"/>
                <a:hlinkClick r:id="rId6"/>
              </a:rPr>
              <a:t>youtu.be/8Np3eC_PTFo</a:t>
            </a:r>
            <a:endParaRPr lang="en-US" sz="1200" b="0" strike="noStrike" spc="-1" dirty="0" smtClean="0">
              <a:latin typeface="Arial"/>
            </a:endParaRPr>
          </a:p>
          <a:p>
            <a:r>
              <a:rPr lang="ko-KR" altLang="en-US" sz="1200" spc="-1" dirty="0" err="1" smtClean="0">
                <a:latin typeface="Arial"/>
              </a:rPr>
              <a:t>실물봇</a:t>
            </a:r>
            <a:r>
              <a:rPr lang="ko-KR" altLang="en-US" sz="1200" spc="-1" dirty="0" smtClean="0">
                <a:latin typeface="Arial"/>
              </a:rPr>
              <a:t> 적용 영상</a:t>
            </a:r>
            <a:endParaRPr lang="en-US" sz="1200" b="0" strike="noStrike" spc="-1" dirty="0">
              <a:latin typeface="Arial"/>
            </a:endParaRPr>
          </a:p>
          <a:p>
            <a:r>
              <a:rPr lang="en-US" sz="1200" b="0" strike="noStrike" spc="-1" dirty="0">
                <a:latin typeface="Arial"/>
              </a:rPr>
              <a:t>https://youtu.be/uYTLEjHkgjU</a:t>
            </a:r>
          </a:p>
          <a:p>
            <a:r>
              <a:rPr lang="en-US" sz="1200" b="0" strike="noStrike" spc="-1" dirty="0">
                <a:latin typeface="Arial"/>
              </a:rPr>
              <a:t>https://youtu.be/XYoS68yJVmw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90800" y="0"/>
            <a:ext cx="49060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3. Open AI 를  ROS + GAZEBO  와 연동하여 사용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071960" y="1071720"/>
            <a:ext cx="4980600" cy="1368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1. Python 2.0에서 OpenAI ROS package만 사용 .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장점 : ROS 기반 환경 setting이 쉬움. OpenAI Gym Code그대로 사용.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가제보 기반 Robot 13종을 지원하는 API 가 만들어져 있음.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단점 : OpenAI의 Baseline에 있는 강화 학습 알고리즘을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Noto Sans CJK SC Regular"/>
              </a:rPr>
              <a:t>         그대로 가져다 쓸수 없음.  기본 예제에서 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qlearn 정도만 제공  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          그외 keras에서 dqn 알고리즘 가져다 쓸수도 있긴 함.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357120" y="1000080"/>
            <a:ext cx="2625120" cy="2863080"/>
            <a:chOff x="357120" y="1000080"/>
            <a:chExt cx="2625120" cy="2863080"/>
          </a:xfrm>
        </p:grpSpPr>
        <p:pic>
          <p:nvPicPr>
            <p:cNvPr id="118" name="Picture 4"/>
            <p:cNvPicPr/>
            <p:nvPr/>
          </p:nvPicPr>
          <p:blipFill>
            <a:blip r:embed="rId2"/>
            <a:stretch/>
          </p:blipFill>
          <p:spPr>
            <a:xfrm>
              <a:off x="446400" y="1181160"/>
              <a:ext cx="2266560" cy="238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2"/>
            <p:cNvPicPr/>
            <p:nvPr/>
          </p:nvPicPr>
          <p:blipFill>
            <a:blip r:embed="rId3"/>
            <a:stretch/>
          </p:blipFill>
          <p:spPr>
            <a:xfrm>
              <a:off x="357120" y="3071880"/>
              <a:ext cx="1142640" cy="791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4"/>
            <p:cNvSpPr/>
            <p:nvPr/>
          </p:nvSpPr>
          <p:spPr>
            <a:xfrm rot="19630800">
              <a:off x="1168560" y="2527920"/>
              <a:ext cx="1126080" cy="36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</a:rPr>
                <a:t>Python 3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121" name="Picture 2"/>
            <p:cNvPicPr/>
            <p:nvPr/>
          </p:nvPicPr>
          <p:blipFill>
            <a:blip r:embed="rId4"/>
            <a:stretch/>
          </p:blipFill>
          <p:spPr>
            <a:xfrm>
              <a:off x="1643040" y="1000080"/>
              <a:ext cx="1339200" cy="378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2" name="CustomShape 5"/>
            <p:cNvSpPr/>
            <p:nvPr/>
          </p:nvSpPr>
          <p:spPr>
            <a:xfrm rot="19749000">
              <a:off x="870480" y="1588320"/>
              <a:ext cx="11311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</a:rPr>
                <a:t>Python 2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23" name="CustomShape 6"/>
          <p:cNvSpPr/>
          <p:nvPr/>
        </p:nvSpPr>
        <p:spPr>
          <a:xfrm>
            <a:off x="637560" y="3925800"/>
            <a:ext cx="24242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와 ROS 는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지원 Python version이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틀려서 연동 이 되지 않는 문제 있음.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071960" y="2714760"/>
            <a:ext cx="4785840" cy="8204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2. python 3.0을 가상환경에서 실행하여 OpenAI 사용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장점 :  OpenAI Gym, Baseline 그대로 사용.</a:t>
            </a:r>
            <a:endParaRPr lang="en-US" sz="1200" b="0" strike="noStrike" spc="-1">
              <a:latin typeface="Arial"/>
            </a:endParaRPr>
          </a:p>
          <a:p>
            <a:pPr marL="228600" indent="-22824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단점 :  ROS 기반 환경 setting이 방법 1보다 어려움.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4178160" y="3928680"/>
            <a:ext cx="356220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 Gazebo 기반 에서 강화학습을 학습시에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적당한 방법을 선택해서 하시면 될것 같습니다.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해당강의는  아래 방법으로만 진행 예정.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방법 1. Python 2.0에서 OpenAI ROS package 에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기본 제공하는 q learning 만 사용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4114800" y="641520"/>
            <a:ext cx="3626280" cy="27288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해당 강의에서는 방법1 OpenAI Ros package 만 설명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680" y="0"/>
            <a:ext cx="670752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맑은 고딕"/>
              </a:rPr>
              <a:t>4. OpenAI ROS Packages 에서 기본 지원하는 Gazebo Simulation Bot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360" y="365760"/>
            <a:ext cx="8266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OpenAI 쪽 interface Code만 있고 각 봇의 가제보 시뮬레이션 코드는 알아서 찾아야 한다……..이게 젤 어렵습니다.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9" name="Picture 1"/>
          <p:cNvPicPr/>
          <p:nvPr/>
        </p:nvPicPr>
        <p:blipFill>
          <a:blip r:embed="rId3"/>
          <a:stretch/>
        </p:blipFill>
        <p:spPr>
          <a:xfrm>
            <a:off x="214200" y="1254960"/>
            <a:ext cx="856800" cy="1019880"/>
          </a:xfrm>
          <a:prstGeom prst="rect">
            <a:avLst/>
          </a:prstGeom>
          <a:ln>
            <a:noFill/>
          </a:ln>
        </p:spPr>
      </p:pic>
      <p:pic>
        <p:nvPicPr>
          <p:cNvPr id="130" name="Picture 2"/>
          <p:cNvPicPr/>
          <p:nvPr/>
        </p:nvPicPr>
        <p:blipFill>
          <a:blip r:embed="rId4"/>
          <a:srcRect l="39259" r="21465" b="18182"/>
          <a:stretch/>
        </p:blipFill>
        <p:spPr>
          <a:xfrm>
            <a:off x="1143000" y="1263600"/>
            <a:ext cx="856800" cy="1285560"/>
          </a:xfrm>
          <a:prstGeom prst="rect">
            <a:avLst/>
          </a:prstGeom>
          <a:ln>
            <a:noFill/>
          </a:ln>
        </p:spPr>
      </p:pic>
      <p:pic>
        <p:nvPicPr>
          <p:cNvPr id="131" name="Picture 3"/>
          <p:cNvPicPr/>
          <p:nvPr/>
        </p:nvPicPr>
        <p:blipFill>
          <a:blip r:embed="rId5"/>
          <a:srcRect l="13633" r="18180" b="17613"/>
          <a:stretch/>
        </p:blipFill>
        <p:spPr>
          <a:xfrm>
            <a:off x="2071800" y="1263600"/>
            <a:ext cx="1071360" cy="999720"/>
          </a:xfrm>
          <a:prstGeom prst="rect">
            <a:avLst/>
          </a:prstGeom>
          <a:ln>
            <a:noFill/>
          </a:ln>
        </p:spPr>
      </p:pic>
      <p:pic>
        <p:nvPicPr>
          <p:cNvPr id="132" name="Picture 4"/>
          <p:cNvPicPr/>
          <p:nvPr/>
        </p:nvPicPr>
        <p:blipFill>
          <a:blip r:embed="rId6"/>
          <a:stretch/>
        </p:blipFill>
        <p:spPr>
          <a:xfrm>
            <a:off x="3214800" y="1263600"/>
            <a:ext cx="1571400" cy="1009800"/>
          </a:xfrm>
          <a:prstGeom prst="rect">
            <a:avLst/>
          </a:prstGeom>
          <a:ln>
            <a:noFill/>
          </a:ln>
        </p:spPr>
      </p:pic>
      <p:pic>
        <p:nvPicPr>
          <p:cNvPr id="133" name="Picture 6"/>
          <p:cNvPicPr/>
          <p:nvPr/>
        </p:nvPicPr>
        <p:blipFill>
          <a:blip r:embed="rId7"/>
          <a:stretch/>
        </p:blipFill>
        <p:spPr>
          <a:xfrm>
            <a:off x="5072040" y="1357200"/>
            <a:ext cx="1230480" cy="1071360"/>
          </a:xfrm>
          <a:prstGeom prst="rect">
            <a:avLst/>
          </a:prstGeom>
          <a:ln>
            <a:noFill/>
          </a:ln>
        </p:spPr>
      </p:pic>
      <p:pic>
        <p:nvPicPr>
          <p:cNvPr id="134" name="Picture 7"/>
          <p:cNvPicPr/>
          <p:nvPr/>
        </p:nvPicPr>
        <p:blipFill>
          <a:blip r:embed="rId8"/>
          <a:stretch/>
        </p:blipFill>
        <p:spPr>
          <a:xfrm>
            <a:off x="71280" y="3143160"/>
            <a:ext cx="1285560" cy="1186560"/>
          </a:xfrm>
          <a:prstGeom prst="rect">
            <a:avLst/>
          </a:prstGeom>
          <a:ln>
            <a:noFill/>
          </a:ln>
        </p:spPr>
      </p:pic>
      <p:pic>
        <p:nvPicPr>
          <p:cNvPr id="135" name="Picture 8"/>
          <p:cNvPicPr/>
          <p:nvPr/>
        </p:nvPicPr>
        <p:blipFill>
          <a:blip r:embed="rId9"/>
          <a:stretch/>
        </p:blipFill>
        <p:spPr>
          <a:xfrm>
            <a:off x="7858080" y="1143000"/>
            <a:ext cx="825480" cy="1593360"/>
          </a:xfrm>
          <a:prstGeom prst="rect">
            <a:avLst/>
          </a:prstGeom>
          <a:ln>
            <a:noFill/>
          </a:ln>
        </p:spPr>
      </p:pic>
      <p:pic>
        <p:nvPicPr>
          <p:cNvPr id="136" name="Picture 9"/>
          <p:cNvPicPr/>
          <p:nvPr/>
        </p:nvPicPr>
        <p:blipFill>
          <a:blip r:embed="rId10"/>
          <a:stretch/>
        </p:blipFill>
        <p:spPr>
          <a:xfrm>
            <a:off x="3143160" y="3000240"/>
            <a:ext cx="1379160" cy="1522800"/>
          </a:xfrm>
          <a:prstGeom prst="rect">
            <a:avLst/>
          </a:prstGeom>
          <a:ln>
            <a:noFill/>
          </a:ln>
        </p:spPr>
      </p:pic>
      <p:pic>
        <p:nvPicPr>
          <p:cNvPr id="137" name="Picture 11"/>
          <p:cNvPicPr/>
          <p:nvPr/>
        </p:nvPicPr>
        <p:blipFill>
          <a:blip r:embed="rId11"/>
          <a:stretch/>
        </p:blipFill>
        <p:spPr>
          <a:xfrm>
            <a:off x="6429240" y="1285920"/>
            <a:ext cx="1257480" cy="1071000"/>
          </a:xfrm>
          <a:prstGeom prst="rect">
            <a:avLst/>
          </a:prstGeom>
          <a:ln>
            <a:noFill/>
          </a:ln>
        </p:spPr>
      </p:pic>
      <p:pic>
        <p:nvPicPr>
          <p:cNvPr id="138" name="Picture 12"/>
          <p:cNvPicPr/>
          <p:nvPr/>
        </p:nvPicPr>
        <p:blipFill>
          <a:blip r:embed="rId12"/>
          <a:stretch/>
        </p:blipFill>
        <p:spPr>
          <a:xfrm>
            <a:off x="4643280" y="3000240"/>
            <a:ext cx="1023480" cy="1425240"/>
          </a:xfrm>
          <a:prstGeom prst="rect">
            <a:avLst/>
          </a:prstGeom>
          <a:ln>
            <a:noFill/>
          </a:ln>
        </p:spPr>
      </p:pic>
      <p:pic>
        <p:nvPicPr>
          <p:cNvPr id="139" name="Picture 14"/>
          <p:cNvPicPr/>
          <p:nvPr/>
        </p:nvPicPr>
        <p:blipFill>
          <a:blip r:embed="rId13"/>
          <a:srcRect t="30762" r="34954"/>
          <a:stretch/>
        </p:blipFill>
        <p:spPr>
          <a:xfrm>
            <a:off x="1428840" y="3143160"/>
            <a:ext cx="1499760" cy="1285560"/>
          </a:xfrm>
          <a:prstGeom prst="rect">
            <a:avLst/>
          </a:prstGeom>
          <a:ln>
            <a:noFill/>
          </a:ln>
        </p:spPr>
      </p:pic>
      <p:pic>
        <p:nvPicPr>
          <p:cNvPr id="140" name="Picture 15"/>
          <p:cNvPicPr/>
          <p:nvPr/>
        </p:nvPicPr>
        <p:blipFill>
          <a:blip r:embed="rId14" cstate="print"/>
          <a:stretch/>
        </p:blipFill>
        <p:spPr>
          <a:xfrm>
            <a:off x="5857920" y="3286080"/>
            <a:ext cx="1640160" cy="79560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04840" y="977760"/>
            <a:ext cx="7740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cartpole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9040" y="97776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39040" y="977760"/>
            <a:ext cx="16700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moving_cube_image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773520" y="1000080"/>
            <a:ext cx="10407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parrotdrone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72680" y="977760"/>
            <a:ext cx="1360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rosbot_husarion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425280" y="10000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0" y="4681800"/>
            <a:ext cx="91436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https://bitbucket.org/theconstructcore/openai_ros/src/b5fb3523a4c089a2bcbc4d7db9ed7453e227c372/openai_ros/doc/img/?at=kinetic-devel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822800" y="879480"/>
            <a:ext cx="697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hopper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16280" y="2835360"/>
            <a:ext cx="115956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sawyer_robot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544040" y="2857680"/>
            <a:ext cx="1244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turtlebot3_sim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04840" y="2714760"/>
            <a:ext cx="9036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turtlebot2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428640" y="2692440"/>
            <a:ext cx="9554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shadow_tc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6201720" y="292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wamv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54" name="그림 153"/>
          <p:cNvPicPr/>
          <p:nvPr/>
        </p:nvPicPr>
        <p:blipFill>
          <a:blip r:embed="rId15"/>
          <a:srcRect l="63289" t="33539" r="10681" b="16676"/>
          <a:stretch/>
        </p:blipFill>
        <p:spPr>
          <a:xfrm>
            <a:off x="7589520" y="3017520"/>
            <a:ext cx="1463040" cy="1575720"/>
          </a:xfrm>
          <a:prstGeom prst="rect">
            <a:avLst/>
          </a:prstGeom>
          <a:ln>
            <a:noFill/>
          </a:ln>
        </p:spPr>
      </p:pic>
      <p:sp>
        <p:nvSpPr>
          <p:cNvPr id="155" name="CustomShape 16"/>
          <p:cNvSpPr/>
          <p:nvPr/>
        </p:nvSpPr>
        <p:spPr>
          <a:xfrm>
            <a:off x="7785720" y="2748960"/>
            <a:ext cx="760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Fetch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371600" y="2743200"/>
            <a:ext cx="1737360" cy="19202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8"/>
          <p:cNvSpPr/>
          <p:nvPr/>
        </p:nvSpPr>
        <p:spPr>
          <a:xfrm>
            <a:off x="2023560" y="2504880"/>
            <a:ext cx="12618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맑은 고딕"/>
              </a:rPr>
              <a:t>이 예제 돌릴 예정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428596" y="1500180"/>
            <a:ext cx="7715304" cy="2286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</a:pPr>
            <a:r>
              <a:rPr lang="ko-KR" altLang="en-US" sz="5500" b="1" spc="-1" dirty="0" smtClean="0">
                <a:solidFill>
                  <a:schemeClr val="bg1"/>
                </a:solidFill>
                <a:latin typeface="맑은 고딕"/>
              </a:rPr>
              <a:t>실습 </a:t>
            </a:r>
            <a:endParaRPr lang="en-US" altLang="ko-KR" sz="5500" b="1" spc="-1" dirty="0" smtClean="0">
              <a:solidFill>
                <a:schemeClr val="bg1"/>
              </a:solidFill>
              <a:latin typeface="맑은 고딕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2500" b="1" spc="-1" dirty="0" smtClean="0">
                <a:solidFill>
                  <a:schemeClr val="bg1"/>
                </a:solidFill>
                <a:latin typeface="맑은 고딕"/>
              </a:rPr>
              <a:t>Open AI ROS </a:t>
            </a:r>
            <a:r>
              <a:rPr lang="ko-KR" altLang="en-US" sz="2500" b="1" spc="-1" dirty="0" smtClean="0">
                <a:solidFill>
                  <a:schemeClr val="bg1"/>
                </a:solidFill>
                <a:latin typeface="맑은 고딕"/>
              </a:rPr>
              <a:t>기본예제 한 개 돌려보기 </a:t>
            </a:r>
          </a:p>
          <a:p>
            <a:pPr marL="343080" indent="-342720">
              <a:lnSpc>
                <a:spcPct val="100000"/>
              </a:lnSpc>
            </a:pPr>
            <a:r>
              <a:rPr lang="ko-KR" altLang="en-US" sz="2500" b="1" spc="-1" dirty="0" smtClean="0">
                <a:solidFill>
                  <a:schemeClr val="bg1"/>
                </a:solidFill>
                <a:latin typeface="맑은 고딕"/>
              </a:rPr>
              <a:t>    </a:t>
            </a:r>
            <a:r>
              <a:rPr lang="en-US" altLang="ko-KR" sz="2500" b="1" spc="-1" dirty="0" smtClean="0">
                <a:solidFill>
                  <a:schemeClr val="bg1"/>
                </a:solidFill>
                <a:latin typeface="맑은 고딕"/>
              </a:rPr>
              <a:t>- </a:t>
            </a:r>
            <a:r>
              <a:rPr lang="en-US" sz="2500" b="1" spc="-1" dirty="0" smtClean="0">
                <a:solidFill>
                  <a:schemeClr val="bg1"/>
                </a:solidFill>
                <a:latin typeface="맑은 고딕"/>
              </a:rPr>
              <a:t>Turtlebot3 Q Learning Navigation</a:t>
            </a:r>
            <a:endParaRPr lang="en-US" sz="2500" b="1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2676</Words>
  <Application>LibreOffice/6.0.7.3$Linux_X86_64 LibreOffice_project/00m0$Build-3</Application>
  <PresentationFormat>화면 슬라이드 쇼(16:9)</PresentationFormat>
  <Paragraphs>507</Paragraphs>
  <Slides>32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705</cp:revision>
  <dcterms:created xsi:type="dcterms:W3CDTF">2019-02-22T12:06:16Z</dcterms:created>
  <dcterms:modified xsi:type="dcterms:W3CDTF">2019-03-24T13:52:03Z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4</vt:i4>
  </property>
  <property fmtid="{D5CDD505-2E9C-101B-9397-08002B2CF9AE}" pid="8" name="Notes">
    <vt:i4>3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