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6" r:id="rId16"/>
    <p:sldId id="278" r:id="rId17"/>
    <p:sldId id="277" r:id="rId18"/>
    <p:sldId id="280" r:id="rId19"/>
    <p:sldId id="281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5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ECED563-F4F3-4FF2-A0A5-4A64080B0F3F}" type="slidenum">
              <a:rPr lang="en-US" sz="1400" b="0" strike="noStrike" spc="-1">
                <a:latin typeface="Times New Roman"/>
              </a:rPr>
              <a:pPr algn="r"/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2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A5778FA-CEFB-4A2B-9E38-06707804B20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2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C0A356D-F762-4F72-B73B-479A57C4BB4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85800" y="1597680"/>
            <a:ext cx="7772040" cy="5110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597680"/>
            <a:ext cx="7772040" cy="5110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EF33A3B-4BE9-4135-BA20-10864BD62AD3}" type="datetime">
              <a:rPr lang="en-US" sz="1200" b="0" strike="noStrike" spc="-1">
                <a:solidFill>
                  <a:srgbClr val="8B8B8B"/>
                </a:solidFill>
                <a:latin typeface="맑은 고딕"/>
              </a:rPr>
              <a:pPr>
                <a:lnSpc>
                  <a:spcPct val="100000"/>
                </a:lnSpc>
              </a:pPr>
              <a:t>3/24/2019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C169B53-D789-4E6C-8F56-B49FADD217C4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solidFill>
                  <a:srgbClr val="000000"/>
                </a:solidFill>
                <a:latin typeface="맑은 고딕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마스터 제목 스타일 편집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9017ECB-3783-4288-A774-492A3092C67A}" type="datetime">
              <a:rPr lang="en-US" sz="1200" b="0" strike="noStrike" spc="-1">
                <a:solidFill>
                  <a:srgbClr val="8B8B8B"/>
                </a:solidFill>
                <a:latin typeface="맑은 고딕"/>
              </a:rPr>
              <a:pPr>
                <a:lnSpc>
                  <a:spcPct val="100000"/>
                </a:lnSpc>
              </a:pPr>
              <a:t>3/24/2019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1B70ADB-4C69-4D3D-8A21-C74268987F17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5" name="Picture 12"/>
          <p:cNvPicPr/>
          <p:nvPr/>
        </p:nvPicPr>
        <p:blipFill>
          <a:blip r:embed="rId14"/>
          <a:stretch/>
        </p:blipFill>
        <p:spPr>
          <a:xfrm>
            <a:off x="8719200" y="0"/>
            <a:ext cx="424440" cy="424440"/>
          </a:xfrm>
          <a:prstGeom prst="rect">
            <a:avLst/>
          </a:prstGeom>
          <a:ln>
            <a:noFill/>
          </a:ln>
        </p:spPr>
      </p:pic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solidFill>
                  <a:srgbClr val="000000"/>
                </a:solidFill>
                <a:latin typeface="맑은 고딕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OTIS-GIT/turtlebot3_msgs.git" TargetMode="External"/><Relationship Id="rId2" Type="http://schemas.openxmlformats.org/officeDocument/2006/relationships/hyperlink" Target="http://wiki.ros.org/openai_ros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AuTURBO/documents.gi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openai_ros" TargetMode="Externa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5uIZU8PCHT8" TargetMode="External"/><Relationship Id="rId2" Type="http://schemas.openxmlformats.org/officeDocument/2006/relationships/hyperlink" Target="https://github.com/ROBOTIS-GIT/turtlebot3_machine_learning" TargetMode="Externa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penai/baselines/blob/master/baselines/acer" TargetMode="External"/><Relationship Id="rId13" Type="http://schemas.openxmlformats.org/officeDocument/2006/relationships/hyperlink" Target="https://github.com/openai/baselines/blob/master/baselines/her" TargetMode="External"/><Relationship Id="rId3" Type="http://schemas.openxmlformats.org/officeDocument/2006/relationships/hyperlink" Target="https://ko.wikipedia.org/w/index.php?title=&#54532;&#47116;&#46308;&#47532;_AI&amp;action=edit&amp;redlink=1" TargetMode="External"/><Relationship Id="rId7" Type="http://schemas.openxmlformats.org/officeDocument/2006/relationships/hyperlink" Target="https://github.com/openai/baselines/blob/master/baselines/a2c" TargetMode="External"/><Relationship Id="rId12" Type="http://schemas.openxmlformats.org/officeDocument/2006/relationships/hyperlink" Target="https://github.com/openai/baselines/blob/master/baselines/gail" TargetMode="External"/><Relationship Id="rId2" Type="http://schemas.openxmlformats.org/officeDocument/2006/relationships/image" Target="../media/image3.png"/><Relationship Id="rId16" Type="http://schemas.openxmlformats.org/officeDocument/2006/relationships/hyperlink" Target="https://github.com/openai/baselines/blob/master/baselines/trpo_mpi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ko.wikipedia.org/w/index.php?title=Sam_Altman&amp;action=edit&amp;redlink=1" TargetMode="External"/><Relationship Id="rId11" Type="http://schemas.openxmlformats.org/officeDocument/2006/relationships/hyperlink" Target="https://github.com/openai/baselines/blob/master/baselines/deepq" TargetMode="External"/><Relationship Id="rId5" Type="http://schemas.openxmlformats.org/officeDocument/2006/relationships/hyperlink" Target="https://ko.wikipedia.org/wiki/&#51068;&#47200;_&#47672;&#49828;&#53356;" TargetMode="External"/><Relationship Id="rId15" Type="http://schemas.openxmlformats.org/officeDocument/2006/relationships/hyperlink" Target="https://github.com/openai/baselines/blob/master/baselines/ppo2" TargetMode="External"/><Relationship Id="rId10" Type="http://schemas.openxmlformats.org/officeDocument/2006/relationships/hyperlink" Target="https://github.com/openai/baselines/blob/master/baselines/ddpg" TargetMode="External"/><Relationship Id="rId4" Type="http://schemas.openxmlformats.org/officeDocument/2006/relationships/hyperlink" Target="https://ko.wikipedia.org/wiki/&#51064;&#44277;&#51648;&#45733;" TargetMode="External"/><Relationship Id="rId9" Type="http://schemas.openxmlformats.org/officeDocument/2006/relationships/hyperlink" Target="https://github.com/openai/baselines/blob/master/baselines/acktr" TargetMode="External"/><Relationship Id="rId14" Type="http://schemas.openxmlformats.org/officeDocument/2006/relationships/hyperlink" Target="https://github.com/openai/baselines/blob/master/baselines/ppo1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iki.ros.org/openai_ros" TargetMode="Externa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bitbucket.org/theconstructcore/openai_ros/src/b5fb3523a4c0/openai_ros/src/?at=kinetic-devel" TargetMode="External"/><Relationship Id="rId13" Type="http://schemas.openxmlformats.org/officeDocument/2006/relationships/hyperlink" Target="https://bitbucket.org/theconstructcore/openai_examples_projects.git" TargetMode="External"/><Relationship Id="rId3" Type="http://schemas.openxmlformats.org/officeDocument/2006/relationships/hyperlink" Target="https://bitbucket.org/theconstructcore/openai_examples_projects/src/3b1969f7cad7?at=master" TargetMode="External"/><Relationship Id="rId7" Type="http://schemas.openxmlformats.org/officeDocument/2006/relationships/hyperlink" Target="https://bitbucket.org/theconstructcore/openai_ros/src/b5fb3523a4c0/openai_ros/?at=kinetic-devel" TargetMode="External"/><Relationship Id="rId12" Type="http://schemas.openxmlformats.org/officeDocument/2006/relationships/hyperlink" Target="https://bitbucket.org/theconstructcore/openai_ros/src/b5fb3523a4c0/openai_ros/src/openai_ros/robot_envs/?at=kinetic-deve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bitbucket.org/theconstructcore/openai_ros/src/b5fb3523a4c0?at=kinetic-devel" TargetMode="External"/><Relationship Id="rId11" Type="http://schemas.openxmlformats.org/officeDocument/2006/relationships/hyperlink" Target="https://bitbucket.org/theconstructcore/openai_ros/src/b5fb3523a4c0/openai_ros/src/openai_ros/task_envs/turtlebot3/?at=kinetic-devel" TargetMode="External"/><Relationship Id="rId5" Type="http://schemas.openxmlformats.org/officeDocument/2006/relationships/hyperlink" Target="https://bitbucket.org/theconstructcore/openai_examples_projects/src/3b1969f7cad7/my_turtlebot3_openai_example/scripts/?at=master" TargetMode="External"/><Relationship Id="rId10" Type="http://schemas.openxmlformats.org/officeDocument/2006/relationships/hyperlink" Target="https://bitbucket.org/theconstructcore/openai_ros/src/b5fb3523a4c0/openai_ros/src/openai_ros/task_envs/?at=kinetic-devel" TargetMode="External"/><Relationship Id="rId4" Type="http://schemas.openxmlformats.org/officeDocument/2006/relationships/hyperlink" Target="https://bitbucket.org/theconstructcore/openai_examples_projects/src/3b1969f7cad7/my_turtlebot3_openai_example/?at=master" TargetMode="External"/><Relationship Id="rId9" Type="http://schemas.openxmlformats.org/officeDocument/2006/relationships/hyperlink" Target="https://bitbucket.org/theconstructcore/openai_ros/src/b5fb3523a4c0/openai_ros/src/openai_ros/?at=kinetic-devel" TargetMode="External"/><Relationship Id="rId14" Type="http://schemas.openxmlformats.org/officeDocument/2006/relationships/hyperlink" Target="https://bitbucket.org/theconstructcore/openai_ros.git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theconstructcore/openai_examples_projects/src/3b1969f7cad7/my_turtlebot3_openai_example/?at=master" TargetMode="External"/><Relationship Id="rId7" Type="http://schemas.openxmlformats.org/officeDocument/2006/relationships/hyperlink" Target="https://bitbucket.org/theconstructcore/openai_ros.git" TargetMode="External"/><Relationship Id="rId2" Type="http://schemas.openxmlformats.org/officeDocument/2006/relationships/hyperlink" Target="https://bitbucket.org/theconstructcore/openai_examples_projects/src/3b1969f7cad7?at=master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bitbucket.org/theconstructcore/openai_examples_projects.git" TargetMode="External"/><Relationship Id="rId5" Type="http://schemas.openxmlformats.org/officeDocument/2006/relationships/image" Target="../media/image43.png"/><Relationship Id="rId4" Type="http://schemas.openxmlformats.org/officeDocument/2006/relationships/hyperlink" Target="https://bitbucket.org/theconstructcore/openai_examples_projects/src/3b1969f7cad7bd2c4a8077529490d5f9677f66be/my_turtlebot3_openai_example/config/my_turtlebot3_openai_qlearn_params.yaml?at=master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bitbucket.org/theconstructcore/openai_examples_projects.git" TargetMode="External"/><Relationship Id="rId3" Type="http://schemas.openxmlformats.org/officeDocument/2006/relationships/hyperlink" Target="https://bitbucket.org/theconstructcore/openai_examples_projects/src/3b1969f7cad7/my_turtlebot3_openai_example/?at=master" TargetMode="External"/><Relationship Id="rId7" Type="http://schemas.openxmlformats.org/officeDocument/2006/relationships/image" Target="../media/image46.png"/><Relationship Id="rId2" Type="http://schemas.openxmlformats.org/officeDocument/2006/relationships/hyperlink" Target="https://bitbucket.org/theconstructcore/openai_examples_projects/src/3b1969f7cad7?at=master" TargetMode="Externa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hyperlink" Target="https://bitbucket.org/theconstructcore/openai_examples_projects/src/3b1969f7cad7/my_turtlebot3_openai_example/scripts/?at=master" TargetMode="External"/><Relationship Id="rId9" Type="http://schemas.openxmlformats.org/officeDocument/2006/relationships/hyperlink" Target="https://bitbucket.org/theconstructcore/openai_ros.git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bitbucket.org/theconstructcore/openai_examples_projects.git" TargetMode="External"/><Relationship Id="rId3" Type="http://schemas.openxmlformats.org/officeDocument/2006/relationships/hyperlink" Target="https://bitbucket.org/theconstructcore/openai_examples_projects/src/3b1969f7cad7/my_turtlebot3_openai_example/?at=master" TargetMode="External"/><Relationship Id="rId7" Type="http://schemas.openxmlformats.org/officeDocument/2006/relationships/image" Target="../media/image48.png"/><Relationship Id="rId2" Type="http://schemas.openxmlformats.org/officeDocument/2006/relationships/hyperlink" Target="https://bitbucket.org/theconstructcore/openai_examples_projects/src/3b1969f7cad7?at=master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bitbucket.org/theconstructcore/openai_examples_projects/src/3b1969f7cad7bd2c4a8077529490d5f9677f66be/my_turtlebot3_openai_example/config/my_turtlebot3_openai_qlearn_params.yaml?at=master" TargetMode="External"/><Relationship Id="rId5" Type="http://schemas.openxmlformats.org/officeDocument/2006/relationships/image" Target="../media/image47.png"/><Relationship Id="rId4" Type="http://schemas.openxmlformats.org/officeDocument/2006/relationships/hyperlink" Target="https://bitbucket.org/theconstructcore/openai_examples_projects/src/3b1969f7cad7/my_turtlebot3_openai_example/scripts/?at=master" TargetMode="External"/><Relationship Id="rId9" Type="http://schemas.openxmlformats.org/officeDocument/2006/relationships/hyperlink" Target="https://bitbucket.org/theconstructcore/openai_ros.git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theconstructcore/openai_examples_projects/src/3b1969f7cad7/my_turtlebot3_openai_example/?at=master" TargetMode="External"/><Relationship Id="rId7" Type="http://schemas.openxmlformats.org/officeDocument/2006/relationships/image" Target="../media/image51.png"/><Relationship Id="rId2" Type="http://schemas.openxmlformats.org/officeDocument/2006/relationships/hyperlink" Target="https://bitbucket.org/theconstructcore/openai_examples_projects/src/3b1969f7cad7?at=master" TargetMode="Externa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hyperlink" Target="https://bitbucket.org/theconstructcore/openai_examples_projects/src/3b1969f7cad7bd2c4a8077529490d5f9677f66be/my_turtlebot3_openai_example/config/my_turtlebot3_openai_qlearn_params.yaml?at=mast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youtu.be/8Np3eC_PTFo" TargetMode="External"/><Relationship Id="rId5" Type="http://schemas.openxmlformats.org/officeDocument/2006/relationships/hyperlink" Target="https://gym.openai.com/envs/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iki.ros.org/openai_ros" TargetMode="Externa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theconstructcore/openai_examples_projects.git" TargetMode="External"/><Relationship Id="rId2" Type="http://schemas.openxmlformats.org/officeDocument/2006/relationships/hyperlink" Target="http://wiki.ros.org/openai_ros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bitbucket.org/theconstructcore/openai_ros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12"/>
          <p:cNvPicPr/>
          <p:nvPr/>
        </p:nvPicPr>
        <p:blipFill>
          <a:blip r:embed="rId2"/>
          <a:stretch/>
        </p:blipFill>
        <p:spPr>
          <a:xfrm>
            <a:off x="257400" y="94320"/>
            <a:ext cx="869400" cy="86940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2950920" y="897480"/>
            <a:ext cx="5828040" cy="110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680" tIns="33840" rIns="67680" bIns="33840" anchor="b">
            <a:normAutofit fontScale="92500" lnSpcReduction="10000"/>
          </a:bodyPr>
          <a:lstStyle/>
          <a:p>
            <a:pPr algn="r">
              <a:lnSpc>
                <a:spcPct val="90000"/>
              </a:lnSpc>
            </a:pPr>
            <a:r>
              <a:rPr lang="en-US" sz="45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AuTURBO</a:t>
            </a:r>
            <a:r>
              <a:rPr lang="en-US" sz="45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2019</a:t>
            </a:r>
            <a:r>
              <a:t/>
            </a:r>
            <a:br/>
            <a:r>
              <a:rPr lang="en-US" sz="45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OpenAI</a:t>
            </a:r>
            <a:r>
              <a:rPr lang="en-US" sz="45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ROS</a:t>
            </a:r>
            <a:endParaRPr lang="en-US" sz="4500" b="0" strike="noStrike" spc="-1" dirty="0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921120" y="3543840"/>
            <a:ext cx="4799520" cy="82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680" tIns="33840" rIns="67680" bIns="33840">
            <a:normAutofit/>
          </a:bodyPr>
          <a:lstStyle/>
          <a:p>
            <a:pPr algn="r">
              <a:lnSpc>
                <a:spcPct val="90000"/>
              </a:lnSpc>
              <a:spcBef>
                <a:spcPts val="75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H.O LEE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11520" y="0"/>
            <a:ext cx="428004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5. turtlebot3 Packages 설치 명령어 설명 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-48960" y="4857840"/>
            <a:ext cx="315144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2"/>
              </a:rPr>
              <a:t>Reference : http://wiki.ros.org/openai_ros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397800" y="966240"/>
            <a:ext cx="6368760" cy="104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~$ cs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~/catkin_ws/src$ git clone https://github.com/ROBOTIS-GIT/turtlebot3.git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~/catkin_ws/src$ git clone 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  <a:hlinkClick r:id="rId3"/>
              </a:rPr>
              <a:t>https://github.com/ROBOTIS-GIT/turtlebot3_msgs.git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~/catkin_ws/src$ git clone https://github.com/ROBOTIS-GIT/turtlebot3_simulations.git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~/catkin_ws/src$ cm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81720" y="357840"/>
            <a:ext cx="641052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이전시간에  Mobile 교육에서 Turtlebot3 Package 설치하신 분은 따로 설치하실 필요 없습니다.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기존 Turtlebot3 Package 설치 되어있으면 설치가 되지 않습니다.  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8" name="CustomShape 5"/>
          <p:cNvSpPr/>
          <p:nvPr/>
        </p:nvSpPr>
        <p:spPr>
          <a:xfrm>
            <a:off x="140400" y="2774880"/>
            <a:ext cx="8820720" cy="170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Turtlebot3 urdf 를 documents/auturbo_2019_spring/auturbo_2019_spring_week5/openai/example/ 에 있는urdf로 변경.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OpenAI ROS Code에 맞게 Turtlebot3 urdf 파일을 수정해 주어야함.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~$ cd ~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  <a:ea typeface="Noto Sans CJK SC Regular"/>
              </a:rPr>
              <a:t>~$ </a:t>
            </a: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git clone </a:t>
            </a:r>
            <a:r>
              <a:rPr lang="en-US" sz="1000" b="0" strike="noStrike" spc="-1">
                <a:solidFill>
                  <a:srgbClr val="000000"/>
                </a:solidFill>
                <a:latin typeface="맑은 고딕"/>
                <a:hlinkClick r:id="rId4"/>
              </a:rPr>
              <a:t>https://github.com/AuTURBO/documents.git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  <a:ea typeface="Noto Sans CJK SC Regular"/>
              </a:rPr>
              <a:t>~$ cp ~/documents/auturbo_2019_spring/auturbo_2019_spring_week5/openai/example/* ~/catkin_ws/src/turtlebot3/turtlebot3_description/urdf/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  <a:ea typeface="Noto Sans CJK SC Regular"/>
              </a:rPr>
              <a:t> </a:t>
            </a: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  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    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09" name="CustomShape 6"/>
          <p:cNvSpPr/>
          <p:nvPr/>
        </p:nvSpPr>
        <p:spPr>
          <a:xfrm>
            <a:off x="182880" y="2190240"/>
            <a:ext cx="2368800" cy="318600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Code 수정 Point </a:t>
            </a:r>
            <a:endParaRPr lang="en-US" sz="1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1880" y="0"/>
            <a:ext cx="542772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5. OpenAI ROS Turtlebot3 Packages 실행 명령어 설명 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-48960" y="4857840"/>
            <a:ext cx="315144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2"/>
              </a:rPr>
              <a:t>Reference : http://wiki.ros.org/openai_ros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55440" y="407520"/>
            <a:ext cx="5045760" cy="136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$sb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$rospack profile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$roslaunch my_turtlebot3_openai_example start_simulation.launch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$roslaunch my_turtlebot3_openai_example start_training.launch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t/>
            </a:r>
            <a:br/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5072400" y="731520"/>
            <a:ext cx="2059920" cy="27288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TB3 가제보 실행 명령어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4" name="CustomShape 5"/>
          <p:cNvSpPr/>
          <p:nvPr/>
        </p:nvSpPr>
        <p:spPr>
          <a:xfrm>
            <a:off x="4889520" y="1098720"/>
            <a:ext cx="4071600" cy="27288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Qlearn 알고리즘으로 장애물 피하며 학습 시작. 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3560" y="0"/>
            <a:ext cx="516816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5. OpenAI ROS 로 Turtlebot3 Packages  구동 화면</a:t>
            </a:r>
            <a:endParaRPr lang="en-US" sz="1500" b="0" strike="noStrike" spc="-1">
              <a:latin typeface="Arial"/>
            </a:endParaRPr>
          </a:p>
        </p:txBody>
      </p:sp>
      <p:pic>
        <p:nvPicPr>
          <p:cNvPr id="216" name="Picture 1"/>
          <p:cNvPicPr/>
          <p:nvPr/>
        </p:nvPicPr>
        <p:blipFill>
          <a:blip r:embed="rId2"/>
          <a:stretch/>
        </p:blipFill>
        <p:spPr>
          <a:xfrm>
            <a:off x="154080" y="839160"/>
            <a:ext cx="7132320" cy="4153320"/>
          </a:xfrm>
          <a:prstGeom prst="rect">
            <a:avLst/>
          </a:prstGeom>
          <a:ln>
            <a:noFill/>
          </a:ln>
        </p:spPr>
      </p:pic>
      <p:sp>
        <p:nvSpPr>
          <p:cNvPr id="217" name="CustomShape 2"/>
          <p:cNvSpPr/>
          <p:nvPr/>
        </p:nvSpPr>
        <p:spPr>
          <a:xfrm>
            <a:off x="305280" y="324000"/>
            <a:ext cx="83138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TB3 가 장애 물을 피해 움직이는 예제가 돈다. 물론 처음 실행 시키면 학습 전이라 마구 부딪힌다.</a:t>
            </a:r>
            <a:endParaRPr lang="en-US" sz="1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학습이 완료 되면 정말 잘 피해 갈까 ?  </a:t>
            </a:r>
            <a:r>
              <a:rPr lang="en-US" sz="1200" b="1" strike="noStrike" spc="-1">
                <a:solidFill>
                  <a:srgbClr val="FF0000"/>
                </a:solidFill>
                <a:latin typeface="맑은 고딕"/>
              </a:rPr>
              <a:t>IF 문 한 줄이면 끝날 코드를 이렇게 어렵게 거대하게 신뢰성 없이 돌리는 이유는 ?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7414200" y="1554480"/>
            <a:ext cx="2226240" cy="246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실제 학습을 </a:t>
            </a:r>
            <a:endParaRPr lang="en-US" sz="1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하기 위해서는 </a:t>
            </a:r>
            <a:endParaRPr lang="en-US" sz="1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SAVE / Load 함수를 </a:t>
            </a:r>
            <a:endParaRPr lang="en-US" sz="1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넣어야 하고 </a:t>
            </a:r>
            <a:endParaRPr lang="en-US" sz="1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중간에 무한 루프 </a:t>
            </a:r>
            <a:endParaRPr lang="en-US" sz="1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빠지는 부분도 </a:t>
            </a:r>
            <a:endParaRPr lang="en-US" sz="1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해야함.</a:t>
            </a:r>
            <a:endParaRPr lang="en-US" sz="1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사실상 </a:t>
            </a:r>
            <a:endParaRPr lang="en-US" sz="1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OpenAI ROS TB3 </a:t>
            </a:r>
            <a:endParaRPr lang="en-US" sz="1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Sample Code는 </a:t>
            </a:r>
            <a:endParaRPr lang="en-US" sz="1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수정 없이  </a:t>
            </a:r>
            <a:endParaRPr lang="en-US" sz="1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그대로 써서 </a:t>
            </a:r>
            <a:endParaRPr lang="en-US" sz="1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학습은 어려움. 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0" y="0"/>
            <a:ext cx="857232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TB3 machine learning packages ( OpenAI Gym 사용 X, Keras DQN 을 강화학습 알고리즘 사용) 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71280" y="341640"/>
            <a:ext cx="9000720" cy="100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사실 turtlebot3는 openAI packages 를 사용하지 않아도 Keras의 DQN 강화학습을 통한 자체 machine learning packages를 가지고 있다. 동작도 잘되고 설명서도 잘되 있고 구조도 훨씬 간단하다. Model save, load 관련된 User Interface 도 잘 되어 있다.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그리고  target 목적지 [ episode 마다 빨간색 지점이 ( 목적지가 ) 생성 된다. ] 로 가는 것도 강화 학습에 포함되어있다.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OpenAI TB3 예제는 장애물 피하는 것만 , OpenAI TB2예제가 장애물을 피해 목적지에 가는 것도,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OpenAI cube 예제가 Keras의 DQN 을 사용하여 Model save, load 부분도 구현 되어있다.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0" y="4681800"/>
            <a:ext cx="7500600" cy="49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2"/>
              </a:rPr>
              <a:t>https://github.com/ROBOTIS-GIT/turtlebot3_machine_learning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   / 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3"/>
              </a:rPr>
              <a:t>https://youtu.be/5uIZU8PCHT8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http://emanual.robotis.com/docs/en/platform/turtlebot3/machine_learning/#machine-learning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222" name="Picture 2"/>
          <p:cNvPicPr/>
          <p:nvPr/>
        </p:nvPicPr>
        <p:blipFill>
          <a:blip r:embed="rId4"/>
          <a:srcRect l="21096" t="3274" r="10935" b="5019"/>
          <a:stretch/>
        </p:blipFill>
        <p:spPr>
          <a:xfrm>
            <a:off x="142920" y="1366200"/>
            <a:ext cx="2071440" cy="1999800"/>
          </a:xfrm>
          <a:prstGeom prst="rect">
            <a:avLst/>
          </a:prstGeom>
          <a:ln>
            <a:noFill/>
          </a:ln>
        </p:spPr>
      </p:pic>
      <p:pic>
        <p:nvPicPr>
          <p:cNvPr id="223" name="Picture 4"/>
          <p:cNvPicPr/>
          <p:nvPr/>
        </p:nvPicPr>
        <p:blipFill>
          <a:blip r:embed="rId5"/>
          <a:srcRect l="22265" r="8592"/>
          <a:stretch/>
        </p:blipFill>
        <p:spPr>
          <a:xfrm>
            <a:off x="2786040" y="1366200"/>
            <a:ext cx="1932120" cy="1999800"/>
          </a:xfrm>
          <a:prstGeom prst="rect">
            <a:avLst/>
          </a:prstGeom>
          <a:ln>
            <a:noFill/>
          </a:ln>
        </p:spPr>
      </p:pic>
      <p:pic>
        <p:nvPicPr>
          <p:cNvPr id="224" name="Picture 6"/>
          <p:cNvPicPr/>
          <p:nvPr/>
        </p:nvPicPr>
        <p:blipFill>
          <a:blip r:embed="rId6"/>
          <a:srcRect l="15236" r="12109"/>
          <a:stretch/>
        </p:blipFill>
        <p:spPr>
          <a:xfrm>
            <a:off x="5143680" y="1366200"/>
            <a:ext cx="2030400" cy="1999800"/>
          </a:xfrm>
          <a:prstGeom prst="rect">
            <a:avLst/>
          </a:prstGeom>
          <a:ln>
            <a:noFill/>
          </a:ln>
        </p:spPr>
      </p:pic>
      <p:sp>
        <p:nvSpPr>
          <p:cNvPr id="225" name="CustomShape 4"/>
          <p:cNvSpPr/>
          <p:nvPr/>
        </p:nvSpPr>
        <p:spPr>
          <a:xfrm>
            <a:off x="4071960" y="1866240"/>
            <a:ext cx="213840" cy="213840"/>
          </a:xfrm>
          <a:prstGeom prst="rect">
            <a:avLst/>
          </a:prstGeom>
          <a:solidFill>
            <a:srgbClr val="C0504D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5"/>
          <p:cNvSpPr/>
          <p:nvPr/>
        </p:nvSpPr>
        <p:spPr>
          <a:xfrm>
            <a:off x="6643800" y="2080440"/>
            <a:ext cx="213840" cy="213840"/>
          </a:xfrm>
          <a:prstGeom prst="rect">
            <a:avLst/>
          </a:prstGeom>
          <a:solidFill>
            <a:srgbClr val="C0504D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6"/>
          <p:cNvSpPr/>
          <p:nvPr/>
        </p:nvSpPr>
        <p:spPr>
          <a:xfrm>
            <a:off x="500040" y="1723320"/>
            <a:ext cx="213840" cy="213840"/>
          </a:xfrm>
          <a:prstGeom prst="rect">
            <a:avLst/>
          </a:prstGeom>
          <a:solidFill>
            <a:srgbClr val="C0504D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7"/>
          <p:cNvSpPr/>
          <p:nvPr/>
        </p:nvSpPr>
        <p:spPr>
          <a:xfrm>
            <a:off x="214200" y="3929040"/>
            <a:ext cx="864360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OpenAI 랑 동일하게 Agent , Environment, state, reward, action  구조로 동작하며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target point 관련된 부분이 학습에 추가되어서 Reward와 state에 이 부분 관련된 배열이 state에 더 추가 되고 reward 계산식도 target point  과련된 계산식이 추가 되어있다.  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9" name="CustomShape 8"/>
          <p:cNvSpPr/>
          <p:nvPr/>
        </p:nvSpPr>
        <p:spPr>
          <a:xfrm>
            <a:off x="142920" y="3366360"/>
            <a:ext cx="20714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TB3_DQG_stage 2 : 고정 장애물을 피해 목적지로 이동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0" name="CustomShape 9"/>
          <p:cNvSpPr/>
          <p:nvPr/>
        </p:nvSpPr>
        <p:spPr>
          <a:xfrm>
            <a:off x="2786040" y="3357720"/>
            <a:ext cx="214272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TB3_DQG_stage 3 : 동정 장애물을 피해 목적지로 이동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1" name="CustomShape 10"/>
          <p:cNvSpPr/>
          <p:nvPr/>
        </p:nvSpPr>
        <p:spPr>
          <a:xfrm>
            <a:off x="5500800" y="3348720"/>
            <a:ext cx="14284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TB3_DQG_stage 4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34244" y="0"/>
            <a:ext cx="439488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1" strike="noStrike" spc="-1" dirty="0">
                <a:solidFill>
                  <a:srgbClr val="000000"/>
                </a:solidFill>
                <a:latin typeface="맑은 고딕"/>
              </a:rPr>
              <a:t>[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맑은 고딕"/>
              </a:rPr>
              <a:t>유첨</a:t>
            </a:r>
            <a:r>
              <a:rPr lang="en-US" sz="15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500" b="1" strike="noStrike" spc="-1" dirty="0" smtClean="0">
                <a:solidFill>
                  <a:srgbClr val="000000"/>
                </a:solidFill>
                <a:latin typeface="맑은 고딕"/>
              </a:rPr>
              <a:t>] </a:t>
            </a:r>
            <a:r>
              <a:rPr lang="ko-KR" altLang="en-US" sz="1500" b="1" strike="noStrike" spc="-1" dirty="0" err="1" smtClean="0">
                <a:solidFill>
                  <a:srgbClr val="000000"/>
                </a:solidFill>
                <a:latin typeface="맑은 고딕"/>
              </a:rPr>
              <a:t>딥러닝과</a:t>
            </a:r>
            <a:r>
              <a:rPr lang="ko-KR" altLang="en-US" sz="1500" b="1" strike="noStrike" spc="-1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altLang="en-US" sz="1500" b="1" strike="noStrike" spc="-1" dirty="0" err="1" smtClean="0">
                <a:solidFill>
                  <a:srgbClr val="000000"/>
                </a:solidFill>
                <a:latin typeface="맑은 고딕"/>
              </a:rPr>
              <a:t>머신러닝의</a:t>
            </a:r>
            <a:r>
              <a:rPr lang="ko-KR" altLang="en-US" sz="1500" b="1" strike="noStrike" spc="-1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altLang="en-US" sz="1500" b="1" spc="-1" dirty="0" smtClean="0">
                <a:solidFill>
                  <a:srgbClr val="000000"/>
                </a:solidFill>
                <a:latin typeface="맑은 고딕"/>
              </a:rPr>
              <a:t>차</a:t>
            </a:r>
            <a:r>
              <a:rPr lang="ko-KR" altLang="en-US" sz="1500" b="1" spc="-1" dirty="0">
                <a:solidFill>
                  <a:srgbClr val="000000"/>
                </a:solidFill>
                <a:latin typeface="맑은 고딕"/>
              </a:rPr>
              <a:t>이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4866501"/>
            <a:ext cx="90011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http://yangjaehub.com/newsinfo/%ED%95%99%EC%83%9D%EA%B8%B0%EC%9E%90%EB%8B%A8/?mod=document&amp;uid=39</a:t>
            </a:r>
            <a:endParaRPr lang="ko-KR" altLang="en-US" sz="1200" dirty="0"/>
          </a:p>
        </p:txBody>
      </p:sp>
      <p:pic>
        <p:nvPicPr>
          <p:cNvPr id="5122" name="Picture 2" descr="http://yangjaehub.com/wp-content/uploads/kboard_attached/8/201804/5ad6e53fe8bdc175335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642924"/>
            <a:ext cx="2643206" cy="1740111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3214678" y="723115"/>
            <a:ext cx="28632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기계 혹은 시스템에 의해 만들어진 지능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214678" y="1142990"/>
            <a:ext cx="314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DATA</a:t>
            </a:r>
            <a:r>
              <a:rPr lang="ko-KR" altLang="en-US" sz="1200" dirty="0" smtClean="0"/>
              <a:t>를 이용하여 컴퓨터를 학습 시키는 것 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201521" y="1568229"/>
            <a:ext cx="5942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 err="1" smtClean="0"/>
              <a:t>머신러닝</a:t>
            </a:r>
            <a:r>
              <a:rPr lang="ko-KR" altLang="en-US" sz="1200" dirty="0" smtClean="0"/>
              <a:t> 중 다음 특성을 가지는 것을 </a:t>
            </a:r>
            <a:r>
              <a:rPr lang="ko-KR" altLang="en-US" sz="1200" dirty="0" err="1" smtClean="0"/>
              <a:t>딥러닝</a:t>
            </a:r>
            <a:r>
              <a:rPr lang="ko-KR" altLang="en-US" sz="1200" dirty="0" smtClean="0"/>
              <a:t> 이라고 한다</a:t>
            </a:r>
            <a:r>
              <a:rPr lang="en-US" altLang="ko-KR" sz="1200" dirty="0" smtClean="0"/>
              <a:t>. </a:t>
            </a:r>
          </a:p>
          <a:p>
            <a:pPr fontAlgn="base"/>
            <a:r>
              <a:rPr lang="ko-KR" altLang="en-US" sz="1200" dirty="0" smtClean="0"/>
              <a:t>특징 </a:t>
            </a:r>
            <a:r>
              <a:rPr lang="en-US" altLang="ko-KR" sz="1200" dirty="0" smtClean="0"/>
              <a:t>1. </a:t>
            </a:r>
            <a:r>
              <a:rPr lang="ko-KR" altLang="en-US" sz="1200" dirty="0" smtClean="0"/>
              <a:t>데이터의 </a:t>
            </a:r>
            <a:r>
              <a:rPr lang="ko-KR" altLang="en-US" sz="1200" dirty="0"/>
              <a:t>특징을 사람이 </a:t>
            </a:r>
            <a:r>
              <a:rPr lang="ko-KR" altLang="en-US" sz="1200" dirty="0" smtClean="0"/>
              <a:t>추출해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학습하지 </a:t>
            </a:r>
            <a:r>
              <a:rPr lang="ko-KR" altLang="en-US" sz="1200" dirty="0"/>
              <a:t>않는다</a:t>
            </a:r>
            <a:r>
              <a:rPr lang="en-US" altLang="ko-KR" sz="1200" dirty="0"/>
              <a:t>. (</a:t>
            </a:r>
            <a:r>
              <a:rPr lang="ko-KR" altLang="en-US" sz="1200" dirty="0"/>
              <a:t>데이터 전체를 학습시킨다</a:t>
            </a:r>
            <a:r>
              <a:rPr lang="en-US" altLang="ko-KR" sz="1200" dirty="0" smtClean="0"/>
              <a:t>)</a:t>
            </a:r>
          </a:p>
          <a:p>
            <a:pPr fontAlgn="base"/>
            <a:r>
              <a:rPr lang="ko-KR" altLang="en-US" sz="1200" dirty="0" smtClean="0"/>
              <a:t>특징 </a:t>
            </a:r>
            <a:r>
              <a:rPr lang="en-US" altLang="ko-KR" sz="1200" dirty="0" smtClean="0"/>
              <a:t>2. </a:t>
            </a:r>
            <a:r>
              <a:rPr lang="ko-KR" altLang="en-US" sz="1200" dirty="0" smtClean="0"/>
              <a:t>주로 </a:t>
            </a:r>
            <a:r>
              <a:rPr lang="ko-KR" altLang="en-US" sz="1200" dirty="0"/>
              <a:t>인공신경망 구조를 사용하여 학습한다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973730" y="857238"/>
            <a:ext cx="285752" cy="907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589906" y="1285866"/>
            <a:ext cx="648000" cy="907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196790" y="1713587"/>
            <a:ext cx="1044000" cy="907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14314" y="2428874"/>
            <a:ext cx="2903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000" dirty="0" err="1" smtClean="0"/>
              <a:t>딥러닝</a:t>
            </a:r>
            <a:r>
              <a:rPr lang="ko-KR" altLang="en-US" sz="1000" dirty="0" smtClean="0"/>
              <a:t> 방식이 아닌 고전적 </a:t>
            </a:r>
            <a:r>
              <a:rPr lang="ko-KR" altLang="en-US" sz="1000" dirty="0" err="1" smtClean="0"/>
              <a:t>머신러닝으로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 fontAlgn="base"/>
            <a:r>
              <a:rPr lang="ko-KR" altLang="en-US" sz="1000" dirty="0" smtClean="0"/>
              <a:t>방식으로  사진에서 개와 고양이 찾아내는 방법</a:t>
            </a:r>
            <a:endParaRPr lang="en-US" altLang="ko-KR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4500594" y="2428874"/>
            <a:ext cx="4429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000" dirty="0" err="1" smtClean="0"/>
              <a:t>딥러닝</a:t>
            </a:r>
            <a:r>
              <a:rPr lang="ko-KR" altLang="en-US" sz="1000" dirty="0" smtClean="0"/>
              <a:t> 방식 </a:t>
            </a:r>
            <a:r>
              <a:rPr lang="ko-KR" altLang="en-US" sz="1000" dirty="0" err="1" smtClean="0"/>
              <a:t>머신러닝으로</a:t>
            </a:r>
            <a:r>
              <a:rPr lang="ko-KR" altLang="en-US" sz="1000" dirty="0" smtClean="0"/>
              <a:t> 사진에서 개와 고양이 찾아내는 방법 </a:t>
            </a:r>
            <a:endParaRPr lang="en-US" altLang="ko-KR" sz="1000" dirty="0" smtClean="0"/>
          </a:p>
          <a:p>
            <a:pPr fontAlgn="base"/>
            <a:r>
              <a:rPr lang="en-US" altLang="ko-KR" sz="1000" dirty="0" smtClean="0"/>
              <a:t>( ex)CNN, YOLO )</a:t>
            </a:r>
            <a:endParaRPr lang="en-US" altLang="ko-KR" sz="1000" dirty="0"/>
          </a:p>
        </p:txBody>
      </p:sp>
      <p:pic>
        <p:nvPicPr>
          <p:cNvPr id="5125" name="Picture 5" descr="http://yangjaehub.com/wp-content/uploads/kboard_attached/8/201804/5ad6e53fe8e1d752665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2957458"/>
            <a:ext cx="3429024" cy="1434206"/>
          </a:xfrm>
          <a:prstGeom prst="rect">
            <a:avLst/>
          </a:prstGeom>
          <a:noFill/>
        </p:spPr>
      </p:pic>
      <p:pic>
        <p:nvPicPr>
          <p:cNvPr id="5127" name="Picture 7" descr="http://yangjaehub.com/wp-content/uploads/kboard_attached/8/201804/5ad6e53fe8d54718949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4" y="3071816"/>
            <a:ext cx="2857520" cy="1011577"/>
          </a:xfrm>
          <a:prstGeom prst="rect">
            <a:avLst/>
          </a:prstGeom>
          <a:noFill/>
        </p:spPr>
      </p:pic>
      <p:sp>
        <p:nvSpPr>
          <p:cNvPr id="23" name="직사각형 22"/>
          <p:cNvSpPr/>
          <p:nvPr/>
        </p:nvSpPr>
        <p:spPr>
          <a:xfrm>
            <a:off x="285720" y="2745279"/>
            <a:ext cx="39290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000" dirty="0" smtClean="0"/>
              <a:t>데이터의 특징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변수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을 사람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작업자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 지정하여 학습</a:t>
            </a:r>
            <a:r>
              <a:rPr lang="en-US" altLang="ko-KR" sz="1000" dirty="0" smtClean="0"/>
              <a:t>  </a:t>
            </a:r>
            <a:endParaRPr lang="en-US" altLang="ko-KR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4572000" y="2814582"/>
            <a:ext cx="44291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000" dirty="0" smtClean="0"/>
              <a:t>데이터의 특징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변수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을 사람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작업자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 지정하지 않고 데이터를 통으로 학습 </a:t>
            </a:r>
            <a:r>
              <a:rPr lang="en-US" altLang="ko-KR" sz="1000" dirty="0" smtClean="0"/>
              <a:t> </a:t>
            </a:r>
            <a:endParaRPr lang="en-US" altLang="ko-KR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500166" y="3028896"/>
            <a:ext cx="571504" cy="121444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071538" y="2886020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28596" y="4314780"/>
            <a:ext cx="3429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000" dirty="0" smtClean="0"/>
              <a:t>저 사양 기계서 학습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시간이 그나마 조금 걸림</a:t>
            </a:r>
            <a:endParaRPr lang="en-US" altLang="ko-KR" sz="1000" dirty="0" smtClean="0"/>
          </a:p>
          <a:p>
            <a:pPr fontAlgn="base"/>
            <a:r>
              <a:rPr lang="en-US" altLang="ko-KR" sz="1000" dirty="0" smtClean="0"/>
              <a:t>Rule</a:t>
            </a:r>
            <a:r>
              <a:rPr lang="ko-KR" altLang="en-US" sz="1000" dirty="0" smtClean="0"/>
              <a:t>이 있기 때문에 왜 이런 결과 가 나왔는지 해석이 가능</a:t>
            </a:r>
            <a:r>
              <a:rPr lang="en-US" altLang="ko-KR" sz="1000" dirty="0" smtClean="0"/>
              <a:t> </a:t>
            </a:r>
            <a:endParaRPr lang="en-US" altLang="ko-KR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4572000" y="4214824"/>
            <a:ext cx="42148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000" dirty="0" smtClean="0"/>
              <a:t>행렬곱셈이 많아 고 사양 기계서 학습</a:t>
            </a:r>
            <a:r>
              <a:rPr lang="en-US" altLang="ko-KR" sz="1000" dirty="0" smtClean="0"/>
              <a:t>,( ex)GPU, </a:t>
            </a:r>
            <a:r>
              <a:rPr lang="ko-KR" altLang="en-US" sz="1000" dirty="0" smtClean="0"/>
              <a:t>시간이 많이 걸림</a:t>
            </a:r>
            <a:r>
              <a:rPr lang="en-US" altLang="ko-KR" sz="1000" dirty="0" smtClean="0"/>
              <a:t> </a:t>
            </a:r>
          </a:p>
          <a:p>
            <a:pPr fontAlgn="base"/>
            <a:r>
              <a:rPr lang="ko-KR" altLang="en-US" sz="1000" dirty="0" smtClean="0"/>
              <a:t>성능은 좋으나 왜 이런 결과가 나왔는지 사람이 해석이 불가하다</a:t>
            </a:r>
            <a:r>
              <a:rPr lang="en-US" altLang="ko-KR" sz="1000" dirty="0" smtClean="0"/>
              <a:t>.</a:t>
            </a:r>
          </a:p>
          <a:p>
            <a:pPr fontAlgn="base"/>
            <a:r>
              <a:rPr lang="en-US" altLang="ko-KR" sz="1000" dirty="0"/>
              <a:t> </a:t>
            </a:r>
            <a:r>
              <a:rPr lang="ko-KR" altLang="en-US" sz="1000" dirty="0" smtClean="0"/>
              <a:t>이 부분이 실제 적용하는데 거리낌을 발생 실킬수 도 있는 부분임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 </a:t>
            </a:r>
            <a:endParaRPr lang="en-US" altLang="ko-KR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285720" y="304784"/>
            <a:ext cx="43781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딥러닝은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머신러닝에서</a:t>
            </a:r>
            <a:r>
              <a:rPr lang="ko-KR" altLang="en-US" sz="1200" dirty="0" smtClean="0"/>
              <a:t> 어떠한 특징을 가지는 학습 방식이다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142844" y="2428874"/>
            <a:ext cx="4286280" cy="24288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500562" y="2428874"/>
            <a:ext cx="4429156" cy="24288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1857356" y="785800"/>
            <a:ext cx="2500330" cy="1285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>
            <a:off x="3500430" y="1428742"/>
            <a:ext cx="1428760" cy="1000132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>
            <a:off x="2786050" y="2428874"/>
            <a:ext cx="1428760" cy="1000132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>
            <a:off x="4214810" y="2428874"/>
            <a:ext cx="1428760" cy="1000132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CustomShape 1"/>
          <p:cNvSpPr/>
          <p:nvPr/>
        </p:nvSpPr>
        <p:spPr>
          <a:xfrm>
            <a:off x="14558" y="0"/>
            <a:ext cx="7057772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1" strike="noStrike" spc="-1" dirty="0">
                <a:solidFill>
                  <a:srgbClr val="000000"/>
                </a:solidFill>
                <a:latin typeface="맑은 고딕"/>
              </a:rPr>
              <a:t>[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맑은 고딕"/>
              </a:rPr>
              <a:t>유첨</a:t>
            </a:r>
            <a:r>
              <a:rPr lang="en-US" sz="15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500" b="1" strike="noStrike" spc="-1" dirty="0" smtClean="0">
                <a:solidFill>
                  <a:srgbClr val="000000"/>
                </a:solidFill>
                <a:latin typeface="맑은 고딕"/>
              </a:rPr>
              <a:t>] </a:t>
            </a:r>
            <a:r>
              <a:rPr lang="ko-KR" altLang="en-US" sz="1500" b="1" strike="noStrike" spc="-1" dirty="0" smtClean="0">
                <a:solidFill>
                  <a:srgbClr val="000000"/>
                </a:solidFill>
                <a:latin typeface="맑은 고딕"/>
              </a:rPr>
              <a:t>강화학습</a:t>
            </a:r>
            <a:r>
              <a:rPr lang="en-US" altLang="ko-KR" sz="1500" b="1" strike="noStrike" spc="-1" dirty="0" smtClean="0">
                <a:solidFill>
                  <a:srgbClr val="000000"/>
                </a:solidFill>
                <a:latin typeface="맑은 고딕"/>
              </a:rPr>
              <a:t>(</a:t>
            </a:r>
            <a:r>
              <a:rPr lang="en-US" sz="1600" dirty="0"/>
              <a:t>Reinforcement learning</a:t>
            </a:r>
            <a:r>
              <a:rPr lang="en-US" altLang="ko-KR" sz="1500" b="1" strike="noStrike" spc="-1" dirty="0" smtClean="0">
                <a:solidFill>
                  <a:srgbClr val="000000"/>
                </a:solidFill>
                <a:latin typeface="맑은 고딕"/>
              </a:rPr>
              <a:t> )</a:t>
            </a:r>
            <a:r>
              <a:rPr lang="ko-KR" altLang="en-US" sz="1500" b="1" strike="noStrike" spc="-1" dirty="0" smtClean="0">
                <a:solidFill>
                  <a:srgbClr val="000000"/>
                </a:solidFill>
                <a:latin typeface="맑은 고딕"/>
              </a:rPr>
              <a:t>과 머신러닝의 관계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2844" y="285734"/>
            <a:ext cx="6066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강화 학습은 아래 세 종류</a:t>
            </a:r>
            <a:r>
              <a:rPr lang="en-US" altLang="ko-KR" sz="1200" dirty="0" smtClean="0"/>
              <a:t>(Supervised , Unsupervised, Reinforcement) </a:t>
            </a:r>
            <a:r>
              <a:rPr lang="ko-KR" altLang="en-US" sz="1200" dirty="0" smtClean="0"/>
              <a:t>로 구분이 된다</a:t>
            </a:r>
            <a:r>
              <a:rPr lang="en-US" altLang="ko-KR" sz="1200" dirty="0" smtClean="0"/>
              <a:t>. </a:t>
            </a:r>
          </a:p>
          <a:p>
            <a:r>
              <a:rPr lang="ko-KR" altLang="en-US" sz="1200" dirty="0" smtClean="0"/>
              <a:t>그리고 </a:t>
            </a:r>
            <a:r>
              <a:rPr lang="ko-KR" altLang="en-US" sz="1200" dirty="0" err="1" smtClean="0"/>
              <a:t>딥</a:t>
            </a:r>
            <a:r>
              <a:rPr lang="ko-KR" altLang="en-US" sz="1200" dirty="0" smtClean="0"/>
              <a:t> 러닝이 방식에 각각 적용되어 각각 놀라운 성능을 내고 있다 함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786182" y="1928808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Supervised</a:t>
            </a:r>
          </a:p>
          <a:p>
            <a:r>
              <a:rPr lang="en-US" altLang="ko-KR" sz="10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지도학습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)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00364" y="3018134"/>
            <a:ext cx="102944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Unsupervised</a:t>
            </a:r>
          </a:p>
          <a:p>
            <a:r>
              <a:rPr lang="en-US" altLang="ko-KR" sz="10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비지도 학습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)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72198" y="71420"/>
            <a:ext cx="22477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http://solarisailab.com/archives/1785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420246" y="3018134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Reinforcement</a:t>
            </a:r>
          </a:p>
          <a:p>
            <a:r>
              <a:rPr lang="en-US" altLang="ko-KR" sz="10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강</a:t>
            </a:r>
            <a:r>
              <a:rPr lang="ko-KR" altLang="en-US" sz="1000" b="1" dirty="0">
                <a:solidFill>
                  <a:schemeClr val="bg1"/>
                </a:solidFill>
              </a:rPr>
              <a:t>화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학습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)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 rot="16200000" flipV="1">
            <a:off x="1879636" y="808874"/>
            <a:ext cx="1588" cy="324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이등변 삼각형 35"/>
          <p:cNvSpPr/>
          <p:nvPr/>
        </p:nvSpPr>
        <p:spPr>
          <a:xfrm rot="10800000">
            <a:off x="3500430" y="2428874"/>
            <a:ext cx="1428760" cy="100013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14744" y="2374942"/>
            <a:ext cx="11696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Machine</a:t>
            </a:r>
          </a:p>
          <a:p>
            <a:r>
              <a:rPr lang="en-US" altLang="ko-KR" sz="1500" b="1" dirty="0" smtClean="0"/>
              <a:t>Learning</a:t>
            </a:r>
            <a:endParaRPr lang="ko-KR" altLang="en-US" sz="15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429124" y="1008867"/>
            <a:ext cx="1071570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학습 </a:t>
            </a:r>
            <a:r>
              <a:rPr lang="en-US" altLang="ko-KR" sz="1500" b="1" dirty="0" smtClean="0">
                <a:solidFill>
                  <a:schemeClr val="bg1"/>
                </a:solidFill>
              </a:rPr>
              <a:t>Data </a:t>
            </a:r>
            <a:r>
              <a:rPr lang="ko-KR" altLang="en-US" sz="1500" b="1" dirty="0" smtClean="0">
                <a:solidFill>
                  <a:schemeClr val="bg1"/>
                </a:solidFill>
              </a:rPr>
              <a:t>정적 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29322" y="1071552"/>
            <a:ext cx="3214678" cy="6924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학습 </a:t>
            </a:r>
            <a:r>
              <a:rPr lang="en-US" altLang="ko-KR" sz="1500" b="1" dirty="0" smtClean="0">
                <a:solidFill>
                  <a:schemeClr val="bg1"/>
                </a:solidFill>
              </a:rPr>
              <a:t>Data </a:t>
            </a:r>
            <a:r>
              <a:rPr lang="ko-KR" altLang="en-US" sz="1500" b="1" dirty="0" smtClean="0">
                <a:solidFill>
                  <a:schemeClr val="bg1"/>
                </a:solidFill>
              </a:rPr>
              <a:t>동적</a:t>
            </a:r>
            <a:endParaRPr lang="en-US" altLang="ko-KR" sz="1500" b="1" dirty="0" smtClean="0">
              <a:solidFill>
                <a:schemeClr val="bg1"/>
              </a:solidFill>
            </a:endParaRPr>
          </a:p>
          <a:p>
            <a:r>
              <a:rPr lang="en-US" altLang="ko-KR" sz="1200" b="1" dirty="0" smtClean="0">
                <a:solidFill>
                  <a:schemeClr val="bg1"/>
                </a:solidFill>
              </a:rPr>
              <a:t>-&gt; data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를 수집하는 과정까지 포함하는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r>
              <a:rPr lang="en-US" altLang="ko-KR" sz="1200" b="1" dirty="0" smtClean="0">
                <a:solidFill>
                  <a:schemeClr val="bg1"/>
                </a:solidFill>
              </a:rPr>
              <a:t>   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알고리즘 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5786" y="2143122"/>
            <a:ext cx="1750800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Data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의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label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이 정해짐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9325" y="2476407"/>
            <a:ext cx="1883849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Data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의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label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이 안정해짐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4282" y="1000114"/>
            <a:ext cx="912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Ex)  CNN</a:t>
            </a:r>
          </a:p>
          <a:p>
            <a:r>
              <a:rPr lang="en-US" altLang="ko-KR" sz="1200" dirty="0" smtClean="0"/>
              <a:t>       RNN </a:t>
            </a:r>
          </a:p>
          <a:p>
            <a:r>
              <a:rPr lang="en-US" altLang="ko-KR" sz="1200" dirty="0" smtClean="0"/>
              <a:t>       YOLO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42844" y="3500444"/>
            <a:ext cx="1027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GAN</a:t>
            </a:r>
          </a:p>
          <a:p>
            <a:r>
              <a:rPr lang="en-US" altLang="ko-KR" sz="1200" dirty="0" smtClean="0"/>
              <a:t>-&gt; </a:t>
            </a:r>
            <a:r>
              <a:rPr lang="ko-KR" altLang="en-US" sz="1200" dirty="0" smtClean="0"/>
              <a:t>그럴듯한 </a:t>
            </a:r>
            <a:endParaRPr lang="en-US" altLang="ko-KR" sz="1200" dirty="0" smtClean="0"/>
          </a:p>
          <a:p>
            <a:r>
              <a:rPr lang="ko-KR" altLang="en-US" sz="1200" dirty="0" smtClean="0"/>
              <a:t>가짜를 </a:t>
            </a:r>
            <a:r>
              <a:rPr lang="ko-KR" altLang="en-US" sz="1200" dirty="0" err="1" smtClean="0"/>
              <a:t>만듬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5143504" y="2071684"/>
            <a:ext cx="3839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Ex) </a:t>
            </a:r>
            <a:r>
              <a:rPr lang="ko-KR" altLang="en-US" sz="1200" dirty="0" smtClean="0"/>
              <a:t>로봇을 걷게 하기 위해 조금씩 관절을 움직여 가며</a:t>
            </a:r>
            <a:endParaRPr lang="en-US" altLang="ko-KR" sz="1200" dirty="0" smtClean="0"/>
          </a:p>
          <a:p>
            <a:r>
              <a:rPr lang="ko-KR" altLang="en-US" sz="1200" dirty="0" smtClean="0"/>
              <a:t>시행착오를 통해 배운다</a:t>
            </a:r>
            <a:r>
              <a:rPr lang="en-US" altLang="ko-KR" sz="1200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1200" dirty="0" smtClean="0"/>
              <a:t>AI</a:t>
            </a:r>
            <a:r>
              <a:rPr lang="ko-KR" altLang="en-US" sz="1200" dirty="0" smtClean="0"/>
              <a:t>로 벽돌 깨기</a:t>
            </a:r>
            <a:endParaRPr lang="en-US" altLang="ko-KR" sz="1200" dirty="0" smtClean="0"/>
          </a:p>
          <a:p>
            <a:pPr>
              <a:buFontTx/>
              <a:buChar char="-"/>
            </a:pPr>
            <a:r>
              <a:rPr lang="ko-KR" altLang="en-US" sz="1200" dirty="0" smtClean="0"/>
              <a:t>알파고로 바둑 두기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6072198" y="285734"/>
            <a:ext cx="28575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https://www.slideshare.net/deview/ai-67608549</a:t>
            </a:r>
            <a:endParaRPr lang="ko-KR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7582"/>
          <a:stretch>
            <a:fillRect/>
          </a:stretch>
        </p:blipFill>
        <p:spPr bwMode="auto">
          <a:xfrm>
            <a:off x="2000232" y="1000114"/>
            <a:ext cx="71438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t="46281"/>
          <a:stretch>
            <a:fillRect/>
          </a:stretch>
        </p:blipFill>
        <p:spPr bwMode="auto">
          <a:xfrm>
            <a:off x="3071907" y="1181100"/>
            <a:ext cx="785713" cy="555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오른쪽 화살표 31"/>
          <p:cNvSpPr/>
          <p:nvPr/>
        </p:nvSpPr>
        <p:spPr>
          <a:xfrm rot="10800000" flipV="1">
            <a:off x="1000101" y="1071552"/>
            <a:ext cx="693163" cy="546042"/>
          </a:xfrm>
          <a:prstGeom prst="rightArrow">
            <a:avLst>
              <a:gd name="adj1" fmla="val 50000"/>
              <a:gd name="adj2" fmla="val 2927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딥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러닝 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적용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72923" y="785800"/>
            <a:ext cx="984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labeled</a:t>
            </a:r>
            <a:r>
              <a:rPr lang="ko-KR" altLang="en-US" sz="1200" dirty="0" smtClean="0"/>
              <a:t>학습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944493" y="783667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무엇인지 분류가능</a:t>
            </a:r>
            <a:endParaRPr lang="ko-KR" altLang="en-US" sz="1200" dirty="0"/>
          </a:p>
        </p:txBody>
      </p:sp>
      <p:sp>
        <p:nvSpPr>
          <p:cNvPr id="35" name="오른쪽 화살표 34"/>
          <p:cNvSpPr/>
          <p:nvPr/>
        </p:nvSpPr>
        <p:spPr>
          <a:xfrm>
            <a:off x="2786050" y="1285866"/>
            <a:ext cx="214314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 l="12195" t="17008" r="5487" b="12294"/>
          <a:stretch>
            <a:fillRect/>
          </a:stretch>
        </p:blipFill>
        <p:spPr bwMode="auto">
          <a:xfrm>
            <a:off x="2071670" y="3857634"/>
            <a:ext cx="1174068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TextBox 38"/>
          <p:cNvSpPr txBox="1"/>
          <p:nvPr/>
        </p:nvSpPr>
        <p:spPr>
          <a:xfrm>
            <a:off x="2000232" y="3429006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비슷한 특성끼리 분류 </a:t>
            </a:r>
            <a:endParaRPr lang="en-US" altLang="ko-KR" sz="1200" dirty="0" smtClean="0"/>
          </a:p>
          <a:p>
            <a:r>
              <a:rPr lang="en-US" altLang="ko-KR" sz="1200" dirty="0" smtClean="0"/>
              <a:t>(Clustering )</a:t>
            </a:r>
            <a:endParaRPr lang="ko-KR" altLang="en-US" sz="1200" dirty="0"/>
          </a:p>
        </p:txBody>
      </p:sp>
      <p:sp>
        <p:nvSpPr>
          <p:cNvPr id="40" name="오른쪽 화살표 39"/>
          <p:cNvSpPr/>
          <p:nvPr/>
        </p:nvSpPr>
        <p:spPr>
          <a:xfrm rot="10800000" flipV="1">
            <a:off x="1142976" y="3571882"/>
            <a:ext cx="693163" cy="546042"/>
          </a:xfrm>
          <a:prstGeom prst="rightArrow">
            <a:avLst>
              <a:gd name="adj1" fmla="val 50000"/>
              <a:gd name="adj2" fmla="val 2927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딥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러닝 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적용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4143386"/>
            <a:ext cx="1071570" cy="537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2" name="직선 연결선 41"/>
          <p:cNvCxnSpPr/>
          <p:nvPr/>
        </p:nvCxnSpPr>
        <p:spPr>
          <a:xfrm rot="10800000" flipV="1">
            <a:off x="2143108" y="3857634"/>
            <a:ext cx="1071570" cy="10001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2247204" y="1142990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2247204" y="1355716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2247204" y="164146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2247204" y="190544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3373309" y="132238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3373309" y="158636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643570" y="2857502"/>
            <a:ext cx="3454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아래 구조에서  </a:t>
            </a:r>
            <a:r>
              <a:rPr lang="en-US" altLang="ko-KR" sz="1200" dirty="0" smtClean="0"/>
              <a:t>agent</a:t>
            </a:r>
            <a:r>
              <a:rPr lang="ko-KR" altLang="en-US" sz="1200" dirty="0" smtClean="0"/>
              <a:t>가 주어진 환경에 </a:t>
            </a:r>
            <a:endParaRPr lang="en-US" altLang="ko-KR" sz="1200" dirty="0" smtClean="0"/>
          </a:p>
          <a:p>
            <a:r>
              <a:rPr lang="ko-KR" altLang="en-US" sz="1200" dirty="0" smtClean="0"/>
              <a:t>어떠한 행동을 취하고 이에 대한 보상을 </a:t>
            </a:r>
            <a:endParaRPr lang="en-US" altLang="ko-KR" sz="1200" dirty="0" smtClean="0"/>
          </a:p>
          <a:p>
            <a:r>
              <a:rPr lang="ko-KR" altLang="en-US" sz="1200" dirty="0" smtClean="0"/>
              <a:t>얻으며 학습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보상을 최대한 받게 하기 위해 학습</a:t>
            </a:r>
            <a:endParaRPr lang="en-US" altLang="ko-KR" sz="1200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71200" y="3786196"/>
            <a:ext cx="2479254" cy="1076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43702" y="3792318"/>
            <a:ext cx="2479254" cy="1076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오른쪽 화살표 57"/>
          <p:cNvSpPr/>
          <p:nvPr/>
        </p:nvSpPr>
        <p:spPr>
          <a:xfrm rot="10800000" flipH="1" flipV="1">
            <a:off x="6116296" y="4000510"/>
            <a:ext cx="592722" cy="546042"/>
          </a:xfrm>
          <a:prstGeom prst="rightArrow">
            <a:avLst>
              <a:gd name="adj1" fmla="val 50000"/>
              <a:gd name="adj2" fmla="val 2927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딥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러닝 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적용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 rot="5400000">
            <a:off x="2547977" y="1541281"/>
            <a:ext cx="3922512" cy="287569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187651" y="3395969"/>
            <a:ext cx="195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Q learning </a:t>
            </a:r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강화학습 대표 알고리즘 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6929454" y="3500444"/>
            <a:ext cx="1112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DQN learning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429520" y="3780074"/>
            <a:ext cx="1285884" cy="46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endParaRPr lang="en-US" altLang="ko-KR" sz="900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3357554" y="4786328"/>
            <a:ext cx="2816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State </a:t>
            </a:r>
            <a:r>
              <a:rPr lang="ko-KR" altLang="en-US" sz="1000" dirty="0" smtClean="0"/>
              <a:t>를 보고 </a:t>
            </a:r>
            <a:r>
              <a:rPr lang="en-US" altLang="ko-KR" sz="1000" dirty="0" smtClean="0"/>
              <a:t>Action </a:t>
            </a:r>
            <a:r>
              <a:rPr lang="ko-KR" altLang="en-US" sz="1000" dirty="0" smtClean="0"/>
              <a:t>을 정할때 </a:t>
            </a:r>
            <a:r>
              <a:rPr lang="en-US" altLang="ko-KR" sz="1000" dirty="0" smtClean="0"/>
              <a:t>Q function </a:t>
            </a:r>
            <a:r>
              <a:rPr lang="ko-KR" altLang="en-US" sz="1000" dirty="0" smtClean="0"/>
              <a:t>활용</a:t>
            </a:r>
            <a:endParaRPr lang="ko-KR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6286512" y="4759694"/>
            <a:ext cx="1944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State </a:t>
            </a:r>
            <a:r>
              <a:rPr lang="ko-KR" altLang="en-US" sz="1000" dirty="0" smtClean="0"/>
              <a:t>를 보고 </a:t>
            </a:r>
            <a:r>
              <a:rPr lang="en-US" altLang="ko-KR" sz="1000" dirty="0" smtClean="0"/>
              <a:t>Action </a:t>
            </a:r>
            <a:r>
              <a:rPr lang="ko-KR" altLang="en-US" sz="1000" dirty="0" smtClean="0"/>
              <a:t>을 </a:t>
            </a:r>
            <a:r>
              <a:rPr lang="ko-KR" altLang="en-US" sz="1000" dirty="0" smtClean="0"/>
              <a:t>정</a:t>
            </a:r>
            <a:r>
              <a:rPr lang="ko-KR" altLang="en-US" sz="1000" dirty="0" smtClean="0"/>
              <a:t>하는 </a:t>
            </a:r>
            <a:endParaRPr lang="en-US" altLang="ko-KR" sz="1000" dirty="0" smtClean="0"/>
          </a:p>
          <a:p>
            <a:r>
              <a:rPr lang="en-US" altLang="ko-KR" sz="1000" dirty="0" smtClean="0"/>
              <a:t>Q function</a:t>
            </a:r>
            <a:r>
              <a:rPr lang="ko-KR" altLang="en-US" sz="1000" dirty="0" smtClean="0"/>
              <a:t>에 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딥러닝 적용 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8140494" y="3792318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딥러닝</a:t>
            </a:r>
            <a:endParaRPr lang="en-US" altLang="ko-KR" sz="1200" dirty="0" smtClean="0"/>
          </a:p>
          <a:p>
            <a:r>
              <a:rPr lang="ko-KR" altLang="en-US" sz="1200" dirty="0" smtClean="0"/>
              <a:t> 적용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4286262"/>
            <a:ext cx="1500198" cy="71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5" name="CustomShape 1"/>
          <p:cNvSpPr/>
          <p:nvPr/>
        </p:nvSpPr>
        <p:spPr>
          <a:xfrm>
            <a:off x="-56880" y="0"/>
            <a:ext cx="439488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1" strike="noStrike" spc="-1" dirty="0">
                <a:solidFill>
                  <a:srgbClr val="000000"/>
                </a:solidFill>
                <a:latin typeface="맑은 고딕"/>
              </a:rPr>
              <a:t>[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맑은 고딕"/>
              </a:rPr>
              <a:t>유첨</a:t>
            </a:r>
            <a:r>
              <a:rPr lang="en-US" sz="1500" b="1" strike="noStrike" spc="-1" dirty="0">
                <a:solidFill>
                  <a:srgbClr val="000000"/>
                </a:solidFill>
                <a:latin typeface="맑은 고딕"/>
              </a:rPr>
              <a:t> ]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맑은 고딕"/>
              </a:rPr>
              <a:t>강화학습</a:t>
            </a:r>
            <a:r>
              <a:rPr lang="en-US" sz="1500" b="1" strike="noStrike" spc="-1" dirty="0">
                <a:solidFill>
                  <a:srgbClr val="000000"/>
                </a:solidFill>
                <a:latin typeface="맑은 고딕"/>
              </a:rPr>
              <a:t>(Reinforcement learning) 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맑은 고딕"/>
              </a:rPr>
              <a:t>이란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285720" y="2714626"/>
            <a:ext cx="4143404" cy="15716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에이전트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(Agent)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맑은 고딕"/>
              </a:rPr>
              <a:t>   : </a:t>
            </a:r>
            <a:r>
              <a:rPr lang="ko-KR" altLang="en-US" sz="1200" b="0" strike="noStrike" spc="-1" dirty="0" smtClean="0">
                <a:solidFill>
                  <a:srgbClr val="000000"/>
                </a:solidFill>
                <a:latin typeface="맑은 고딕"/>
              </a:rPr>
              <a:t>행동하는 주체</a:t>
            </a:r>
            <a:r>
              <a:rPr lang="en-US" altLang="ko-KR" sz="1200" b="0" strike="noStrike" spc="-1" dirty="0" smtClean="0">
                <a:solidFill>
                  <a:srgbClr val="000000"/>
                </a:solidFill>
                <a:latin typeface="맑은 고딕"/>
              </a:rPr>
              <a:t>( </a:t>
            </a:r>
            <a:r>
              <a:rPr lang="ko-KR" altLang="en-US" sz="1200" b="0" strike="noStrike" spc="-1" dirty="0" smtClean="0">
                <a:solidFill>
                  <a:srgbClr val="000000"/>
                </a:solidFill>
                <a:latin typeface="맑은 고딕"/>
              </a:rPr>
              <a:t>게임 주인공 </a:t>
            </a:r>
            <a:r>
              <a:rPr lang="en-US" altLang="ko-KR" sz="1200" b="0" strike="noStrike" spc="-1" dirty="0" smtClean="0">
                <a:solidFill>
                  <a:srgbClr val="000000"/>
                </a:solidFill>
                <a:latin typeface="맑은 고딕"/>
              </a:rPr>
              <a:t>? )</a:t>
            </a:r>
            <a:endParaRPr lang="en-US" sz="1200" b="0" strike="noStrike" spc="-1" dirty="0" smtClean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200" spc="-1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spc="-1" dirty="0" smtClean="0">
                <a:solidFill>
                  <a:srgbClr val="000000"/>
                </a:solidFill>
                <a:latin typeface="맑은 고딕"/>
              </a:rPr>
              <a:t>                     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환경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(Environment) :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에이전트를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제외한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latin typeface="맑은 고딕"/>
              </a:rPr>
              <a:t>나머지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맑은 고딕"/>
              </a:rPr>
              <a:t>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                </a:t>
            </a:r>
            <a:endParaRPr lang="en-US" sz="1200" b="0" strike="noStrike" spc="-1" dirty="0" smtClean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맑은 고딕"/>
              </a:rPr>
              <a:t>     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상태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(State) :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현재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상황을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나타내는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정보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행동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(Action) :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현재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상황에서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에이전트가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altLang="en-US" sz="1200" spc="-1" dirty="0" smtClean="0">
                <a:solidFill>
                  <a:srgbClr val="000000"/>
                </a:solidFill>
                <a:latin typeface="맑은 고딕"/>
              </a:rPr>
              <a:t>하는 움직임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보상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(Reward) :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행동의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좋고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나쁨을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알려주는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정보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571486"/>
            <a:ext cx="4276791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ustomShape 3"/>
          <p:cNvSpPr/>
          <p:nvPr/>
        </p:nvSpPr>
        <p:spPr>
          <a:xfrm>
            <a:off x="4429124" y="214296"/>
            <a:ext cx="3214710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ko-KR" altLang="en-US" sz="1200" b="1" strike="noStrike" spc="-1" dirty="0" err="1" smtClean="0">
                <a:solidFill>
                  <a:schemeClr val="bg1"/>
                </a:solidFill>
                <a:latin typeface="Arial"/>
              </a:rPr>
              <a:t>터틀봇</a:t>
            </a:r>
            <a:r>
              <a:rPr lang="ko-KR" altLang="en-US" sz="1200" b="1" strike="noStrike" spc="-1" dirty="0" smtClean="0">
                <a:solidFill>
                  <a:schemeClr val="bg1"/>
                </a:solidFill>
                <a:latin typeface="Arial"/>
              </a:rPr>
              <a:t> 장애물 피해서 목적지로 가기 </a:t>
            </a:r>
            <a:r>
              <a:rPr lang="ko-KR" altLang="en-US" sz="1200" b="1" strike="noStrike" spc="-1" dirty="0" err="1" smtClean="0">
                <a:solidFill>
                  <a:schemeClr val="bg1"/>
                </a:solidFill>
                <a:latin typeface="Arial"/>
              </a:rPr>
              <a:t>적용시</a:t>
            </a:r>
            <a:r>
              <a:rPr lang="ko-KR" altLang="en-US" sz="1200" b="1" strike="noStrike" spc="-1" dirty="0" smtClean="0">
                <a:solidFill>
                  <a:schemeClr val="bg1"/>
                </a:solidFill>
                <a:latin typeface="Arial"/>
              </a:rPr>
              <a:t> </a:t>
            </a:r>
            <a:endParaRPr lang="en-US" sz="1200" b="1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/>
          <p:cNvSpPr/>
          <p:nvPr/>
        </p:nvSpPr>
        <p:spPr>
          <a:xfrm>
            <a:off x="4500562" y="2786064"/>
            <a:ext cx="2286016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ko-KR" altLang="en-US" sz="1200" b="1" strike="noStrike" spc="-1" dirty="0" err="1" smtClean="0">
                <a:solidFill>
                  <a:schemeClr val="bg1"/>
                </a:solidFill>
                <a:latin typeface="Arial"/>
              </a:rPr>
              <a:t>쿠키런</a:t>
            </a:r>
            <a:r>
              <a:rPr lang="ko-KR" altLang="en-US" sz="1200" b="1" strike="noStrike" spc="-1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ko-KR" altLang="en-US" sz="1200" b="1" spc="-1" dirty="0" smtClean="0">
                <a:solidFill>
                  <a:schemeClr val="bg1"/>
                </a:solidFill>
                <a:latin typeface="Arial"/>
              </a:rPr>
              <a:t>게</a:t>
            </a:r>
            <a:r>
              <a:rPr lang="ko-KR" altLang="en-US" sz="1200" b="1" spc="-1" dirty="0" smtClean="0">
                <a:solidFill>
                  <a:schemeClr val="bg1"/>
                </a:solidFill>
                <a:latin typeface="Arial"/>
              </a:rPr>
              <a:t>임</a:t>
            </a:r>
            <a:r>
              <a:rPr lang="ko-KR" altLang="en-US" sz="1200" b="1" strike="noStrike" spc="-1" dirty="0" smtClean="0">
                <a:solidFill>
                  <a:schemeClr val="bg1"/>
                </a:solidFill>
                <a:latin typeface="Arial"/>
              </a:rPr>
              <a:t> 에 적용 할 경우</a:t>
            </a:r>
            <a:endParaRPr lang="en-US" sz="1200" b="1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4942" y="928676"/>
            <a:ext cx="3000396" cy="1303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4942" y="3214692"/>
            <a:ext cx="3000396" cy="1303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4"/>
          <p:cNvPicPr/>
          <p:nvPr/>
        </p:nvPicPr>
        <p:blipFill>
          <a:blip r:embed="rId4"/>
          <a:srcRect l="9295" t="34610" r="41132"/>
          <a:stretch/>
        </p:blipFill>
        <p:spPr>
          <a:xfrm>
            <a:off x="6929454" y="642924"/>
            <a:ext cx="357190" cy="35719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6429388" y="785800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터틀봇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7910536" y="1523993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앞으로 이동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왼쪽으로 이동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오른쪽 이동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6858016" y="2071684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가제보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Map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4500562" y="2071684"/>
            <a:ext cx="157163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228600" indent="-228600"/>
            <a:r>
              <a:rPr lang="en-US" altLang="ko-KR" sz="800" dirty="0" smtClean="0"/>
              <a:t>1. </a:t>
            </a:r>
            <a:r>
              <a:rPr lang="ko-KR" altLang="en-US" sz="800" dirty="0" smtClean="0"/>
              <a:t>로봇의 흔들림 </a:t>
            </a:r>
            <a:r>
              <a:rPr lang="en-US" altLang="ko-KR" sz="800" dirty="0" smtClean="0"/>
              <a:t>( IMU data)</a:t>
            </a:r>
            <a:r>
              <a:rPr lang="ko-KR" altLang="en-US" sz="800" dirty="0" smtClean="0"/>
              <a:t> </a:t>
            </a:r>
            <a:endParaRPr lang="en-US" altLang="ko-KR" sz="800" dirty="0" smtClean="0"/>
          </a:p>
          <a:p>
            <a:pPr marL="228600" indent="-228600"/>
            <a:r>
              <a:rPr lang="en-US" altLang="ko-KR" sz="800" dirty="0" smtClean="0"/>
              <a:t>2. </a:t>
            </a:r>
            <a:r>
              <a:rPr lang="ko-KR" altLang="en-US" sz="800" dirty="0" smtClean="0"/>
              <a:t>장애물로 </a:t>
            </a:r>
            <a:r>
              <a:rPr lang="ko-KR" altLang="en-US" sz="800" dirty="0" err="1" smtClean="0"/>
              <a:t>부터</a:t>
            </a:r>
            <a:r>
              <a:rPr lang="ko-KR" altLang="en-US" sz="800" dirty="0" smtClean="0"/>
              <a:t> 거리 </a:t>
            </a:r>
            <a:r>
              <a:rPr lang="en-US" altLang="ko-KR" sz="800" dirty="0" err="1" smtClean="0"/>
              <a:t>Lidar</a:t>
            </a:r>
            <a:r>
              <a:rPr lang="en-US" altLang="ko-KR" sz="800" dirty="0" smtClean="0"/>
              <a:t> data</a:t>
            </a:r>
          </a:p>
          <a:p>
            <a:pPr marL="228600" indent="-228600"/>
            <a:r>
              <a:rPr lang="en-US" altLang="ko-KR" sz="800" dirty="0" smtClean="0"/>
              <a:t>3. </a:t>
            </a:r>
            <a:r>
              <a:rPr lang="ko-KR" altLang="en-US" sz="800" dirty="0" smtClean="0"/>
              <a:t>목적지로 </a:t>
            </a:r>
            <a:r>
              <a:rPr lang="ko-KR" altLang="en-US" sz="800" dirty="0" err="1" smtClean="0"/>
              <a:t>부터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뱡향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거</a:t>
            </a:r>
            <a:r>
              <a:rPr lang="ko-KR" altLang="en-US" sz="800" dirty="0" smtClean="0"/>
              <a:t>리</a:t>
            </a:r>
            <a:endParaRPr lang="en-US" altLang="ko-KR" sz="800" dirty="0" smtClean="0"/>
          </a:p>
        </p:txBody>
      </p:sp>
      <p:cxnSp>
        <p:nvCxnSpPr>
          <p:cNvPr id="21" name="구부러진 연결선 20"/>
          <p:cNvCxnSpPr>
            <a:endCxn id="19" idx="0"/>
          </p:cNvCxnSpPr>
          <p:nvPr/>
        </p:nvCxnSpPr>
        <p:spPr>
          <a:xfrm rot="5400000">
            <a:off x="5214947" y="1571613"/>
            <a:ext cx="571504" cy="42863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29124" y="571486"/>
            <a:ext cx="1428760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800" dirty="0" smtClean="0"/>
              <a:t>1. </a:t>
            </a:r>
            <a:r>
              <a:rPr lang="ko-KR" altLang="en-US" sz="800" dirty="0" smtClean="0"/>
              <a:t>기체가 </a:t>
            </a:r>
            <a:r>
              <a:rPr lang="ko-KR" altLang="en-US" sz="800" dirty="0" err="1" smtClean="0"/>
              <a:t>뒤짚혔음</a:t>
            </a:r>
            <a:r>
              <a:rPr lang="en-US" altLang="ko-KR" sz="800" dirty="0" smtClean="0"/>
              <a:t>. -&gt; -20</a:t>
            </a:r>
            <a:endParaRPr lang="en-US" altLang="ko-KR" sz="800" dirty="0" smtClean="0"/>
          </a:p>
          <a:p>
            <a:pPr marL="228600" indent="-228600"/>
            <a:r>
              <a:rPr lang="en-US" altLang="ko-KR" sz="800" dirty="0" smtClean="0"/>
              <a:t>2. </a:t>
            </a:r>
            <a:r>
              <a:rPr lang="ko-KR" altLang="en-US" sz="800" dirty="0" smtClean="0"/>
              <a:t>장애물에 닿았음 </a:t>
            </a:r>
            <a:r>
              <a:rPr lang="en-US" altLang="ko-KR" sz="800" dirty="0" smtClean="0"/>
              <a:t>-&gt; -20</a:t>
            </a:r>
          </a:p>
          <a:p>
            <a:pPr marL="228600" indent="-228600"/>
            <a:r>
              <a:rPr lang="en-US" altLang="ko-KR" sz="800" dirty="0" smtClean="0"/>
              <a:t>3. </a:t>
            </a:r>
            <a:r>
              <a:rPr lang="ko-KR" altLang="en-US" sz="800" dirty="0" smtClean="0"/>
              <a:t>목적지에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도착 </a:t>
            </a:r>
            <a:r>
              <a:rPr lang="en-US" altLang="ko-KR" sz="800" dirty="0" smtClean="0"/>
              <a:t>-&gt;  100</a:t>
            </a:r>
          </a:p>
        </p:txBody>
      </p:sp>
      <p:cxnSp>
        <p:nvCxnSpPr>
          <p:cNvPr id="23" name="구부러진 연결선 22"/>
          <p:cNvCxnSpPr>
            <a:endCxn id="22" idx="3"/>
          </p:cNvCxnSpPr>
          <p:nvPr/>
        </p:nvCxnSpPr>
        <p:spPr>
          <a:xfrm rot="16200000" flipV="1">
            <a:off x="5687549" y="972655"/>
            <a:ext cx="626423" cy="28575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72330" y="2928940"/>
            <a:ext cx="388618" cy="428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6572264" y="3071816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쿠키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214282" y="486650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smtClean="0"/>
              <a:t>https://www.slideshare.net/deview/ai-67608549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286512" y="4429138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게임 </a:t>
            </a:r>
            <a:r>
              <a:rPr lang="en-US" altLang="ko-KR" sz="1000" dirty="0" smtClean="0"/>
              <a:t>Map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7858148" y="3857634"/>
            <a:ext cx="8386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점</a:t>
            </a:r>
            <a:r>
              <a:rPr lang="ko-KR" altLang="en-US" sz="1000" dirty="0" smtClean="0"/>
              <a:t>프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슬라이</a:t>
            </a:r>
            <a:r>
              <a:rPr lang="ko-KR" altLang="en-US" sz="1000" dirty="0" smtClean="0"/>
              <a:t>드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가만</a:t>
            </a:r>
            <a:r>
              <a:rPr lang="ko-KR" altLang="en-US" sz="1000" dirty="0" smtClean="0"/>
              <a:t>히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5929322" y="378619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점수</a:t>
            </a:r>
            <a:endParaRPr lang="ko-KR" altLang="en-US" sz="1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0562" y="3857634"/>
            <a:ext cx="1079814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CustomShape 3"/>
          <p:cNvSpPr/>
          <p:nvPr/>
        </p:nvSpPr>
        <p:spPr>
          <a:xfrm>
            <a:off x="4357686" y="3500444"/>
            <a:ext cx="1071570" cy="2857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ko-KR" altLang="en-US" sz="1200" b="0" strike="noStrike" spc="-1" dirty="0" smtClean="0">
                <a:latin typeface="Arial"/>
              </a:rPr>
              <a:t>쿠키의 상태 </a:t>
            </a:r>
            <a:r>
              <a:rPr lang="en-US" altLang="ko-KR" sz="1200" b="0" strike="noStrike" spc="-1" dirty="0" smtClean="0">
                <a:latin typeface="Arial"/>
              </a:rPr>
              <a:t>?</a:t>
            </a:r>
          </a:p>
        </p:txBody>
      </p:sp>
      <p:pic>
        <p:nvPicPr>
          <p:cNvPr id="18" name="Picture 2"/>
          <p:cNvPicPr/>
          <p:nvPr/>
        </p:nvPicPr>
        <p:blipFill>
          <a:blip r:embed="rId7" cstate="print"/>
          <a:srcRect l="21096" t="3274" r="10935" b="5019"/>
          <a:stretch/>
        </p:blipFill>
        <p:spPr>
          <a:xfrm>
            <a:off x="7643834" y="2000246"/>
            <a:ext cx="714380" cy="609604"/>
          </a:xfrm>
          <a:prstGeom prst="rect">
            <a:avLst/>
          </a:prstGeom>
          <a:ln>
            <a:noFill/>
          </a:ln>
        </p:spPr>
      </p:pic>
      <p:sp>
        <p:nvSpPr>
          <p:cNvPr id="39" name="직사각형 38"/>
          <p:cNvSpPr/>
          <p:nvPr/>
        </p:nvSpPr>
        <p:spPr>
          <a:xfrm>
            <a:off x="4357686" y="142858"/>
            <a:ext cx="4643470" cy="2500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357686" y="2714626"/>
            <a:ext cx="4643470" cy="2357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14558" y="0"/>
            <a:ext cx="5914764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1500" b="1" strike="noStrike" spc="-1" dirty="0">
                <a:solidFill>
                  <a:srgbClr val="000000"/>
                </a:solidFill>
                <a:latin typeface="맑은 고딕"/>
              </a:rPr>
              <a:t>[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맑은 고딕"/>
              </a:rPr>
              <a:t>유첨</a:t>
            </a:r>
            <a:r>
              <a:rPr lang="en-US" sz="15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500" b="1" strike="noStrike" spc="-1" dirty="0" smtClean="0">
                <a:solidFill>
                  <a:srgbClr val="000000"/>
                </a:solidFill>
                <a:latin typeface="맑은 고딕"/>
              </a:rPr>
              <a:t>] Model base RL </a:t>
            </a:r>
            <a:r>
              <a:rPr lang="ko-KR" altLang="en-US" sz="1500" b="1" strike="noStrike" spc="-1" dirty="0" smtClean="0">
                <a:solidFill>
                  <a:srgbClr val="000000"/>
                </a:solidFill>
                <a:latin typeface="맑은 고딕"/>
              </a:rPr>
              <a:t>과 </a:t>
            </a:r>
            <a:r>
              <a:rPr lang="en-US" altLang="ko-KR" sz="1500" b="1" strike="noStrike" spc="-1" dirty="0" smtClean="0">
                <a:solidFill>
                  <a:srgbClr val="000000"/>
                </a:solidFill>
                <a:latin typeface="맑은 고딕"/>
              </a:rPr>
              <a:t>Model free RL </a:t>
            </a:r>
            <a:r>
              <a:rPr lang="ko-KR" altLang="en-US" sz="1500" b="1" spc="-1" dirty="0" smtClean="0">
                <a:solidFill>
                  <a:srgbClr val="000000"/>
                </a:solidFill>
                <a:latin typeface="맑은 고딕"/>
              </a:rPr>
              <a:t>의 차이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8628" y="4643452"/>
            <a:ext cx="24288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https://brunch.co.kr/@kakao-it/161</a:t>
            </a:r>
            <a:endParaRPr lang="ko-KR" altLang="en-US" sz="10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71486"/>
            <a:ext cx="3429024" cy="23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3429006"/>
            <a:ext cx="2857520" cy="1241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1214414" y="3429006"/>
            <a:ext cx="1071570" cy="500066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85720" y="571486"/>
            <a:ext cx="3500462" cy="2357454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43372" y="357172"/>
            <a:ext cx="1898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" dirty="0" smtClean="0">
                <a:solidFill>
                  <a:srgbClr val="00B050"/>
                </a:solidFill>
                <a:latin typeface="맑은 고딕"/>
              </a:rPr>
              <a:t>Model base RL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43372" y="2714626"/>
            <a:ext cx="1828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/>
              </a:rPr>
              <a:t>Model free RL 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14810" y="642924"/>
            <a:ext cx="435771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1. Model</a:t>
            </a:r>
            <a:r>
              <a:rPr lang="ko-KR" altLang="en-US" sz="1000" dirty="0" smtClean="0"/>
              <a:t>이 없다</a:t>
            </a:r>
            <a:r>
              <a:rPr lang="en-US" altLang="ko-KR" sz="1000" dirty="0" smtClean="0"/>
              <a:t>. </a:t>
            </a:r>
          </a:p>
          <a:p>
            <a:r>
              <a:rPr lang="en-US" altLang="ko-KR" sz="1000" dirty="0" smtClean="0"/>
              <a:t>2. </a:t>
            </a:r>
            <a:r>
              <a:rPr lang="en-US" altLang="ko-KR" sz="1000" dirty="0" smtClean="0"/>
              <a:t>Environment</a:t>
            </a:r>
            <a:r>
              <a:rPr lang="ko-KR" altLang="en-US" sz="1000" dirty="0" smtClean="0"/>
              <a:t>로 </a:t>
            </a:r>
            <a:r>
              <a:rPr lang="ko-KR" altLang="en-US" sz="1000" dirty="0" err="1" smtClean="0"/>
              <a:t>부터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받은 데이터를 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그대로 이용하여</a:t>
            </a:r>
            <a:r>
              <a:rPr lang="en-US" altLang="ko-KR" sz="1000" dirty="0" smtClean="0"/>
              <a:t>action </a:t>
            </a:r>
            <a:r>
              <a:rPr lang="ko-KR" altLang="en-US" sz="1000" dirty="0" smtClean="0"/>
              <a:t>생성 함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en-US" sz="1000" spc="-1" dirty="0" smtClean="0">
                <a:solidFill>
                  <a:srgbClr val="000000"/>
                </a:solidFill>
                <a:latin typeface="맑은 고딕"/>
              </a:rPr>
              <a:t>Trial-and-error</a:t>
            </a:r>
            <a:r>
              <a:rPr lang="ko-KR" altLang="en-US" sz="1000" spc="-1" dirty="0" smtClean="0">
                <a:solidFill>
                  <a:srgbClr val="000000"/>
                </a:solidFill>
                <a:latin typeface="맑은 고딕"/>
              </a:rPr>
              <a:t>로 배움</a:t>
            </a:r>
            <a:endParaRPr lang="en-US" altLang="ko-KR" sz="1000" spc="-1" dirty="0" smtClean="0">
              <a:solidFill>
                <a:srgbClr val="000000"/>
              </a:solidFill>
              <a:latin typeface="맑은 고딕"/>
            </a:endParaRPr>
          </a:p>
          <a:p>
            <a:r>
              <a:rPr lang="en-US" altLang="ko-KR" sz="1000" spc="-1" dirty="0" smtClean="0">
                <a:solidFill>
                  <a:srgbClr val="000000"/>
                </a:solidFill>
                <a:latin typeface="맑은 고딕"/>
              </a:rPr>
              <a:t>   </a:t>
            </a:r>
            <a:r>
              <a:rPr lang="en-US" altLang="ko-KR" sz="1000" spc="-1" dirty="0" smtClean="0">
                <a:solidFill>
                  <a:srgbClr val="000000"/>
                </a:solidFill>
                <a:latin typeface="맑은 고딕"/>
              </a:rPr>
              <a:t>-&gt; </a:t>
            </a:r>
            <a:r>
              <a:rPr lang="ko-KR" altLang="en-US" sz="1000" spc="-1" dirty="0" smtClean="0">
                <a:solidFill>
                  <a:srgbClr val="000000"/>
                </a:solidFill>
                <a:latin typeface="맑은 고딕"/>
              </a:rPr>
              <a:t>환경이 어떻게 동작할지 알지 못한다</a:t>
            </a:r>
            <a:r>
              <a:rPr lang="en-US" altLang="ko-KR" sz="1000" spc="-1" dirty="0" smtClean="0">
                <a:solidFill>
                  <a:srgbClr val="000000"/>
                </a:solidFill>
                <a:latin typeface="맑은 고딕"/>
              </a:rPr>
              <a:t>. </a:t>
            </a:r>
          </a:p>
          <a:p>
            <a:r>
              <a:rPr lang="en-US" altLang="ko-KR" sz="1000" spc="-1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000" spc="-1" dirty="0" smtClean="0">
                <a:solidFill>
                  <a:srgbClr val="000000"/>
                </a:solidFill>
                <a:latin typeface="맑은 고딕"/>
              </a:rPr>
              <a:t>      </a:t>
            </a:r>
            <a:r>
              <a:rPr lang="ko-KR" altLang="en-US" sz="1000" spc="-1" dirty="0" smtClean="0">
                <a:solidFill>
                  <a:srgbClr val="000000"/>
                </a:solidFill>
                <a:latin typeface="맑은 고딕"/>
              </a:rPr>
              <a:t>그렇기 때문에 </a:t>
            </a:r>
            <a:r>
              <a:rPr lang="en-US" altLang="ko-KR" sz="1000" spc="-1" dirty="0" smtClean="0">
                <a:solidFill>
                  <a:srgbClr val="000000"/>
                </a:solidFill>
                <a:latin typeface="맑은 고딕"/>
              </a:rPr>
              <a:t>Trial, </a:t>
            </a:r>
            <a:r>
              <a:rPr lang="en-US" altLang="ko-KR" sz="1000" spc="-1" dirty="0" err="1" smtClean="0">
                <a:solidFill>
                  <a:srgbClr val="000000"/>
                </a:solidFill>
                <a:latin typeface="맑은 고딕"/>
              </a:rPr>
              <a:t>Erro</a:t>
            </a:r>
            <a:r>
              <a:rPr lang="en-US" altLang="ko-KR" sz="1000" spc="-1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altLang="en-US" sz="1000" spc="-1" dirty="0" smtClean="0">
                <a:solidFill>
                  <a:srgbClr val="000000"/>
                </a:solidFill>
                <a:latin typeface="맑은 고딕"/>
              </a:rPr>
              <a:t>를 통해서  정책</a:t>
            </a:r>
            <a:r>
              <a:rPr lang="en-US" altLang="ko-KR" sz="1000" spc="-1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altLang="en-US" sz="1000" spc="-1" dirty="0" smtClean="0">
                <a:solidFill>
                  <a:srgbClr val="000000"/>
                </a:solidFill>
                <a:latin typeface="맑은 고딕"/>
              </a:rPr>
              <a:t>함수 </a:t>
            </a:r>
            <a:endParaRPr lang="en-US" altLang="ko-KR" sz="1000" spc="-1" dirty="0" smtClean="0">
              <a:solidFill>
                <a:srgbClr val="000000"/>
              </a:solidFill>
              <a:latin typeface="맑은 고딕"/>
            </a:endParaRPr>
          </a:p>
          <a:p>
            <a:r>
              <a:rPr lang="en-US" altLang="ko-KR" sz="1000" spc="-1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000" spc="-1" dirty="0" smtClean="0">
                <a:solidFill>
                  <a:srgbClr val="000000"/>
                </a:solidFill>
                <a:latin typeface="맑은 고딕"/>
              </a:rPr>
              <a:t>     ( Action</a:t>
            </a:r>
            <a:r>
              <a:rPr lang="ko-KR" altLang="en-US" sz="1000" spc="-1" dirty="0" smtClean="0">
                <a:solidFill>
                  <a:srgbClr val="000000"/>
                </a:solidFill>
                <a:latin typeface="맑은 고딕"/>
              </a:rPr>
              <a:t>을 뽑아내는 함수 </a:t>
            </a:r>
            <a:r>
              <a:rPr lang="en-US" altLang="ko-KR" sz="1000" spc="-1" dirty="0" smtClean="0">
                <a:solidFill>
                  <a:srgbClr val="000000"/>
                </a:solidFill>
                <a:latin typeface="맑은 고딕"/>
              </a:rPr>
              <a:t>) </a:t>
            </a:r>
            <a:r>
              <a:rPr lang="ko-KR" altLang="en-US" sz="1000" spc="-1" dirty="0" smtClean="0">
                <a:solidFill>
                  <a:srgbClr val="000000"/>
                </a:solidFill>
                <a:latin typeface="맑은 고딕"/>
              </a:rPr>
              <a:t>를 학습 시킨다</a:t>
            </a:r>
            <a:r>
              <a:rPr lang="en-US" altLang="ko-KR" sz="1000" spc="-1" dirty="0" smtClean="0">
                <a:solidFill>
                  <a:srgbClr val="000000"/>
                </a:solidFill>
                <a:latin typeface="맑은 고딕"/>
              </a:rPr>
              <a:t>. 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4143372" y="3056285"/>
            <a:ext cx="45720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1. Model</a:t>
            </a:r>
            <a:r>
              <a:rPr lang="ko-KR" altLang="en-US" sz="1200" dirty="0" smtClean="0"/>
              <a:t>이 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2. Environment</a:t>
            </a:r>
            <a:r>
              <a:rPr lang="ko-KR" altLang="en-US" sz="1200" dirty="0" smtClean="0"/>
              <a:t>로 </a:t>
            </a:r>
            <a:r>
              <a:rPr lang="ko-KR" altLang="en-US" sz="1200" dirty="0" err="1" smtClean="0"/>
              <a:t>부터</a:t>
            </a:r>
            <a:r>
              <a:rPr lang="ko-KR" altLang="en-US" sz="1200" dirty="0" smtClean="0"/>
              <a:t> 받은 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데이터로 바로 </a:t>
            </a:r>
            <a:r>
              <a:rPr lang="en-US" altLang="ko-KR" sz="1200" dirty="0" smtClean="0"/>
              <a:t>Action</a:t>
            </a:r>
            <a:r>
              <a:rPr lang="ko-KR" altLang="en-US" sz="1200" dirty="0" smtClean="0"/>
              <a:t>을 생성하지 않고 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중간에 편집하는 </a:t>
            </a:r>
            <a:r>
              <a:rPr lang="en-US" altLang="ko-KR" sz="1200" dirty="0" smtClean="0"/>
              <a:t>Model </a:t>
            </a:r>
            <a:r>
              <a:rPr lang="ko-KR" altLang="en-US" sz="1200" dirty="0" smtClean="0"/>
              <a:t>이 있다</a:t>
            </a:r>
            <a:r>
              <a:rPr lang="en-US" altLang="ko-KR" sz="1200" dirty="0" smtClean="0"/>
              <a:t>.  </a:t>
            </a:r>
          </a:p>
          <a:p>
            <a:r>
              <a:rPr lang="en-US" altLang="ko-KR" sz="1200" dirty="0" smtClean="0"/>
              <a:t>3. </a:t>
            </a:r>
            <a:r>
              <a:rPr lang="en-US" sz="1200" spc="-1" dirty="0" err="1" smtClean="0">
                <a:solidFill>
                  <a:srgbClr val="000000"/>
                </a:solidFill>
                <a:latin typeface="맑은 고딕"/>
              </a:rPr>
              <a:t>Model</a:t>
            </a:r>
            <a:r>
              <a:rPr lang="en-US" sz="1200" spc="-1" dirty="0" err="1" smtClean="0">
                <a:solidFill>
                  <a:srgbClr val="000000"/>
                </a:solidFill>
                <a:latin typeface="맑은 고딕"/>
              </a:rPr>
              <a:t>은</a:t>
            </a:r>
            <a:r>
              <a:rPr lang="en-US" sz="1200" spc="-1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spc="-1" dirty="0" err="1" smtClean="0">
                <a:solidFill>
                  <a:srgbClr val="000000"/>
                </a:solidFill>
                <a:latin typeface="맑은 고딕"/>
              </a:rPr>
              <a:t>planning에</a:t>
            </a:r>
            <a:r>
              <a:rPr lang="en-US" sz="1200" spc="-1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spc="-1" dirty="0" err="1" smtClean="0">
                <a:solidFill>
                  <a:srgbClr val="000000"/>
                </a:solidFill>
                <a:latin typeface="맑은 고딕"/>
              </a:rPr>
              <a:t>쓰여지며</a:t>
            </a:r>
            <a:r>
              <a:rPr lang="en-US" sz="1200" spc="-1" dirty="0" smtClean="0">
                <a:solidFill>
                  <a:srgbClr val="000000"/>
                </a:solidFill>
                <a:latin typeface="맑은 고딕"/>
              </a:rPr>
              <a:t>, </a:t>
            </a:r>
            <a:endParaRPr lang="en-US" sz="1200" spc="-1" dirty="0" smtClean="0">
              <a:solidFill>
                <a:srgbClr val="000000"/>
              </a:solidFill>
              <a:latin typeface="맑은 고딕"/>
            </a:endParaRPr>
          </a:p>
          <a:p>
            <a:r>
              <a:rPr lang="en-US" sz="1200" spc="-1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spc="-1" dirty="0" smtClean="0">
                <a:solidFill>
                  <a:srgbClr val="000000"/>
                </a:solidFill>
                <a:latin typeface="맑은 고딕"/>
              </a:rPr>
              <a:t>  </a:t>
            </a:r>
            <a:r>
              <a:rPr lang="en-US" sz="1200" spc="-1" dirty="0" err="1" smtClean="0">
                <a:solidFill>
                  <a:srgbClr val="000000"/>
                </a:solidFill>
                <a:latin typeface="맑은 고딕"/>
              </a:rPr>
              <a:t>실제로</a:t>
            </a:r>
            <a:r>
              <a:rPr lang="en-US" sz="1200" spc="-1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spc="-1" dirty="0" err="1" smtClean="0">
                <a:solidFill>
                  <a:srgbClr val="000000"/>
                </a:solidFill>
                <a:latin typeface="맑은 고딕"/>
              </a:rPr>
              <a:t>경험하기</a:t>
            </a:r>
            <a:r>
              <a:rPr lang="en-US" sz="1200" spc="-1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spc="-1" dirty="0" err="1" smtClean="0">
                <a:solidFill>
                  <a:srgbClr val="000000"/>
                </a:solidFill>
                <a:latin typeface="맑은 고딕"/>
              </a:rPr>
              <a:t>전에</a:t>
            </a:r>
            <a:r>
              <a:rPr lang="en-US" sz="1200" spc="-1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spc="-1" dirty="0" err="1" smtClean="0">
                <a:solidFill>
                  <a:srgbClr val="000000"/>
                </a:solidFill>
                <a:latin typeface="맑은 고딕"/>
              </a:rPr>
              <a:t>가능한</a:t>
            </a:r>
            <a:r>
              <a:rPr lang="en-US" sz="1200" spc="-1" dirty="0" smtClean="0">
                <a:solidFill>
                  <a:srgbClr val="000000"/>
                </a:solidFill>
                <a:latin typeface="맑은 고딕"/>
              </a:rPr>
              <a:t> </a:t>
            </a:r>
            <a:endParaRPr lang="en-US" sz="1200" spc="-1" dirty="0" smtClean="0">
              <a:solidFill>
                <a:srgbClr val="000000"/>
              </a:solidFill>
              <a:latin typeface="맑은 고딕"/>
            </a:endParaRPr>
          </a:p>
          <a:p>
            <a:r>
              <a:rPr lang="en-US" sz="1200" spc="-1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spc="-1" dirty="0" smtClean="0">
                <a:solidFill>
                  <a:srgbClr val="000000"/>
                </a:solidFill>
                <a:latin typeface="맑은 고딕"/>
              </a:rPr>
              <a:t>   </a:t>
            </a:r>
            <a:r>
              <a:rPr lang="en-US" sz="1200" spc="-1" dirty="0" err="1" smtClean="0">
                <a:solidFill>
                  <a:srgbClr val="000000"/>
                </a:solidFill>
                <a:latin typeface="맑은 고딕"/>
              </a:rPr>
              <a:t>미래</a:t>
            </a:r>
            <a:r>
              <a:rPr lang="en-US" sz="1200" spc="-1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spc="-1" dirty="0" err="1" smtClean="0">
                <a:solidFill>
                  <a:srgbClr val="000000"/>
                </a:solidFill>
                <a:latin typeface="맑은 고딕"/>
              </a:rPr>
              <a:t>상황을</a:t>
            </a:r>
            <a:r>
              <a:rPr lang="en-US" sz="1200" spc="-1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spc="-1" dirty="0" err="1" smtClean="0">
                <a:solidFill>
                  <a:srgbClr val="000000"/>
                </a:solidFill>
                <a:latin typeface="맑은 고딕"/>
              </a:rPr>
              <a:t>고려하여</a:t>
            </a:r>
            <a:r>
              <a:rPr lang="en-US" sz="1200" spc="-1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spc="-1" dirty="0" err="1" smtClean="0">
                <a:solidFill>
                  <a:srgbClr val="000000"/>
                </a:solidFill>
                <a:latin typeface="맑은 고딕"/>
              </a:rPr>
              <a:t>action을</a:t>
            </a:r>
            <a:r>
              <a:rPr lang="en-US" sz="1200" spc="-1" dirty="0" smtClean="0">
                <a:solidFill>
                  <a:srgbClr val="000000"/>
                </a:solidFill>
                <a:latin typeface="맑은 고딕"/>
              </a:rPr>
              <a:t> </a:t>
            </a:r>
            <a:endParaRPr lang="en-US" sz="1200" spc="-1" dirty="0" smtClean="0">
              <a:solidFill>
                <a:srgbClr val="000000"/>
              </a:solidFill>
              <a:latin typeface="맑은 고딕"/>
            </a:endParaRPr>
          </a:p>
          <a:p>
            <a:r>
              <a:rPr lang="en-US" sz="1200" spc="-1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spc="-1" dirty="0" smtClean="0">
                <a:solidFill>
                  <a:srgbClr val="000000"/>
                </a:solidFill>
                <a:latin typeface="맑은 고딕"/>
              </a:rPr>
              <a:t>   </a:t>
            </a:r>
            <a:r>
              <a:rPr lang="en-US" sz="1200" spc="-1" dirty="0" err="1" smtClean="0">
                <a:solidFill>
                  <a:srgbClr val="000000"/>
                </a:solidFill>
                <a:latin typeface="맑은 고딕"/>
              </a:rPr>
              <a:t>결정하는</a:t>
            </a:r>
            <a:r>
              <a:rPr lang="en-US" sz="1200" spc="-1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spc="-1" dirty="0" err="1" smtClean="0">
                <a:solidFill>
                  <a:srgbClr val="000000"/>
                </a:solidFill>
                <a:latin typeface="맑은 고딕"/>
              </a:rPr>
              <a:t>것이다</a:t>
            </a:r>
            <a:r>
              <a:rPr lang="en-US" sz="1200" spc="-1" dirty="0" smtClean="0">
                <a:solidFill>
                  <a:srgbClr val="000000"/>
                </a:solidFill>
                <a:latin typeface="맑은 고딕"/>
              </a:rPr>
              <a:t>.</a:t>
            </a:r>
            <a:endParaRPr lang="en-US" sz="1200" spc="-1" dirty="0" smtClean="0"/>
          </a:p>
          <a:p>
            <a:endParaRPr lang="ko-KR" altLang="en-US" sz="1200" dirty="0"/>
          </a:p>
        </p:txBody>
      </p:sp>
      <p:cxnSp>
        <p:nvCxnSpPr>
          <p:cNvPr id="21" name="직선 화살표 연결선 20"/>
          <p:cNvCxnSpPr>
            <a:stCxn id="9" idx="0"/>
          </p:cNvCxnSpPr>
          <p:nvPr/>
        </p:nvCxnSpPr>
        <p:spPr>
          <a:xfrm rot="5400000" flipH="1" flipV="1">
            <a:off x="1518025" y="3161114"/>
            <a:ext cx="500066" cy="35719"/>
          </a:xfrm>
          <a:prstGeom prst="straightConnector1">
            <a:avLst/>
          </a:prstGeom>
          <a:ln w="25400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000496" y="357172"/>
            <a:ext cx="5000660" cy="18573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00496" y="2714626"/>
            <a:ext cx="5000660" cy="2286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구부러진 연결선 24"/>
          <p:cNvCxnSpPr/>
          <p:nvPr/>
        </p:nvCxnSpPr>
        <p:spPr>
          <a:xfrm flipV="1">
            <a:off x="2571736" y="357172"/>
            <a:ext cx="1500198" cy="357190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>
            <a:endCxn id="23" idx="1"/>
          </p:cNvCxnSpPr>
          <p:nvPr/>
        </p:nvCxnSpPr>
        <p:spPr>
          <a:xfrm rot="16200000" flipH="1">
            <a:off x="2393141" y="2250279"/>
            <a:ext cx="1643074" cy="1571636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81016" y="4895790"/>
            <a:ext cx="24288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https://brunch.co.kr/@kakao-it/73</a:t>
            </a:r>
            <a:endParaRPr lang="ko-KR" altLang="en-US" sz="10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6644" y="2928940"/>
            <a:ext cx="1645591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 r="10411"/>
          <a:stretch>
            <a:fillRect/>
          </a:stretch>
        </p:blipFill>
        <p:spPr bwMode="auto">
          <a:xfrm>
            <a:off x="7286644" y="642924"/>
            <a:ext cx="1666887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TextBox 34"/>
          <p:cNvSpPr txBox="1"/>
          <p:nvPr/>
        </p:nvSpPr>
        <p:spPr>
          <a:xfrm>
            <a:off x="4214810" y="4723643"/>
            <a:ext cx="3214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직접 해보지 않아도 어디가 좋고 나쁜지 예상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143372" y="1937561"/>
            <a:ext cx="3036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직접 해보고 난 후에야 결과를 알 수 있다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14558" y="0"/>
            <a:ext cx="8272218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1500" b="1" strike="noStrike" spc="-1" dirty="0">
                <a:solidFill>
                  <a:srgbClr val="000000"/>
                </a:solidFill>
                <a:latin typeface="맑은 고딕"/>
              </a:rPr>
              <a:t>[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맑은 고딕"/>
              </a:rPr>
              <a:t>유첨</a:t>
            </a:r>
            <a:r>
              <a:rPr lang="en-US" sz="15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500" b="1" strike="noStrike" spc="-1" dirty="0" smtClean="0">
                <a:solidFill>
                  <a:srgbClr val="000000"/>
                </a:solidFill>
                <a:latin typeface="맑은 고딕"/>
              </a:rPr>
              <a:t>] </a:t>
            </a:r>
            <a:r>
              <a:rPr lang="ko-KR" altLang="en-US" sz="1500" b="1" strike="noStrike" spc="-1" dirty="0" smtClean="0">
                <a:solidFill>
                  <a:srgbClr val="000000"/>
                </a:solidFill>
                <a:latin typeface="맑은 고딕"/>
              </a:rPr>
              <a:t>위에서 언급된 강화학습 알고리즘 들은 </a:t>
            </a:r>
            <a:r>
              <a:rPr lang="ko-KR" altLang="en-US" sz="1500" b="1" spc="-1" dirty="0" smtClean="0">
                <a:solidFill>
                  <a:srgbClr val="000000"/>
                </a:solidFill>
                <a:latin typeface="맑은 고딕"/>
              </a:rPr>
              <a:t>어느 것일까 </a:t>
            </a:r>
            <a:r>
              <a:rPr lang="en-US" altLang="ko-KR" sz="1500" b="1" spc="-1" dirty="0" smtClean="0">
                <a:solidFill>
                  <a:srgbClr val="000000"/>
                </a:solidFill>
                <a:latin typeface="맑은 고딕"/>
              </a:rPr>
              <a:t>? 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4743390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https://spinningup.openai.com/en/latest/spinningup/rl_intro2.html</a:t>
            </a:r>
            <a:endParaRPr lang="ko-KR" altLang="en-US" sz="10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601861"/>
            <a:ext cx="7929618" cy="4184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3901164" y="3140971"/>
            <a:ext cx="1049798" cy="37896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7158" y="3888009"/>
            <a:ext cx="1312104" cy="42862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929058" y="4289589"/>
            <a:ext cx="1000132" cy="42862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CustomShape 1"/>
          <p:cNvSpPr/>
          <p:nvPr/>
        </p:nvSpPr>
        <p:spPr>
          <a:xfrm>
            <a:off x="142844" y="357172"/>
            <a:ext cx="5214974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ko-KR" altLang="en-US" sz="1200" spc="-1" dirty="0" smtClean="0">
                <a:solidFill>
                  <a:srgbClr val="000000"/>
                </a:solidFill>
                <a:latin typeface="맑은 고딕"/>
              </a:rPr>
              <a:t>전부 </a:t>
            </a:r>
            <a:r>
              <a:rPr lang="en-US" altLang="ko-KR" sz="1200" spc="-1" dirty="0" smtClean="0">
                <a:solidFill>
                  <a:srgbClr val="000000"/>
                </a:solidFill>
                <a:latin typeface="맑은 고딕"/>
              </a:rPr>
              <a:t>reinforcement learning </a:t>
            </a:r>
            <a:r>
              <a:rPr lang="ko-KR" altLang="en-US" sz="1200" spc="-1" dirty="0" smtClean="0">
                <a:solidFill>
                  <a:srgbClr val="000000"/>
                </a:solidFill>
                <a:latin typeface="맑은 고딕"/>
              </a:rPr>
              <a:t>의</a:t>
            </a:r>
            <a:r>
              <a:rPr lang="en-US" altLang="ko-KR" sz="1200" spc="-1" dirty="0" smtClean="0">
                <a:solidFill>
                  <a:srgbClr val="000000"/>
                </a:solidFill>
                <a:latin typeface="맑은 고딕"/>
              </a:rPr>
              <a:t> Model-Free </a:t>
            </a:r>
            <a:r>
              <a:rPr lang="ko-KR" altLang="en-US" sz="1200" spc="-1" dirty="0" smtClean="0">
                <a:solidFill>
                  <a:srgbClr val="000000"/>
                </a:solidFill>
                <a:latin typeface="맑은 고딕"/>
              </a:rPr>
              <a:t>에 속한다</a:t>
            </a:r>
            <a:r>
              <a:rPr lang="en-US" altLang="ko-KR" sz="1200" spc="-1" dirty="0" smtClean="0">
                <a:solidFill>
                  <a:srgbClr val="000000"/>
                </a:solidFill>
                <a:latin typeface="맑은 고딕"/>
              </a:rPr>
              <a:t>. </a:t>
            </a:r>
            <a:endParaRPr lang="en-US" sz="1200" strike="noStrike" spc="-1" dirty="0">
              <a:latin typeface="Arial"/>
            </a:endParaRPr>
          </a:p>
        </p:txBody>
      </p:sp>
      <p:pic>
        <p:nvPicPr>
          <p:cNvPr id="17" name="Picture 2"/>
          <p:cNvPicPr/>
          <p:nvPr/>
        </p:nvPicPr>
        <p:blipFill>
          <a:blip r:embed="rId3" cstate="print"/>
          <a:srcRect l="13749" t="-8" r="66250" b="34271"/>
          <a:stretch/>
        </p:blipFill>
        <p:spPr>
          <a:xfrm>
            <a:off x="4714876" y="4429138"/>
            <a:ext cx="428628" cy="428628"/>
          </a:xfrm>
          <a:prstGeom prst="rect">
            <a:avLst/>
          </a:prstGeom>
          <a:ln w="9360">
            <a:solidFill>
              <a:srgbClr val="C00000"/>
            </a:solidFill>
          </a:ln>
        </p:spPr>
      </p:pic>
      <p:pic>
        <p:nvPicPr>
          <p:cNvPr id="18" name="Picture 2"/>
          <p:cNvPicPr/>
          <p:nvPr/>
        </p:nvPicPr>
        <p:blipFill>
          <a:blip r:embed="rId4"/>
          <a:srcRect l="78816" r="11014" b="57681"/>
          <a:stretch/>
        </p:blipFill>
        <p:spPr>
          <a:xfrm>
            <a:off x="71406" y="3857634"/>
            <a:ext cx="500066" cy="500066"/>
          </a:xfrm>
          <a:prstGeom prst="rect">
            <a:avLst/>
          </a:prstGeom>
          <a:ln w="9360">
            <a:solidFill>
              <a:srgbClr val="C00000"/>
            </a:solidFill>
          </a:ln>
        </p:spPr>
      </p:pic>
      <p:pic>
        <p:nvPicPr>
          <p:cNvPr id="19" name="Picture 14"/>
          <p:cNvPicPr/>
          <p:nvPr/>
        </p:nvPicPr>
        <p:blipFill>
          <a:blip r:embed="rId5"/>
          <a:srcRect l="9295" t="34610" r="41132"/>
          <a:stretch/>
        </p:blipFill>
        <p:spPr>
          <a:xfrm>
            <a:off x="4643438" y="3071816"/>
            <a:ext cx="428628" cy="42862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5929322" y="714362"/>
            <a:ext cx="29502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pc="-1" dirty="0" smtClean="0">
                <a:solidFill>
                  <a:srgbClr val="000000"/>
                </a:solidFill>
                <a:latin typeface="맑은 고딕"/>
              </a:rPr>
              <a:t>아래 그림은 </a:t>
            </a:r>
            <a:endParaRPr lang="en-US" altLang="ko-KR" sz="1200" spc="-1" dirty="0" smtClean="0">
              <a:solidFill>
                <a:srgbClr val="000000"/>
              </a:solidFill>
              <a:latin typeface="맑은 고딕"/>
            </a:endParaRPr>
          </a:p>
          <a:p>
            <a:r>
              <a:rPr lang="en-US" sz="1200" spc="-1" dirty="0" smtClean="0">
                <a:solidFill>
                  <a:srgbClr val="000000"/>
                </a:solidFill>
                <a:latin typeface="맑은 고딕"/>
              </a:rPr>
              <a:t>Open </a:t>
            </a:r>
            <a:r>
              <a:rPr lang="en-US" sz="1200" spc="-1" dirty="0" smtClean="0">
                <a:solidFill>
                  <a:srgbClr val="000000"/>
                </a:solidFill>
                <a:latin typeface="맑은 고딕"/>
              </a:rPr>
              <a:t>AI </a:t>
            </a:r>
            <a:r>
              <a:rPr lang="en-US" sz="1200" spc="-1" dirty="0" smtClean="0">
                <a:solidFill>
                  <a:srgbClr val="000000"/>
                </a:solidFill>
                <a:latin typeface="맑은 고딕"/>
              </a:rPr>
              <a:t>Baseline</a:t>
            </a:r>
            <a:r>
              <a:rPr lang="ko-KR" altLang="en-US" sz="1200" spc="-1" dirty="0" smtClean="0">
                <a:solidFill>
                  <a:srgbClr val="000000"/>
                </a:solidFill>
                <a:latin typeface="맑은 고딕"/>
              </a:rPr>
              <a:t>에 있는 알고리즘이 </a:t>
            </a:r>
            <a:endParaRPr lang="en-US" altLang="ko-KR" sz="1200" spc="-1" dirty="0" smtClean="0">
              <a:solidFill>
                <a:srgbClr val="000000"/>
              </a:solidFill>
              <a:latin typeface="맑은 고딕"/>
            </a:endParaRPr>
          </a:p>
          <a:p>
            <a:r>
              <a:rPr lang="ko-KR" altLang="en-US" sz="1200" spc="-1" dirty="0" smtClean="0">
                <a:solidFill>
                  <a:srgbClr val="000000"/>
                </a:solidFill>
                <a:latin typeface="맑은 고딕"/>
              </a:rPr>
              <a:t>구성이 어떻게 되는지 보여주는 표이다</a:t>
            </a:r>
            <a:r>
              <a:rPr lang="en-US" altLang="ko-KR" sz="1200" spc="-1" dirty="0" smtClean="0">
                <a:solidFill>
                  <a:srgbClr val="000000"/>
                </a:solidFill>
                <a:latin typeface="맑은 고딕"/>
              </a:rPr>
              <a:t>. 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297360" y="2011680"/>
            <a:ext cx="857232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OPENAI ROS  Turtlebot3 Qlean Navigation Code 분석   </a:t>
            </a:r>
            <a:endParaRPr lang="en-US" sz="1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2"/>
          <p:cNvPicPr/>
          <p:nvPr/>
        </p:nvPicPr>
        <p:blipFill>
          <a:blip r:embed="rId2"/>
          <a:stretch/>
        </p:blipFill>
        <p:spPr>
          <a:xfrm>
            <a:off x="357120" y="741600"/>
            <a:ext cx="1714320" cy="118692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180720" y="0"/>
            <a:ext cx="237636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1.  Open AI 란 ?   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2428920" y="698760"/>
            <a:ext cx="6214680" cy="13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</a:rPr>
              <a:t>2015년 설립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오픈AI(OpenAI)는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3"/>
              </a:rPr>
              <a:t>프렌들리 AI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를 제고하고 개발함으로써 전적으로 인류에게 이익을 주는 것을 목표로 하는 비영리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4"/>
              </a:rPr>
              <a:t>인공지능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(AI) 연구 기업이다.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이 단체의 목적은 특허와 연구를 대중에 공개함으로써 다른 기관들 및 연구원들과 자유로이 협업하는 것이다.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설립자 -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5"/>
              </a:rPr>
              <a:t>일론 머스크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,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6"/>
              </a:rPr>
              <a:t>Sam Altman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353520" y="2000160"/>
            <a:ext cx="667440" cy="364680"/>
          </a:xfrm>
          <a:prstGeom prst="rect">
            <a:avLst/>
          </a:prstGeom>
          <a:solidFill>
            <a:srgbClr val="FDEAD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Gym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357120" y="2357280"/>
            <a:ext cx="7929360" cy="100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OpenAI 는 Gym이라는 Gym은 강화 학습 알고리즘을 개발하고 비교하기위한 Toolkit.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Gym은 다양한 환경에 대한 정보를 Wrapper 형태로 제공.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연구자가 강화학습 알고리즘을 디자인하는 데만 집중할 수 있도록 도와 준다.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ROS 에서 OpenAI 를 쓸 경우에도 이 Gym 이라는 package를 깔아야 한다. 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Code 주소  - https://github.com/openai/gym/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328680" y="3488400"/>
            <a:ext cx="1087920" cy="364680"/>
          </a:xfrm>
          <a:prstGeom prst="rect">
            <a:avLst/>
          </a:prstGeom>
          <a:solidFill>
            <a:srgbClr val="FDEAD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Baseline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8" name="CustomShape 6"/>
          <p:cNvSpPr/>
          <p:nvPr/>
        </p:nvSpPr>
        <p:spPr>
          <a:xfrm>
            <a:off x="357120" y="3857760"/>
            <a:ext cx="7929360" cy="68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강화학습 알고리즘은 해당 Baseline git에 정의 되어있다.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7"/>
              </a:rPr>
              <a:t>A2C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 / 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8"/>
              </a:rPr>
              <a:t>ACER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 / 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9"/>
              </a:rPr>
              <a:t>ACKTR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 / 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10"/>
              </a:rPr>
              <a:t>DDPG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 / 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11"/>
              </a:rPr>
              <a:t>DQN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 / 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12"/>
              </a:rPr>
              <a:t>GAIL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 / 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13"/>
              </a:rPr>
              <a:t>HER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 / 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14"/>
              </a:rPr>
              <a:t>PPO1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 / 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15"/>
              </a:rPr>
              <a:t>PPO2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 / 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16"/>
              </a:rPr>
              <a:t>TRPO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Code 주소 - https://github.com/openai/baselines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20520" y="0"/>
            <a:ext cx="318924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1. OpenAI ROS 로 코드 구조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-48960" y="4857840"/>
            <a:ext cx="315144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2"/>
              </a:rPr>
              <a:t>Reference : http://wiki.ros.org/openai_ros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235" name="Picture 2"/>
          <p:cNvPicPr/>
          <p:nvPr/>
        </p:nvPicPr>
        <p:blipFill>
          <a:blip r:embed="rId3"/>
          <a:stretch/>
        </p:blipFill>
        <p:spPr>
          <a:xfrm>
            <a:off x="928800" y="642960"/>
            <a:ext cx="6429240" cy="1714320"/>
          </a:xfrm>
          <a:prstGeom prst="rect">
            <a:avLst/>
          </a:prstGeom>
          <a:ln>
            <a:noFill/>
          </a:ln>
        </p:spPr>
      </p:pic>
      <p:sp>
        <p:nvSpPr>
          <p:cNvPr id="236" name="CustomShape 3"/>
          <p:cNvSpPr/>
          <p:nvPr/>
        </p:nvSpPr>
        <p:spPr>
          <a:xfrm>
            <a:off x="357120" y="2436120"/>
            <a:ext cx="8357760" cy="23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1" strike="noStrike" spc="-1">
                <a:solidFill>
                  <a:srgbClr val="000000"/>
                </a:solidFill>
                <a:latin typeface="맑은 고딕"/>
              </a:rPr>
              <a:t>Training Environments</a:t>
            </a: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: 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 로봇을 학습시키는 데 필요한 모든 데이터를 제공하는 역할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 OpenAI Gym 공식 환경을 상속받습니다. 그래서 그들은 완전히 호환되며 OpenAI Gym의 훈련 절차를 사용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</a:rPr>
              <a:t>   Task Environment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. 로봇이 배워야 할 작업을 지정할 수 있는 Class, Robot Environment을 상속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</a:rPr>
              <a:t>   Robot Environment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. 작업에서 사용할 로봇을 지정하는 Class, Gazebo Environment 을 상속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</a:rPr>
              <a:t>   Gazebo Environment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.  Gazebo simulation과 연결되는 Class,  Gym Environment( OpenAI의 기본구조)을 상속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1" strike="noStrike" spc="-1">
                <a:solidFill>
                  <a:srgbClr val="000000"/>
                </a:solidFill>
                <a:latin typeface="맑은 고딕"/>
              </a:rPr>
              <a:t>Training Script</a:t>
            </a: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: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 로봇을 훈련시키기 위해 사용할 학습 알고리즘 을 정의하고 설정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-&gt; Training Environments은 그대로 쓰고 Training Script만 수정해서 원하는 강화학습을 쉽게 만들수 있다.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    ………………………...정말 ???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2000160" y="1221840"/>
            <a:ext cx="4428720" cy="99972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5"/>
          <p:cNvSpPr/>
          <p:nvPr/>
        </p:nvSpPr>
        <p:spPr>
          <a:xfrm>
            <a:off x="4611960" y="936000"/>
            <a:ext cx="1888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70C0"/>
                </a:solidFill>
                <a:latin typeface="맑은 고딕"/>
              </a:rPr>
              <a:t>Training Environments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9" name="CustomShape 6"/>
          <p:cNvSpPr/>
          <p:nvPr/>
        </p:nvSpPr>
        <p:spPr>
          <a:xfrm>
            <a:off x="515160" y="285840"/>
            <a:ext cx="52416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크게 두 개 구조로 되어 있습니다.  Training Script 와 Training Environments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roup 1"/>
          <p:cNvGrpSpPr/>
          <p:nvPr/>
        </p:nvGrpSpPr>
        <p:grpSpPr>
          <a:xfrm>
            <a:off x="142920" y="508680"/>
            <a:ext cx="5143320" cy="1371240"/>
            <a:chOff x="142920" y="508680"/>
            <a:chExt cx="5143320" cy="1371240"/>
          </a:xfrm>
        </p:grpSpPr>
        <p:pic>
          <p:nvPicPr>
            <p:cNvPr id="242" name="Picture 2"/>
            <p:cNvPicPr/>
            <p:nvPr/>
          </p:nvPicPr>
          <p:blipFill>
            <a:blip r:embed="rId2"/>
            <a:stretch/>
          </p:blipFill>
          <p:spPr>
            <a:xfrm>
              <a:off x="142920" y="508680"/>
              <a:ext cx="5143320" cy="1371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3" name="CustomShape 2"/>
            <p:cNvSpPr/>
            <p:nvPr/>
          </p:nvSpPr>
          <p:spPr>
            <a:xfrm>
              <a:off x="2900880" y="743400"/>
              <a:ext cx="1888200" cy="272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70C0"/>
                  </a:solidFill>
                  <a:latin typeface="맑은 고딕"/>
                </a:rPr>
                <a:t>Training Environments</a:t>
              </a:r>
              <a:endParaRPr lang="en-US" sz="1200" b="0" strike="noStrike" spc="-1">
                <a:latin typeface="Arial"/>
              </a:endParaRPr>
            </a:p>
          </p:txBody>
        </p:sp>
      </p:grpSp>
      <p:sp>
        <p:nvSpPr>
          <p:cNvPr id="244" name="CustomShape 3"/>
          <p:cNvSpPr/>
          <p:nvPr/>
        </p:nvSpPr>
        <p:spPr>
          <a:xfrm>
            <a:off x="66960" y="0"/>
            <a:ext cx="464688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2. OpenAI ROS 로 Turtlebot3 구동 코드 위치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785880" y="3723480"/>
            <a:ext cx="664344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3"/>
              </a:rPr>
              <a:t>openai_examples_projects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/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4"/>
              </a:rPr>
              <a:t>my_turtlebot3_openai_example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/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5"/>
              </a:rPr>
              <a:t>scripts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/ start_qlearning.py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6" name="CustomShape 5"/>
          <p:cNvSpPr/>
          <p:nvPr/>
        </p:nvSpPr>
        <p:spPr>
          <a:xfrm>
            <a:off x="1643040" y="3199680"/>
            <a:ext cx="664344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6"/>
              </a:rPr>
              <a:t>openai_ros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/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7"/>
              </a:rPr>
              <a:t>openai_ros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/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8"/>
              </a:rPr>
              <a:t>src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/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9"/>
              </a:rPr>
              <a:t>openai_ros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/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10"/>
              </a:rPr>
              <a:t>task_envs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/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11"/>
              </a:rPr>
              <a:t>turtlebot3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/turtlebot3_world.py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7" name="CustomShape 6"/>
          <p:cNvSpPr/>
          <p:nvPr/>
        </p:nvSpPr>
        <p:spPr>
          <a:xfrm>
            <a:off x="2714760" y="2675880"/>
            <a:ext cx="550044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6"/>
              </a:rPr>
              <a:t>openai_ros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/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7"/>
              </a:rPr>
              <a:t>openai_ros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/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8"/>
              </a:rPr>
              <a:t>src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/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9"/>
              </a:rPr>
              <a:t>openai_ros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/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12"/>
              </a:rPr>
              <a:t>robot_envs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/turtlebot3_env.py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8" name="CustomShape 7"/>
          <p:cNvSpPr/>
          <p:nvPr/>
        </p:nvSpPr>
        <p:spPr>
          <a:xfrm>
            <a:off x="3857760" y="2151720"/>
            <a:ext cx="492876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6"/>
              </a:rPr>
              <a:t>openai_ros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/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7"/>
              </a:rPr>
              <a:t>openai_ros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/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8"/>
              </a:rPr>
              <a:t>src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/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9"/>
              </a:rPr>
              <a:t>openai_ros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/ robot_gazebo_env.py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9" name="CustomShape 8"/>
          <p:cNvSpPr/>
          <p:nvPr/>
        </p:nvSpPr>
        <p:spPr>
          <a:xfrm>
            <a:off x="0" y="4500720"/>
            <a:ext cx="6286320" cy="54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13"/>
              </a:rPr>
              <a:t>https://bitbucket.org/theconstructcore/openai_examples_projects.git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14"/>
              </a:rPr>
              <a:t>https://bitbucket.org/theconstructcore/openai_ros.git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0" name="CustomShape 9"/>
          <p:cNvSpPr/>
          <p:nvPr/>
        </p:nvSpPr>
        <p:spPr>
          <a:xfrm rot="16200000" flipH="1">
            <a:off x="3355560" y="1787760"/>
            <a:ext cx="575640" cy="428400"/>
          </a:xfrm>
          <a:prstGeom prst="curvedConnector2">
            <a:avLst/>
          </a:prstGeom>
          <a:noFill/>
          <a:ln w="9360">
            <a:solidFill>
              <a:srgbClr val="4A7EB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10"/>
          <p:cNvSpPr/>
          <p:nvPr/>
        </p:nvSpPr>
        <p:spPr>
          <a:xfrm rot="16200000" flipH="1">
            <a:off x="1955160" y="2054520"/>
            <a:ext cx="1090800" cy="428400"/>
          </a:xfrm>
          <a:prstGeom prst="curvedConnector2">
            <a:avLst/>
          </a:prstGeom>
          <a:noFill/>
          <a:ln w="9360">
            <a:solidFill>
              <a:srgbClr val="4A7EB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11"/>
          <p:cNvSpPr/>
          <p:nvPr/>
        </p:nvSpPr>
        <p:spPr>
          <a:xfrm rot="16200000" flipH="1">
            <a:off x="585720" y="2280600"/>
            <a:ext cx="1614600" cy="499680"/>
          </a:xfrm>
          <a:prstGeom prst="curvedConnector2">
            <a:avLst/>
          </a:prstGeom>
          <a:noFill/>
          <a:ln w="9360">
            <a:solidFill>
              <a:srgbClr val="4A7EB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12"/>
          <p:cNvSpPr/>
          <p:nvPr/>
        </p:nvSpPr>
        <p:spPr>
          <a:xfrm rot="16200000" flipH="1">
            <a:off x="-532800" y="2542680"/>
            <a:ext cx="2138400" cy="499680"/>
          </a:xfrm>
          <a:prstGeom prst="curvedConnector2">
            <a:avLst/>
          </a:prstGeom>
          <a:noFill/>
          <a:ln w="9360">
            <a:solidFill>
              <a:srgbClr val="4A7EB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13"/>
          <p:cNvSpPr/>
          <p:nvPr/>
        </p:nvSpPr>
        <p:spPr>
          <a:xfrm>
            <a:off x="1353600" y="3929040"/>
            <a:ext cx="60361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이론상 이것만 수정하면 원하는 강화 학습을 봇에 적용할 수 있다고 하니 이것만 분석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5" name="CustomShape 14"/>
          <p:cNvSpPr/>
          <p:nvPr/>
        </p:nvSpPr>
        <p:spPr>
          <a:xfrm>
            <a:off x="1000080" y="1071720"/>
            <a:ext cx="3571560" cy="78552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16200" y="0"/>
            <a:ext cx="810216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3. OpenAI ROS TB3 example training script  Code 분석 ( parameter configuration ) 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71280" y="357120"/>
            <a:ext cx="1213920" cy="272880"/>
          </a:xfrm>
          <a:prstGeom prst="rect">
            <a:avLst/>
          </a:prstGeom>
          <a:solidFill>
            <a:srgbClr val="DBEE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Training script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1143000" y="357120"/>
            <a:ext cx="8072280" cy="54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2"/>
              </a:rPr>
              <a:t>openai_examples_projects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/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3"/>
              </a:rPr>
              <a:t>my_turtlebot3_openai_example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/ config/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4"/>
              </a:rPr>
              <a:t> my_turtlebot3_openai_qlearn_params.yaml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259" name="Picture 2"/>
          <p:cNvPicPr/>
          <p:nvPr/>
        </p:nvPicPr>
        <p:blipFill>
          <a:blip r:embed="rId5"/>
          <a:stretch/>
        </p:blipFill>
        <p:spPr>
          <a:xfrm>
            <a:off x="1143000" y="640080"/>
            <a:ext cx="6500520" cy="4122000"/>
          </a:xfrm>
          <a:prstGeom prst="rect">
            <a:avLst/>
          </a:prstGeom>
          <a:ln w="9360">
            <a:noFill/>
          </a:ln>
        </p:spPr>
      </p:pic>
      <p:sp>
        <p:nvSpPr>
          <p:cNvPr id="260" name="CustomShape 4"/>
          <p:cNvSpPr/>
          <p:nvPr/>
        </p:nvSpPr>
        <p:spPr>
          <a:xfrm>
            <a:off x="928800" y="1143000"/>
            <a:ext cx="70920" cy="856800"/>
          </a:xfrm>
          <a:prstGeom prst="leftBracket">
            <a:avLst>
              <a:gd name="adj" fmla="val 8333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5"/>
          <p:cNvSpPr/>
          <p:nvPr/>
        </p:nvSpPr>
        <p:spPr>
          <a:xfrm>
            <a:off x="928800" y="2143080"/>
            <a:ext cx="70920" cy="2571480"/>
          </a:xfrm>
          <a:prstGeom prst="leftBracket">
            <a:avLst>
              <a:gd name="adj" fmla="val 8333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6"/>
          <p:cNvSpPr/>
          <p:nvPr/>
        </p:nvSpPr>
        <p:spPr>
          <a:xfrm>
            <a:off x="66240" y="1428840"/>
            <a:ext cx="842400" cy="36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qlearn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parameters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3" name="CustomShape 7"/>
          <p:cNvSpPr/>
          <p:nvPr/>
        </p:nvSpPr>
        <p:spPr>
          <a:xfrm>
            <a:off x="66240" y="2500200"/>
            <a:ext cx="842400" cy="36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task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parameters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4" name="CustomShape 8"/>
          <p:cNvSpPr/>
          <p:nvPr/>
        </p:nvSpPr>
        <p:spPr>
          <a:xfrm>
            <a:off x="0" y="4681800"/>
            <a:ext cx="6286320" cy="54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6"/>
              </a:rPr>
              <a:t>https://bitbucket.org/theconstructcore/openai_examples_projects.git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7"/>
              </a:rPr>
              <a:t>https://bitbucket.org/theconstructcore/openai_ros.git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30960" y="0"/>
            <a:ext cx="711612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4. OpenAI ROS TB3 example training script  Code 분석 ( traning script ) 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1428840" y="465840"/>
            <a:ext cx="664344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2"/>
              </a:rPr>
              <a:t>openai_examples_projects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/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3"/>
              </a:rPr>
              <a:t>my_turtlebot3_openai_example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/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4"/>
              </a:rPr>
              <a:t>scripts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/ start_qlearning.py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142920" y="465840"/>
            <a:ext cx="1285560" cy="272880"/>
          </a:xfrm>
          <a:prstGeom prst="rect">
            <a:avLst/>
          </a:prstGeom>
          <a:solidFill>
            <a:srgbClr val="DBEE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Training script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268" name="Picture 2"/>
          <p:cNvPicPr/>
          <p:nvPr/>
        </p:nvPicPr>
        <p:blipFill>
          <a:blip r:embed="rId5"/>
          <a:stretch/>
        </p:blipFill>
        <p:spPr>
          <a:xfrm>
            <a:off x="6215040" y="743040"/>
            <a:ext cx="1499760" cy="285480"/>
          </a:xfrm>
          <a:prstGeom prst="rect">
            <a:avLst/>
          </a:prstGeom>
          <a:ln w="9360">
            <a:noFill/>
          </a:ln>
        </p:spPr>
      </p:pic>
      <p:sp>
        <p:nvSpPr>
          <p:cNvPr id="269" name="CustomShape 4"/>
          <p:cNvSpPr/>
          <p:nvPr/>
        </p:nvSpPr>
        <p:spPr>
          <a:xfrm>
            <a:off x="7335000" y="743040"/>
            <a:ext cx="150660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Qlearn 수식형태로 동일 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폴더에 같이 들어 있음.</a:t>
            </a:r>
            <a:endParaRPr lang="en-US" sz="1000" b="0" strike="noStrike" spc="-1">
              <a:latin typeface="Arial"/>
            </a:endParaRPr>
          </a:p>
        </p:txBody>
      </p:sp>
      <p:pic>
        <p:nvPicPr>
          <p:cNvPr id="270" name="Picture 3"/>
          <p:cNvPicPr/>
          <p:nvPr/>
        </p:nvPicPr>
        <p:blipFill>
          <a:blip r:embed="rId6"/>
          <a:stretch/>
        </p:blipFill>
        <p:spPr>
          <a:xfrm>
            <a:off x="20520" y="928800"/>
            <a:ext cx="5122440" cy="3571560"/>
          </a:xfrm>
          <a:prstGeom prst="rect">
            <a:avLst/>
          </a:prstGeom>
          <a:ln w="9360">
            <a:noFill/>
          </a:ln>
        </p:spPr>
      </p:pic>
      <p:sp>
        <p:nvSpPr>
          <p:cNvPr id="271" name="CustomShape 5"/>
          <p:cNvSpPr/>
          <p:nvPr/>
        </p:nvSpPr>
        <p:spPr>
          <a:xfrm>
            <a:off x="894960" y="1101960"/>
            <a:ext cx="913680" cy="12204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맑은 고딕"/>
              </a:rPr>
              <a:t>OpenAI gym 불러옴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72" name="CustomShape 6"/>
          <p:cNvSpPr/>
          <p:nvPr/>
        </p:nvSpPr>
        <p:spPr>
          <a:xfrm>
            <a:off x="1149480" y="1504800"/>
            <a:ext cx="1415520" cy="12204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맑은 고딕"/>
              </a:rPr>
              <a:t>사용할 강화 학습 알고리즘 불러옴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73" name="CustomShape 7"/>
          <p:cNvSpPr/>
          <p:nvPr/>
        </p:nvSpPr>
        <p:spPr>
          <a:xfrm>
            <a:off x="1699560" y="1643040"/>
            <a:ext cx="1643040" cy="12204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맑은 고딕"/>
              </a:rPr>
              <a:t>Gym 환경을 wappers 형태로 불러옴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74" name="CustomShape 8"/>
          <p:cNvSpPr/>
          <p:nvPr/>
        </p:nvSpPr>
        <p:spPr>
          <a:xfrm>
            <a:off x="1113480" y="1928880"/>
            <a:ext cx="1117800" cy="12204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맑은 고딕"/>
              </a:rPr>
              <a:t>Ros 관련된 함수를 불러옴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75" name="CustomShape 9"/>
          <p:cNvSpPr/>
          <p:nvPr/>
        </p:nvSpPr>
        <p:spPr>
          <a:xfrm>
            <a:off x="1353960" y="2448720"/>
            <a:ext cx="1859760" cy="12204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맑은 고딕"/>
              </a:rPr>
              <a:t>Turtlebot3_world의 task env 를 불러옴 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76" name="CustomShape 10"/>
          <p:cNvSpPr/>
          <p:nvPr/>
        </p:nvSpPr>
        <p:spPr>
          <a:xfrm>
            <a:off x="1160640" y="3143160"/>
            <a:ext cx="891000" cy="12204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맑은 고딕"/>
              </a:rPr>
              <a:t>Ros node를 불러옴 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77" name="CustomShape 11"/>
          <p:cNvSpPr/>
          <p:nvPr/>
        </p:nvSpPr>
        <p:spPr>
          <a:xfrm>
            <a:off x="3085200" y="3214800"/>
            <a:ext cx="2286000" cy="36540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맑은 고딕"/>
              </a:rPr>
              <a:t>OpenAI gym으로 환경을 만듬 여기에 적은 이름이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맑은 고딕"/>
              </a:rPr>
              <a:t>위에서 가져온 Turtlebot3_world의 task env 에서 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맑은 고딕"/>
              </a:rPr>
              <a:t>등록한 이름과 동일 해야 함. 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78" name="CustomShape 12"/>
          <p:cNvSpPr/>
          <p:nvPr/>
        </p:nvSpPr>
        <p:spPr>
          <a:xfrm flipV="1">
            <a:off x="2500200" y="3357720"/>
            <a:ext cx="571320" cy="14256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13"/>
          <p:cNvSpPr/>
          <p:nvPr/>
        </p:nvSpPr>
        <p:spPr>
          <a:xfrm rot="16200000" flipH="1">
            <a:off x="3176640" y="2535840"/>
            <a:ext cx="713880" cy="64260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80" name="Picture 2"/>
          <p:cNvPicPr/>
          <p:nvPr/>
        </p:nvPicPr>
        <p:blipFill>
          <a:blip r:embed="rId7"/>
          <a:stretch/>
        </p:blipFill>
        <p:spPr>
          <a:xfrm>
            <a:off x="5429160" y="2714760"/>
            <a:ext cx="2785680" cy="742680"/>
          </a:xfrm>
          <a:prstGeom prst="rect">
            <a:avLst/>
          </a:prstGeom>
          <a:ln w="9360">
            <a:solidFill>
              <a:srgbClr val="4F81BD"/>
            </a:solidFill>
            <a:miter/>
          </a:ln>
        </p:spPr>
      </p:pic>
      <p:sp>
        <p:nvSpPr>
          <p:cNvPr id="281" name="CustomShape 14"/>
          <p:cNvSpPr/>
          <p:nvPr/>
        </p:nvSpPr>
        <p:spPr>
          <a:xfrm>
            <a:off x="5429160" y="2571840"/>
            <a:ext cx="1828800" cy="12204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맑은 고딕"/>
              </a:rPr>
              <a:t>Turtlebot3_world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82" name="CustomShape 15"/>
          <p:cNvSpPr/>
          <p:nvPr/>
        </p:nvSpPr>
        <p:spPr>
          <a:xfrm>
            <a:off x="2105280" y="4000680"/>
            <a:ext cx="1463400" cy="12204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맑은 고딕"/>
              </a:rPr>
              <a:t>해당 rospackage 경로 얻어 오기 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83" name="CustomShape 16"/>
          <p:cNvSpPr/>
          <p:nvPr/>
        </p:nvSpPr>
        <p:spPr>
          <a:xfrm>
            <a:off x="3152880" y="4357800"/>
            <a:ext cx="1845720" cy="12204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맑은 고딕"/>
              </a:rPr>
              <a:t>생성한 gym을 wappers 형태로 불러오기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84" name="CustomShape 17"/>
          <p:cNvSpPr/>
          <p:nvPr/>
        </p:nvSpPr>
        <p:spPr>
          <a:xfrm>
            <a:off x="0" y="4681800"/>
            <a:ext cx="6286320" cy="54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8"/>
              </a:rPr>
              <a:t>https://bitbucket.org/theconstructcore/openai_examples_projects.git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9"/>
              </a:rPr>
              <a:t>https://bitbucket.org/theconstructcore/openai_ros.git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30960" y="0"/>
            <a:ext cx="711612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5. OpenAI ROS TB3 example training script  Code 분석 ( traning script ) 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1428840" y="508680"/>
            <a:ext cx="664344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2"/>
              </a:rPr>
              <a:t>openai_examples_projects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/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3"/>
              </a:rPr>
              <a:t>my_turtlebot3_openai_example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/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4"/>
              </a:rPr>
              <a:t>scripts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/ start_qlearning.py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142920" y="508680"/>
            <a:ext cx="1285560" cy="272880"/>
          </a:xfrm>
          <a:prstGeom prst="rect">
            <a:avLst/>
          </a:prstGeom>
          <a:solidFill>
            <a:srgbClr val="DBEE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Training script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288" name="Picture 4"/>
          <p:cNvPicPr/>
          <p:nvPr/>
        </p:nvPicPr>
        <p:blipFill>
          <a:blip r:embed="rId5"/>
          <a:stretch/>
        </p:blipFill>
        <p:spPr>
          <a:xfrm>
            <a:off x="214200" y="1500120"/>
            <a:ext cx="5070240" cy="2785680"/>
          </a:xfrm>
          <a:prstGeom prst="rect">
            <a:avLst/>
          </a:prstGeom>
          <a:ln w="9360">
            <a:noFill/>
          </a:ln>
        </p:spPr>
      </p:pic>
      <p:sp>
        <p:nvSpPr>
          <p:cNvPr id="289" name="CustomShape 4"/>
          <p:cNvSpPr/>
          <p:nvPr/>
        </p:nvSpPr>
        <p:spPr>
          <a:xfrm>
            <a:off x="5275800" y="2071800"/>
            <a:ext cx="2974680" cy="27216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sz="800" b="0" u="sng" strike="noStrike" spc="-1">
                <a:solidFill>
                  <a:srgbClr val="0000FF"/>
                </a:solidFill>
                <a:uFillTx/>
                <a:latin typeface="맑은 고딕"/>
                <a:hlinkClick r:id="rId6"/>
              </a:rPr>
              <a:t>my_turtlebot3_openai_qlearn_params.yaml</a:t>
            </a:r>
            <a:r>
              <a:rPr lang="en-US" sz="800" b="0" strike="noStrike" spc="-1">
                <a:solidFill>
                  <a:srgbClr val="000000"/>
                </a:solidFill>
                <a:latin typeface="맑은 고딕"/>
              </a:rPr>
              <a:t>  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맑은 고딕"/>
              </a:rPr>
              <a:t>해당 config 파일에서 qlearning에 필요한 파아미터 들을 불러온다. 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90" name="CustomShape 5"/>
          <p:cNvSpPr/>
          <p:nvPr/>
        </p:nvSpPr>
        <p:spPr>
          <a:xfrm flipH="1">
            <a:off x="5069160" y="1500120"/>
            <a:ext cx="70920" cy="1356840"/>
          </a:xfrm>
          <a:prstGeom prst="leftBracket">
            <a:avLst>
              <a:gd name="adj" fmla="val 8333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6"/>
          <p:cNvSpPr/>
          <p:nvPr/>
        </p:nvSpPr>
        <p:spPr>
          <a:xfrm>
            <a:off x="5061240" y="3000240"/>
            <a:ext cx="4023000" cy="36540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맑은 고딕"/>
              </a:rPr>
              <a:t>강화학습에 사용할 Qlearn 객체 만들기 (  읽어온 파라미터 넣어 준다. )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맑은 고딕"/>
              </a:rPr>
              <a:t>이중 action_space 는  Turtlebot3_world ( task environment ) 파일에서 config 파일의 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맑은 고딕"/>
              </a:rPr>
              <a:t>'/turtlebot3/n_actions 값 ( turtlebot이 취할 수 있는 action )  여기서는 아래 3개 정의 됨 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292" name="Picture 2"/>
          <p:cNvPicPr/>
          <p:nvPr/>
        </p:nvPicPr>
        <p:blipFill>
          <a:blip r:embed="rId7"/>
          <a:stretch/>
        </p:blipFill>
        <p:spPr>
          <a:xfrm>
            <a:off x="5072040" y="3386160"/>
            <a:ext cx="3142800" cy="142560"/>
          </a:xfrm>
          <a:prstGeom prst="rect">
            <a:avLst/>
          </a:prstGeom>
          <a:ln w="9360">
            <a:noFill/>
          </a:ln>
        </p:spPr>
      </p:pic>
      <p:sp>
        <p:nvSpPr>
          <p:cNvPr id="293" name="CustomShape 7"/>
          <p:cNvSpPr/>
          <p:nvPr/>
        </p:nvSpPr>
        <p:spPr>
          <a:xfrm>
            <a:off x="2748960" y="3500280"/>
            <a:ext cx="1003680" cy="12204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맑은 고딕"/>
              </a:rPr>
              <a:t>Qlearn  클레스 초기화 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94" name="CustomShape 8"/>
          <p:cNvSpPr/>
          <p:nvPr/>
        </p:nvSpPr>
        <p:spPr>
          <a:xfrm>
            <a:off x="2248200" y="3857760"/>
            <a:ext cx="519120" cy="12204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맑은 고딕"/>
              </a:rPr>
              <a:t>변수 초기화 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95" name="CustomShape 9"/>
          <p:cNvSpPr/>
          <p:nvPr/>
        </p:nvSpPr>
        <p:spPr>
          <a:xfrm>
            <a:off x="0" y="4681800"/>
            <a:ext cx="6286320" cy="54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8"/>
              </a:rPr>
              <a:t>https://bitbucket.org/theconstructcore/openai_examples_projects.git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9"/>
              </a:rPr>
              <a:t>https://bitbucket.org/theconstructcore/openai_ros.git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-14040" y="0"/>
            <a:ext cx="661176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6. OpenAI ROS TB3 example training script  분석 ( traning script ) 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71280" y="294480"/>
            <a:ext cx="1213920" cy="272880"/>
          </a:xfrm>
          <a:prstGeom prst="rect">
            <a:avLst/>
          </a:prstGeom>
          <a:solidFill>
            <a:srgbClr val="DBEE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Training script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1143000" y="294480"/>
            <a:ext cx="8072280" cy="54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2"/>
              </a:rPr>
              <a:t>openai_examples_projects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/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3"/>
              </a:rPr>
              <a:t>my_turtlebot3_openai_example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/ config/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4"/>
              </a:rPr>
              <a:t> my_turtlebot3_openai_qlearn_params.yaml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299" name="Group 4"/>
          <p:cNvGrpSpPr/>
          <p:nvPr/>
        </p:nvGrpSpPr>
        <p:grpSpPr>
          <a:xfrm>
            <a:off x="207000" y="614520"/>
            <a:ext cx="4364640" cy="4242960"/>
            <a:chOff x="207000" y="614520"/>
            <a:chExt cx="4364640" cy="4242960"/>
          </a:xfrm>
        </p:grpSpPr>
        <p:pic>
          <p:nvPicPr>
            <p:cNvPr id="300" name="Picture 3"/>
            <p:cNvPicPr/>
            <p:nvPr/>
          </p:nvPicPr>
          <p:blipFill>
            <a:blip r:embed="rId5"/>
            <a:stretch/>
          </p:blipFill>
          <p:spPr>
            <a:xfrm>
              <a:off x="207000" y="614520"/>
              <a:ext cx="4364640" cy="343584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301" name="Picture 3"/>
            <p:cNvPicPr/>
            <p:nvPr/>
          </p:nvPicPr>
          <p:blipFill>
            <a:blip r:embed="rId6"/>
            <a:stretch/>
          </p:blipFill>
          <p:spPr>
            <a:xfrm>
              <a:off x="207000" y="4050720"/>
              <a:ext cx="4364640" cy="80676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302" name="Picture 2"/>
          <p:cNvPicPr/>
          <p:nvPr/>
        </p:nvPicPr>
        <p:blipFill>
          <a:blip r:embed="rId7"/>
          <a:stretch/>
        </p:blipFill>
        <p:spPr>
          <a:xfrm>
            <a:off x="4786200" y="3286080"/>
            <a:ext cx="3339000" cy="1482480"/>
          </a:xfrm>
          <a:prstGeom prst="rect">
            <a:avLst/>
          </a:prstGeom>
          <a:ln>
            <a:noFill/>
          </a:ln>
        </p:spPr>
      </p:pic>
      <p:sp>
        <p:nvSpPr>
          <p:cNvPr id="303" name="CustomShape 5"/>
          <p:cNvSpPr/>
          <p:nvPr/>
        </p:nvSpPr>
        <p:spPr>
          <a:xfrm>
            <a:off x="4500720" y="2286000"/>
            <a:ext cx="4214520" cy="11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아래 와 같은 Agent 와 Environment가 1cycle을 도는 형태가  1 Step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OpenAI ROS TB3 example training 의 경우 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State : laser_scan 배열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Reward : Done( 충돌 , 뒤짚힘 )이 발생하면  -200, 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            앞으로 이동 성공  + 5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             옆으로 이동 성공  - 1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 Action : 3개 Action( forward, left, right 이동 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4" name="CustomShape 6"/>
          <p:cNvSpPr/>
          <p:nvPr/>
        </p:nvSpPr>
        <p:spPr>
          <a:xfrm>
            <a:off x="500040" y="2428920"/>
            <a:ext cx="285480" cy="2428560"/>
          </a:xfrm>
          <a:prstGeom prst="leftBracket">
            <a:avLst>
              <a:gd name="adj" fmla="val 8333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7"/>
          <p:cNvSpPr/>
          <p:nvPr/>
        </p:nvSpPr>
        <p:spPr>
          <a:xfrm>
            <a:off x="-11880" y="3143160"/>
            <a:ext cx="517320" cy="73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Step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1000번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돌기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306" name="CustomShape 8"/>
          <p:cNvSpPr/>
          <p:nvPr/>
        </p:nvSpPr>
        <p:spPr>
          <a:xfrm flipH="1">
            <a:off x="3640320" y="642960"/>
            <a:ext cx="356760" cy="4214520"/>
          </a:xfrm>
          <a:prstGeom prst="leftBracket">
            <a:avLst>
              <a:gd name="adj" fmla="val 8333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9"/>
          <p:cNvSpPr/>
          <p:nvPr/>
        </p:nvSpPr>
        <p:spPr>
          <a:xfrm>
            <a:off x="3493440" y="785880"/>
            <a:ext cx="479880" cy="73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episod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500번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돌기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308" name="CustomShape 10"/>
          <p:cNvSpPr/>
          <p:nvPr/>
        </p:nvSpPr>
        <p:spPr>
          <a:xfrm>
            <a:off x="4357800" y="857160"/>
            <a:ext cx="4285800" cy="11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Step 이 1000번 돌거나 Done이 True가 되면 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Episod 1개가 종료 된다. Episode 시작시 env 환경이 reset이 된다. 그러면 gazebo 환경이 초기화 ( bot이 초기 위치로 이동) 된다.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OpenAI ROS TB3 example training 의 경우 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Done이 True가 되는 경우,turtlebot3_world.py(task env)에 정의 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 - Accel값을 보고 봇이 뒤짚히거나 길울어 졌다고 판다시 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 - lidar 값을 읽었을 때 장애물에 닿았다고 판단시.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9" name="CustomShape 11"/>
          <p:cNvSpPr/>
          <p:nvPr/>
        </p:nvSpPr>
        <p:spPr>
          <a:xfrm>
            <a:off x="4429080" y="2214720"/>
            <a:ext cx="4357440" cy="24998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CustomShape 12"/>
          <p:cNvSpPr/>
          <p:nvPr/>
        </p:nvSpPr>
        <p:spPr>
          <a:xfrm>
            <a:off x="4500720" y="2071800"/>
            <a:ext cx="1071360" cy="242640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Step 1Cycle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11" name="CustomShape 13"/>
          <p:cNvSpPr/>
          <p:nvPr/>
        </p:nvSpPr>
        <p:spPr>
          <a:xfrm>
            <a:off x="4214880" y="785880"/>
            <a:ext cx="4643280" cy="400032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CustomShape 14"/>
          <p:cNvSpPr/>
          <p:nvPr/>
        </p:nvSpPr>
        <p:spPr>
          <a:xfrm>
            <a:off x="4357800" y="642960"/>
            <a:ext cx="1071360" cy="242640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Episode 1Cycle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72400" y="2252880"/>
            <a:ext cx="222768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PoleCart가 막대를 세우기 위해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좌우로 움직임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721320" y="2214720"/>
            <a:ext cx="161028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TB2가 벽을 피해 벽뒤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목적지로 이동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6545880" y="2214720"/>
            <a:ext cx="186012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Fetch 로봇이 네모를 차서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목적지 (빨간 점) 로 보냄 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102" name="Picture 2"/>
          <p:cNvPicPr/>
          <p:nvPr/>
        </p:nvPicPr>
        <p:blipFill>
          <a:blip r:embed="rId3"/>
          <a:stretch/>
        </p:blipFill>
        <p:spPr>
          <a:xfrm>
            <a:off x="3214800" y="2714760"/>
            <a:ext cx="5714640" cy="1630080"/>
          </a:xfrm>
          <a:prstGeom prst="rect">
            <a:avLst/>
          </a:prstGeom>
          <a:ln w="9360">
            <a:noFill/>
          </a:ln>
        </p:spPr>
      </p:pic>
      <p:pic>
        <p:nvPicPr>
          <p:cNvPr id="103" name="Picture 2"/>
          <p:cNvPicPr/>
          <p:nvPr/>
        </p:nvPicPr>
        <p:blipFill>
          <a:blip r:embed="rId4"/>
          <a:stretch/>
        </p:blipFill>
        <p:spPr>
          <a:xfrm>
            <a:off x="285840" y="357120"/>
            <a:ext cx="8429400" cy="1856880"/>
          </a:xfrm>
          <a:prstGeom prst="rect">
            <a:avLst/>
          </a:prstGeom>
          <a:ln w="9360">
            <a:noFill/>
          </a:ln>
        </p:spPr>
      </p:pic>
      <p:sp>
        <p:nvSpPr>
          <p:cNvPr id="104" name="CustomShape 4"/>
          <p:cNvSpPr/>
          <p:nvPr/>
        </p:nvSpPr>
        <p:spPr>
          <a:xfrm>
            <a:off x="3604320" y="4538880"/>
            <a:ext cx="198072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ShadowHand 가 육면체를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원하는 면이 오게 돌림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6676200" y="4500720"/>
            <a:ext cx="198072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ShadowHand 가 막대기를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원하는 형상으로 잡게 돌림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06" name="CustomShape 6"/>
          <p:cNvSpPr/>
          <p:nvPr/>
        </p:nvSpPr>
        <p:spPr>
          <a:xfrm>
            <a:off x="480960" y="500040"/>
            <a:ext cx="136980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</a:rPr>
              <a:t>강화학습 알고리즘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</a:rPr>
              <a:t> -&gt; Q learning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</a:rPr>
              <a:t>시뮬레이션 툴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</a:rPr>
              <a:t>-&gt;  JAVA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07" name="CustomShape 7"/>
          <p:cNvSpPr/>
          <p:nvPr/>
        </p:nvSpPr>
        <p:spPr>
          <a:xfrm>
            <a:off x="165600" y="0"/>
            <a:ext cx="600084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latin typeface="맑은 고딕"/>
              </a:rPr>
              <a:t>2.  Open AI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맑은 고딕"/>
              </a:rPr>
              <a:t>platform을</a:t>
            </a:r>
            <a:r>
              <a:rPr lang="en-US" sz="15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맑은 고딕"/>
              </a:rPr>
              <a:t>로봇에</a:t>
            </a:r>
            <a:r>
              <a:rPr lang="en-US" sz="15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맑은 고딕"/>
              </a:rPr>
              <a:t>적용해서</a:t>
            </a:r>
            <a:r>
              <a:rPr lang="en-US" sz="15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맑은 고딕"/>
              </a:rPr>
              <a:t>무엇을</a:t>
            </a:r>
            <a:r>
              <a:rPr lang="en-US" sz="15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맑은 고딕"/>
              </a:rPr>
              <a:t>하고</a:t>
            </a:r>
            <a:r>
              <a:rPr lang="en-US" sz="15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맑은 고딕"/>
              </a:rPr>
              <a:t>있을까요</a:t>
            </a:r>
            <a:r>
              <a:rPr lang="en-US" sz="1500" b="0" strike="noStrike" spc="-1" dirty="0">
                <a:solidFill>
                  <a:srgbClr val="000000"/>
                </a:solidFill>
                <a:latin typeface="맑은 고딕"/>
              </a:rPr>
              <a:t>?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108" name="CustomShape 8"/>
          <p:cNvSpPr/>
          <p:nvPr/>
        </p:nvSpPr>
        <p:spPr>
          <a:xfrm>
            <a:off x="182880" y="4046040"/>
            <a:ext cx="2356920" cy="8204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Mujoco :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유료 simulation tool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50 $ / year.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한달 무료 → 학생은 무료 버전 ?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09" name="CustomShape 9"/>
          <p:cNvSpPr/>
          <p:nvPr/>
        </p:nvSpPr>
        <p:spPr>
          <a:xfrm>
            <a:off x="3506040" y="383400"/>
            <a:ext cx="1369800" cy="8204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</a:rPr>
              <a:t>강화학습 알고리즘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</a:rPr>
              <a:t> -&gt; Q learning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</a:rPr>
              <a:t>시뮬레이션 툴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</a:rPr>
              <a:t>-&gt;  Gazebo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10" name="CustomShape 10"/>
          <p:cNvSpPr/>
          <p:nvPr/>
        </p:nvSpPr>
        <p:spPr>
          <a:xfrm>
            <a:off x="6363720" y="1357200"/>
            <a:ext cx="1369800" cy="8204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</a:rPr>
              <a:t>강화학습 알고리즘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</a:rPr>
              <a:t> -&gt; PPO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</a:rPr>
              <a:t>시뮬레이션 툴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</a:rPr>
              <a:t>-&gt; mujoco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11" name="CustomShape 11"/>
          <p:cNvSpPr/>
          <p:nvPr/>
        </p:nvSpPr>
        <p:spPr>
          <a:xfrm>
            <a:off x="3363120" y="3714840"/>
            <a:ext cx="1369800" cy="8204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</a:rPr>
              <a:t>강화학습 알고리즘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</a:rPr>
              <a:t> -&gt; HER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</a:rPr>
              <a:t>시뮬레이션 툴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</a:rPr>
              <a:t>-&gt; mujoco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12" name="CustomShape 12"/>
          <p:cNvSpPr/>
          <p:nvPr/>
        </p:nvSpPr>
        <p:spPr>
          <a:xfrm>
            <a:off x="6506280" y="3643200"/>
            <a:ext cx="1369800" cy="8204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</a:rPr>
              <a:t>강화학습 알고리즘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</a:rPr>
              <a:t> -&gt; HER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</a:rPr>
              <a:t>시뮬레이션 툴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</a:rPr>
              <a:t>-&gt; mujoco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13" name="CustomShape 13"/>
          <p:cNvSpPr/>
          <p:nvPr/>
        </p:nvSpPr>
        <p:spPr>
          <a:xfrm>
            <a:off x="0" y="4866480"/>
            <a:ext cx="357156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5"/>
              </a:rPr>
              <a:t>https://gym.openai.com/envs/#robotics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    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14" name="TextShape 14"/>
          <p:cNvSpPr txBox="1"/>
          <p:nvPr/>
        </p:nvSpPr>
        <p:spPr>
          <a:xfrm>
            <a:off x="285720" y="2714626"/>
            <a:ext cx="2786082" cy="114300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ko-KR" altLang="en-US" sz="1200" b="0" strike="noStrike" spc="-1" smtClean="0">
                <a:latin typeface="Arial"/>
                <a:hlinkClick r:id="rId6"/>
              </a:rPr>
              <a:t>동작 영상</a:t>
            </a:r>
            <a:endParaRPr lang="en-US" sz="1200" b="0" strike="noStrike" spc="-1" dirty="0" smtClean="0">
              <a:latin typeface="Arial"/>
              <a:hlinkClick r:id="rId6"/>
            </a:endParaRPr>
          </a:p>
          <a:p>
            <a:r>
              <a:rPr lang="en-US" sz="1200" b="0" strike="noStrike" spc="-1" dirty="0" smtClean="0">
                <a:latin typeface="Arial"/>
                <a:hlinkClick r:id="rId6"/>
              </a:rPr>
              <a:t>https</a:t>
            </a:r>
            <a:r>
              <a:rPr lang="en-US" sz="1200" b="0" strike="noStrike" spc="-1" dirty="0">
                <a:latin typeface="Arial"/>
                <a:hlinkClick r:id="rId6"/>
              </a:rPr>
              <a:t>://</a:t>
            </a:r>
            <a:r>
              <a:rPr lang="en-US" sz="1200" b="0" strike="noStrike" spc="-1" dirty="0" smtClean="0">
                <a:latin typeface="Arial"/>
                <a:hlinkClick r:id="rId6"/>
              </a:rPr>
              <a:t>youtu.be/8Np3eC_PTFo</a:t>
            </a:r>
            <a:endParaRPr lang="en-US" sz="1200" b="0" strike="noStrike" spc="-1" dirty="0" smtClean="0">
              <a:latin typeface="Arial"/>
            </a:endParaRPr>
          </a:p>
          <a:p>
            <a:r>
              <a:rPr lang="ko-KR" altLang="en-US" sz="1200" spc="-1" dirty="0" err="1" smtClean="0">
                <a:latin typeface="Arial"/>
              </a:rPr>
              <a:t>실물봇</a:t>
            </a:r>
            <a:r>
              <a:rPr lang="ko-KR" altLang="en-US" sz="1200" spc="-1" dirty="0" smtClean="0">
                <a:latin typeface="Arial"/>
              </a:rPr>
              <a:t> 적용 영상</a:t>
            </a:r>
            <a:endParaRPr lang="en-US" sz="1200" b="0" strike="noStrike" spc="-1" dirty="0">
              <a:latin typeface="Arial"/>
            </a:endParaRPr>
          </a:p>
          <a:p>
            <a:r>
              <a:rPr lang="en-US" sz="1200" b="0" strike="noStrike" spc="-1" dirty="0">
                <a:latin typeface="Arial"/>
              </a:rPr>
              <a:t>https://youtu.be/uYTLEjHkgjU</a:t>
            </a:r>
          </a:p>
          <a:p>
            <a:r>
              <a:rPr lang="en-US" sz="1200" b="0" strike="noStrike" spc="-1" dirty="0">
                <a:latin typeface="Arial"/>
              </a:rPr>
              <a:t>https://youtu.be/XYoS68yJVmw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90800" y="0"/>
            <a:ext cx="490608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3. Open AI 를  ROS + GAZEBO  와 연동하여 사용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071960" y="1071720"/>
            <a:ext cx="4980600" cy="136800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824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방법 1. Python 2.0에서 OpenAI ROS package만 사용 . </a:t>
            </a:r>
            <a:endParaRPr lang="en-US" sz="1200" b="0" strike="noStrike" spc="-1"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장점 : ROS 기반 환경 setting이 쉬움. OpenAI Gym Code그대로 사용.</a:t>
            </a:r>
            <a:endParaRPr lang="en-US" sz="1200" b="0" strike="noStrike" spc="-1"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        가제보 기반 Robot 13종을 지원하는 API 가 만들어져 있음. </a:t>
            </a:r>
            <a:endParaRPr lang="en-US" sz="1200" b="0" strike="noStrike" spc="-1"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단점 : OpenAI의 Baseline에 있는 강화 학습 알고리즘을 </a:t>
            </a:r>
            <a:endParaRPr lang="en-US" sz="1200" b="0" strike="noStrike" spc="-1"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  <a:ea typeface="Noto Sans CJK SC Regular"/>
              </a:rPr>
              <a:t>         그대로 가져다 쓸수 없음.  기본 예제에서 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qlearn 정도만 제공  </a:t>
            </a:r>
            <a:endParaRPr lang="en-US" sz="1200" b="0" strike="noStrike" spc="-1"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          그외 keras에서 dqn 알고리즘 가져다 쓸수도 있긴 함.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117" name="Group 3"/>
          <p:cNvGrpSpPr/>
          <p:nvPr/>
        </p:nvGrpSpPr>
        <p:grpSpPr>
          <a:xfrm>
            <a:off x="357120" y="1000080"/>
            <a:ext cx="2625120" cy="2863080"/>
            <a:chOff x="357120" y="1000080"/>
            <a:chExt cx="2625120" cy="2863080"/>
          </a:xfrm>
        </p:grpSpPr>
        <p:pic>
          <p:nvPicPr>
            <p:cNvPr id="118" name="Picture 4"/>
            <p:cNvPicPr/>
            <p:nvPr/>
          </p:nvPicPr>
          <p:blipFill>
            <a:blip r:embed="rId2"/>
            <a:stretch/>
          </p:blipFill>
          <p:spPr>
            <a:xfrm>
              <a:off x="446400" y="1181160"/>
              <a:ext cx="2266560" cy="23810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9" name="Picture 2"/>
            <p:cNvPicPr/>
            <p:nvPr/>
          </p:nvPicPr>
          <p:blipFill>
            <a:blip r:embed="rId3"/>
            <a:stretch/>
          </p:blipFill>
          <p:spPr>
            <a:xfrm>
              <a:off x="357120" y="3071880"/>
              <a:ext cx="1142640" cy="791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0" name="CustomShape 4"/>
            <p:cNvSpPr/>
            <p:nvPr/>
          </p:nvSpPr>
          <p:spPr>
            <a:xfrm rot="19630800">
              <a:off x="1168560" y="2527920"/>
              <a:ext cx="112608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맑은 고딕"/>
                </a:rPr>
                <a:t>Python 3</a:t>
              </a:r>
              <a:endParaRPr lang="en-US" sz="1800" b="0" strike="noStrike" spc="-1">
                <a:latin typeface="Arial"/>
              </a:endParaRPr>
            </a:p>
          </p:txBody>
        </p:sp>
        <p:pic>
          <p:nvPicPr>
            <p:cNvPr id="121" name="Picture 2"/>
            <p:cNvPicPr/>
            <p:nvPr/>
          </p:nvPicPr>
          <p:blipFill>
            <a:blip r:embed="rId4"/>
            <a:stretch/>
          </p:blipFill>
          <p:spPr>
            <a:xfrm>
              <a:off x="1643040" y="1000080"/>
              <a:ext cx="1339200" cy="378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2" name="CustomShape 5"/>
            <p:cNvSpPr/>
            <p:nvPr/>
          </p:nvSpPr>
          <p:spPr>
            <a:xfrm rot="19749000">
              <a:off x="870480" y="1588320"/>
              <a:ext cx="11311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맑은 고딕"/>
                </a:rPr>
                <a:t>Python 2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23" name="CustomShape 6"/>
          <p:cNvSpPr/>
          <p:nvPr/>
        </p:nvSpPr>
        <p:spPr>
          <a:xfrm>
            <a:off x="637560" y="3925800"/>
            <a:ext cx="242424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OpenAI 와 ROS 는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지원 Python version이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틀려서 연동 이 되지 않는 문제 있음.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4" name="CustomShape 7"/>
          <p:cNvSpPr/>
          <p:nvPr/>
        </p:nvSpPr>
        <p:spPr>
          <a:xfrm>
            <a:off x="4071960" y="2714760"/>
            <a:ext cx="4785840" cy="82044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824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방법 2. python 3.0을 가상환경에서 실행하여 OpenAI 사용</a:t>
            </a:r>
            <a:endParaRPr lang="en-US" sz="1200" b="0" strike="noStrike" spc="-1"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장점 :  OpenAI Gym, Baseline 그대로 사용.</a:t>
            </a:r>
            <a:endParaRPr lang="en-US" sz="1200" b="0" strike="noStrike" spc="-1"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단점 :  ROS 기반 환경 setting이 방법 1보다 어려움.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5" name="CustomShape 8"/>
          <p:cNvSpPr/>
          <p:nvPr/>
        </p:nvSpPr>
        <p:spPr>
          <a:xfrm>
            <a:off x="4178160" y="3928680"/>
            <a:ext cx="3562200" cy="100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ROS Gazebo 기반 에서 강화학습을 학습시에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적당한 방법을 선택해서 하시면 될것 같습니다.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해당강의는  아래 방법으로만 진행 예정.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방법 1. Python 2.0에서 OpenAI ROS package 에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기본 제공하는 q learning 만 사용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6" name="CustomShape 9"/>
          <p:cNvSpPr/>
          <p:nvPr/>
        </p:nvSpPr>
        <p:spPr>
          <a:xfrm>
            <a:off x="4114800" y="641520"/>
            <a:ext cx="3626280" cy="272880"/>
          </a:xfrm>
          <a:prstGeom prst="rect">
            <a:avLst/>
          </a:prstGeom>
          <a:solidFill>
            <a:srgbClr val="FDEAD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해당 강의에서는 방법1 OpenAI Ros package 만 설명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1680" y="0"/>
            <a:ext cx="670752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4. OpenAI ROS Packages 에서 기본 지원하는 Gazebo Simulation Bot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6360" y="365760"/>
            <a:ext cx="82666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OpenAI 쪽 interface Code만 있고 각 봇의 가제보 시뮬레이션 코드는 알아서 찾아야 한다……..이게 젤 어렵습니다.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129" name="Picture 1"/>
          <p:cNvPicPr/>
          <p:nvPr/>
        </p:nvPicPr>
        <p:blipFill>
          <a:blip r:embed="rId3"/>
          <a:stretch/>
        </p:blipFill>
        <p:spPr>
          <a:xfrm>
            <a:off x="214200" y="1254960"/>
            <a:ext cx="856800" cy="1019880"/>
          </a:xfrm>
          <a:prstGeom prst="rect">
            <a:avLst/>
          </a:prstGeom>
          <a:ln>
            <a:noFill/>
          </a:ln>
        </p:spPr>
      </p:pic>
      <p:pic>
        <p:nvPicPr>
          <p:cNvPr id="130" name="Picture 2"/>
          <p:cNvPicPr/>
          <p:nvPr/>
        </p:nvPicPr>
        <p:blipFill>
          <a:blip r:embed="rId4"/>
          <a:srcRect l="39259" r="21465" b="18182"/>
          <a:stretch/>
        </p:blipFill>
        <p:spPr>
          <a:xfrm>
            <a:off x="1143000" y="1263600"/>
            <a:ext cx="856800" cy="1285560"/>
          </a:xfrm>
          <a:prstGeom prst="rect">
            <a:avLst/>
          </a:prstGeom>
          <a:ln>
            <a:noFill/>
          </a:ln>
        </p:spPr>
      </p:pic>
      <p:pic>
        <p:nvPicPr>
          <p:cNvPr id="131" name="Picture 3"/>
          <p:cNvPicPr/>
          <p:nvPr/>
        </p:nvPicPr>
        <p:blipFill>
          <a:blip r:embed="rId5"/>
          <a:srcRect l="13633" r="18180" b="17613"/>
          <a:stretch/>
        </p:blipFill>
        <p:spPr>
          <a:xfrm>
            <a:off x="2071800" y="1263600"/>
            <a:ext cx="1071360" cy="999720"/>
          </a:xfrm>
          <a:prstGeom prst="rect">
            <a:avLst/>
          </a:prstGeom>
          <a:ln>
            <a:noFill/>
          </a:ln>
        </p:spPr>
      </p:pic>
      <p:pic>
        <p:nvPicPr>
          <p:cNvPr id="132" name="Picture 4"/>
          <p:cNvPicPr/>
          <p:nvPr/>
        </p:nvPicPr>
        <p:blipFill>
          <a:blip r:embed="rId6"/>
          <a:stretch/>
        </p:blipFill>
        <p:spPr>
          <a:xfrm>
            <a:off x="3214800" y="1263600"/>
            <a:ext cx="1571400" cy="1009800"/>
          </a:xfrm>
          <a:prstGeom prst="rect">
            <a:avLst/>
          </a:prstGeom>
          <a:ln>
            <a:noFill/>
          </a:ln>
        </p:spPr>
      </p:pic>
      <p:pic>
        <p:nvPicPr>
          <p:cNvPr id="133" name="Picture 6"/>
          <p:cNvPicPr/>
          <p:nvPr/>
        </p:nvPicPr>
        <p:blipFill>
          <a:blip r:embed="rId7"/>
          <a:stretch/>
        </p:blipFill>
        <p:spPr>
          <a:xfrm>
            <a:off x="5072040" y="1357200"/>
            <a:ext cx="1230480" cy="1071360"/>
          </a:xfrm>
          <a:prstGeom prst="rect">
            <a:avLst/>
          </a:prstGeom>
          <a:ln>
            <a:noFill/>
          </a:ln>
        </p:spPr>
      </p:pic>
      <p:pic>
        <p:nvPicPr>
          <p:cNvPr id="134" name="Picture 7"/>
          <p:cNvPicPr/>
          <p:nvPr/>
        </p:nvPicPr>
        <p:blipFill>
          <a:blip r:embed="rId8"/>
          <a:stretch/>
        </p:blipFill>
        <p:spPr>
          <a:xfrm>
            <a:off x="71280" y="3143160"/>
            <a:ext cx="1285560" cy="1186560"/>
          </a:xfrm>
          <a:prstGeom prst="rect">
            <a:avLst/>
          </a:prstGeom>
          <a:ln>
            <a:noFill/>
          </a:ln>
        </p:spPr>
      </p:pic>
      <p:pic>
        <p:nvPicPr>
          <p:cNvPr id="135" name="Picture 8"/>
          <p:cNvPicPr/>
          <p:nvPr/>
        </p:nvPicPr>
        <p:blipFill>
          <a:blip r:embed="rId9"/>
          <a:stretch/>
        </p:blipFill>
        <p:spPr>
          <a:xfrm>
            <a:off x="7858080" y="1143000"/>
            <a:ext cx="825480" cy="1593360"/>
          </a:xfrm>
          <a:prstGeom prst="rect">
            <a:avLst/>
          </a:prstGeom>
          <a:ln>
            <a:noFill/>
          </a:ln>
        </p:spPr>
      </p:pic>
      <p:pic>
        <p:nvPicPr>
          <p:cNvPr id="136" name="Picture 9"/>
          <p:cNvPicPr/>
          <p:nvPr/>
        </p:nvPicPr>
        <p:blipFill>
          <a:blip r:embed="rId10"/>
          <a:stretch/>
        </p:blipFill>
        <p:spPr>
          <a:xfrm>
            <a:off x="3143160" y="3000240"/>
            <a:ext cx="1379160" cy="1522800"/>
          </a:xfrm>
          <a:prstGeom prst="rect">
            <a:avLst/>
          </a:prstGeom>
          <a:ln>
            <a:noFill/>
          </a:ln>
        </p:spPr>
      </p:pic>
      <p:pic>
        <p:nvPicPr>
          <p:cNvPr id="137" name="Picture 11"/>
          <p:cNvPicPr/>
          <p:nvPr/>
        </p:nvPicPr>
        <p:blipFill>
          <a:blip r:embed="rId11"/>
          <a:stretch/>
        </p:blipFill>
        <p:spPr>
          <a:xfrm>
            <a:off x="6429240" y="1285920"/>
            <a:ext cx="1257480" cy="1071000"/>
          </a:xfrm>
          <a:prstGeom prst="rect">
            <a:avLst/>
          </a:prstGeom>
          <a:ln>
            <a:noFill/>
          </a:ln>
        </p:spPr>
      </p:pic>
      <p:pic>
        <p:nvPicPr>
          <p:cNvPr id="138" name="Picture 12"/>
          <p:cNvPicPr/>
          <p:nvPr/>
        </p:nvPicPr>
        <p:blipFill>
          <a:blip r:embed="rId12"/>
          <a:stretch/>
        </p:blipFill>
        <p:spPr>
          <a:xfrm>
            <a:off x="4643280" y="3000240"/>
            <a:ext cx="1023480" cy="1425240"/>
          </a:xfrm>
          <a:prstGeom prst="rect">
            <a:avLst/>
          </a:prstGeom>
          <a:ln>
            <a:noFill/>
          </a:ln>
        </p:spPr>
      </p:pic>
      <p:pic>
        <p:nvPicPr>
          <p:cNvPr id="139" name="Picture 14"/>
          <p:cNvPicPr/>
          <p:nvPr/>
        </p:nvPicPr>
        <p:blipFill>
          <a:blip r:embed="rId13"/>
          <a:srcRect t="30762" r="34954"/>
          <a:stretch/>
        </p:blipFill>
        <p:spPr>
          <a:xfrm>
            <a:off x="1428840" y="3143160"/>
            <a:ext cx="1499760" cy="1285560"/>
          </a:xfrm>
          <a:prstGeom prst="rect">
            <a:avLst/>
          </a:prstGeom>
          <a:ln>
            <a:noFill/>
          </a:ln>
        </p:spPr>
      </p:pic>
      <p:pic>
        <p:nvPicPr>
          <p:cNvPr id="140" name="Picture 15"/>
          <p:cNvPicPr/>
          <p:nvPr/>
        </p:nvPicPr>
        <p:blipFill>
          <a:blip r:embed="rId14" cstate="print"/>
          <a:stretch/>
        </p:blipFill>
        <p:spPr>
          <a:xfrm>
            <a:off x="5857920" y="3286080"/>
            <a:ext cx="1640160" cy="795600"/>
          </a:xfrm>
          <a:prstGeom prst="rect">
            <a:avLst/>
          </a:prstGeom>
          <a:ln>
            <a:noFill/>
          </a:ln>
        </p:spPr>
      </p:pic>
      <p:sp>
        <p:nvSpPr>
          <p:cNvPr id="141" name="CustomShape 3"/>
          <p:cNvSpPr/>
          <p:nvPr/>
        </p:nvSpPr>
        <p:spPr>
          <a:xfrm>
            <a:off x="204840" y="977760"/>
            <a:ext cx="7740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cartpole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1139040" y="977760"/>
            <a:ext cx="6976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hopper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2039040" y="977760"/>
            <a:ext cx="16700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moving_cube_image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3773520" y="1000080"/>
            <a:ext cx="10407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parrotdrone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4972680" y="977760"/>
            <a:ext cx="13608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rosbot_husarion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6" name="CustomShape 8"/>
          <p:cNvSpPr/>
          <p:nvPr/>
        </p:nvSpPr>
        <p:spPr>
          <a:xfrm>
            <a:off x="6425280" y="1000080"/>
            <a:ext cx="6976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hopper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7" name="CustomShape 9"/>
          <p:cNvSpPr/>
          <p:nvPr/>
        </p:nvSpPr>
        <p:spPr>
          <a:xfrm>
            <a:off x="0" y="4681800"/>
            <a:ext cx="9143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https://bitbucket.org/theconstructcore/openai_ros/src/b5fb3523a4c089a2bcbc4d7db9ed7453e227c372/openai_ros/doc/img/?at=kinetic-devel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8" name="CustomShape 10"/>
          <p:cNvSpPr/>
          <p:nvPr/>
        </p:nvSpPr>
        <p:spPr>
          <a:xfrm>
            <a:off x="7822800" y="879480"/>
            <a:ext cx="6976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hopper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9" name="CustomShape 11"/>
          <p:cNvSpPr/>
          <p:nvPr/>
        </p:nvSpPr>
        <p:spPr>
          <a:xfrm>
            <a:off x="116280" y="2835360"/>
            <a:ext cx="11595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sawyer_robot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0" name="CustomShape 12"/>
          <p:cNvSpPr/>
          <p:nvPr/>
        </p:nvSpPr>
        <p:spPr>
          <a:xfrm>
            <a:off x="1544040" y="2857680"/>
            <a:ext cx="12448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turtlebot3_sim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1" name="CustomShape 13"/>
          <p:cNvSpPr/>
          <p:nvPr/>
        </p:nvSpPr>
        <p:spPr>
          <a:xfrm>
            <a:off x="4704840" y="2714760"/>
            <a:ext cx="9036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turtlebot2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2" name="CustomShape 14"/>
          <p:cNvSpPr/>
          <p:nvPr/>
        </p:nvSpPr>
        <p:spPr>
          <a:xfrm>
            <a:off x="3428640" y="2692440"/>
            <a:ext cx="9554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shadow_tc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3" name="CustomShape 15"/>
          <p:cNvSpPr/>
          <p:nvPr/>
        </p:nvSpPr>
        <p:spPr>
          <a:xfrm>
            <a:off x="6201720" y="2928960"/>
            <a:ext cx="7606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wamv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154" name="그림 153"/>
          <p:cNvPicPr/>
          <p:nvPr/>
        </p:nvPicPr>
        <p:blipFill>
          <a:blip r:embed="rId15"/>
          <a:srcRect l="63289" t="33539" r="10681" b="16676"/>
          <a:stretch/>
        </p:blipFill>
        <p:spPr>
          <a:xfrm>
            <a:off x="7589520" y="3017520"/>
            <a:ext cx="1463040" cy="1575720"/>
          </a:xfrm>
          <a:prstGeom prst="rect">
            <a:avLst/>
          </a:prstGeom>
          <a:ln>
            <a:noFill/>
          </a:ln>
        </p:spPr>
      </p:pic>
      <p:sp>
        <p:nvSpPr>
          <p:cNvPr id="155" name="CustomShape 16"/>
          <p:cNvSpPr/>
          <p:nvPr/>
        </p:nvSpPr>
        <p:spPr>
          <a:xfrm>
            <a:off x="7785720" y="2748960"/>
            <a:ext cx="7606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Fetch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6" name="CustomShape 17"/>
          <p:cNvSpPr/>
          <p:nvPr/>
        </p:nvSpPr>
        <p:spPr>
          <a:xfrm>
            <a:off x="1371600" y="2743200"/>
            <a:ext cx="1737360" cy="1920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18"/>
          <p:cNvSpPr/>
          <p:nvPr/>
        </p:nvSpPr>
        <p:spPr>
          <a:xfrm>
            <a:off x="2023560" y="2504880"/>
            <a:ext cx="12618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이 예제 돌릴 예정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70200" y="36000"/>
            <a:ext cx="605988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터틀봇3 이용하여 아래 화면과 같은 학습을 진행해볼 예정입니다. </a:t>
            </a:r>
            <a:endParaRPr lang="en-US" sz="1500" b="0" strike="noStrike" spc="-1">
              <a:latin typeface="Arial"/>
            </a:endParaRPr>
          </a:p>
        </p:txBody>
      </p:sp>
      <p:pic>
        <p:nvPicPr>
          <p:cNvPr id="159" name="Picture 1"/>
          <p:cNvPicPr/>
          <p:nvPr/>
        </p:nvPicPr>
        <p:blipFill>
          <a:blip r:embed="rId2"/>
          <a:stretch/>
        </p:blipFill>
        <p:spPr>
          <a:xfrm>
            <a:off x="154080" y="839160"/>
            <a:ext cx="7132320" cy="4153320"/>
          </a:xfrm>
          <a:prstGeom prst="rect">
            <a:avLst/>
          </a:prstGeom>
          <a:ln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254520" y="324000"/>
            <a:ext cx="84358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  <a:ea typeface="Noto Sans CJK SC Regular"/>
              </a:rPr>
              <a:t>앞에서 말씀드린 OpenAI ROS Package에서 기본 제공하는 예제를 실행 시켜 보겠습니다. </a:t>
            </a:r>
            <a:endParaRPr lang="en-US" sz="1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  <a:ea typeface="Noto Sans CJK SC Regular"/>
              </a:rPr>
              <a:t>터틀봇 3 를  강화학습 알고리즘 중 하나 인 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Q Learning 을 이용해서 아래 장애물을 피해가도록 휼련시키는 예제 입니다. 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26640" y="0"/>
            <a:ext cx="909216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5. OpenAI ROS 로 코드 구조는 아래 와 같고 실습을 위해서는 아래        Package들을 설치 해야 합니다. 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-48960" y="4857840"/>
            <a:ext cx="315144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2"/>
              </a:rPr>
              <a:t>Reference : http://wiki.ros.org/openai_ros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163" name="Picture 2"/>
          <p:cNvPicPr/>
          <p:nvPr/>
        </p:nvPicPr>
        <p:blipFill>
          <a:blip r:embed="rId3"/>
          <a:stretch/>
        </p:blipFill>
        <p:spPr>
          <a:xfrm>
            <a:off x="928800" y="894960"/>
            <a:ext cx="6429240" cy="1714320"/>
          </a:xfrm>
          <a:prstGeom prst="rect">
            <a:avLst/>
          </a:prstGeom>
          <a:ln>
            <a:noFill/>
          </a:ln>
        </p:spPr>
      </p:pic>
      <p:sp>
        <p:nvSpPr>
          <p:cNvPr id="164" name="CustomShape 3"/>
          <p:cNvSpPr/>
          <p:nvPr/>
        </p:nvSpPr>
        <p:spPr>
          <a:xfrm>
            <a:off x="357120" y="3264120"/>
            <a:ext cx="8357760" cy="167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66B3"/>
                </a:solidFill>
                <a:latin typeface="맑은 고딕"/>
              </a:rPr>
              <a:t>Training Environments</a:t>
            </a:r>
            <a:r>
              <a:rPr lang="en-US" sz="1000" b="0" strike="noStrike" spc="-1">
                <a:solidFill>
                  <a:srgbClr val="0066B3"/>
                </a:solidFill>
                <a:latin typeface="맑은 고딕"/>
              </a:rPr>
              <a:t>: </a:t>
            </a: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 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 로봇을 학습시키는 데 필요한 모든 데이터를 제공하는 역할 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 OpenAI Gym 공식 환경을 상속받습니다. 그래서 그들은 완전히 호환되며 OpenAI Gym의 훈련 절차를 사용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맑은 고딕"/>
              </a:rPr>
              <a:t>   Task Environment</a:t>
            </a: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. 로봇이 배워야 할 작업을 지정할 수 있는 Class, Robot Environment을 상속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맑은 고딕"/>
              </a:rPr>
              <a:t>   Robot Environment</a:t>
            </a: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. 작업에서 사용할 로봇을 지정하는 Class, Gazebo Environment 을 상속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맑은 고딕"/>
              </a:rPr>
              <a:t>   Gazebo Environment</a:t>
            </a: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.  Gazebo simulation과 연결되는 Class,  Gym Environment( OpenAI의 기본구조)을 상속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ED1C24"/>
                </a:solidFill>
                <a:latin typeface="맑은 고딕"/>
              </a:rPr>
              <a:t>Training Script</a:t>
            </a:r>
            <a:r>
              <a:rPr lang="en-US" sz="1000" b="0" strike="noStrike" spc="-1">
                <a:solidFill>
                  <a:srgbClr val="ED1C24"/>
                </a:solidFill>
                <a:latin typeface="맑은 고딕"/>
              </a:rPr>
              <a:t>: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 로봇을 훈련시키기 위해 사용할 학습 알고리즘 을 정의하고 설정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-&gt; Training Environments은 그대로 쓰고 Training Script만 수정해서 원하는 강화학습을 쉽게 만들수 있다...정말 ??? 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2000160" y="1473840"/>
            <a:ext cx="4428720" cy="99972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5"/>
          <p:cNvSpPr/>
          <p:nvPr/>
        </p:nvSpPr>
        <p:spPr>
          <a:xfrm>
            <a:off x="3303000" y="1022400"/>
            <a:ext cx="244872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70C0"/>
                </a:solidFill>
                <a:latin typeface="맑은 고딕"/>
              </a:rPr>
              <a:t>Training Environments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70C0"/>
                </a:solidFill>
                <a:latin typeface="맑은 고딕"/>
              </a:rPr>
              <a:t>(OpenAI ROS Package 에 구현 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227160" y="357840"/>
            <a:ext cx="52416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크게 두 개 구조로 되어 있습니다.  Training Script 와 Training Environments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8" name="CustomShape 7"/>
          <p:cNvSpPr/>
          <p:nvPr/>
        </p:nvSpPr>
        <p:spPr>
          <a:xfrm>
            <a:off x="6583680" y="457200"/>
            <a:ext cx="2041200" cy="100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70C0"/>
                </a:solidFill>
                <a:latin typeface="맑은 고딕"/>
              </a:rPr>
              <a:t>Gazebo Simulation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70C0"/>
                </a:solidFill>
                <a:latin typeface="맑은 고딕"/>
              </a:rPr>
              <a:t>(각 로봇 Package에 구현 )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70C0"/>
                </a:solidFill>
                <a:latin typeface="맑은 고딕"/>
              </a:rPr>
              <a:t>이번 실습에서는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70C0"/>
                </a:solidFill>
                <a:latin typeface="맑은 고딕"/>
              </a:rPr>
              <a:t>Turtlebot3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70C0"/>
                </a:solidFill>
                <a:latin typeface="맑은 고딕"/>
              </a:rPr>
              <a:t>Simulation Package사용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9" name="CustomShape 8"/>
          <p:cNvSpPr/>
          <p:nvPr/>
        </p:nvSpPr>
        <p:spPr>
          <a:xfrm>
            <a:off x="144000" y="586080"/>
            <a:ext cx="34912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ED1C24"/>
                </a:solidFill>
                <a:latin typeface="맑은 고딕"/>
              </a:rPr>
              <a:t>openai_examples_projects Packages 에 구현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0" name="CustomShape 9"/>
          <p:cNvSpPr/>
          <p:nvPr/>
        </p:nvSpPr>
        <p:spPr>
          <a:xfrm>
            <a:off x="3085200" y="2780640"/>
            <a:ext cx="3315600" cy="272880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70C0"/>
                </a:solidFill>
                <a:latin typeface="맑은 고딕"/>
              </a:rPr>
              <a:t>OpenAI Gym ( RL을 위한 환경 구성 Tool Kit )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1" name="CustomShape 10"/>
          <p:cNvSpPr/>
          <p:nvPr/>
        </p:nvSpPr>
        <p:spPr>
          <a:xfrm>
            <a:off x="96840" y="2762640"/>
            <a:ext cx="2376720" cy="272880"/>
          </a:xfrm>
          <a:prstGeom prst="rect">
            <a:avLst/>
          </a:prstGeom>
          <a:solidFill>
            <a:srgbClr val="72BF4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70C0"/>
                </a:solidFill>
                <a:latin typeface="맑은 고딕"/>
              </a:rPr>
              <a:t>OpenAI Baseline(RL알고리즘 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2" name="Line 11"/>
          <p:cNvSpPr/>
          <p:nvPr/>
        </p:nvSpPr>
        <p:spPr>
          <a:xfrm flipV="1">
            <a:off x="548640" y="2194560"/>
            <a:ext cx="380160" cy="5680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Line 12"/>
          <p:cNvSpPr/>
          <p:nvPr/>
        </p:nvSpPr>
        <p:spPr>
          <a:xfrm flipH="1" flipV="1">
            <a:off x="1920240" y="2560320"/>
            <a:ext cx="1188720" cy="2743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Line 13"/>
          <p:cNvSpPr/>
          <p:nvPr/>
        </p:nvSpPr>
        <p:spPr>
          <a:xfrm flipH="1" flipV="1">
            <a:off x="3474720" y="2473560"/>
            <a:ext cx="274320" cy="3070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14"/>
          <p:cNvSpPr/>
          <p:nvPr/>
        </p:nvSpPr>
        <p:spPr>
          <a:xfrm>
            <a:off x="3657600" y="2507760"/>
            <a:ext cx="4460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호출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6" name="CustomShape 15"/>
          <p:cNvSpPr/>
          <p:nvPr/>
        </p:nvSpPr>
        <p:spPr>
          <a:xfrm>
            <a:off x="2541600" y="2507760"/>
            <a:ext cx="4460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호출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7" name="CustomShape 16"/>
          <p:cNvSpPr/>
          <p:nvPr/>
        </p:nvSpPr>
        <p:spPr>
          <a:xfrm>
            <a:off x="381600" y="2327760"/>
            <a:ext cx="4460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호출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8" name="CustomShape 17"/>
          <p:cNvSpPr/>
          <p:nvPr/>
        </p:nvSpPr>
        <p:spPr>
          <a:xfrm>
            <a:off x="36000" y="640080"/>
            <a:ext cx="182880" cy="218880"/>
          </a:xfrm>
          <a:custGeom>
            <a:avLst/>
            <a:gdLst/>
            <a:ahLst/>
            <a:cxnLst/>
            <a:rect l="l" t="t" r="r" b="b"/>
            <a:pathLst>
              <a:path w="780" h="907">
                <a:moveTo>
                  <a:pt x="390" y="0"/>
                </a:moveTo>
                <a:lnTo>
                  <a:pt x="492" y="276"/>
                </a:lnTo>
                <a:lnTo>
                  <a:pt x="780" y="228"/>
                </a:lnTo>
                <a:lnTo>
                  <a:pt x="594" y="457"/>
                </a:lnTo>
                <a:lnTo>
                  <a:pt x="780" y="679"/>
                </a:lnTo>
                <a:lnTo>
                  <a:pt x="492" y="631"/>
                </a:lnTo>
                <a:lnTo>
                  <a:pt x="390" y="907"/>
                </a:lnTo>
                <a:lnTo>
                  <a:pt x="288" y="631"/>
                </a:lnTo>
                <a:lnTo>
                  <a:pt x="0" y="679"/>
                </a:lnTo>
                <a:lnTo>
                  <a:pt x="186" y="457"/>
                </a:lnTo>
                <a:lnTo>
                  <a:pt x="0" y="228"/>
                </a:lnTo>
                <a:lnTo>
                  <a:pt x="288" y="276"/>
                </a:lnTo>
                <a:lnTo>
                  <a:pt x="390" y="0"/>
                </a:lnTo>
                <a:close/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18"/>
          <p:cNvSpPr/>
          <p:nvPr/>
        </p:nvSpPr>
        <p:spPr>
          <a:xfrm>
            <a:off x="3200400" y="1254960"/>
            <a:ext cx="182880" cy="218880"/>
          </a:xfrm>
          <a:custGeom>
            <a:avLst/>
            <a:gdLst/>
            <a:ahLst/>
            <a:cxnLst/>
            <a:rect l="l" t="t" r="r" b="b"/>
            <a:pathLst>
              <a:path w="780" h="907">
                <a:moveTo>
                  <a:pt x="390" y="0"/>
                </a:moveTo>
                <a:lnTo>
                  <a:pt x="492" y="276"/>
                </a:lnTo>
                <a:lnTo>
                  <a:pt x="780" y="228"/>
                </a:lnTo>
                <a:lnTo>
                  <a:pt x="594" y="457"/>
                </a:lnTo>
                <a:lnTo>
                  <a:pt x="780" y="679"/>
                </a:lnTo>
                <a:lnTo>
                  <a:pt x="492" y="631"/>
                </a:lnTo>
                <a:lnTo>
                  <a:pt x="390" y="907"/>
                </a:lnTo>
                <a:lnTo>
                  <a:pt x="288" y="631"/>
                </a:lnTo>
                <a:lnTo>
                  <a:pt x="0" y="679"/>
                </a:lnTo>
                <a:lnTo>
                  <a:pt x="186" y="457"/>
                </a:lnTo>
                <a:lnTo>
                  <a:pt x="0" y="228"/>
                </a:lnTo>
                <a:lnTo>
                  <a:pt x="288" y="276"/>
                </a:lnTo>
                <a:lnTo>
                  <a:pt x="390" y="0"/>
                </a:lnTo>
                <a:close/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19"/>
          <p:cNvSpPr/>
          <p:nvPr/>
        </p:nvSpPr>
        <p:spPr>
          <a:xfrm>
            <a:off x="6492240" y="1152720"/>
            <a:ext cx="182880" cy="218880"/>
          </a:xfrm>
          <a:custGeom>
            <a:avLst/>
            <a:gdLst/>
            <a:ahLst/>
            <a:cxnLst/>
            <a:rect l="l" t="t" r="r" b="b"/>
            <a:pathLst>
              <a:path w="780" h="907">
                <a:moveTo>
                  <a:pt x="390" y="0"/>
                </a:moveTo>
                <a:lnTo>
                  <a:pt x="492" y="276"/>
                </a:lnTo>
                <a:lnTo>
                  <a:pt x="780" y="228"/>
                </a:lnTo>
                <a:lnTo>
                  <a:pt x="594" y="457"/>
                </a:lnTo>
                <a:lnTo>
                  <a:pt x="780" y="679"/>
                </a:lnTo>
                <a:lnTo>
                  <a:pt x="492" y="631"/>
                </a:lnTo>
                <a:lnTo>
                  <a:pt x="390" y="907"/>
                </a:lnTo>
                <a:lnTo>
                  <a:pt x="288" y="631"/>
                </a:lnTo>
                <a:lnTo>
                  <a:pt x="0" y="679"/>
                </a:lnTo>
                <a:lnTo>
                  <a:pt x="186" y="457"/>
                </a:lnTo>
                <a:lnTo>
                  <a:pt x="0" y="228"/>
                </a:lnTo>
                <a:lnTo>
                  <a:pt x="288" y="276"/>
                </a:lnTo>
                <a:lnTo>
                  <a:pt x="390" y="0"/>
                </a:lnTo>
                <a:close/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20"/>
          <p:cNvSpPr/>
          <p:nvPr/>
        </p:nvSpPr>
        <p:spPr>
          <a:xfrm>
            <a:off x="3017520" y="2926080"/>
            <a:ext cx="182880" cy="218880"/>
          </a:xfrm>
          <a:custGeom>
            <a:avLst/>
            <a:gdLst/>
            <a:ahLst/>
            <a:cxnLst/>
            <a:rect l="l" t="t" r="r" b="b"/>
            <a:pathLst>
              <a:path w="780" h="907">
                <a:moveTo>
                  <a:pt x="390" y="0"/>
                </a:moveTo>
                <a:lnTo>
                  <a:pt x="492" y="276"/>
                </a:lnTo>
                <a:lnTo>
                  <a:pt x="780" y="228"/>
                </a:lnTo>
                <a:lnTo>
                  <a:pt x="594" y="457"/>
                </a:lnTo>
                <a:lnTo>
                  <a:pt x="780" y="679"/>
                </a:lnTo>
                <a:lnTo>
                  <a:pt x="492" y="631"/>
                </a:lnTo>
                <a:lnTo>
                  <a:pt x="390" y="907"/>
                </a:lnTo>
                <a:lnTo>
                  <a:pt x="288" y="631"/>
                </a:lnTo>
                <a:lnTo>
                  <a:pt x="0" y="679"/>
                </a:lnTo>
                <a:lnTo>
                  <a:pt x="186" y="457"/>
                </a:lnTo>
                <a:lnTo>
                  <a:pt x="0" y="228"/>
                </a:lnTo>
                <a:lnTo>
                  <a:pt x="288" y="276"/>
                </a:lnTo>
                <a:lnTo>
                  <a:pt x="390" y="0"/>
                </a:lnTo>
                <a:close/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21"/>
          <p:cNvSpPr/>
          <p:nvPr/>
        </p:nvSpPr>
        <p:spPr>
          <a:xfrm>
            <a:off x="91440" y="3035520"/>
            <a:ext cx="182880" cy="218880"/>
          </a:xfrm>
          <a:custGeom>
            <a:avLst/>
            <a:gdLst/>
            <a:ahLst/>
            <a:cxnLst/>
            <a:rect l="l" t="t" r="r" b="b"/>
            <a:pathLst>
              <a:path w="780" h="907">
                <a:moveTo>
                  <a:pt x="390" y="0"/>
                </a:moveTo>
                <a:lnTo>
                  <a:pt x="492" y="276"/>
                </a:lnTo>
                <a:lnTo>
                  <a:pt x="780" y="228"/>
                </a:lnTo>
                <a:lnTo>
                  <a:pt x="594" y="457"/>
                </a:lnTo>
                <a:lnTo>
                  <a:pt x="780" y="679"/>
                </a:lnTo>
                <a:lnTo>
                  <a:pt x="492" y="631"/>
                </a:lnTo>
                <a:lnTo>
                  <a:pt x="390" y="907"/>
                </a:lnTo>
                <a:lnTo>
                  <a:pt x="288" y="631"/>
                </a:lnTo>
                <a:lnTo>
                  <a:pt x="0" y="679"/>
                </a:lnTo>
                <a:lnTo>
                  <a:pt x="186" y="457"/>
                </a:lnTo>
                <a:lnTo>
                  <a:pt x="0" y="228"/>
                </a:lnTo>
                <a:lnTo>
                  <a:pt x="288" y="276"/>
                </a:lnTo>
                <a:lnTo>
                  <a:pt x="390" y="0"/>
                </a:lnTo>
                <a:close/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22"/>
          <p:cNvSpPr/>
          <p:nvPr/>
        </p:nvSpPr>
        <p:spPr>
          <a:xfrm>
            <a:off x="228240" y="2981520"/>
            <a:ext cx="19566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옵션 이번 실습에 필요 없음  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4" name="CustomShape 23"/>
          <p:cNvSpPr/>
          <p:nvPr/>
        </p:nvSpPr>
        <p:spPr>
          <a:xfrm>
            <a:off x="5505840" y="55440"/>
            <a:ext cx="182880" cy="218880"/>
          </a:xfrm>
          <a:custGeom>
            <a:avLst/>
            <a:gdLst/>
            <a:ahLst/>
            <a:cxnLst/>
            <a:rect l="l" t="t" r="r" b="b"/>
            <a:pathLst>
              <a:path w="780" h="907">
                <a:moveTo>
                  <a:pt x="390" y="0"/>
                </a:moveTo>
                <a:lnTo>
                  <a:pt x="492" y="276"/>
                </a:lnTo>
                <a:lnTo>
                  <a:pt x="780" y="228"/>
                </a:lnTo>
                <a:lnTo>
                  <a:pt x="594" y="457"/>
                </a:lnTo>
                <a:lnTo>
                  <a:pt x="780" y="679"/>
                </a:lnTo>
                <a:lnTo>
                  <a:pt x="492" y="631"/>
                </a:lnTo>
                <a:lnTo>
                  <a:pt x="390" y="907"/>
                </a:lnTo>
                <a:lnTo>
                  <a:pt x="288" y="631"/>
                </a:lnTo>
                <a:lnTo>
                  <a:pt x="0" y="679"/>
                </a:lnTo>
                <a:lnTo>
                  <a:pt x="186" y="457"/>
                </a:lnTo>
                <a:lnTo>
                  <a:pt x="0" y="228"/>
                </a:lnTo>
                <a:lnTo>
                  <a:pt x="288" y="276"/>
                </a:lnTo>
                <a:lnTo>
                  <a:pt x="390" y="0"/>
                </a:lnTo>
                <a:close/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9360" y="0"/>
            <a:ext cx="528912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5. Turtlebot3 Packages Dependency Package 설치 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115920" y="4754880"/>
            <a:ext cx="5736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</a:rPr>
              <a:t>http://emanual.robotis.com/docs/en/platform/turtlebot3/pc_setup/#pc-setup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7" name="TextShape 3"/>
          <p:cNvSpPr txBox="1"/>
          <p:nvPr/>
        </p:nvSpPr>
        <p:spPr>
          <a:xfrm>
            <a:off x="245880" y="3169440"/>
            <a:ext cx="8440920" cy="11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000" b="0" strike="noStrike" spc="-1">
                <a:latin typeface="Courier New"/>
                <a:ea typeface="Courier New"/>
              </a:rPr>
              <a:t>$ sudo apt-get install ros-melodic-joy ros-melodic-teleop-twist-joy ros-melodic-laser-proc ros-melodic-rgbd-launch ros-melodic-depthimage-to-laserscan ros-melodic-rosserial-arduino ros-melodic-rosserial-python ros-melodic-rosserial-server ros-melodic-rosserial-client ros-melodic-rosserial-msgs ros-melodic-amcl ros-melodic-map-server ros-melodic-move-base ros-melodic-urdf ros-melodic-xacro ros-melodic-compressed-image-transport ros-melodic-rqt-image-view ros-melodic-navigation ros-melodic-interactive-markers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88" name="TextShape 4"/>
          <p:cNvSpPr txBox="1"/>
          <p:nvPr/>
        </p:nvSpPr>
        <p:spPr>
          <a:xfrm>
            <a:off x="154440" y="2712240"/>
            <a:ext cx="8440920" cy="376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000" b="0" strike="noStrike" spc="-1">
                <a:latin typeface="Courier New"/>
                <a:ea typeface="Courier New"/>
              </a:rPr>
              <a:t>turtlebot3 gazebo simulation을 melodic서 구동하기 위해 아래 디팬던시 패키지 설치 </a:t>
            </a:r>
            <a:endParaRPr lang="en-US" sz="1000" b="0" strike="noStrike" spc="-1">
              <a:latin typeface="Arial"/>
            </a:endParaRPr>
          </a:p>
          <a:p>
            <a:r>
              <a:rPr lang="en-US" sz="1000" b="0" strike="noStrike" spc="-1">
                <a:latin typeface="Courier New"/>
                <a:ea typeface="Courier New"/>
              </a:rPr>
              <a:t>하지만 이전에 Mobile 수업에서 들었으면 설치 기 설치 되어있으실 겁니다 ~ 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2560320" y="1098720"/>
            <a:ext cx="4160520" cy="27288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이 노란 부분 추가 하면 무조건 창이 ROS1 으로 셋팅되어 열림  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0" name="TextShape 6"/>
          <p:cNvSpPr txBox="1"/>
          <p:nvPr/>
        </p:nvSpPr>
        <p:spPr>
          <a:xfrm>
            <a:off x="91440" y="822960"/>
            <a:ext cx="8440920" cy="1379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000" b="0" strike="noStrike" spc="-1">
                <a:latin typeface="Courier New"/>
                <a:ea typeface="Courier New"/>
              </a:rPr>
              <a:t>~$ eb</a:t>
            </a:r>
            <a:endParaRPr lang="en-US" sz="1000" b="0" strike="noStrike" spc="-1">
              <a:latin typeface="Arial"/>
            </a:endParaRPr>
          </a:p>
          <a:p>
            <a:r>
              <a:rPr lang="en-US" sz="1000" b="0" strike="noStrike" spc="-1">
                <a:latin typeface="Courier New"/>
                <a:ea typeface="Courier New"/>
              </a:rPr>
              <a:t>alias r2='export ROS_MODE=ros2 &amp;&amp; source ~/.bashrc'</a:t>
            </a:r>
            <a:endParaRPr lang="en-US" sz="1000" b="0" strike="noStrike" spc="-1">
              <a:latin typeface="Arial"/>
            </a:endParaRPr>
          </a:p>
          <a:p>
            <a:r>
              <a:rPr lang="en-US" sz="1000" b="0" strike="noStrike" spc="-1">
                <a:latin typeface="Courier New"/>
                <a:ea typeface="Courier New"/>
              </a:rPr>
              <a:t>export ROS_MODE=ros1</a:t>
            </a:r>
            <a:endParaRPr lang="en-US" sz="1000" b="0" strike="noStrike" spc="-1">
              <a:latin typeface="Arial"/>
            </a:endParaRPr>
          </a:p>
          <a:p>
            <a:r>
              <a:rPr lang="en-US" sz="1000" b="0" strike="noStrike" spc="-1">
                <a:latin typeface="Courier New"/>
                <a:ea typeface="Courier New"/>
              </a:rPr>
              <a:t>export TURTLEBOT3_MODEL=burger</a:t>
            </a:r>
            <a:endParaRPr lang="en-US" sz="1000" b="0" strike="noStrike" spc="-1">
              <a:latin typeface="Arial"/>
            </a:endParaRPr>
          </a:p>
          <a:p>
            <a:r>
              <a:rPr lang="en-US" sz="1000" b="0" strike="noStrike" spc="-1">
                <a:latin typeface="Courier New"/>
                <a:ea typeface="Courier New"/>
              </a:rPr>
              <a:t>#export TURTLEBOT3_MODEL=waffle</a:t>
            </a:r>
            <a:endParaRPr lang="en-US" sz="1000" b="0" strike="noStrike" spc="-1">
              <a:latin typeface="Arial"/>
            </a:endParaRPr>
          </a:p>
          <a:p>
            <a:r>
              <a:rPr lang="en-US" sz="1000" b="0" strike="noStrike" spc="-1">
                <a:latin typeface="Courier New"/>
                <a:ea typeface="Courier New"/>
              </a:rPr>
              <a:t>#export TURTLEBOT3_MODEL=waffle_pi</a:t>
            </a:r>
            <a:endParaRPr lang="en-US" sz="1000" b="0" strike="noStrike" spc="-1">
              <a:latin typeface="Arial"/>
            </a:endParaRPr>
          </a:p>
          <a:p>
            <a:endParaRPr lang="en-US" sz="1000" b="0" strike="noStrike" spc="-1">
              <a:latin typeface="Arial"/>
            </a:endParaRPr>
          </a:p>
          <a:p>
            <a:r>
              <a:rPr lang="en-US" sz="1000" b="0" strike="noStrike" spc="-1">
                <a:latin typeface="Courier New"/>
                <a:ea typeface="Courier New"/>
              </a:rPr>
              <a:t>if [ "$ROS_MODE" = "ros1" ];then</a:t>
            </a:r>
            <a:endParaRPr lang="en-US" sz="1000" b="0" strike="noStrike" spc="-1">
              <a:latin typeface="Arial"/>
            </a:endParaRPr>
          </a:p>
          <a:p>
            <a:endParaRPr lang="en-US" sz="1000" b="0" strike="noStrike" spc="-1">
              <a:latin typeface="Arial"/>
            </a:endParaRPr>
          </a:p>
        </p:txBody>
      </p:sp>
      <p:sp>
        <p:nvSpPr>
          <p:cNvPr id="191" name="TextShape 7"/>
          <p:cNvSpPr txBox="1"/>
          <p:nvPr/>
        </p:nvSpPr>
        <p:spPr>
          <a:xfrm>
            <a:off x="91440" y="354600"/>
            <a:ext cx="8440920" cy="376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000" b="0" strike="noStrike" spc="-1">
                <a:latin typeface="Courier New"/>
                <a:ea typeface="Courier New"/>
              </a:rPr>
              <a:t>1. 실습에서 ROS1만 사용하므로 terminal 창이 항상 Ros1으로 열리게 bashrc 수정.-&gt; 아래 노란부분 적용   </a:t>
            </a:r>
            <a:endParaRPr lang="en-US" sz="1000" b="0" strike="noStrike" spc="-1">
              <a:latin typeface="Arial"/>
            </a:endParaRPr>
          </a:p>
          <a:p>
            <a:r>
              <a:rPr lang="en-US" sz="1000" b="0" strike="noStrike" spc="-1">
                <a:latin typeface="Courier New"/>
                <a:ea typeface="Courier New"/>
              </a:rPr>
              <a:t>2. 실습에서 터틀봇3 시뮬레이션시 모델 설정을 burger 로 되게 bashrc 수정 -&gt; 아래 노란부분 적용  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92" name="CustomShape 8"/>
          <p:cNvSpPr/>
          <p:nvPr/>
        </p:nvSpPr>
        <p:spPr>
          <a:xfrm>
            <a:off x="2560320" y="1350720"/>
            <a:ext cx="5486400" cy="27288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이 노란 부분 추가 하면 터틀봇3 시뮬레이션이 burger 모델로 열리게 setting    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0960" y="0"/>
            <a:ext cx="762552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5. OpenAI ROS, OpenAI Gym, OpenAI ROS example Packages 설치 명령어 설명 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-48960" y="4857840"/>
            <a:ext cx="315144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2"/>
              </a:rPr>
              <a:t>Reference : http://wiki.ros.org/openai_ros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-5760" y="615240"/>
            <a:ext cx="7045200" cy="291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~$ r1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~/catkin_ws$ cd ~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~/$ git clone -b v0.9.5 https://github.com/openai/gym.git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~/$ cd gym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~/gym$ sudo apt install python-pip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~/gym$ pip install -e 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~$ cs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~/catkin_ws/src$ git clone 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3"/>
              </a:rPr>
              <a:t>https://bitbucket.org/theconstructcore/openai_examples_projects.git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~/catkin_ws/src$ git clone 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4"/>
              </a:rPr>
              <a:t>https://bitbucket.org/theconstructcore/openai_ros.git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~/catkin_ws/src$ cm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t/>
            </a:r>
            <a:br/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1143000" y="609480"/>
            <a:ext cx="7286400" cy="27288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Ros1 melodic 환경 설정 , Auturbo Melodic과 crystal 동시사용 macro 적용시에 사용가능 Macro    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" name="CustomShape 5"/>
          <p:cNvSpPr/>
          <p:nvPr/>
        </p:nvSpPr>
        <p:spPr>
          <a:xfrm>
            <a:off x="4289760" y="1038600"/>
            <a:ext cx="4488480" cy="63792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OpenAI Gym 설치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OpenAI ROS와 연동 되는 vesion 을 맞춰서 설치해 주셔야 합니다.  대략 v0.9.5 branch 꺼 쓰심 문제 없습니다.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8" name="CustomShape 6"/>
          <p:cNvSpPr/>
          <p:nvPr/>
        </p:nvSpPr>
        <p:spPr>
          <a:xfrm>
            <a:off x="5535360" y="2013120"/>
            <a:ext cx="2785680" cy="27288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Openairos package를 사용한 예제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9" name="CustomShape 7"/>
          <p:cNvSpPr/>
          <p:nvPr/>
        </p:nvSpPr>
        <p:spPr>
          <a:xfrm>
            <a:off x="7077960" y="2341440"/>
            <a:ext cx="1974600" cy="27288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Openairos package 설치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0" name="CustomShape 8"/>
          <p:cNvSpPr/>
          <p:nvPr/>
        </p:nvSpPr>
        <p:spPr>
          <a:xfrm>
            <a:off x="1600560" y="2744640"/>
            <a:ext cx="3428640" cy="27288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빌드, ROS 1줄 설치시 사용가능 Macro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1" name="CustomShape 9"/>
          <p:cNvSpPr/>
          <p:nvPr/>
        </p:nvSpPr>
        <p:spPr>
          <a:xfrm>
            <a:off x="152640" y="3203640"/>
            <a:ext cx="2368800" cy="318600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Code 수정 Point 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202" name="CustomShape 10"/>
          <p:cNvSpPr/>
          <p:nvPr/>
        </p:nvSpPr>
        <p:spPr>
          <a:xfrm>
            <a:off x="214200" y="3667680"/>
            <a:ext cx="8500680" cy="118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////code change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$ gedit ~/catkin_ws/src/openai_examples_projects/my_turtlebot3_openai_example/launch/start_simulation.launch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&lt;include file="$(find turtlebot3_gazebo)/launch/turtlebot3_world.launch"/&gt;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0000"/>
                </a:solidFill>
                <a:latin typeface="맑은 고딕"/>
              </a:rPr>
              <a:t>-&gt;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&lt;include file="$(find turtlebot3_gazebo)/launch/turtlebot3_world.launch"&gt;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​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3" name="CustomShape 11"/>
          <p:cNvSpPr/>
          <p:nvPr/>
        </p:nvSpPr>
        <p:spPr>
          <a:xfrm>
            <a:off x="5975280" y="4447800"/>
            <a:ext cx="2071440" cy="27288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슬러시 중복, 슬러시 제거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1420</TotalTime>
  <Words>2370</Words>
  <Application>LibreOffice/6.0.7.3$Linux_X86_64 LibreOffice_project/00m0$Build-3</Application>
  <PresentationFormat>화면 슬라이드 쇼(16:9)</PresentationFormat>
  <Paragraphs>449</Paragraphs>
  <Slides>25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27" baseType="lpstr">
      <vt:lpstr>Office Theme</vt:lpstr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subject/>
  <dc:creator>Registered User</dc:creator>
  <dc:description/>
  <cp:lastModifiedBy>Registered User</cp:lastModifiedBy>
  <cp:revision>622</cp:revision>
  <dcterms:created xsi:type="dcterms:W3CDTF">2019-02-22T12:06:16Z</dcterms:created>
  <dcterms:modified xsi:type="dcterms:W3CDTF">2019-03-24T07:28:29Z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Microsoft Corporation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4</vt:i4>
  </property>
  <property fmtid="{D5CDD505-2E9C-101B-9397-08002B2CF9AE}" pid="8" name="Notes">
    <vt:i4>3</vt:i4>
  </property>
  <property fmtid="{D5CDD505-2E9C-101B-9397-08002B2CF9AE}" pid="9" name="PresentationFormat">
    <vt:lpwstr>화면 슬라이드 쇼(16:9)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18</vt:i4>
  </property>
</Properties>
</file>