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1" r:id="rId5"/>
    <p:sldId id="264" r:id="rId6"/>
    <p:sldId id="259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4E7B2-B307-4BB5-B11C-A294289E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D52AD-4E64-4C62-A39C-4EC33C34F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A2CF8-28A2-4305-9889-F28866D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730DC-E08E-4AE3-8F6D-B0FC6910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EA792-D290-4A13-BB3F-686D6724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0708C-C27C-4548-B9CE-63B2E90B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2F7BE-72BA-4DFD-8C6C-4A7F7A66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D9416-91C3-47A8-B04C-F2A5746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1EF2B-2D45-47F4-9DD2-C14DEFD4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1F9A-1827-4991-90D4-2CE0E474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4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B3489-F420-4D74-8693-F0DD4F53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B2B07-A759-493D-9850-6A3B0747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3B387-5092-48CC-82D5-1541F0FA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C88EF-40F8-495C-98FA-F1429857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E8C5-18C1-4B54-9C58-5BFBF2A1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2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8BFA-6EED-40DA-B6D7-CBE87D41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9D2D2-0B63-4832-AC2D-0A232A4E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D87A0-FD01-456D-B5F1-05A10A15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49861-9C34-42D4-B45A-1760D139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84D13-781B-49F1-AEAA-61CED013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E45F6-4423-495E-8EE9-173AD5F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8D16-4D68-41C8-B388-0B70347E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5F7E-8E1C-417B-9903-41E8F3C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4607-4944-4A0A-96A7-173CCA54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A5E27-8702-4714-AC69-4EFB130F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930CF-3EF9-41E9-9D75-8F86A8F6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1EB13-37E6-405A-A41D-117DC52E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5E3DC-2406-4C38-B892-5FAEF998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43C22-525A-4E67-985A-B7D5129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8670F-CE3A-4658-B3B0-143FF066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A59B7-B3E3-4AB5-AF7B-561BC694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9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58EB-C750-4F1E-A506-08A53657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27F4D-6266-45E9-8822-318E025F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69950-EA44-436D-BA8D-327989A8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2ADE7C-194E-4FAC-BFC5-C7B262AC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6BCDE-EC42-4705-9EFB-9DB521AF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24493-A82F-4172-B907-72925114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422C91-35D9-4197-BCFB-AF0E11F5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D5181-E927-4F87-B339-DA83CA23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01166-DA68-445A-A25C-F8F649BF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995CF-5B08-4C12-8DB0-3074795D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9D5DB-80FE-4A48-A3EF-5483D8CE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1BA05-F746-4975-BCAA-76D028A9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8C29B-0CD2-4F73-9971-4235889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F121FC-2B35-4E47-A11A-2558E152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38CB1-50BB-4FDF-BFD1-A75632A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5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71E2B-3EC6-4435-AE76-5165248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0E04-4434-40DC-9081-F351B0844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86EF-377F-4AB3-B495-9BA80828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69762-5C65-4799-ADCD-B40EECBA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50160-1582-43B6-994D-B08BE096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D088-993D-4657-A58D-4694B93C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B6FD6-8ADF-431A-A704-5C5A8E5B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CF4C72-F12D-4921-BAEE-804EA9E88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4BB33-1B0F-4513-BE7D-7DB42110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0D5BC-B239-4ABF-8A69-32114D8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0BCD2-A8B1-459E-9748-3B835FA1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E4969-E1D0-4B2E-8B4B-1C37C6C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EF001-7472-44FB-BB46-8BD69991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6F923-D71E-400C-B19A-16119965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DE23F-7364-4A2F-89D2-AE8327BD9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2009-EAD8-4607-A699-E4A62C2624B1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52B1-2EBC-4835-810B-E17630B33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0726B-4504-4FE1-85F6-42CB62581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095F-5FFC-4B62-9153-1697D17D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404E44E-940C-4895-A4E7-5F9FFFBEF85B}"/>
              </a:ext>
            </a:extLst>
          </p:cNvPr>
          <p:cNvSpPr txBox="1"/>
          <p:nvPr/>
        </p:nvSpPr>
        <p:spPr>
          <a:xfrm>
            <a:off x="659421" y="1008037"/>
            <a:ext cx="104276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컴포넌트란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UI(User Interface)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를 구성하는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독립적인 요소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Söhne"/>
              </a:rPr>
              <a:t>(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객체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입니다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각 컴포넌트는 특정한 기능을 수행하고 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UI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의 일부를 나타냅니다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예를 들어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버튼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입력 필드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헤더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사이드바 등은 모두 </a:t>
            </a:r>
            <a:r>
              <a:rPr lang="ko-KR" altLang="en-US" sz="2000" b="0" i="0" dirty="0" err="1">
                <a:solidFill>
                  <a:srgbClr val="0D0D0D"/>
                </a:solidFill>
                <a:effectLst/>
                <a:latin typeface="Söhne"/>
              </a:rPr>
              <a:t>리액트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 컴포넌트로 구성될 수 있습니다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altLang="ko-KR" sz="2000" dirty="0">
              <a:solidFill>
                <a:srgbClr val="0D0D0D"/>
              </a:solidFill>
              <a:latin typeface="Söhne"/>
            </a:endParaRPr>
          </a:p>
          <a:p>
            <a:endParaRPr lang="en-US" altLang="ko-KR" sz="2000" dirty="0"/>
          </a:p>
          <a:p>
            <a:r>
              <a:rPr lang="ko-KR" altLang="en-US" sz="2000" b="0" i="0" dirty="0" err="1">
                <a:solidFill>
                  <a:srgbClr val="0D0D0D"/>
                </a:solidFill>
                <a:effectLst/>
                <a:latin typeface="Söhne"/>
              </a:rPr>
              <a:t>리액트</a:t>
            </a:r>
            <a:r>
              <a:rPr lang="ko-KR" altLang="en-US" sz="2000" dirty="0" err="1">
                <a:solidFill>
                  <a:srgbClr val="0D0D0D"/>
                </a:solidFill>
                <a:latin typeface="Söhne"/>
              </a:rPr>
              <a:t>는</a:t>
            </a:r>
            <a:r>
              <a:rPr lang="ko-KR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여러 개의 작은 컴포넌트들로 구성되며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이러한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컴포넌트들은 다른 컴포넌트들과 조합하여 복잡한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Söhne"/>
              </a:rPr>
              <a:t>UI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를 형성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함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altLang="ko-KR" sz="2000" dirty="0">
              <a:solidFill>
                <a:srgbClr val="0D0D0D"/>
              </a:solidFill>
              <a:latin typeface="Söhne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57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404E44E-940C-4895-A4E7-5F9FFFBEF85B}"/>
              </a:ext>
            </a:extLst>
          </p:cNvPr>
          <p:cNvSpPr txBox="1"/>
          <p:nvPr/>
        </p:nvSpPr>
        <p:spPr>
          <a:xfrm>
            <a:off x="659421" y="1008037"/>
            <a:ext cx="10427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컴포넌트 </a:t>
            </a:r>
            <a:r>
              <a:rPr lang="en-US" altLang="ko-KR" sz="2000" dirty="0"/>
              <a:t>UI </a:t>
            </a:r>
            <a:r>
              <a:rPr lang="ko-KR" altLang="en-US" sz="2000" dirty="0"/>
              <a:t>이점</a:t>
            </a:r>
            <a:endParaRPr lang="en-US" altLang="ko-KR" sz="2000" dirty="0"/>
          </a:p>
          <a:p>
            <a:endParaRPr lang="en-US" altLang="ko-KR" sz="2000" dirty="0"/>
          </a:p>
          <a:p>
            <a:br>
              <a:rPr lang="ko-KR" altLang="en-US" sz="2000" dirty="0"/>
            </a:br>
            <a:r>
              <a:rPr lang="ko-KR" altLang="en-US" sz="2000" b="0" i="0" dirty="0" err="1">
                <a:solidFill>
                  <a:srgbClr val="0D0D0D"/>
                </a:solidFill>
                <a:effectLst/>
                <a:latin typeface="Söhne"/>
              </a:rPr>
              <a:t>리액트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 컴포넌트를 사용하는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이유는 코드의 재사용성과 유지보수성을 향상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시키기 위해서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!</a:t>
            </a:r>
          </a:p>
          <a:p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컴포넌트 기반 </a:t>
            </a:r>
            <a:r>
              <a:rPr lang="en-US" altLang="ko-KR" sz="2000" dirty="0">
                <a:solidFill>
                  <a:srgbClr val="0D0D0D"/>
                </a:solidFill>
                <a:latin typeface="Söhne"/>
              </a:rPr>
              <a:t>UI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를 사용하면 각각의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Söhne"/>
              </a:rPr>
              <a:t>UI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요소를 독립적으로 개발하고 관리</a:t>
            </a:r>
            <a:r>
              <a:rPr lang="ko-KR" altLang="en-US" sz="2000" b="0" i="0" dirty="0">
                <a:effectLst/>
                <a:latin typeface="Söhne"/>
              </a:rPr>
              <a:t>할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수 있으며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이는 코드의 구조화와 확장성을 증진시킵니다</a:t>
            </a:r>
            <a:endParaRPr lang="en-US" altLang="ko-KR" sz="2000" dirty="0">
              <a:solidFill>
                <a:srgbClr val="0D0D0D"/>
              </a:solidFill>
              <a:latin typeface="Söhne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D4A16-3E8D-4D67-8B36-CB09A11A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369106"/>
            <a:ext cx="5410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404E44E-940C-4895-A4E7-5F9FFFBEF85B}"/>
              </a:ext>
            </a:extLst>
          </p:cNvPr>
          <p:cNvSpPr txBox="1"/>
          <p:nvPr/>
        </p:nvSpPr>
        <p:spPr>
          <a:xfrm>
            <a:off x="659421" y="1008037"/>
            <a:ext cx="10427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컴포넌트는 부모와 자식관계를 가진다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3BB49-3311-430F-931D-DB0679F5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7" y="1715923"/>
            <a:ext cx="5286375" cy="2085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31B59-AEA3-4B1E-B487-37678C63EBF8}"/>
              </a:ext>
            </a:extLst>
          </p:cNvPr>
          <p:cNvSpPr txBox="1"/>
          <p:nvPr/>
        </p:nvSpPr>
        <p:spPr>
          <a:xfrm>
            <a:off x="720967" y="4285474"/>
            <a:ext cx="10427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Main</a:t>
            </a:r>
            <a:r>
              <a:rPr lang="ko-KR" altLang="en-US" sz="2000" dirty="0"/>
              <a:t> 컴포넌트 안에 </a:t>
            </a:r>
            <a:r>
              <a:rPr lang="en-US" altLang="ko-KR" sz="2000" dirty="0"/>
              <a:t>Chef</a:t>
            </a:r>
            <a:r>
              <a:rPr lang="ko-KR" altLang="en-US" sz="2000" dirty="0"/>
              <a:t>라는 컴포넌트가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Main</a:t>
            </a:r>
            <a:r>
              <a:rPr lang="ko-KR" altLang="en-US" sz="2000" dirty="0"/>
              <a:t>은 </a:t>
            </a:r>
            <a:r>
              <a:rPr lang="ko-KR" altLang="en-US" sz="2000" dirty="0">
                <a:solidFill>
                  <a:srgbClr val="FF0000"/>
                </a:solidFill>
              </a:rPr>
              <a:t>부모 컴포넌트</a:t>
            </a:r>
            <a:r>
              <a:rPr lang="ko-KR" altLang="en-US" sz="2000" dirty="0"/>
              <a:t>가 되고 </a:t>
            </a:r>
            <a:r>
              <a:rPr lang="en-US" altLang="ko-KR" sz="2000" dirty="0"/>
              <a:t>Chef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rgbClr val="FF0000"/>
                </a:solidFill>
              </a:rPr>
              <a:t>자식 컴포넌트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F45F6C-0484-4C34-9D44-4B7989B831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 rot="16200000" flipH="1">
            <a:off x="4407693" y="2758360"/>
            <a:ext cx="483576" cy="25706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884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790255-9BFC-4AE3-8263-AC88BFE5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7" y="492370"/>
            <a:ext cx="7455876" cy="37279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5F3677-AE81-4DEE-9D73-DDDE4BEE3D9C}"/>
              </a:ext>
            </a:extLst>
          </p:cNvPr>
          <p:cNvSpPr/>
          <p:nvPr/>
        </p:nvSpPr>
        <p:spPr bwMode="auto">
          <a:xfrm>
            <a:off x="518747" y="492370"/>
            <a:ext cx="1239715" cy="37279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2E37E8-56D7-4BF9-A61F-69E86ABEB890}"/>
              </a:ext>
            </a:extLst>
          </p:cNvPr>
          <p:cNvSpPr/>
          <p:nvPr/>
        </p:nvSpPr>
        <p:spPr bwMode="auto">
          <a:xfrm>
            <a:off x="1849316" y="1251439"/>
            <a:ext cx="4481146" cy="22918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BB6546-2E4A-4688-882F-4B0CA8A68F71}"/>
              </a:ext>
            </a:extLst>
          </p:cNvPr>
          <p:cNvSpPr/>
          <p:nvPr/>
        </p:nvSpPr>
        <p:spPr bwMode="auto">
          <a:xfrm>
            <a:off x="1849315" y="498233"/>
            <a:ext cx="6125307" cy="6535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BF6B91-DFF2-4437-B53C-412AB4963804}"/>
              </a:ext>
            </a:extLst>
          </p:cNvPr>
          <p:cNvSpPr/>
          <p:nvPr/>
        </p:nvSpPr>
        <p:spPr bwMode="auto">
          <a:xfrm>
            <a:off x="1849314" y="3578472"/>
            <a:ext cx="6125307" cy="6535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85EF-8CA2-4982-B1EC-58BC46E88EDD}"/>
              </a:ext>
            </a:extLst>
          </p:cNvPr>
          <p:cNvSpPr/>
          <p:nvPr/>
        </p:nvSpPr>
        <p:spPr bwMode="auto">
          <a:xfrm>
            <a:off x="6421317" y="1251438"/>
            <a:ext cx="1465384" cy="22566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DA73D-3387-4343-A7F8-F8606B8CF08C}"/>
              </a:ext>
            </a:extLst>
          </p:cNvPr>
          <p:cNvSpPr txBox="1"/>
          <p:nvPr/>
        </p:nvSpPr>
        <p:spPr>
          <a:xfrm>
            <a:off x="671145" y="4657603"/>
            <a:ext cx="10427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&lt;nav&gt;: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웹 페이지의 탐색 링크를 포함하거나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메뉴를 구성하는 데 사용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&lt;header&gt;: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일반적으로 로고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제목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탐색 링크 등이 포함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&lt;article&gt;: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블로그 게시물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뉴스 기사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논평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댓글 등이 </a:t>
            </a:r>
            <a:r>
              <a:rPr lang="ko-KR" altLang="en-US" sz="2000" b="0" i="0" dirty="0" err="1">
                <a:solidFill>
                  <a:srgbClr val="0D0D0D"/>
                </a:solidFill>
                <a:effectLst/>
                <a:latin typeface="Söhne"/>
              </a:rPr>
              <a:t>아티클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 요소의 예시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&lt;footer&gt;: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일반적으로 저작권 정보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연락처 정보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사이트 링크 등이 포함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&lt;aside&gt;: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latin typeface="Söhne"/>
              </a:rPr>
              <a:t>주로 주요 콘텐츠와는 별도로 표시되며 보조적인 정보를 제공하는 데 사용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77B7F-5BBF-40D3-85C5-52BAC3DC752F}"/>
              </a:ext>
            </a:extLst>
          </p:cNvPr>
          <p:cNvSpPr txBox="1"/>
          <p:nvPr/>
        </p:nvSpPr>
        <p:spPr>
          <a:xfrm>
            <a:off x="8065477" y="2290826"/>
            <a:ext cx="4060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약 </a:t>
            </a:r>
            <a:r>
              <a:rPr lang="en-US" altLang="ko-KR" sz="1400" dirty="0"/>
              <a:t>4</a:t>
            </a:r>
            <a:r>
              <a:rPr lang="ko-KR" altLang="en-US" sz="1400" dirty="0"/>
              <a:t>개 컴포넌트가 나올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각각의 요소는 특정한 의미와 목적을 가지고 있다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400" dirty="0">
                <a:solidFill>
                  <a:srgbClr val="0D0D0D"/>
                </a:solidFill>
                <a:latin typeface="Söhne"/>
              </a:rPr>
              <a:t>각 요소 별로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컴포넌트를 분리하면 좋다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60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A7BEC0-10DF-48AD-A709-E7D95009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464913"/>
            <a:ext cx="9592408" cy="4658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2CCD1-F1DB-42B9-9D77-41A4D192BF4F}"/>
              </a:ext>
            </a:extLst>
          </p:cNvPr>
          <p:cNvSpPr txBox="1"/>
          <p:nvPr/>
        </p:nvSpPr>
        <p:spPr>
          <a:xfrm>
            <a:off x="2816469" y="5552772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화면은 최소 몇 개 컴포넌트를 만들 수 있을까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684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2EA345-88C8-4200-BDF0-D334163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0" y="1527059"/>
            <a:ext cx="8080131" cy="39858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7D449C-63CB-454B-81AE-0A9A30DA5135}"/>
              </a:ext>
            </a:extLst>
          </p:cNvPr>
          <p:cNvSpPr/>
          <p:nvPr/>
        </p:nvSpPr>
        <p:spPr bwMode="auto">
          <a:xfrm>
            <a:off x="5005754" y="2069124"/>
            <a:ext cx="3048000" cy="25116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BE8B2-53A2-4967-A04C-87187F519866}"/>
              </a:ext>
            </a:extLst>
          </p:cNvPr>
          <p:cNvSpPr/>
          <p:nvPr/>
        </p:nvSpPr>
        <p:spPr bwMode="auto">
          <a:xfrm>
            <a:off x="1957753" y="1869830"/>
            <a:ext cx="7107115" cy="3001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54E6-3886-4B7D-BF7D-935BC13F2099}"/>
              </a:ext>
            </a:extLst>
          </p:cNvPr>
          <p:cNvSpPr txBox="1"/>
          <p:nvPr/>
        </p:nvSpPr>
        <p:spPr>
          <a:xfrm>
            <a:off x="6901961" y="104320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사진을 보여주는 컴포넌트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88C2D-9BA0-4F8B-920D-2FADA7BFF0FA}"/>
              </a:ext>
            </a:extLst>
          </p:cNvPr>
          <p:cNvSpPr txBox="1"/>
          <p:nvPr/>
        </p:nvSpPr>
        <p:spPr>
          <a:xfrm>
            <a:off x="3932878" y="517568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내용을 포함하는 컴포넌트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CF9C893-2820-417E-8C29-15D27CFCFE3E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 bwMode="auto">
          <a:xfrm rot="5400000" flipH="1" flipV="1">
            <a:off x="7129835" y="812457"/>
            <a:ext cx="656586" cy="185674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DB3EE26-6003-4C94-A268-B66086366B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rot="16200000" flipH="1">
            <a:off x="5427409" y="4954838"/>
            <a:ext cx="304744" cy="1369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69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5D44B1-36A8-448E-B73C-A9C8F2B9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53" y="842066"/>
            <a:ext cx="7578969" cy="4189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744C3-6399-40EF-9934-32FF21F80705}"/>
              </a:ext>
            </a:extLst>
          </p:cNvPr>
          <p:cNvSpPr txBox="1"/>
          <p:nvPr/>
        </p:nvSpPr>
        <p:spPr>
          <a:xfrm>
            <a:off x="3758294" y="5297795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화면은 최소 몇 개 컴포넌트를 만들 수 있을까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24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5D44B1-36A8-448E-B73C-A9C8F2B9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84" y="1747673"/>
            <a:ext cx="7578969" cy="4189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820762-6D70-432E-B350-7F81EBE872FB}"/>
              </a:ext>
            </a:extLst>
          </p:cNvPr>
          <p:cNvSpPr/>
          <p:nvPr/>
        </p:nvSpPr>
        <p:spPr bwMode="auto">
          <a:xfrm>
            <a:off x="970084" y="1747673"/>
            <a:ext cx="7280031" cy="41891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79D4AF-E9E0-42AD-A1BF-8744B2654BA5}"/>
              </a:ext>
            </a:extLst>
          </p:cNvPr>
          <p:cNvSpPr/>
          <p:nvPr/>
        </p:nvSpPr>
        <p:spPr bwMode="auto">
          <a:xfrm>
            <a:off x="1181100" y="2690445"/>
            <a:ext cx="6884376" cy="3094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A9C2B4E-B66A-4502-9A77-E20D4A669FC3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5343790" y="426895"/>
            <a:ext cx="587088" cy="205446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E564FF-75EB-470F-AC20-D623A9BC20A3}"/>
              </a:ext>
            </a:extLst>
          </p:cNvPr>
          <p:cNvSpPr txBox="1"/>
          <p:nvPr/>
        </p:nvSpPr>
        <p:spPr>
          <a:xfrm>
            <a:off x="6664569" y="97591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내용을 포함하는 컴포넌트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F7AE805-3152-4E37-BD63-AA879BD4ACF4}"/>
              </a:ext>
            </a:extLst>
          </p:cNvPr>
          <p:cNvCxnSpPr>
            <a:cxnSpLocks/>
          </p:cNvCxnSpPr>
          <p:nvPr/>
        </p:nvCxnSpPr>
        <p:spPr bwMode="auto">
          <a:xfrm flipV="1">
            <a:off x="8065478" y="3596054"/>
            <a:ext cx="805960" cy="64183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538C85-022E-4F05-BB61-E1D36C7D9B76}"/>
              </a:ext>
            </a:extLst>
          </p:cNvPr>
          <p:cNvSpPr txBox="1"/>
          <p:nvPr/>
        </p:nvSpPr>
        <p:spPr>
          <a:xfrm>
            <a:off x="8871438" y="341138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사진을 보여주는 컴포넌트 </a:t>
            </a:r>
          </a:p>
        </p:txBody>
      </p:sp>
    </p:spTree>
    <p:extLst>
      <p:ext uri="{BB962C8B-B14F-4D97-AF65-F5344CB8AC3E}">
        <p14:creationId xmlns:p14="http://schemas.microsoft.com/office/powerpoint/2010/main" val="45900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3288D0-864C-4719-BEBB-88CBDA5D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021293"/>
            <a:ext cx="7253654" cy="35171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3A2D1-3E3C-4C37-BB8A-AA2959535BD1}"/>
              </a:ext>
            </a:extLst>
          </p:cNvPr>
          <p:cNvSpPr/>
          <p:nvPr/>
        </p:nvSpPr>
        <p:spPr bwMode="auto">
          <a:xfrm>
            <a:off x="589085" y="1021293"/>
            <a:ext cx="7280031" cy="4206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8CE145-B93A-44B1-BB30-52BE79CBE22E}"/>
              </a:ext>
            </a:extLst>
          </p:cNvPr>
          <p:cNvSpPr/>
          <p:nvPr/>
        </p:nvSpPr>
        <p:spPr bwMode="auto">
          <a:xfrm>
            <a:off x="589085" y="1519073"/>
            <a:ext cx="7280031" cy="37914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09AE2-F171-43D7-BB95-47CB5486C200}"/>
              </a:ext>
            </a:extLst>
          </p:cNvPr>
          <p:cNvSpPr txBox="1"/>
          <p:nvPr/>
        </p:nvSpPr>
        <p:spPr>
          <a:xfrm>
            <a:off x="9293468" y="13344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53E0F-6AA5-470F-8F50-E72B37586BE0}"/>
              </a:ext>
            </a:extLst>
          </p:cNvPr>
          <p:cNvSpPr txBox="1"/>
          <p:nvPr/>
        </p:nvSpPr>
        <p:spPr>
          <a:xfrm>
            <a:off x="9120343" y="323014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50E295D-AD09-4179-B611-1D784CD40EC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>
            <a:off x="7869116" y="1231616"/>
            <a:ext cx="1424352" cy="2874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4B1A2AE-1AA4-4248-8AA4-1120267A6E4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auto">
          <a:xfrm flipV="1">
            <a:off x="7869116" y="3414813"/>
            <a:ext cx="1251227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47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252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Söhne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상원</dc:creator>
  <cp:lastModifiedBy>상원</cp:lastModifiedBy>
  <cp:revision>44</cp:revision>
  <dcterms:created xsi:type="dcterms:W3CDTF">2024-05-11T11:53:38Z</dcterms:created>
  <dcterms:modified xsi:type="dcterms:W3CDTF">2024-05-12T05:25:23Z</dcterms:modified>
</cp:coreProperties>
</file>