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sldIdLst>
    <p:sldId id="275" r:id="rId2"/>
    <p:sldId id="274" r:id="rId3"/>
    <p:sldId id="277" r:id="rId4"/>
    <p:sldId id="278" r:id="rId5"/>
    <p:sldId id="279" r:id="rId6"/>
    <p:sldId id="284" r:id="rId7"/>
    <p:sldId id="283" r:id="rId8"/>
    <p:sldId id="27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12" autoAdjust="0"/>
  </p:normalViewPr>
  <p:slideViewPr>
    <p:cSldViewPr>
      <p:cViewPr varScale="1">
        <p:scale>
          <a:sx n="66" d="100"/>
          <a:sy n="66" d="100"/>
        </p:scale>
        <p:origin x="4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: 1. </a:t>
            </a:r>
            <a:r>
              <a:rPr lang="ko-KR" altLang="en-US" dirty="0" err="1"/>
              <a:t>클라우드컴퓨팅은</a:t>
            </a:r>
            <a:r>
              <a:rPr lang="en-US" altLang="ko-KR" baseline="0" dirty="0"/>
              <a:t>    2. </a:t>
            </a:r>
            <a:r>
              <a:rPr lang="ko-KR" altLang="en-US" baseline="0" dirty="0"/>
              <a:t>위협</a:t>
            </a:r>
            <a:r>
              <a:rPr lang="en-US" altLang="ko-KR" baseline="0" dirty="0"/>
              <a:t>9</a:t>
            </a:r>
            <a:r>
              <a:rPr lang="ko-KR" altLang="en-US" baseline="0" dirty="0"/>
              <a:t>가지 </a:t>
            </a:r>
            <a:r>
              <a:rPr lang="en-US" altLang="ko-KR" baseline="0" dirty="0"/>
              <a:t> 3.</a:t>
            </a:r>
            <a:r>
              <a:rPr lang="ko-KR" altLang="en-US" baseline="0" dirty="0"/>
              <a:t>사례 </a:t>
            </a:r>
            <a:r>
              <a:rPr lang="en-US" altLang="ko-KR" baseline="0" dirty="0"/>
              <a:t> 4. </a:t>
            </a:r>
            <a:r>
              <a:rPr lang="ko-KR" altLang="en-US" baseline="0" dirty="0" err="1"/>
              <a:t>나아갈길</a:t>
            </a:r>
            <a:r>
              <a:rPr lang="ko-KR" altLang="en-US" baseline="0" dirty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2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4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0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0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1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2016-10-12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48297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회사원</a:t>
            </a:r>
            <a:endParaRPr lang="en-US" altLang="ko-KR" sz="4800" dirty="0">
              <a:solidFill>
                <a:srgbClr val="1D62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1560" y="3094745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양현선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조유리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E:\Blog\140704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6237312"/>
            <a:ext cx="864096" cy="352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3673996" y="2569096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350073" y="2329830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3640930" y="2636775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893691" y="2324497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1763688" y="2780928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1680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 현황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91880" y="39347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페이지분석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32041" y="393296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결과 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6256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04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추후 일정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907704" y="306896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364088" y="306896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092280" y="2569096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49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/>
              <a:t>클라우드 컴퓨팅 보안 사고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1277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58333"/>
              </p:ext>
            </p:extLst>
          </p:nvPr>
        </p:nvGraphicFramePr>
        <p:xfrm>
          <a:off x="512549" y="2132856"/>
          <a:ext cx="81189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07">
                  <a:extLst>
                    <a:ext uri="{9D8B030D-6E8A-4147-A177-3AD203B41FA5}">
                      <a16:colId xmlns:a16="http://schemas.microsoft.com/office/drawing/2014/main" val="2601995263"/>
                    </a:ext>
                  </a:extLst>
                </a:gridCol>
                <a:gridCol w="1404700">
                  <a:extLst>
                    <a:ext uri="{9D8B030D-6E8A-4147-A177-3AD203B41FA5}">
                      <a16:colId xmlns:a16="http://schemas.microsoft.com/office/drawing/2014/main" val="1037815940"/>
                    </a:ext>
                  </a:extLst>
                </a:gridCol>
                <a:gridCol w="5224495">
                  <a:extLst>
                    <a:ext uri="{9D8B030D-6E8A-4147-A177-3AD203B41FA5}">
                      <a16:colId xmlns:a16="http://schemas.microsoft.com/office/drawing/2014/main" val="722351873"/>
                    </a:ext>
                  </a:extLst>
                </a:gridCol>
              </a:tblGrid>
              <a:tr h="121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5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윈도우 </a:t>
                      </a:r>
                      <a:r>
                        <a:rPr lang="ko-KR" altLang="en-US" dirty="0" err="1"/>
                        <a:t>애저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2009.3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클라우드 컴퓨팅 네트워크인 윈도우 </a:t>
                      </a:r>
                      <a:r>
                        <a:rPr lang="ko-KR" altLang="en-US" dirty="0" err="1"/>
                        <a:t>애저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  테스트과정 중 중단 사고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발생 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발생 원인 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29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구글 </a:t>
                      </a:r>
                      <a:r>
                        <a:rPr lang="en-US" altLang="ko-KR" dirty="0"/>
                        <a:t>Gmail </a:t>
                      </a:r>
                      <a:r>
                        <a:rPr lang="ko-KR" altLang="en-US" dirty="0"/>
                        <a:t>삭제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2011. 2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- 50</a:t>
                      </a:r>
                      <a:r>
                        <a:rPr lang="ko-KR" altLang="en-US" dirty="0"/>
                        <a:t>만명의 이용자가 </a:t>
                      </a:r>
                      <a:r>
                        <a:rPr lang="en-US" altLang="ko-KR" dirty="0"/>
                        <a:t>Gmail </a:t>
                      </a:r>
                      <a:r>
                        <a:rPr lang="ko-KR" altLang="en-US" dirty="0"/>
                        <a:t>메시지 및 주소록이</a:t>
                      </a:r>
                      <a:r>
                        <a:rPr lang="ko-KR" altLang="en-US" baseline="0" dirty="0"/>
                        <a:t>                                                </a:t>
                      </a:r>
                      <a:endParaRPr lang="en-US" altLang="ko-KR" baseline="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  사라지는 사고 발생 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기존의 백업데이터로 </a:t>
                      </a:r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시간내 복구되었지만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   자세한 원인 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5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아마존 </a:t>
                      </a:r>
                      <a:r>
                        <a:rPr lang="en-US" altLang="ko-KR" dirty="0"/>
                        <a:t>EC2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2011.4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미국 버지니아 북부데이터센터 장애로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시간 동안 서비스 중단 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포스퀘어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레드딧</a:t>
                      </a:r>
                      <a:r>
                        <a:rPr lang="ko-KR" altLang="en-US" dirty="0"/>
                        <a:t> 등 </a:t>
                      </a:r>
                      <a:r>
                        <a:rPr lang="en-US" altLang="ko-KR" dirty="0"/>
                        <a:t>EC2</a:t>
                      </a:r>
                      <a:r>
                        <a:rPr lang="ko-KR" altLang="en-US" dirty="0"/>
                        <a:t>를 통해 서비스하던 고객사들의 서비스가 다수 중단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1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2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49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클라우드 보안 컴퓨팅 기술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422538" y="152412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101907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CSA</a:t>
            </a:r>
            <a:r>
              <a:rPr lang="ko-KR" altLang="en-US" sz="1600" dirty="0"/>
              <a:t>에서 제시한 보안 영역과 위협해결기술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29992"/>
              </p:ext>
            </p:extLst>
          </p:nvPr>
        </p:nvGraphicFramePr>
        <p:xfrm>
          <a:off x="143508" y="2300296"/>
          <a:ext cx="885698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260199526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03781594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722351873"/>
                    </a:ext>
                  </a:extLst>
                </a:gridCol>
              </a:tblGrid>
              <a:tr h="121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보안 관련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위협 해결 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5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관리영역</a:t>
                      </a:r>
                    </a:p>
                    <a:p>
                      <a:pPr algn="ctr" latinLnBrk="1"/>
                      <a:endParaRPr lang="ko-KR" altLang="en-US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합법적이고 전자적인 탐색</a:t>
                      </a:r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이식성과 상호운영성</a:t>
                      </a:r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정보 관리와 데이터 보안</a:t>
                      </a:r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XML,</a:t>
                      </a:r>
                      <a:r>
                        <a:rPr lang="en-US" altLang="ko-KR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SOA</a:t>
                      </a:r>
                      <a:r>
                        <a:rPr lang="ko-KR" altLang="en-US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과 애플리케이션 보안</a:t>
                      </a:r>
                      <a:endParaRPr lang="en-US" altLang="ko-KR" baseline="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스마트 </a:t>
                      </a:r>
                      <a:r>
                        <a:rPr lang="ko-KR" altLang="en-US" baseline="0" dirty="0" err="1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키관리</a:t>
                      </a:r>
                      <a:endParaRPr lang="en-US" altLang="ko-KR" baseline="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서비스나 애플리케이션 로그 관리 </a:t>
                      </a:r>
                      <a:endParaRPr lang="en-US" altLang="ko-KR" baseline="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ID</a:t>
                      </a:r>
                      <a:r>
                        <a:rPr lang="ko-KR" altLang="en-US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와 액세스 관리</a:t>
                      </a:r>
                      <a:endParaRPr lang="en-US" altLang="ko-KR" baseline="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가상화 기반의 방화벽과 가상화 관리도구 </a:t>
                      </a:r>
                      <a:endParaRPr lang="en-US" altLang="ko-KR" baseline="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데이터 손실 방지 </a:t>
                      </a:r>
                      <a:endParaRPr lang="en-US" altLang="ko-KR" baseline="0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전송중인 데이터에 대한 보안</a:t>
                      </a:r>
                      <a:endParaRPr lang="ko-KR" altLang="en-US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292605"/>
                  </a:ext>
                </a:extLst>
              </a:tr>
              <a:tr h="15767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운영</a:t>
                      </a:r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데이터센서 운영</a:t>
                      </a:r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애플리케이션 보안</a:t>
                      </a:r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암호화와 </a:t>
                      </a:r>
                      <a:r>
                        <a:rPr lang="ko-KR" altLang="en-US" dirty="0" err="1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키관리</a:t>
                      </a:r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가상화</a:t>
                      </a:r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- ID</a:t>
                      </a:r>
                      <a:r>
                        <a:rPr lang="ko-KR" altLang="en-US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와 권리</a:t>
                      </a:r>
                      <a:r>
                        <a:rPr lang="en-US" altLang="ko-KR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</a:t>
                      </a:r>
                      <a:r>
                        <a:rPr lang="en-US" altLang="ko-KR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액세스 관리</a:t>
                      </a:r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  <a:p>
                      <a:pPr algn="l" latinLnBrk="1"/>
                      <a:endParaRPr lang="ko-KR" altLang="en-US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5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60" y="65041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클라우드 보안 컴퓨팅 기술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422538" y="152412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9592" y="1101907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클라우드 컴퓨팅 구성 요소와 기존 보안 기술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852920" y="732423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2760" y="721443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1855461" y="3113391"/>
            <a:ext cx="568863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및 스토리지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검색 가능 암호시스템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PPDM,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기밀성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태깅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857914" y="4299509"/>
            <a:ext cx="568863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네트워크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암호화 프로토콜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보안장치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852445" y="1970306"/>
            <a:ext cx="568863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플랫폼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접근제어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사용자인증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71330" y="2792636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1243338" y="1856532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243338" y="3008660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1243338" y="4160788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3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171330" y="4016772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1243338" y="5195753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4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141282" y="5194418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1855461" y="5320910"/>
            <a:ext cx="568863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단말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TPM,  Virtualization Security, Renewable Security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0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49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클라우드 보안 컴퓨팅 기술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422538" y="152412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101907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하이퍼바이저기반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보안 기술 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–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기존 보안장비의 한계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852920" y="732423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2760" y="721443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99592" y="2534863"/>
            <a:ext cx="6785047" cy="2434670"/>
            <a:chOff x="1603377" y="2518156"/>
            <a:chExt cx="6785047" cy="2434670"/>
          </a:xfrm>
        </p:grpSpPr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2284492" y="4096527"/>
              <a:ext cx="610393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각 가상머신에서의 별도의 에이전트로 동작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중복된 악성코드 관리를 통해 트래픽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발생과 자원의 낭비를 초래</a:t>
              </a:r>
              <a:r>
                <a:rPr lang="ko-KR" altLang="en-US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</a:p>
          </p:txBody>
        </p:sp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2284492" y="2631930"/>
              <a:ext cx="568863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물리적 시스템의 영역만 탐색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가상화 환경기반의 내부 네트워크에  대한 탐지가 불가해 보안상의 사각지대가 존재</a:t>
              </a:r>
              <a:endPara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603377" y="3898253"/>
              <a:ext cx="640871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75385" y="2518156"/>
              <a:ext cx="43204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1</a:t>
              </a:r>
            </a:p>
          </p:txBody>
        </p:sp>
        <p:sp>
          <p:nvSpPr>
            <p:cNvPr id="17" name="TextBox 25"/>
            <p:cNvSpPr txBox="1">
              <a:spLocks noChangeArrowheads="1"/>
            </p:cNvSpPr>
            <p:nvPr/>
          </p:nvSpPr>
          <p:spPr bwMode="auto">
            <a:xfrm>
              <a:off x="1675385" y="4029496"/>
              <a:ext cx="34828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39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49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클라우드 보안 컴퓨팅 기술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422538" y="152412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132935"/>
            <a:ext cx="582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하이퍼바이저기반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보안 기술 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–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클라우드 환경 공격 탐지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/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차단 기법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852920" y="732423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2760" y="721443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971600" y="2586132"/>
            <a:ext cx="6785047" cy="2594034"/>
            <a:chOff x="1603377" y="2518156"/>
            <a:chExt cx="6785047" cy="259403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2284492" y="4096527"/>
              <a:ext cx="610393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Agentless Virtual Security Appliance</a:t>
              </a:r>
            </a:p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독립된 보안 전용 가상머신을 이용하여 다양한 보안 기능을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서비스하는 시스템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2284492" y="2631930"/>
              <a:ext cx="568863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VM Introspection</a:t>
              </a:r>
            </a:p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가상머신과 </a:t>
              </a:r>
              <a:r>
                <a:rPr lang="ko-KR" alt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하이퍼바이저의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내부 정보를 분석하는 역할을 수행해 보안 상태를 점검하고 공격을 탐지하는 시스템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603377" y="3898253"/>
              <a:ext cx="640871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75385" y="2518156"/>
              <a:ext cx="43204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1</a:t>
              </a: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75385" y="4029496"/>
              <a:ext cx="34828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97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감사합니다</a:t>
            </a:r>
            <a:r>
              <a:rPr lang="en-US" altLang="ko-KR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.</a:t>
            </a:r>
          </a:p>
        </p:txBody>
      </p:sp>
      <p:pic>
        <p:nvPicPr>
          <p:cNvPr id="1026" name="Picture 2" descr="E:\Blog\140704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6237312"/>
            <a:ext cx="864096" cy="352039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345</Words>
  <Application>Microsoft Office PowerPoint</Application>
  <PresentationFormat>화면 슬라이드 쇼(4:3)</PresentationFormat>
  <Paragraphs>94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나눔고딕</vt:lpstr>
      <vt:lpstr>나눔바른고딕</vt:lpstr>
      <vt:lpstr>맑은 고딕</vt:lpstr>
      <vt:lpstr>바른돋움 1</vt:lpstr>
      <vt:lpstr>바른돋움 2</vt:lpstr>
      <vt:lpstr>바른돋움 3</vt:lpstr>
      <vt:lpstr>서울남산체 B</vt:lpstr>
      <vt:lpstr>서울남산체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test</cp:lastModifiedBy>
  <cp:revision>51</cp:revision>
  <dcterms:created xsi:type="dcterms:W3CDTF">2014-07-24T06:00:16Z</dcterms:created>
  <dcterms:modified xsi:type="dcterms:W3CDTF">2016-10-12T12:17:34Z</dcterms:modified>
</cp:coreProperties>
</file>