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FE0"/>
    <a:srgbClr val="FF5050"/>
    <a:srgbClr val="70AD47"/>
    <a:srgbClr val="E571BE"/>
    <a:srgbClr val="CDC3A4"/>
    <a:srgbClr val="FFF5D6"/>
    <a:srgbClr val="2E75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706A-A6BA-4C92-AD20-42672D039B6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CB50-A1DA-4AD7-B727-B4D68FF7F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03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706A-A6BA-4C92-AD20-42672D039B6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CB50-A1DA-4AD7-B727-B4D68FF7F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84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706A-A6BA-4C92-AD20-42672D039B6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CB50-A1DA-4AD7-B727-B4D68FF7F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75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706A-A6BA-4C92-AD20-42672D039B6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CB50-A1DA-4AD7-B727-B4D68FF7F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5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706A-A6BA-4C92-AD20-42672D039B6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CB50-A1DA-4AD7-B727-B4D68FF7F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71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706A-A6BA-4C92-AD20-42672D039B6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CB50-A1DA-4AD7-B727-B4D68FF7F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5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706A-A6BA-4C92-AD20-42672D039B6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CB50-A1DA-4AD7-B727-B4D68FF7F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64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706A-A6BA-4C92-AD20-42672D039B6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CB50-A1DA-4AD7-B727-B4D68FF7F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97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706A-A6BA-4C92-AD20-42672D039B6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CB50-A1DA-4AD7-B727-B4D68FF7F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24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706A-A6BA-4C92-AD20-42672D039B6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CB50-A1DA-4AD7-B727-B4D68FF7F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03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706A-A6BA-4C92-AD20-42672D039B6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CB50-A1DA-4AD7-B727-B4D68FF7F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5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6706A-A6BA-4C92-AD20-42672D039B6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9CB50-A1DA-4AD7-B727-B4D68FF7FE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2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0735" y="1088967"/>
            <a:ext cx="7331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R&amp;D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역할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타임 </a:t>
            </a:r>
            <a:r>
              <a:rPr lang="ko-KR" altLang="en-US" dirty="0" err="1" smtClean="0"/>
              <a:t>스케쥴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플로우</a:t>
            </a:r>
            <a:r>
              <a:rPr lang="ko-KR" altLang="en-US" dirty="0" smtClean="0"/>
              <a:t> 차트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6710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R&amp;D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스텝 모터를 활용한 층 구현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	// </a:t>
            </a:r>
            <a:r>
              <a:rPr lang="ko-KR" altLang="en-US" dirty="0" smtClean="0"/>
              <a:t>기어 필요</a:t>
            </a:r>
            <a:endParaRPr lang="en-US" altLang="ko-KR" dirty="0"/>
          </a:p>
          <a:p>
            <a:r>
              <a:rPr lang="en-US" altLang="ko-KR" dirty="0" smtClean="0"/>
              <a:t>RGB LED</a:t>
            </a:r>
            <a:r>
              <a:rPr lang="ko-KR" altLang="en-US" dirty="0" smtClean="0"/>
              <a:t>로 동작 시 빨간 불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멈춤 시 </a:t>
            </a:r>
            <a:r>
              <a:rPr lang="en-US" altLang="ko-KR" dirty="0" smtClean="0"/>
              <a:t>// O</a:t>
            </a:r>
          </a:p>
          <a:p>
            <a:r>
              <a:rPr lang="ko-KR" altLang="en-US" dirty="0" smtClean="0"/>
              <a:t>버튼으로 </a:t>
            </a:r>
            <a:r>
              <a:rPr lang="en-US" altLang="ko-KR" dirty="0" smtClean="0"/>
              <a:t>1, 2, 3</a:t>
            </a:r>
            <a:r>
              <a:rPr lang="ko-KR" altLang="en-US" dirty="0" smtClean="0"/>
              <a:t>층 구현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	       // O</a:t>
            </a:r>
          </a:p>
          <a:p>
            <a:r>
              <a:rPr lang="ko-KR" altLang="en-US" dirty="0" smtClean="0"/>
              <a:t>서브 모터를 이용해서 실제 문 구현</a:t>
            </a:r>
            <a:r>
              <a:rPr lang="en-US" altLang="ko-KR" dirty="0" smtClean="0"/>
              <a:t>	// </a:t>
            </a:r>
            <a:r>
              <a:rPr lang="ko-KR" altLang="en-US" dirty="0" smtClean="0"/>
              <a:t>두고 봐야함</a:t>
            </a:r>
            <a:endParaRPr lang="en-US" altLang="ko-KR" dirty="0" smtClean="0"/>
          </a:p>
          <a:p>
            <a:r>
              <a:rPr lang="en-US" altLang="ko-KR" dirty="0" smtClean="0"/>
              <a:t>OLED</a:t>
            </a:r>
            <a:r>
              <a:rPr lang="ko-KR" altLang="en-US" dirty="0" smtClean="0"/>
              <a:t>를 이용해서 모니터링 구현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 // O</a:t>
            </a:r>
          </a:p>
          <a:p>
            <a:r>
              <a:rPr lang="ko-KR" altLang="en-US" dirty="0" smtClean="0"/>
              <a:t>적외선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포토 인터럽트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문 제어 </a:t>
            </a:r>
            <a:r>
              <a:rPr lang="en-US" altLang="ko-KR" dirty="0" smtClean="0"/>
              <a:t>// (220, 10k </a:t>
            </a:r>
            <a:r>
              <a:rPr lang="ko-KR" altLang="en-US" dirty="0" smtClean="0"/>
              <a:t>옴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부저로</a:t>
            </a:r>
            <a:r>
              <a:rPr lang="ko-KR" altLang="en-US" dirty="0" smtClean="0"/>
              <a:t> 도착 시 소리 표현</a:t>
            </a:r>
            <a:r>
              <a:rPr lang="en-US" altLang="ko-KR" dirty="0" smtClean="0"/>
              <a:t>	// O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46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문지원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팀장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스텝모터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발표자료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오준택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서브모터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부저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오현수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OLED, </a:t>
            </a:r>
            <a:r>
              <a:rPr lang="ko-KR" altLang="en-US" dirty="0" err="1" smtClean="0"/>
              <a:t>플로우</a:t>
            </a:r>
            <a:r>
              <a:rPr lang="ko-KR" altLang="en-US" dirty="0" smtClean="0"/>
              <a:t> 차트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김경민 </a:t>
            </a:r>
            <a:r>
              <a:rPr lang="en-US" altLang="ko-KR" dirty="0" smtClean="0"/>
              <a:t>: RGB, </a:t>
            </a:r>
            <a:r>
              <a:rPr lang="ko-KR" altLang="en-US" dirty="0" smtClean="0"/>
              <a:t>적외선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포토 인터럽트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버튼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46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타임 </a:t>
            </a:r>
            <a:r>
              <a:rPr lang="ko-KR" altLang="en-US" dirty="0" err="1" smtClean="0"/>
              <a:t>스케쥴</a:t>
            </a:r>
            <a:r>
              <a:rPr lang="ko-KR" altLang="en-US" dirty="0" smtClean="0"/>
              <a:t> </a:t>
            </a:r>
            <a:r>
              <a:rPr lang="en-US" altLang="ko-KR" dirty="0" smtClean="0"/>
              <a:t>(2025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345631"/>
              </p:ext>
            </p:extLst>
          </p:nvPr>
        </p:nvGraphicFramePr>
        <p:xfrm>
          <a:off x="1446415" y="1892127"/>
          <a:ext cx="9013374" cy="66996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110387146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85531351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76068753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8105789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1716515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48894284"/>
                    </a:ext>
                  </a:extLst>
                </a:gridCol>
              </a:tblGrid>
              <a:tr h="669968"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dirty="0" smtClean="0"/>
                        <a:t>21</a:t>
                      </a:r>
                      <a:r>
                        <a:rPr lang="ko-KR" altLang="en-US" dirty="0" smtClean="0"/>
                        <a:t>일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금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dirty="0" smtClean="0"/>
                        <a:t>22</a:t>
                      </a:r>
                      <a:r>
                        <a:rPr lang="ko-KR" altLang="en-US" dirty="0" smtClean="0"/>
                        <a:t>일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토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dirty="0" smtClean="0"/>
                        <a:t>23</a:t>
                      </a:r>
                      <a:r>
                        <a:rPr lang="ko-KR" altLang="en-US" dirty="0" smtClean="0"/>
                        <a:t>일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dirty="0" smtClean="0"/>
                        <a:t>24</a:t>
                      </a:r>
                      <a:r>
                        <a:rPr lang="ko-KR" altLang="en-US" dirty="0" smtClean="0"/>
                        <a:t>일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dirty="0" smtClean="0"/>
                        <a:t>25</a:t>
                      </a:r>
                      <a:r>
                        <a:rPr lang="ko-KR" altLang="en-US" dirty="0" smtClean="0"/>
                        <a:t>일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altLang="ko-KR" dirty="0" smtClean="0"/>
                        <a:t>26</a:t>
                      </a:r>
                      <a:r>
                        <a:rPr lang="ko-KR" altLang="en-US" dirty="0" smtClean="0"/>
                        <a:t>일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741692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648393" y="2975957"/>
            <a:ext cx="10705407" cy="182880"/>
            <a:chOff x="648393" y="3798917"/>
            <a:chExt cx="10705407" cy="182880"/>
          </a:xfrm>
        </p:grpSpPr>
        <p:cxnSp>
          <p:nvCxnSpPr>
            <p:cNvPr id="6" name="직선 화살표 연결선 5"/>
            <p:cNvCxnSpPr/>
            <p:nvPr/>
          </p:nvCxnSpPr>
          <p:spPr>
            <a:xfrm>
              <a:off x="648393" y="3890357"/>
              <a:ext cx="10705407" cy="0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순서도: 연결자 9"/>
            <p:cNvSpPr/>
            <p:nvPr/>
          </p:nvSpPr>
          <p:spPr>
            <a:xfrm>
              <a:off x="2011680" y="3798917"/>
              <a:ext cx="182880" cy="182880"/>
            </a:xfrm>
            <a:prstGeom prst="flowChartConnector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연결자 10"/>
            <p:cNvSpPr/>
            <p:nvPr/>
          </p:nvSpPr>
          <p:spPr>
            <a:xfrm>
              <a:off x="3557847" y="3798917"/>
              <a:ext cx="182880" cy="182880"/>
            </a:xfrm>
            <a:prstGeom prst="flowChartConnector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연결자 11"/>
            <p:cNvSpPr/>
            <p:nvPr/>
          </p:nvSpPr>
          <p:spPr>
            <a:xfrm>
              <a:off x="5120639" y="3798917"/>
              <a:ext cx="182880" cy="182880"/>
            </a:xfrm>
            <a:prstGeom prst="flowChartConnector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연결자 12"/>
            <p:cNvSpPr/>
            <p:nvPr/>
          </p:nvSpPr>
          <p:spPr>
            <a:xfrm>
              <a:off x="6641175" y="3798917"/>
              <a:ext cx="182880" cy="182880"/>
            </a:xfrm>
            <a:prstGeom prst="flowChartConnector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연결자 13"/>
            <p:cNvSpPr/>
            <p:nvPr/>
          </p:nvSpPr>
          <p:spPr>
            <a:xfrm>
              <a:off x="8161711" y="3798917"/>
              <a:ext cx="182880" cy="182880"/>
            </a:xfrm>
            <a:prstGeom prst="flowChartConnector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연결자 14"/>
            <p:cNvSpPr/>
            <p:nvPr/>
          </p:nvSpPr>
          <p:spPr>
            <a:xfrm>
              <a:off x="9757755" y="3798917"/>
              <a:ext cx="182880" cy="182880"/>
            </a:xfrm>
            <a:prstGeom prst="flowChartConnector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화살표 연결선 17"/>
          <p:cNvCxnSpPr/>
          <p:nvPr/>
        </p:nvCxnSpPr>
        <p:spPr>
          <a:xfrm>
            <a:off x="3230434" y="4771506"/>
            <a:ext cx="3963290" cy="0"/>
          </a:xfrm>
          <a:prstGeom prst="straightConnector1">
            <a:avLst/>
          </a:prstGeom>
          <a:solidFill>
            <a:schemeClr val="accent6"/>
          </a:solidFill>
          <a:ln w="57150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1501387" y="4414058"/>
            <a:ext cx="1386345" cy="0"/>
          </a:xfrm>
          <a:prstGeom prst="straightConnector1">
            <a:avLst/>
          </a:prstGeom>
          <a:solidFill>
            <a:schemeClr val="accent6"/>
          </a:solidFill>
          <a:ln w="57150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04850" y="3805444"/>
            <a:ext cx="15794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/>
              <a:t>기획 및 </a:t>
            </a:r>
            <a:r>
              <a:rPr lang="en-US" altLang="ko-KR" dirty="0" smtClean="0"/>
              <a:t>R&amp;D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82983" y="4152555"/>
            <a:ext cx="2858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/>
              <a:t>기능 구현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7559978" y="5220393"/>
            <a:ext cx="1386345" cy="0"/>
          </a:xfrm>
          <a:prstGeom prst="straightConnector1">
            <a:avLst/>
          </a:prstGeom>
          <a:solidFill>
            <a:schemeClr val="accent6"/>
          </a:solidFill>
          <a:ln w="57150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463441" y="4542072"/>
            <a:ext cx="15794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mtClean="0"/>
              <a:t>시스템 통합</a:t>
            </a:r>
            <a:endParaRPr lang="ko-KR" altLang="en-US" dirty="0"/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9247462" y="5652654"/>
            <a:ext cx="1386345" cy="0"/>
          </a:xfrm>
          <a:prstGeom prst="straightConnector1">
            <a:avLst/>
          </a:prstGeom>
          <a:solidFill>
            <a:schemeClr val="accent6"/>
          </a:solidFill>
          <a:ln w="57150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50925" y="4974333"/>
            <a:ext cx="15794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 smtClean="0"/>
              <a:t>발표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5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724142" y="3059085"/>
            <a:ext cx="11187996" cy="3441468"/>
            <a:chOff x="715829" y="1795551"/>
            <a:chExt cx="11187996" cy="3441468"/>
          </a:xfrm>
        </p:grpSpPr>
        <p:sp>
          <p:nvSpPr>
            <p:cNvPr id="59" name="정육면체 58"/>
            <p:cNvSpPr/>
            <p:nvPr/>
          </p:nvSpPr>
          <p:spPr>
            <a:xfrm>
              <a:off x="715829" y="1795551"/>
              <a:ext cx="11187996" cy="3441468"/>
            </a:xfrm>
            <a:prstGeom prst="cube">
              <a:avLst>
                <a:gd name="adj" fmla="val 96867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5150021" y="4581566"/>
              <a:ext cx="3602577" cy="406070"/>
              <a:chOff x="5174960" y="4415311"/>
              <a:chExt cx="3602577" cy="406070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5174960" y="4415311"/>
                <a:ext cx="829869" cy="406070"/>
                <a:chOff x="5174960" y="4415311"/>
                <a:chExt cx="829869" cy="406070"/>
              </a:xfrm>
            </p:grpSpPr>
            <p:sp>
              <p:nvSpPr>
                <p:cNvPr id="64" name="정육면체 63"/>
                <p:cNvSpPr/>
                <p:nvPr/>
              </p:nvSpPr>
              <p:spPr>
                <a:xfrm>
                  <a:off x="5174960" y="4460447"/>
                  <a:ext cx="829869" cy="360934"/>
                </a:xfrm>
                <a:prstGeom prst="cube">
                  <a:avLst>
                    <a:gd name="adj" fmla="val 80526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5361061" y="4415311"/>
                  <a:ext cx="3990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1</a:t>
                  </a:r>
                  <a:endParaRPr lang="ko-KR" altLang="en-US" dirty="0"/>
                </a:p>
              </p:txBody>
            </p:sp>
          </p:grpSp>
          <p:grpSp>
            <p:nvGrpSpPr>
              <p:cNvPr id="75" name="그룹 74"/>
              <p:cNvGrpSpPr/>
              <p:nvPr/>
            </p:nvGrpSpPr>
            <p:grpSpPr>
              <a:xfrm>
                <a:off x="5868137" y="4415311"/>
                <a:ext cx="829869" cy="406070"/>
                <a:chOff x="5868137" y="4415311"/>
                <a:chExt cx="829869" cy="406070"/>
              </a:xfrm>
            </p:grpSpPr>
            <p:sp>
              <p:nvSpPr>
                <p:cNvPr id="60" name="정육면체 59"/>
                <p:cNvSpPr/>
                <p:nvPr/>
              </p:nvSpPr>
              <p:spPr>
                <a:xfrm>
                  <a:off x="5868137" y="4460447"/>
                  <a:ext cx="829869" cy="360934"/>
                </a:xfrm>
                <a:prstGeom prst="cube">
                  <a:avLst>
                    <a:gd name="adj" fmla="val 80526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6056274" y="4415311"/>
                  <a:ext cx="3990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2</a:t>
                  </a:r>
                  <a:endParaRPr lang="ko-KR" altLang="en-US" dirty="0"/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6561314" y="4415311"/>
                <a:ext cx="829869" cy="406070"/>
                <a:chOff x="6561314" y="4415311"/>
                <a:chExt cx="829869" cy="406070"/>
              </a:xfrm>
            </p:grpSpPr>
            <p:sp>
              <p:nvSpPr>
                <p:cNvPr id="61" name="정육면체 60"/>
                <p:cNvSpPr/>
                <p:nvPr/>
              </p:nvSpPr>
              <p:spPr>
                <a:xfrm>
                  <a:off x="6561314" y="4460447"/>
                  <a:ext cx="829869" cy="360934"/>
                </a:xfrm>
                <a:prstGeom prst="cube">
                  <a:avLst>
                    <a:gd name="adj" fmla="val 80526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6761793" y="4415311"/>
                  <a:ext cx="3990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3</a:t>
                  </a:r>
                  <a:endParaRPr lang="ko-KR" altLang="en-US" dirty="0"/>
                </a:p>
              </p:txBody>
            </p:sp>
          </p:grpSp>
          <p:grpSp>
            <p:nvGrpSpPr>
              <p:cNvPr id="73" name="그룹 72"/>
              <p:cNvGrpSpPr/>
              <p:nvPr/>
            </p:nvGrpSpPr>
            <p:grpSpPr>
              <a:xfrm>
                <a:off x="7254491" y="4415312"/>
                <a:ext cx="829869" cy="406069"/>
                <a:chOff x="7254491" y="4415312"/>
                <a:chExt cx="829869" cy="406069"/>
              </a:xfrm>
            </p:grpSpPr>
            <p:sp>
              <p:nvSpPr>
                <p:cNvPr id="62" name="정육면체 61"/>
                <p:cNvSpPr/>
                <p:nvPr/>
              </p:nvSpPr>
              <p:spPr>
                <a:xfrm>
                  <a:off x="7254491" y="4460447"/>
                  <a:ext cx="829869" cy="360934"/>
                </a:xfrm>
                <a:prstGeom prst="cube">
                  <a:avLst>
                    <a:gd name="adj" fmla="val 80526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7451412" y="4415312"/>
                  <a:ext cx="3990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smtClean="0"/>
                    <a:t>O</a:t>
                  </a:r>
                  <a:endParaRPr lang="ko-KR" altLang="en-US" dirty="0"/>
                </a:p>
              </p:txBody>
            </p:sp>
          </p:grpSp>
          <p:grpSp>
            <p:nvGrpSpPr>
              <p:cNvPr id="72" name="그룹 71"/>
              <p:cNvGrpSpPr/>
              <p:nvPr/>
            </p:nvGrpSpPr>
            <p:grpSpPr>
              <a:xfrm>
                <a:off x="7947668" y="4415312"/>
                <a:ext cx="829869" cy="406069"/>
                <a:chOff x="7947668" y="4415312"/>
                <a:chExt cx="829869" cy="406069"/>
              </a:xfrm>
            </p:grpSpPr>
            <p:sp>
              <p:nvSpPr>
                <p:cNvPr id="63" name="정육면체 62"/>
                <p:cNvSpPr/>
                <p:nvPr/>
              </p:nvSpPr>
              <p:spPr>
                <a:xfrm>
                  <a:off x="7947668" y="4460447"/>
                  <a:ext cx="829869" cy="360934"/>
                </a:xfrm>
                <a:prstGeom prst="cube">
                  <a:avLst>
                    <a:gd name="adj" fmla="val 80526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8152594" y="4415312"/>
                  <a:ext cx="3990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C</a:t>
                  </a:r>
                  <a:endParaRPr lang="ko-KR" altLang="en-US" dirty="0"/>
                </a:p>
              </p:txBody>
            </p:sp>
          </p:grpSp>
        </p:grpSp>
      </p:grpSp>
      <p:grpSp>
        <p:nvGrpSpPr>
          <p:cNvPr id="91" name="그룹 90"/>
          <p:cNvGrpSpPr/>
          <p:nvPr/>
        </p:nvGrpSpPr>
        <p:grpSpPr>
          <a:xfrm>
            <a:off x="3357788" y="3176087"/>
            <a:ext cx="5363720" cy="964276"/>
            <a:chOff x="3273205" y="3219396"/>
            <a:chExt cx="5363720" cy="964276"/>
          </a:xfrm>
        </p:grpSpPr>
        <p:sp>
          <p:nvSpPr>
            <p:cNvPr id="89" name="정육면체 88"/>
            <p:cNvSpPr/>
            <p:nvPr/>
          </p:nvSpPr>
          <p:spPr>
            <a:xfrm>
              <a:off x="3273205" y="3219396"/>
              <a:ext cx="5363720" cy="964276"/>
            </a:xfrm>
            <a:prstGeom prst="cube">
              <a:avLst>
                <a:gd name="adj" fmla="val 7898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267581" y="3400490"/>
              <a:ext cx="3374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BREADBOARD</a:t>
              </a:r>
              <a:endParaRPr lang="ko-KR" altLang="en-US" dirty="0"/>
            </a:p>
          </p:txBody>
        </p:sp>
      </p:grpSp>
      <p:sp>
        <p:nvSpPr>
          <p:cNvPr id="82" name="정육면체 81"/>
          <p:cNvSpPr/>
          <p:nvPr/>
        </p:nvSpPr>
        <p:spPr>
          <a:xfrm>
            <a:off x="1229719" y="4937760"/>
            <a:ext cx="3372129" cy="1313410"/>
          </a:xfrm>
          <a:prstGeom prst="cube">
            <a:avLst>
              <a:gd name="adj" fmla="val 9331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정육면체 126"/>
          <p:cNvSpPr/>
          <p:nvPr/>
        </p:nvSpPr>
        <p:spPr>
          <a:xfrm>
            <a:off x="2506476" y="228664"/>
            <a:ext cx="2023960" cy="4791598"/>
          </a:xfrm>
          <a:prstGeom prst="cube">
            <a:avLst>
              <a:gd name="adj" fmla="val 323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8" name="그룹 147"/>
          <p:cNvGrpSpPr/>
          <p:nvPr/>
        </p:nvGrpSpPr>
        <p:grpSpPr>
          <a:xfrm>
            <a:off x="3487147" y="1229767"/>
            <a:ext cx="592172" cy="3030542"/>
            <a:chOff x="3618436" y="1126504"/>
            <a:chExt cx="592172" cy="3030542"/>
          </a:xfrm>
        </p:grpSpPr>
        <p:sp>
          <p:nvSpPr>
            <p:cNvPr id="144" name="빗면 143"/>
            <p:cNvSpPr/>
            <p:nvPr/>
          </p:nvSpPr>
          <p:spPr>
            <a:xfrm>
              <a:off x="3618436" y="3916004"/>
              <a:ext cx="592172" cy="241042"/>
            </a:xfrm>
            <a:prstGeom prst="bevel">
              <a:avLst>
                <a:gd name="adj" fmla="val 16248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빗면 145"/>
            <p:cNvSpPr/>
            <p:nvPr/>
          </p:nvSpPr>
          <p:spPr>
            <a:xfrm>
              <a:off x="3618436" y="2506456"/>
              <a:ext cx="592172" cy="241042"/>
            </a:xfrm>
            <a:prstGeom prst="bevel">
              <a:avLst>
                <a:gd name="adj" fmla="val 16248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빗면 146"/>
            <p:cNvSpPr/>
            <p:nvPr/>
          </p:nvSpPr>
          <p:spPr>
            <a:xfrm>
              <a:off x="3618436" y="1126504"/>
              <a:ext cx="592172" cy="241042"/>
            </a:xfrm>
            <a:prstGeom prst="bevel">
              <a:avLst>
                <a:gd name="adj" fmla="val 16248"/>
              </a:avLst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8" name="정육면체 87"/>
          <p:cNvSpPr/>
          <p:nvPr/>
        </p:nvSpPr>
        <p:spPr>
          <a:xfrm>
            <a:off x="1229719" y="232756"/>
            <a:ext cx="1276757" cy="5910348"/>
          </a:xfrm>
          <a:prstGeom prst="cube">
            <a:avLst>
              <a:gd name="adj" fmla="val 9441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정육면체 101"/>
          <p:cNvSpPr/>
          <p:nvPr/>
        </p:nvSpPr>
        <p:spPr>
          <a:xfrm>
            <a:off x="1951882" y="719050"/>
            <a:ext cx="304734" cy="4937760"/>
          </a:xfrm>
          <a:prstGeom prst="cube">
            <a:avLst>
              <a:gd name="adj" fmla="val 7772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정육면체 103"/>
          <p:cNvSpPr/>
          <p:nvPr/>
        </p:nvSpPr>
        <p:spPr>
          <a:xfrm>
            <a:off x="2914364" y="390698"/>
            <a:ext cx="465977" cy="4937760"/>
          </a:xfrm>
          <a:prstGeom prst="cube">
            <a:avLst>
              <a:gd name="adj" fmla="val 1104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정육면체 104"/>
          <p:cNvSpPr/>
          <p:nvPr/>
        </p:nvSpPr>
        <p:spPr>
          <a:xfrm>
            <a:off x="1928553" y="4015046"/>
            <a:ext cx="1803862" cy="1879303"/>
          </a:xfrm>
          <a:prstGeom prst="cub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정육면체 85"/>
          <p:cNvSpPr/>
          <p:nvPr/>
        </p:nvSpPr>
        <p:spPr>
          <a:xfrm>
            <a:off x="3290419" y="120599"/>
            <a:ext cx="1311429" cy="6022505"/>
          </a:xfrm>
          <a:prstGeom prst="cube">
            <a:avLst>
              <a:gd name="adj" fmla="val 94413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9" name="그룹 128"/>
          <p:cNvGrpSpPr/>
          <p:nvPr/>
        </p:nvGrpSpPr>
        <p:grpSpPr>
          <a:xfrm>
            <a:off x="3574081" y="719050"/>
            <a:ext cx="304735" cy="4937760"/>
            <a:chOff x="3574081" y="719050"/>
            <a:chExt cx="304735" cy="4937760"/>
          </a:xfrm>
        </p:grpSpPr>
        <p:sp>
          <p:nvSpPr>
            <p:cNvPr id="103" name="정육면체 102"/>
            <p:cNvSpPr/>
            <p:nvPr/>
          </p:nvSpPr>
          <p:spPr>
            <a:xfrm>
              <a:off x="3574082" y="719050"/>
              <a:ext cx="304734" cy="4937760"/>
            </a:xfrm>
            <a:prstGeom prst="cube">
              <a:avLst>
                <a:gd name="adj" fmla="val 77726"/>
              </a:avLst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3574081" y="939338"/>
              <a:ext cx="66244" cy="47174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2018235" y="4495734"/>
            <a:ext cx="1227923" cy="1292628"/>
          </a:xfrm>
          <a:prstGeom prst="rect">
            <a:avLst/>
          </a:prstGeom>
          <a:gradFill flip="none" rotWithShape="1">
            <a:gsLst>
              <a:gs pos="70000">
                <a:schemeClr val="bg1"/>
              </a:gs>
              <a:gs pos="88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>
            <a:off x="4530436" y="299258"/>
            <a:ext cx="0" cy="465543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H="1">
            <a:off x="3325092" y="4937760"/>
            <a:ext cx="1205344" cy="120534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/>
          <p:cNvGrpSpPr/>
          <p:nvPr/>
        </p:nvGrpSpPr>
        <p:grpSpPr>
          <a:xfrm>
            <a:off x="7692270" y="3131851"/>
            <a:ext cx="3805451" cy="1492237"/>
            <a:chOff x="7833797" y="3159404"/>
            <a:chExt cx="3620229" cy="1492237"/>
          </a:xfrm>
        </p:grpSpPr>
        <p:sp>
          <p:nvSpPr>
            <p:cNvPr id="117" name="정육면체 116"/>
            <p:cNvSpPr/>
            <p:nvPr/>
          </p:nvSpPr>
          <p:spPr>
            <a:xfrm>
              <a:off x="7833797" y="3159404"/>
              <a:ext cx="3620229" cy="1492237"/>
            </a:xfrm>
            <a:prstGeom prst="cube">
              <a:avLst>
                <a:gd name="adj" fmla="val 89501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820072" y="3575723"/>
              <a:ext cx="1753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STM32-F411RE</a:t>
              </a:r>
              <a:endParaRPr lang="ko-KR" altLang="en-US" dirty="0"/>
            </a:p>
          </p:txBody>
        </p:sp>
      </p:grpSp>
      <p:sp>
        <p:nvSpPr>
          <p:cNvPr id="79" name="정육면체 78"/>
          <p:cNvSpPr/>
          <p:nvPr/>
        </p:nvSpPr>
        <p:spPr>
          <a:xfrm>
            <a:off x="4678342" y="4795169"/>
            <a:ext cx="1340094" cy="907341"/>
          </a:xfrm>
          <a:prstGeom prst="cube">
            <a:avLst>
              <a:gd name="adj" fmla="val 5981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OLED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25" name="그룹 124"/>
          <p:cNvGrpSpPr/>
          <p:nvPr/>
        </p:nvGrpSpPr>
        <p:grpSpPr>
          <a:xfrm>
            <a:off x="4284101" y="5662690"/>
            <a:ext cx="1061464" cy="633556"/>
            <a:chOff x="6326096" y="4772130"/>
            <a:chExt cx="1061464" cy="633556"/>
          </a:xfrm>
        </p:grpSpPr>
        <p:grpSp>
          <p:nvGrpSpPr>
            <p:cNvPr id="123" name="그룹 122"/>
            <p:cNvGrpSpPr/>
            <p:nvPr/>
          </p:nvGrpSpPr>
          <p:grpSpPr>
            <a:xfrm>
              <a:off x="6326096" y="4772130"/>
              <a:ext cx="1061464" cy="633556"/>
              <a:chOff x="6326096" y="4772130"/>
              <a:chExt cx="1061464" cy="633556"/>
            </a:xfrm>
          </p:grpSpPr>
          <p:sp>
            <p:nvSpPr>
              <p:cNvPr id="120" name="정육면체 119"/>
              <p:cNvSpPr/>
              <p:nvPr/>
            </p:nvSpPr>
            <p:spPr>
              <a:xfrm>
                <a:off x="6326096" y="4937760"/>
                <a:ext cx="1061464" cy="467926"/>
              </a:xfrm>
              <a:prstGeom prst="cube">
                <a:avLst>
                  <a:gd name="adj" fmla="val 83201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원통 120"/>
              <p:cNvSpPr/>
              <p:nvPr/>
            </p:nvSpPr>
            <p:spPr>
              <a:xfrm>
                <a:off x="6816360" y="4772130"/>
                <a:ext cx="146084" cy="298008"/>
              </a:xfrm>
              <a:prstGeom prst="ca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4" name="TextBox 123"/>
            <p:cNvSpPr txBox="1"/>
            <p:nvPr/>
          </p:nvSpPr>
          <p:spPr>
            <a:xfrm>
              <a:off x="6486032" y="4995370"/>
              <a:ext cx="6466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RGB</a:t>
              </a:r>
              <a:endParaRPr lang="ko-KR" altLang="en-US" dirty="0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9982332" y="5862824"/>
            <a:ext cx="13863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BUTTONS</a:t>
            </a:r>
            <a:endParaRPr lang="ko-KR" altLang="en-US" dirty="0"/>
          </a:p>
        </p:txBody>
      </p:sp>
      <p:cxnSp>
        <p:nvCxnSpPr>
          <p:cNvPr id="139" name="직선 화살표 연결선 138"/>
          <p:cNvCxnSpPr>
            <a:endCxn id="132" idx="1"/>
          </p:cNvCxnSpPr>
          <p:nvPr/>
        </p:nvCxnSpPr>
        <p:spPr>
          <a:xfrm flipV="1">
            <a:off x="8739905" y="6047490"/>
            <a:ext cx="1242427" cy="14793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 149"/>
          <p:cNvCxnSpPr>
            <a:stCxn id="147" idx="0"/>
            <a:endCxn id="160" idx="1"/>
          </p:cNvCxnSpPr>
          <p:nvPr/>
        </p:nvCxnSpPr>
        <p:spPr>
          <a:xfrm flipV="1">
            <a:off x="4079319" y="534384"/>
            <a:ext cx="1342390" cy="815904"/>
          </a:xfrm>
          <a:prstGeom prst="bentConnector3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156"/>
          <p:cNvCxnSpPr>
            <a:stCxn id="146" idx="0"/>
          </p:cNvCxnSpPr>
          <p:nvPr/>
        </p:nvCxnSpPr>
        <p:spPr>
          <a:xfrm flipV="1">
            <a:off x="4079319" y="1350288"/>
            <a:ext cx="671195" cy="1379952"/>
          </a:xfrm>
          <a:prstGeom prst="bentConnector2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꺾인 연결선 158"/>
          <p:cNvCxnSpPr>
            <a:stCxn id="144" idx="0"/>
          </p:cNvCxnSpPr>
          <p:nvPr/>
        </p:nvCxnSpPr>
        <p:spPr>
          <a:xfrm flipV="1">
            <a:off x="4079319" y="2730240"/>
            <a:ext cx="671195" cy="1409548"/>
          </a:xfrm>
          <a:prstGeom prst="bentConnector2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421709" y="349718"/>
            <a:ext cx="20903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/>
              <a:t>Photo Interrupt</a:t>
            </a:r>
            <a:endParaRPr lang="ko-KR" altLang="en-US" dirty="0"/>
          </a:p>
        </p:txBody>
      </p:sp>
      <p:sp>
        <p:nvSpPr>
          <p:cNvPr id="195" name="정육면체 194"/>
          <p:cNvSpPr/>
          <p:nvPr/>
        </p:nvSpPr>
        <p:spPr>
          <a:xfrm>
            <a:off x="2256616" y="3699251"/>
            <a:ext cx="1171086" cy="640031"/>
          </a:xfrm>
          <a:prstGeom prst="cube">
            <a:avLst/>
          </a:prstGeom>
          <a:solidFill>
            <a:srgbClr val="FF5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ysClr val="windowText" lastClr="000000"/>
                </a:solidFill>
              </a:rPr>
              <a:t>SERVOMOTOR</a:t>
            </a:r>
            <a:endParaRPr lang="en-US" altLang="ko-KR" dirty="0" smtClean="0">
              <a:solidFill>
                <a:sysClr val="windowText" lastClr="00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3297439" y="1437009"/>
            <a:ext cx="70041" cy="47174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8" name="그룹 187"/>
          <p:cNvGrpSpPr/>
          <p:nvPr/>
        </p:nvGrpSpPr>
        <p:grpSpPr>
          <a:xfrm>
            <a:off x="1235470" y="115992"/>
            <a:ext cx="3373985" cy="1314245"/>
            <a:chOff x="1235470" y="115992"/>
            <a:chExt cx="3373985" cy="1314245"/>
          </a:xfrm>
        </p:grpSpPr>
        <p:sp>
          <p:nvSpPr>
            <p:cNvPr id="83" name="정육면체 82"/>
            <p:cNvSpPr/>
            <p:nvPr/>
          </p:nvSpPr>
          <p:spPr>
            <a:xfrm>
              <a:off x="1235470" y="116827"/>
              <a:ext cx="2010755" cy="1313410"/>
            </a:xfrm>
            <a:prstGeom prst="cube">
              <a:avLst>
                <a:gd name="adj" fmla="val 9331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2494621" y="872962"/>
              <a:ext cx="653774" cy="81657"/>
            </a:xfrm>
            <a:prstGeom prst="rect">
              <a:avLst/>
            </a:prstGeom>
            <a:solidFill>
              <a:srgbClr val="CDC3A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정육면체 170"/>
            <p:cNvSpPr/>
            <p:nvPr/>
          </p:nvSpPr>
          <p:spPr>
            <a:xfrm>
              <a:off x="2598700" y="116827"/>
              <a:ext cx="2010755" cy="1313410"/>
            </a:xfrm>
            <a:prstGeom prst="cube">
              <a:avLst>
                <a:gd name="adj" fmla="val 9331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평행 사변형 172"/>
            <p:cNvSpPr/>
            <p:nvPr/>
          </p:nvSpPr>
          <p:spPr>
            <a:xfrm>
              <a:off x="2445412" y="121748"/>
              <a:ext cx="1440160" cy="746451"/>
            </a:xfrm>
            <a:prstGeom prst="parallelogram">
              <a:avLst>
                <a:gd name="adj" fmla="val 100101"/>
              </a:avLst>
            </a:prstGeom>
            <a:solidFill>
              <a:srgbClr val="FFF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0" name="직선 연결선 179"/>
            <p:cNvCxnSpPr/>
            <p:nvPr/>
          </p:nvCxnSpPr>
          <p:spPr>
            <a:xfrm>
              <a:off x="3179359" y="115992"/>
              <a:ext cx="75577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그룹 190"/>
          <p:cNvGrpSpPr/>
          <p:nvPr/>
        </p:nvGrpSpPr>
        <p:grpSpPr>
          <a:xfrm>
            <a:off x="2106246" y="83618"/>
            <a:ext cx="1410190" cy="865444"/>
            <a:chOff x="2106246" y="83618"/>
            <a:chExt cx="1410190" cy="865444"/>
          </a:xfrm>
        </p:grpSpPr>
        <p:sp>
          <p:nvSpPr>
            <p:cNvPr id="189" name="정육면체 188"/>
            <p:cNvSpPr/>
            <p:nvPr/>
          </p:nvSpPr>
          <p:spPr>
            <a:xfrm>
              <a:off x="2340465" y="83618"/>
              <a:ext cx="1175971" cy="769830"/>
            </a:xfrm>
            <a:prstGeom prst="cube">
              <a:avLst>
                <a:gd name="adj" fmla="val 38319"/>
              </a:avLst>
            </a:prstGeom>
            <a:solidFill>
              <a:srgbClr val="E571B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106246" y="302731"/>
              <a:ext cx="131755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dirty="0" smtClean="0"/>
                <a:t>STEP</a:t>
              </a:r>
              <a:br>
                <a:rPr lang="en-US" altLang="ko-KR" dirty="0" smtClean="0"/>
              </a:br>
              <a:r>
                <a:rPr lang="en-US" altLang="ko-KR" dirty="0" smtClean="0"/>
                <a:t>MOTOR</a:t>
              </a:r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6052500" y="4914543"/>
            <a:ext cx="1546333" cy="800492"/>
            <a:chOff x="7892942" y="4905397"/>
            <a:chExt cx="1546333" cy="800492"/>
          </a:xfrm>
        </p:grpSpPr>
        <p:sp>
          <p:nvSpPr>
            <p:cNvPr id="192" name="정육면체 191"/>
            <p:cNvSpPr/>
            <p:nvPr/>
          </p:nvSpPr>
          <p:spPr>
            <a:xfrm>
              <a:off x="7974764" y="4905397"/>
              <a:ext cx="1464511" cy="800492"/>
            </a:xfrm>
            <a:prstGeom prst="cube">
              <a:avLst>
                <a:gd name="adj" fmla="val 38042"/>
              </a:avLst>
            </a:prstGeom>
            <a:solidFill>
              <a:srgbClr val="70AD4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7892942" y="5277414"/>
              <a:ext cx="1386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IR SENSOR</a:t>
              </a:r>
              <a:endParaRPr lang="ko-KR" altLang="en-US" dirty="0"/>
            </a:p>
          </p:txBody>
        </p:sp>
      </p:grpSp>
      <p:sp>
        <p:nvSpPr>
          <p:cNvPr id="217" name="정육면체 216"/>
          <p:cNvSpPr/>
          <p:nvPr/>
        </p:nvSpPr>
        <p:spPr>
          <a:xfrm>
            <a:off x="7606770" y="4556682"/>
            <a:ext cx="1651529" cy="1108793"/>
          </a:xfrm>
          <a:prstGeom prst="cube">
            <a:avLst>
              <a:gd name="adj" fmla="val 5795"/>
            </a:avLst>
          </a:prstGeom>
          <a:solidFill>
            <a:srgbClr val="7ACFE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RFID?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8" name="그룹 217"/>
          <p:cNvGrpSpPr/>
          <p:nvPr/>
        </p:nvGrpSpPr>
        <p:grpSpPr>
          <a:xfrm>
            <a:off x="3401585" y="5662690"/>
            <a:ext cx="1129169" cy="633556"/>
            <a:chOff x="6258391" y="4772130"/>
            <a:chExt cx="1129169" cy="633556"/>
          </a:xfrm>
        </p:grpSpPr>
        <p:grpSp>
          <p:nvGrpSpPr>
            <p:cNvPr id="219" name="그룹 218"/>
            <p:cNvGrpSpPr/>
            <p:nvPr/>
          </p:nvGrpSpPr>
          <p:grpSpPr>
            <a:xfrm>
              <a:off x="6326096" y="4772130"/>
              <a:ext cx="1061464" cy="633556"/>
              <a:chOff x="6326096" y="4772130"/>
              <a:chExt cx="1061464" cy="633556"/>
            </a:xfrm>
          </p:grpSpPr>
          <p:sp>
            <p:nvSpPr>
              <p:cNvPr id="221" name="정육면체 220"/>
              <p:cNvSpPr/>
              <p:nvPr/>
            </p:nvSpPr>
            <p:spPr>
              <a:xfrm>
                <a:off x="6326096" y="4937760"/>
                <a:ext cx="1061464" cy="467926"/>
              </a:xfrm>
              <a:prstGeom prst="cube">
                <a:avLst>
                  <a:gd name="adj" fmla="val 83201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원통 221"/>
              <p:cNvSpPr/>
              <p:nvPr/>
            </p:nvSpPr>
            <p:spPr>
              <a:xfrm>
                <a:off x="6816360" y="4772130"/>
                <a:ext cx="146084" cy="298008"/>
              </a:xfrm>
              <a:prstGeom prst="ca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0" name="TextBox 219"/>
            <p:cNvSpPr txBox="1"/>
            <p:nvPr/>
          </p:nvSpPr>
          <p:spPr>
            <a:xfrm>
              <a:off x="6258391" y="4985552"/>
              <a:ext cx="1014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BUZZER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426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25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4-</a:t>
            </a:r>
            <a:r>
              <a:rPr lang="ko-KR" altLang="en-US" dirty="0" smtClean="0"/>
              <a:t>바 링크</a:t>
            </a:r>
            <a:endParaRPr lang="en-US" altLang="ko-KR" dirty="0" smtClean="0"/>
          </a:p>
          <a:p>
            <a:r>
              <a:rPr lang="ko-KR" altLang="en-US" dirty="0" smtClean="0"/>
              <a:t>크랭크 슬라이더</a:t>
            </a:r>
            <a:endParaRPr lang="en-US" altLang="ko-KR" dirty="0" smtClean="0"/>
          </a:p>
          <a:p>
            <a:r>
              <a:rPr lang="ko-KR" altLang="en-US" dirty="0" err="1" smtClean="0"/>
              <a:t>패럴렐</a:t>
            </a:r>
            <a:r>
              <a:rPr lang="ko-KR" altLang="en-US" dirty="0" smtClean="0"/>
              <a:t> 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8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문제점 및 해결방안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Interrupt </a:t>
            </a:r>
            <a:r>
              <a:rPr lang="ko-KR" altLang="en-US" dirty="0" smtClean="0"/>
              <a:t>내에 </a:t>
            </a:r>
            <a:r>
              <a:rPr lang="en-US" altLang="ko-KR" dirty="0" err="1" smtClean="0"/>
              <a:t>HAL_Delay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사용시 시스템 멈춤 현상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ITCallback</a:t>
            </a:r>
            <a:r>
              <a:rPr lang="ko-KR" altLang="en-US" dirty="0" smtClean="0"/>
              <a:t>함수에서 또 다른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Intterrupt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HAL_Delay</a:t>
            </a:r>
            <a:r>
              <a:rPr lang="ko-KR" altLang="en-US" dirty="0" smtClean="0"/>
              <a:t>를 사용하면 문제가 생긴다</a:t>
            </a:r>
            <a:r>
              <a:rPr lang="en-US" altLang="ko-K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 smtClean="0"/>
              <a:t>HAL_GetTIck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이후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이 정상적으로 작동되지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변수에 값을 할당하는 것도 정상적이지 않았다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-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non-blocking </a:t>
            </a:r>
            <a:r>
              <a:rPr lang="ko-KR" altLang="en-US" dirty="0" smtClean="0"/>
              <a:t>코드 작성시 </a:t>
            </a:r>
            <a:r>
              <a:rPr lang="en-US" altLang="ko-KR" dirty="0" err="1" smtClean="0"/>
              <a:t>prevTime</a:t>
            </a:r>
            <a:r>
              <a:rPr lang="ko-KR" altLang="en-US" dirty="0" smtClean="0"/>
              <a:t>을 마지막에 작성하여 해결 하였다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194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247</Words>
  <Application>Microsoft Office PowerPoint</Application>
  <PresentationFormat>와이드스크린</PresentationFormat>
  <Paragraphs>53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R&amp;D</vt:lpstr>
      <vt:lpstr>역할</vt:lpstr>
      <vt:lpstr>타임 스케쥴 (2025년 3월)</vt:lpstr>
      <vt:lpstr>PowerPoint 프레젠테이션</vt:lpstr>
      <vt:lpstr>PowerPoint 프레젠테이션</vt:lpstr>
      <vt:lpstr>PowerPoint 프레젠테이션</vt:lpstr>
      <vt:lpstr>문제점 및 해결방안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391</cp:revision>
  <dcterms:created xsi:type="dcterms:W3CDTF">2025-03-21T06:12:01Z</dcterms:created>
  <dcterms:modified xsi:type="dcterms:W3CDTF">2025-03-27T00:44:05Z</dcterms:modified>
</cp:coreProperties>
</file>