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6" r:id="rId1"/>
  </p:sldMasterIdLst>
  <p:sldIdLst>
    <p:sldId id="267" r:id="rId2"/>
    <p:sldId id="270" r:id="rId3"/>
    <p:sldId id="269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3" d="100"/>
          <a:sy n="73" d="100"/>
        </p:scale>
        <p:origin x="75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A808332-C9E8-485F-8AA5-6E3DAC1E77F4}" type="doc">
      <dgm:prSet loTypeId="urn:microsoft.com/office/officeart/2005/8/layout/equation1" loCatId="relationship" qsTypeId="urn:microsoft.com/office/officeart/2005/8/quickstyle/simple1" qsCatId="simple" csTypeId="urn:microsoft.com/office/officeart/2005/8/colors/accent1_2" csCatId="accent1" phldr="1"/>
      <dgm:spPr/>
    </dgm:pt>
    <dgm:pt modelId="{5FC1DD73-6CA4-4611-97DA-7815A2A1E322}">
      <dgm:prSet phldrT="[텍스트]"/>
      <dgm:spPr/>
      <dgm:t>
        <a:bodyPr/>
        <a:lstStyle/>
        <a:p>
          <a:pPr latinLnBrk="1"/>
          <a:r>
            <a:rPr lang="en-US" altLang="ko-KR" dirty="0" smtClean="0"/>
            <a:t>Headline</a:t>
          </a:r>
          <a:endParaRPr lang="ko-KR" altLang="en-US" dirty="0"/>
        </a:p>
      </dgm:t>
    </dgm:pt>
    <dgm:pt modelId="{47EFBBC5-3133-484B-94C3-73B2C55872FF}" type="parTrans" cxnId="{539DB13B-83AE-4D3B-9ED5-D92E83FDFA62}">
      <dgm:prSet/>
      <dgm:spPr/>
      <dgm:t>
        <a:bodyPr/>
        <a:lstStyle/>
        <a:p>
          <a:pPr latinLnBrk="1"/>
          <a:endParaRPr lang="ko-KR" altLang="en-US"/>
        </a:p>
      </dgm:t>
    </dgm:pt>
    <dgm:pt modelId="{70C40044-6D5A-4528-94B2-2D4143A6928E}" type="sibTrans" cxnId="{539DB13B-83AE-4D3B-9ED5-D92E83FDFA62}">
      <dgm:prSet/>
      <dgm:spPr/>
      <dgm:t>
        <a:bodyPr/>
        <a:lstStyle/>
        <a:p>
          <a:pPr latinLnBrk="1"/>
          <a:endParaRPr lang="ko-KR" altLang="en-US"/>
        </a:p>
      </dgm:t>
    </dgm:pt>
    <dgm:pt modelId="{595A5700-B89D-47FC-A910-FF12C3B9AEDA}">
      <dgm:prSet phldrT="[텍스트]"/>
      <dgm:spPr/>
      <dgm:t>
        <a:bodyPr/>
        <a:lstStyle/>
        <a:p>
          <a:pPr latinLnBrk="1"/>
          <a:r>
            <a:rPr lang="en-US" altLang="ko-KR" dirty="0" smtClean="0"/>
            <a:t>Summary</a:t>
          </a:r>
          <a:endParaRPr lang="ko-KR" altLang="en-US" dirty="0"/>
        </a:p>
      </dgm:t>
    </dgm:pt>
    <dgm:pt modelId="{81B55D80-1BC4-4B03-83E3-65CD4C3A9DE6}" type="parTrans" cxnId="{17A6E5BC-2751-43FA-B6FC-B581E9BF8369}">
      <dgm:prSet/>
      <dgm:spPr/>
      <dgm:t>
        <a:bodyPr/>
        <a:lstStyle/>
        <a:p>
          <a:pPr latinLnBrk="1"/>
          <a:endParaRPr lang="ko-KR" altLang="en-US"/>
        </a:p>
      </dgm:t>
    </dgm:pt>
    <dgm:pt modelId="{930D3575-F4DC-469A-A0E6-8FF0C94FA990}" type="sibTrans" cxnId="{17A6E5BC-2751-43FA-B6FC-B581E9BF8369}">
      <dgm:prSet/>
      <dgm:spPr/>
      <dgm:t>
        <a:bodyPr/>
        <a:lstStyle/>
        <a:p>
          <a:pPr latinLnBrk="1"/>
          <a:endParaRPr lang="ko-KR" altLang="en-US"/>
        </a:p>
      </dgm:t>
    </dgm:pt>
    <dgm:pt modelId="{8C02823D-C615-40F3-AFBB-928D858ED747}">
      <dgm:prSet phldrT="[텍스트]"/>
      <dgm:spPr/>
      <dgm:t>
        <a:bodyPr/>
        <a:lstStyle/>
        <a:p>
          <a:pPr latinLnBrk="1"/>
          <a:r>
            <a:rPr lang="en-US" altLang="ko-KR" dirty="0" smtClean="0"/>
            <a:t>Category</a:t>
          </a:r>
          <a:endParaRPr lang="ko-KR" altLang="en-US" dirty="0"/>
        </a:p>
      </dgm:t>
    </dgm:pt>
    <dgm:pt modelId="{3641DA42-BA97-4709-8309-717DAF4E4748}" type="parTrans" cxnId="{7DC00347-C42D-4010-A2C7-9A4BCFA75140}">
      <dgm:prSet/>
      <dgm:spPr/>
      <dgm:t>
        <a:bodyPr/>
        <a:lstStyle/>
        <a:p>
          <a:pPr latinLnBrk="1"/>
          <a:endParaRPr lang="ko-KR" altLang="en-US"/>
        </a:p>
      </dgm:t>
    </dgm:pt>
    <dgm:pt modelId="{14236FDB-EAFB-4070-862E-9A4B2C695011}" type="sibTrans" cxnId="{7DC00347-C42D-4010-A2C7-9A4BCFA75140}">
      <dgm:prSet/>
      <dgm:spPr/>
      <dgm:t>
        <a:bodyPr/>
        <a:lstStyle/>
        <a:p>
          <a:pPr latinLnBrk="1"/>
          <a:endParaRPr lang="ko-KR" altLang="en-US"/>
        </a:p>
      </dgm:t>
    </dgm:pt>
    <dgm:pt modelId="{5BD29519-C2AA-4A54-9ED6-D31BD6BA7D4F}" type="pres">
      <dgm:prSet presAssocID="{2A808332-C9E8-485F-8AA5-6E3DAC1E77F4}" presName="linearFlow" presStyleCnt="0">
        <dgm:presLayoutVars>
          <dgm:dir/>
          <dgm:resizeHandles val="exact"/>
        </dgm:presLayoutVars>
      </dgm:prSet>
      <dgm:spPr/>
    </dgm:pt>
    <dgm:pt modelId="{9DF960F0-4DFD-400E-8900-959D79E59B77}" type="pres">
      <dgm:prSet presAssocID="{5FC1DD73-6CA4-4611-97DA-7815A2A1E322}" presName="node" presStyleLbl="node1" presStyleIdx="0" presStyleCnt="3">
        <dgm:presLayoutVars>
          <dgm:bulletEnabled val="1"/>
        </dgm:presLayoutVars>
      </dgm:prSet>
      <dgm:spPr/>
    </dgm:pt>
    <dgm:pt modelId="{89B6AED2-1B85-4008-B979-A5E87CD17CF4}" type="pres">
      <dgm:prSet presAssocID="{70C40044-6D5A-4528-94B2-2D4143A6928E}" presName="spacerL" presStyleCnt="0"/>
      <dgm:spPr/>
    </dgm:pt>
    <dgm:pt modelId="{5F6CFC93-59BB-4252-A920-F5641FEFA83E}" type="pres">
      <dgm:prSet presAssocID="{70C40044-6D5A-4528-94B2-2D4143A6928E}" presName="sibTrans" presStyleLbl="sibTrans2D1" presStyleIdx="0" presStyleCnt="2"/>
      <dgm:spPr/>
    </dgm:pt>
    <dgm:pt modelId="{30331C5C-89AD-47FE-9998-C742CCDD5BCF}" type="pres">
      <dgm:prSet presAssocID="{70C40044-6D5A-4528-94B2-2D4143A6928E}" presName="spacerR" presStyleCnt="0"/>
      <dgm:spPr/>
    </dgm:pt>
    <dgm:pt modelId="{7252F5FA-1293-4F9C-936D-E8766129059A}" type="pres">
      <dgm:prSet presAssocID="{595A5700-B89D-47FC-A910-FF12C3B9AEDA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FA2C66B-C19D-4C27-8A07-623FB0420728}" type="pres">
      <dgm:prSet presAssocID="{930D3575-F4DC-469A-A0E6-8FF0C94FA990}" presName="spacerL" presStyleCnt="0"/>
      <dgm:spPr/>
    </dgm:pt>
    <dgm:pt modelId="{8652C6BB-CEA5-4DAB-B994-B4F7E6D02867}" type="pres">
      <dgm:prSet presAssocID="{930D3575-F4DC-469A-A0E6-8FF0C94FA990}" presName="sibTrans" presStyleLbl="sibTrans2D1" presStyleIdx="1" presStyleCnt="2"/>
      <dgm:spPr/>
    </dgm:pt>
    <dgm:pt modelId="{204367BB-328C-4392-AC9B-F92806D47D69}" type="pres">
      <dgm:prSet presAssocID="{930D3575-F4DC-469A-A0E6-8FF0C94FA990}" presName="spacerR" presStyleCnt="0"/>
      <dgm:spPr/>
    </dgm:pt>
    <dgm:pt modelId="{3A8678B6-B96B-4CEF-89B8-2F446DBE073C}" type="pres">
      <dgm:prSet presAssocID="{8C02823D-C615-40F3-AFBB-928D858ED747}" presName="node" presStyleLbl="node1" presStyleIdx="2" presStyleCnt="3">
        <dgm:presLayoutVars>
          <dgm:bulletEnabled val="1"/>
        </dgm:presLayoutVars>
      </dgm:prSet>
      <dgm:spPr/>
    </dgm:pt>
  </dgm:ptLst>
  <dgm:cxnLst>
    <dgm:cxn modelId="{17A6E5BC-2751-43FA-B6FC-B581E9BF8369}" srcId="{2A808332-C9E8-485F-8AA5-6E3DAC1E77F4}" destId="{595A5700-B89D-47FC-A910-FF12C3B9AEDA}" srcOrd="1" destOrd="0" parTransId="{81B55D80-1BC4-4B03-83E3-65CD4C3A9DE6}" sibTransId="{930D3575-F4DC-469A-A0E6-8FF0C94FA990}"/>
    <dgm:cxn modelId="{04C5B45C-87D4-414E-96B7-AC77CD3404C7}" type="presOf" srcId="{595A5700-B89D-47FC-A910-FF12C3B9AEDA}" destId="{7252F5FA-1293-4F9C-936D-E8766129059A}" srcOrd="0" destOrd="0" presId="urn:microsoft.com/office/officeart/2005/8/layout/equation1"/>
    <dgm:cxn modelId="{7DC00347-C42D-4010-A2C7-9A4BCFA75140}" srcId="{2A808332-C9E8-485F-8AA5-6E3DAC1E77F4}" destId="{8C02823D-C615-40F3-AFBB-928D858ED747}" srcOrd="2" destOrd="0" parTransId="{3641DA42-BA97-4709-8309-717DAF4E4748}" sibTransId="{14236FDB-EAFB-4070-862E-9A4B2C695011}"/>
    <dgm:cxn modelId="{539DB13B-83AE-4D3B-9ED5-D92E83FDFA62}" srcId="{2A808332-C9E8-485F-8AA5-6E3DAC1E77F4}" destId="{5FC1DD73-6CA4-4611-97DA-7815A2A1E322}" srcOrd="0" destOrd="0" parTransId="{47EFBBC5-3133-484B-94C3-73B2C55872FF}" sibTransId="{70C40044-6D5A-4528-94B2-2D4143A6928E}"/>
    <dgm:cxn modelId="{FCBD7A13-D131-4DCF-9D09-715397D3F076}" type="presOf" srcId="{70C40044-6D5A-4528-94B2-2D4143A6928E}" destId="{5F6CFC93-59BB-4252-A920-F5641FEFA83E}" srcOrd="0" destOrd="0" presId="urn:microsoft.com/office/officeart/2005/8/layout/equation1"/>
    <dgm:cxn modelId="{AD260516-F974-4C44-A390-0A2461110E1E}" type="presOf" srcId="{8C02823D-C615-40F3-AFBB-928D858ED747}" destId="{3A8678B6-B96B-4CEF-89B8-2F446DBE073C}" srcOrd="0" destOrd="0" presId="urn:microsoft.com/office/officeart/2005/8/layout/equation1"/>
    <dgm:cxn modelId="{D5F1E6EB-31F7-4C75-B8B5-B88809F63AA9}" type="presOf" srcId="{930D3575-F4DC-469A-A0E6-8FF0C94FA990}" destId="{8652C6BB-CEA5-4DAB-B994-B4F7E6D02867}" srcOrd="0" destOrd="0" presId="urn:microsoft.com/office/officeart/2005/8/layout/equation1"/>
    <dgm:cxn modelId="{2F523D52-FDDC-4169-9FC6-823F9A7B102B}" type="presOf" srcId="{5FC1DD73-6CA4-4611-97DA-7815A2A1E322}" destId="{9DF960F0-4DFD-400E-8900-959D79E59B77}" srcOrd="0" destOrd="0" presId="urn:microsoft.com/office/officeart/2005/8/layout/equation1"/>
    <dgm:cxn modelId="{CA298EBA-D6F8-4359-A74E-57A874F008FA}" type="presOf" srcId="{2A808332-C9E8-485F-8AA5-6E3DAC1E77F4}" destId="{5BD29519-C2AA-4A54-9ED6-D31BD6BA7D4F}" srcOrd="0" destOrd="0" presId="urn:microsoft.com/office/officeart/2005/8/layout/equation1"/>
    <dgm:cxn modelId="{E6084732-92AA-4698-81C7-7509628E1F6E}" type="presParOf" srcId="{5BD29519-C2AA-4A54-9ED6-D31BD6BA7D4F}" destId="{9DF960F0-4DFD-400E-8900-959D79E59B77}" srcOrd="0" destOrd="0" presId="urn:microsoft.com/office/officeart/2005/8/layout/equation1"/>
    <dgm:cxn modelId="{D885621B-60AD-4F34-BD87-262B50E70239}" type="presParOf" srcId="{5BD29519-C2AA-4A54-9ED6-D31BD6BA7D4F}" destId="{89B6AED2-1B85-4008-B979-A5E87CD17CF4}" srcOrd="1" destOrd="0" presId="urn:microsoft.com/office/officeart/2005/8/layout/equation1"/>
    <dgm:cxn modelId="{2A0D31AB-A23A-4062-82C4-EFF469D98EC3}" type="presParOf" srcId="{5BD29519-C2AA-4A54-9ED6-D31BD6BA7D4F}" destId="{5F6CFC93-59BB-4252-A920-F5641FEFA83E}" srcOrd="2" destOrd="0" presId="urn:microsoft.com/office/officeart/2005/8/layout/equation1"/>
    <dgm:cxn modelId="{820C3B73-BE5C-481E-90ED-82D4DD00EFC3}" type="presParOf" srcId="{5BD29519-C2AA-4A54-9ED6-D31BD6BA7D4F}" destId="{30331C5C-89AD-47FE-9998-C742CCDD5BCF}" srcOrd="3" destOrd="0" presId="urn:microsoft.com/office/officeart/2005/8/layout/equation1"/>
    <dgm:cxn modelId="{45FE3086-0EE9-4EF7-AA74-14AC7D4BFA86}" type="presParOf" srcId="{5BD29519-C2AA-4A54-9ED6-D31BD6BA7D4F}" destId="{7252F5FA-1293-4F9C-936D-E8766129059A}" srcOrd="4" destOrd="0" presId="urn:microsoft.com/office/officeart/2005/8/layout/equation1"/>
    <dgm:cxn modelId="{C4AA7929-25C4-44DE-91DF-CFE12D4AC1EB}" type="presParOf" srcId="{5BD29519-C2AA-4A54-9ED6-D31BD6BA7D4F}" destId="{6FA2C66B-C19D-4C27-8A07-623FB0420728}" srcOrd="5" destOrd="0" presId="urn:microsoft.com/office/officeart/2005/8/layout/equation1"/>
    <dgm:cxn modelId="{B6242CD3-AB0C-4760-9308-7D57E72E25F4}" type="presParOf" srcId="{5BD29519-C2AA-4A54-9ED6-D31BD6BA7D4F}" destId="{8652C6BB-CEA5-4DAB-B994-B4F7E6D02867}" srcOrd="6" destOrd="0" presId="urn:microsoft.com/office/officeart/2005/8/layout/equation1"/>
    <dgm:cxn modelId="{D2C9CEFF-6A0D-4822-99E7-A5D712A9E039}" type="presParOf" srcId="{5BD29519-C2AA-4A54-9ED6-D31BD6BA7D4F}" destId="{204367BB-328C-4392-AC9B-F92806D47D69}" srcOrd="7" destOrd="0" presId="urn:microsoft.com/office/officeart/2005/8/layout/equation1"/>
    <dgm:cxn modelId="{CE33C4FF-7511-4C7C-A0E6-4BFF310DAF79}" type="presParOf" srcId="{5BD29519-C2AA-4A54-9ED6-D31BD6BA7D4F}" destId="{3A8678B6-B96B-4CEF-89B8-2F446DBE073C}" srcOrd="8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F960F0-4DFD-400E-8900-959D79E59B77}">
      <dsp:nvSpPr>
        <dsp:cNvPr id="0" name=""/>
        <dsp:cNvSpPr/>
      </dsp:nvSpPr>
      <dsp:spPr>
        <a:xfrm>
          <a:off x="1025" y="1352599"/>
          <a:ext cx="1358800" cy="13588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800" kern="1200" dirty="0" smtClean="0"/>
            <a:t>Headline</a:t>
          </a:r>
          <a:endParaRPr lang="ko-KR" altLang="en-US" sz="1800" kern="1200" dirty="0"/>
        </a:p>
      </dsp:txBody>
      <dsp:txXfrm>
        <a:off x="200017" y="1551591"/>
        <a:ext cx="960816" cy="960816"/>
      </dsp:txXfrm>
    </dsp:sp>
    <dsp:sp modelId="{5F6CFC93-59BB-4252-A920-F5641FEFA83E}">
      <dsp:nvSpPr>
        <dsp:cNvPr id="0" name=""/>
        <dsp:cNvSpPr/>
      </dsp:nvSpPr>
      <dsp:spPr>
        <a:xfrm>
          <a:off x="1470160" y="1637947"/>
          <a:ext cx="788104" cy="788104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400" kern="1200"/>
        </a:p>
      </dsp:txBody>
      <dsp:txXfrm>
        <a:off x="1574623" y="1939318"/>
        <a:ext cx="579178" cy="185362"/>
      </dsp:txXfrm>
    </dsp:sp>
    <dsp:sp modelId="{7252F5FA-1293-4F9C-936D-E8766129059A}">
      <dsp:nvSpPr>
        <dsp:cNvPr id="0" name=""/>
        <dsp:cNvSpPr/>
      </dsp:nvSpPr>
      <dsp:spPr>
        <a:xfrm>
          <a:off x="2368599" y="1352599"/>
          <a:ext cx="1358800" cy="13588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800" kern="1200" dirty="0" smtClean="0"/>
            <a:t>Summary</a:t>
          </a:r>
          <a:endParaRPr lang="ko-KR" altLang="en-US" sz="1800" kern="1200" dirty="0"/>
        </a:p>
      </dsp:txBody>
      <dsp:txXfrm>
        <a:off x="2567591" y="1551591"/>
        <a:ext cx="960816" cy="960816"/>
      </dsp:txXfrm>
    </dsp:sp>
    <dsp:sp modelId="{8652C6BB-CEA5-4DAB-B994-B4F7E6D02867}">
      <dsp:nvSpPr>
        <dsp:cNvPr id="0" name=""/>
        <dsp:cNvSpPr/>
      </dsp:nvSpPr>
      <dsp:spPr>
        <a:xfrm>
          <a:off x="3837735" y="1637947"/>
          <a:ext cx="788104" cy="788104"/>
        </a:xfrm>
        <a:prstGeom prst="mathEqual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500" kern="1200"/>
        </a:p>
      </dsp:txBody>
      <dsp:txXfrm>
        <a:off x="3942198" y="1800296"/>
        <a:ext cx="579178" cy="463406"/>
      </dsp:txXfrm>
    </dsp:sp>
    <dsp:sp modelId="{3A8678B6-B96B-4CEF-89B8-2F446DBE073C}">
      <dsp:nvSpPr>
        <dsp:cNvPr id="0" name=""/>
        <dsp:cNvSpPr/>
      </dsp:nvSpPr>
      <dsp:spPr>
        <a:xfrm>
          <a:off x="4736174" y="1352599"/>
          <a:ext cx="1358800" cy="13588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800" kern="1200" dirty="0" smtClean="0"/>
            <a:t>Category</a:t>
          </a:r>
          <a:endParaRPr lang="ko-KR" altLang="en-US" sz="1800" kern="1200" dirty="0"/>
        </a:p>
      </dsp:txBody>
      <dsp:txXfrm>
        <a:off x="4935166" y="1551591"/>
        <a:ext cx="960816" cy="9608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3003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02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935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944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10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0036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673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148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852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19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954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7849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BCAD085-E8A6-8845-BD4E-CB4CCA059FC4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7688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</p:sldLayoutIdLst>
  <p:txStyles>
    <p:titleStyle>
      <a:lvl1pPr algn="l" defTabSz="914400" rtl="0" eaLnBrk="1" latinLnBrk="1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4806405"/>
            <a:ext cx="6172200" cy="1616772"/>
          </a:xfrm>
        </p:spPr>
        <p:txBody>
          <a:bodyPr>
            <a:normAutofit/>
          </a:bodyPr>
          <a:lstStyle/>
          <a:p>
            <a:r>
              <a:rPr lang="ko-KR" altLang="en-US" sz="2800" dirty="0" smtClean="0">
                <a:latin typeface="Consolas" panose="020B0609020204030204" pitchFamily="49" charset="0"/>
              </a:rPr>
              <a:t>주식 </a:t>
            </a:r>
            <a:r>
              <a:rPr lang="en-US" altLang="ko-KR" sz="2800" dirty="0" smtClean="0">
                <a:latin typeface="Consolas" panose="020B0609020204030204" pitchFamily="49" charset="0"/>
              </a:rPr>
              <a:t>News </a:t>
            </a:r>
            <a:r>
              <a:rPr lang="ko-KR" altLang="en-US" sz="2800" dirty="0" smtClean="0">
                <a:latin typeface="Consolas" panose="020B0609020204030204" pitchFamily="49" charset="0"/>
              </a:rPr>
              <a:t>데이터를 이용한 주식 섹터 분류기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9144000" cy="45589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" name="다이어그램 4"/>
          <p:cNvGraphicFramePr/>
          <p:nvPr>
            <p:extLst>
              <p:ext uri="{D42A27DB-BD31-4B8C-83A1-F6EECF244321}">
                <p14:modId xmlns:p14="http://schemas.microsoft.com/office/powerpoint/2010/main" val="1444889648"/>
              </p:ext>
            </p:extLst>
          </p:nvPr>
        </p:nvGraphicFramePr>
        <p:xfrm>
          <a:off x="1524000" y="247468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91881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 전처리 과정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768096" y="2067606"/>
            <a:ext cx="7290054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  <a:defRPr sz="1800" b="1"/>
            </a:pPr>
            <a:r>
              <a:rPr lang="ko-KR" altLang="en-US" dirty="0">
                <a:latin typeface="IBM Plex Sans KR" panose="020B0503050203000203" pitchFamily="50" charset="-127"/>
                <a:ea typeface="IBM Plex Sans KR" panose="020B0503050203000203" pitchFamily="50" charset="-127"/>
              </a:rPr>
              <a:t>텍스트 정제</a:t>
            </a:r>
          </a:p>
          <a:p>
            <a:pPr lvl="1">
              <a:defRPr sz="1400"/>
            </a:pPr>
            <a:r>
              <a:rPr lang="en-US" altLang="ko-KR" sz="1600" dirty="0">
                <a:latin typeface="IBM Plex Sans KR" panose="020B0503050203000203" pitchFamily="50" charset="-127"/>
                <a:ea typeface="IBM Plex Sans KR" panose="020B0503050203000203" pitchFamily="50" charset="-127"/>
              </a:rPr>
              <a:t>• </a:t>
            </a:r>
            <a:r>
              <a:rPr lang="ko-KR" altLang="en-US" sz="1600" dirty="0">
                <a:latin typeface="IBM Plex Sans KR" panose="020B0503050203000203" pitchFamily="50" charset="-127"/>
                <a:ea typeface="IBM Plex Sans KR" panose="020B0503050203000203" pitchFamily="50" charset="-127"/>
              </a:rPr>
              <a:t>뉴스 헤드라인 </a:t>
            </a:r>
            <a:r>
              <a:rPr lang="en-US" altLang="ko-KR" sz="1600" dirty="0">
                <a:latin typeface="IBM Plex Sans KR" panose="020B0503050203000203" pitchFamily="50" charset="-127"/>
                <a:ea typeface="IBM Plex Sans KR" panose="020B0503050203000203" pitchFamily="50" charset="-127"/>
              </a:rPr>
              <a:t>+ </a:t>
            </a:r>
            <a:r>
              <a:rPr lang="ko-KR" altLang="en-US" sz="1600" dirty="0">
                <a:latin typeface="IBM Plex Sans KR" panose="020B0503050203000203" pitchFamily="50" charset="-127"/>
                <a:ea typeface="IBM Plex Sans KR" panose="020B0503050203000203" pitchFamily="50" charset="-127"/>
              </a:rPr>
              <a:t>요약 텍스트 결합 </a:t>
            </a:r>
            <a:r>
              <a:rPr lang="en-US" altLang="ko-KR" sz="1600" dirty="0">
                <a:latin typeface="IBM Plex Sans KR" panose="020B0503050203000203" pitchFamily="50" charset="-127"/>
                <a:ea typeface="IBM Plex Sans KR" panose="020B0503050203000203" pitchFamily="50" charset="-127"/>
              </a:rPr>
              <a:t>(150</a:t>
            </a:r>
            <a:r>
              <a:rPr lang="ko-KR" altLang="en-US" sz="1600" dirty="0">
                <a:latin typeface="IBM Plex Sans KR" panose="020B0503050203000203" pitchFamily="50" charset="-127"/>
                <a:ea typeface="IBM Plex Sans KR" panose="020B0503050203000203" pitchFamily="50" charset="-127"/>
              </a:rPr>
              <a:t>자</a:t>
            </a:r>
            <a:r>
              <a:rPr lang="en-US" altLang="ko-KR" sz="1600" dirty="0">
                <a:latin typeface="IBM Plex Sans KR" panose="020B0503050203000203" pitchFamily="50" charset="-127"/>
                <a:ea typeface="IBM Plex Sans KR" panose="020B0503050203000203" pitchFamily="50" charset="-127"/>
              </a:rPr>
              <a:t>)</a:t>
            </a:r>
          </a:p>
          <a:p>
            <a:pPr lvl="1">
              <a:defRPr sz="1400"/>
            </a:pPr>
            <a:r>
              <a:rPr lang="en-US" altLang="ko-KR" sz="1600" dirty="0">
                <a:latin typeface="IBM Plex Sans KR" panose="020B0503050203000203" pitchFamily="50" charset="-127"/>
                <a:ea typeface="IBM Plex Sans KR" panose="020B0503050203000203" pitchFamily="50" charset="-127"/>
              </a:rPr>
              <a:t>• </a:t>
            </a:r>
            <a:r>
              <a:rPr lang="ko-KR" altLang="en-US" sz="1600" dirty="0">
                <a:latin typeface="IBM Plex Sans KR" panose="020B0503050203000203" pitchFamily="50" charset="-127"/>
                <a:ea typeface="IBM Plex Sans KR" panose="020B0503050203000203" pitchFamily="50" charset="-127"/>
              </a:rPr>
              <a:t>불필요한 요소 제거</a:t>
            </a:r>
            <a:r>
              <a:rPr lang="en-US" altLang="ko-KR" sz="1600" dirty="0">
                <a:latin typeface="IBM Plex Sans KR" panose="020B0503050203000203" pitchFamily="50" charset="-127"/>
                <a:ea typeface="IBM Plex Sans KR" panose="020B0503050203000203" pitchFamily="50" charset="-127"/>
              </a:rPr>
              <a:t>: </a:t>
            </a:r>
            <a:r>
              <a:rPr lang="ko-KR" altLang="en-US" sz="1600" dirty="0">
                <a:latin typeface="IBM Plex Sans KR" panose="020B0503050203000203" pitchFamily="50" charset="-127"/>
                <a:ea typeface="IBM Plex Sans KR" panose="020B0503050203000203" pitchFamily="50" charset="-127"/>
              </a:rPr>
              <a:t>특수문자</a:t>
            </a:r>
            <a:r>
              <a:rPr lang="en-US" altLang="ko-KR" sz="1600" dirty="0">
                <a:latin typeface="IBM Plex Sans KR" panose="020B0503050203000203" pitchFamily="50" charset="-127"/>
                <a:ea typeface="IBM Plex Sans KR" panose="020B0503050203000203" pitchFamily="50" charset="-127"/>
              </a:rPr>
              <a:t>, </a:t>
            </a:r>
            <a:r>
              <a:rPr lang="ko-KR" altLang="en-US" sz="1600" dirty="0">
                <a:latin typeface="IBM Plex Sans KR" panose="020B0503050203000203" pitchFamily="50" charset="-127"/>
                <a:ea typeface="IBM Plex Sans KR" panose="020B0503050203000203" pitchFamily="50" charset="-127"/>
              </a:rPr>
              <a:t>숫자</a:t>
            </a:r>
            <a:endParaRPr lang="en-US" altLang="ko-KR" sz="1600" dirty="0">
              <a:latin typeface="IBM Plex Sans KR" panose="020B0503050203000203" pitchFamily="50" charset="-127"/>
              <a:ea typeface="IBM Plex Sans KR" panose="020B0503050203000203" pitchFamily="50" charset="-127"/>
            </a:endParaRPr>
          </a:p>
          <a:p>
            <a:pPr lvl="1">
              <a:defRPr sz="1400"/>
            </a:pPr>
            <a:r>
              <a:rPr lang="en-US" altLang="ko-KR" sz="1600" dirty="0">
                <a:latin typeface="IBM Plex Sans KR" panose="020B0503050203000203" pitchFamily="50" charset="-127"/>
                <a:ea typeface="IBM Plex Sans KR" panose="020B0503050203000203" pitchFamily="50" charset="-127"/>
              </a:rPr>
              <a:t>• NLTK</a:t>
            </a:r>
            <a:r>
              <a:rPr lang="ko-KR" altLang="en-US" sz="1600" dirty="0">
                <a:latin typeface="IBM Plex Sans KR" panose="020B0503050203000203" pitchFamily="50" charset="-127"/>
                <a:ea typeface="IBM Plex Sans KR" panose="020B0503050203000203" pitchFamily="50" charset="-127"/>
              </a:rPr>
              <a:t>로 </a:t>
            </a:r>
            <a:r>
              <a:rPr lang="ko-KR" altLang="en-US" sz="1600" dirty="0" smtClean="0">
                <a:latin typeface="IBM Plex Sans KR" panose="020B0503050203000203" pitchFamily="50" charset="-127"/>
                <a:ea typeface="IBM Plex Sans KR" panose="020B0503050203000203" pitchFamily="50" charset="-127"/>
              </a:rPr>
              <a:t>영어 텍스트 정제 </a:t>
            </a:r>
            <a:r>
              <a:rPr lang="ko-KR" altLang="en-US" sz="1600" dirty="0">
                <a:latin typeface="IBM Plex Sans KR" panose="020B0503050203000203" pitchFamily="50" charset="-127"/>
                <a:ea typeface="IBM Plex Sans KR" panose="020B0503050203000203" pitchFamily="50" charset="-127"/>
              </a:rPr>
              <a:t>및 </a:t>
            </a:r>
            <a:r>
              <a:rPr lang="ko-KR" altLang="en-US" sz="1600" dirty="0" err="1">
                <a:latin typeface="IBM Plex Sans KR" panose="020B0503050203000203" pitchFamily="50" charset="-127"/>
                <a:ea typeface="IBM Plex Sans KR" panose="020B0503050203000203" pitchFamily="50" charset="-127"/>
              </a:rPr>
              <a:t>토큰화</a:t>
            </a:r>
            <a:r>
              <a:rPr lang="ko-KR" altLang="en-US" sz="1600" dirty="0">
                <a:latin typeface="IBM Plex Sans KR" panose="020B0503050203000203" pitchFamily="50" charset="-127"/>
                <a:ea typeface="IBM Plex Sans KR" panose="020B0503050203000203" pitchFamily="50" charset="-127"/>
              </a:rPr>
              <a:t> 수행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  <a:defRPr sz="1800" b="1"/>
            </a:pPr>
            <a:r>
              <a:rPr lang="en-US" altLang="ko-KR" dirty="0">
                <a:latin typeface="IBM Plex Sans KR" panose="020B0503050203000203" pitchFamily="50" charset="-127"/>
                <a:ea typeface="IBM Plex Sans KR" panose="020B0503050203000203" pitchFamily="50" charset="-127"/>
              </a:rPr>
              <a:t>Tokenizing &amp; Padding</a:t>
            </a:r>
          </a:p>
          <a:p>
            <a:pPr lvl="1">
              <a:defRPr sz="1400"/>
            </a:pPr>
            <a:r>
              <a:rPr lang="en-US" altLang="ko-KR" sz="1600" dirty="0">
                <a:latin typeface="IBM Plex Sans KR" panose="020B0503050203000203" pitchFamily="50" charset="-127"/>
                <a:ea typeface="IBM Plex Sans KR" panose="020B0503050203000203" pitchFamily="50" charset="-127"/>
              </a:rPr>
              <a:t>• </a:t>
            </a:r>
            <a:r>
              <a:rPr lang="en-US" altLang="ko-KR" sz="1600" dirty="0" err="1">
                <a:latin typeface="IBM Plex Sans KR" panose="020B0503050203000203" pitchFamily="50" charset="-127"/>
                <a:ea typeface="IBM Plex Sans KR" panose="020B0503050203000203" pitchFamily="50" charset="-127"/>
              </a:rPr>
              <a:t>Keras</a:t>
            </a:r>
            <a:r>
              <a:rPr lang="ko-KR" altLang="en-US" sz="1600" dirty="0">
                <a:latin typeface="IBM Plex Sans KR" panose="020B0503050203000203" pitchFamily="50" charset="-127"/>
                <a:ea typeface="IBM Plex Sans KR" panose="020B0503050203000203" pitchFamily="50" charset="-127"/>
              </a:rPr>
              <a:t> </a:t>
            </a:r>
            <a:r>
              <a:rPr lang="en-US" altLang="ko-KR" sz="1600" dirty="0">
                <a:latin typeface="IBM Plex Sans KR" panose="020B0503050203000203" pitchFamily="50" charset="-127"/>
                <a:ea typeface="IBM Plex Sans KR" panose="020B0503050203000203" pitchFamily="50" charset="-127"/>
              </a:rPr>
              <a:t>Tokenizer</a:t>
            </a:r>
            <a:r>
              <a:rPr lang="ko-KR" altLang="en-US" sz="1600" dirty="0">
                <a:latin typeface="IBM Plex Sans KR" panose="020B0503050203000203" pitchFamily="50" charset="-127"/>
                <a:ea typeface="IBM Plex Sans KR" panose="020B0503050203000203" pitchFamily="50" charset="-127"/>
              </a:rPr>
              <a:t>로 단어 사전 생성</a:t>
            </a:r>
          </a:p>
          <a:p>
            <a:pPr lvl="1">
              <a:defRPr sz="1400"/>
            </a:pPr>
            <a:r>
              <a:rPr lang="en-US" altLang="ko-KR" sz="1600" dirty="0">
                <a:latin typeface="IBM Plex Sans KR" panose="020B0503050203000203" pitchFamily="50" charset="-127"/>
                <a:ea typeface="IBM Plex Sans KR" panose="020B0503050203000203" pitchFamily="50" charset="-127"/>
              </a:rPr>
              <a:t>• </a:t>
            </a:r>
            <a:r>
              <a:rPr lang="ko-KR" altLang="en-US" sz="1600" dirty="0">
                <a:latin typeface="IBM Plex Sans KR" panose="020B0503050203000203" pitchFamily="50" charset="-127"/>
                <a:ea typeface="IBM Plex Sans KR" panose="020B0503050203000203" pitchFamily="50" charset="-127"/>
              </a:rPr>
              <a:t>텍스트 → 시퀀스 변환 후 </a:t>
            </a:r>
            <a:r>
              <a:rPr lang="en-US" altLang="ko-KR" sz="1600" dirty="0">
                <a:latin typeface="IBM Plex Sans KR" panose="020B0503050203000203" pitchFamily="50" charset="-127"/>
                <a:ea typeface="IBM Plex Sans KR" panose="020B0503050203000203" pitchFamily="50" charset="-127"/>
              </a:rPr>
              <a:t>padding</a:t>
            </a:r>
            <a:r>
              <a:rPr lang="ko-KR" altLang="en-US" sz="1600" dirty="0">
                <a:latin typeface="IBM Plex Sans KR" panose="020B0503050203000203" pitchFamily="50" charset="-127"/>
                <a:ea typeface="IBM Plex Sans KR" panose="020B0503050203000203" pitchFamily="50" charset="-127"/>
              </a:rPr>
              <a:t>으로 길이 고정</a:t>
            </a:r>
          </a:p>
          <a:p>
            <a:pPr lvl="1">
              <a:defRPr sz="1400"/>
            </a:pPr>
            <a:r>
              <a:rPr lang="en-US" altLang="ko-KR" sz="1600" dirty="0">
                <a:latin typeface="IBM Plex Sans KR" panose="020B0503050203000203" pitchFamily="50" charset="-127"/>
                <a:ea typeface="IBM Plex Sans KR" panose="020B0503050203000203" pitchFamily="50" charset="-127"/>
              </a:rPr>
              <a:t>• </a:t>
            </a:r>
            <a:r>
              <a:rPr lang="ko-KR" altLang="en-US" sz="1600" dirty="0">
                <a:latin typeface="IBM Plex Sans KR" panose="020B0503050203000203" pitchFamily="50" charset="-127"/>
                <a:ea typeface="IBM Plex Sans KR" panose="020B0503050203000203" pitchFamily="50" charset="-127"/>
              </a:rPr>
              <a:t>단어 사전 크기</a:t>
            </a:r>
            <a:r>
              <a:rPr lang="en-US" altLang="ko-KR" sz="1600" dirty="0">
                <a:latin typeface="IBM Plex Sans KR" panose="020B0503050203000203" pitchFamily="50" charset="-127"/>
                <a:ea typeface="IBM Plex Sans KR" panose="020B0503050203000203" pitchFamily="50" charset="-127"/>
              </a:rPr>
              <a:t>: 27,421</a:t>
            </a:r>
            <a:r>
              <a:rPr lang="ko-KR" altLang="en-US" sz="1600" dirty="0">
                <a:latin typeface="IBM Plex Sans KR" panose="020B0503050203000203" pitchFamily="50" charset="-127"/>
                <a:ea typeface="IBM Plex Sans KR" panose="020B0503050203000203" pitchFamily="50" charset="-127"/>
              </a:rPr>
              <a:t>개 </a:t>
            </a:r>
            <a:r>
              <a:rPr lang="en-US" altLang="ko-KR" sz="1600" dirty="0">
                <a:latin typeface="IBM Plex Sans KR" panose="020B0503050203000203" pitchFamily="50" charset="-127"/>
                <a:ea typeface="IBM Plex Sans KR" panose="020B0503050203000203" pitchFamily="50" charset="-127"/>
              </a:rPr>
              <a:t>/ </a:t>
            </a:r>
            <a:r>
              <a:rPr lang="ko-KR" altLang="en-US" sz="1600" dirty="0">
                <a:latin typeface="IBM Plex Sans KR" panose="020B0503050203000203" pitchFamily="50" charset="-127"/>
                <a:ea typeface="IBM Plex Sans KR" panose="020B0503050203000203" pitchFamily="50" charset="-127"/>
              </a:rPr>
              <a:t>최대 시퀀스 길이</a:t>
            </a:r>
            <a:r>
              <a:rPr lang="en-US" altLang="ko-KR" sz="1600" dirty="0">
                <a:latin typeface="IBM Plex Sans KR" panose="020B0503050203000203" pitchFamily="50" charset="-127"/>
                <a:ea typeface="IBM Plex Sans KR" panose="020B0503050203000203" pitchFamily="50" charset="-127"/>
              </a:rPr>
              <a:t>: </a:t>
            </a:r>
            <a:r>
              <a:rPr lang="en-US" altLang="ko-KR" sz="1600" dirty="0" err="1">
                <a:latin typeface="IBM Plex Sans KR" panose="020B0503050203000203" pitchFamily="50" charset="-127"/>
                <a:ea typeface="IBM Plex Sans KR" panose="020B0503050203000203" pitchFamily="50" charset="-127"/>
              </a:rPr>
              <a:t>max_len</a:t>
            </a:r>
            <a:endParaRPr lang="ko-KR" altLang="en-US" sz="1600" dirty="0">
              <a:latin typeface="IBM Plex Sans KR" panose="020B0503050203000203" pitchFamily="50" charset="-127"/>
              <a:ea typeface="IBM Plex Sans KR" panose="020B0503050203000203" pitchFamily="50" charset="-127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  <a:defRPr sz="1800" b="1"/>
            </a:pPr>
            <a:r>
              <a:rPr lang="en-US" altLang="ko-KR" dirty="0">
                <a:latin typeface="IBM Plex Sans KR" panose="020B0503050203000203" pitchFamily="50" charset="-127"/>
                <a:ea typeface="IBM Plex Sans KR" panose="020B0503050203000203" pitchFamily="50" charset="-127"/>
              </a:rPr>
              <a:t>Label Encoding</a:t>
            </a:r>
          </a:p>
          <a:p>
            <a:pPr lvl="1">
              <a:defRPr sz="1400"/>
            </a:pPr>
            <a:r>
              <a:rPr lang="en-US" altLang="ko-KR" sz="1600" dirty="0">
                <a:latin typeface="IBM Plex Sans KR" panose="020B0503050203000203" pitchFamily="50" charset="-127"/>
                <a:ea typeface="IBM Plex Sans KR" panose="020B0503050203000203" pitchFamily="50" charset="-127"/>
              </a:rPr>
              <a:t>• GICS </a:t>
            </a:r>
            <a:r>
              <a:rPr lang="ko-KR" altLang="en-US" sz="1600" dirty="0">
                <a:latin typeface="IBM Plex Sans KR" panose="020B0503050203000203" pitchFamily="50" charset="-127"/>
                <a:ea typeface="IBM Plex Sans KR" panose="020B0503050203000203" pitchFamily="50" charset="-127"/>
              </a:rPr>
              <a:t>섹터 → 숫자 </a:t>
            </a:r>
            <a:r>
              <a:rPr lang="ko-KR" altLang="en-US" sz="1600" dirty="0" err="1">
                <a:latin typeface="IBM Plex Sans KR" panose="020B0503050203000203" pitchFamily="50" charset="-127"/>
                <a:ea typeface="IBM Plex Sans KR" panose="020B0503050203000203" pitchFamily="50" charset="-127"/>
              </a:rPr>
              <a:t>인코딩</a:t>
            </a:r>
            <a:r>
              <a:rPr lang="ko-KR" altLang="en-US" sz="1600" dirty="0">
                <a:latin typeface="IBM Plex Sans KR" panose="020B0503050203000203" pitchFamily="50" charset="-127"/>
                <a:ea typeface="IBM Plex Sans KR" panose="020B0503050203000203" pitchFamily="50" charset="-127"/>
              </a:rPr>
              <a:t> → </a:t>
            </a:r>
            <a:r>
              <a:rPr lang="en-US" altLang="ko-KR" sz="1600" dirty="0">
                <a:latin typeface="IBM Plex Sans KR" panose="020B0503050203000203" pitchFamily="50" charset="-127"/>
                <a:ea typeface="IBM Plex Sans KR" panose="020B0503050203000203" pitchFamily="50" charset="-127"/>
              </a:rPr>
              <a:t>One-hot Encoding </a:t>
            </a:r>
            <a:r>
              <a:rPr lang="ko-KR" altLang="en-US" sz="1600" dirty="0">
                <a:latin typeface="IBM Plex Sans KR" panose="020B0503050203000203" pitchFamily="50" charset="-127"/>
                <a:ea typeface="IBM Plex Sans KR" panose="020B0503050203000203" pitchFamily="50" charset="-127"/>
              </a:rPr>
              <a:t>적용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  <a:defRPr sz="1800" b="1"/>
            </a:pPr>
            <a:r>
              <a:rPr lang="ko-KR" altLang="en-US" dirty="0">
                <a:latin typeface="IBM Plex Sans KR" panose="020B0503050203000203" pitchFamily="50" charset="-127"/>
                <a:ea typeface="IBM Plex Sans KR" panose="020B0503050203000203" pitchFamily="50" charset="-127"/>
              </a:rPr>
              <a:t>학습 데이터 저장</a:t>
            </a:r>
          </a:p>
          <a:p>
            <a:pPr lvl="1">
              <a:defRPr sz="1400"/>
            </a:pPr>
            <a:r>
              <a:rPr lang="en-US" altLang="ko-KR" sz="1600" dirty="0">
                <a:latin typeface="IBM Plex Sans KR" panose="020B0503050203000203" pitchFamily="50" charset="-127"/>
                <a:ea typeface="IBM Plex Sans KR" panose="020B0503050203000203" pitchFamily="50" charset="-127"/>
              </a:rPr>
              <a:t>• </a:t>
            </a:r>
            <a:r>
              <a:rPr lang="ko-KR" altLang="en-US" sz="1600" dirty="0">
                <a:latin typeface="IBM Plex Sans KR" panose="020B0503050203000203" pitchFamily="50" charset="-127"/>
                <a:ea typeface="IBM Plex Sans KR" panose="020B0503050203000203" pitchFamily="50" charset="-127"/>
              </a:rPr>
              <a:t>전처리 결과를 </a:t>
            </a:r>
            <a:r>
              <a:rPr lang="en-US" altLang="ko-KR" sz="1600" dirty="0">
                <a:latin typeface="IBM Plex Sans KR" panose="020B0503050203000203" pitchFamily="50" charset="-127"/>
                <a:ea typeface="IBM Plex Sans KR" panose="020B0503050203000203" pitchFamily="50" charset="-127"/>
              </a:rPr>
              <a:t>.</a:t>
            </a:r>
            <a:r>
              <a:rPr lang="en-US" altLang="ko-KR" sz="1600" dirty="0" err="1">
                <a:latin typeface="IBM Plex Sans KR" panose="020B0503050203000203" pitchFamily="50" charset="-127"/>
                <a:ea typeface="IBM Plex Sans KR" panose="020B0503050203000203" pitchFamily="50" charset="-127"/>
              </a:rPr>
              <a:t>npy</a:t>
            </a:r>
            <a:r>
              <a:rPr lang="ko-KR" altLang="en-US" sz="1600" dirty="0">
                <a:latin typeface="IBM Plex Sans KR" panose="020B0503050203000203" pitchFamily="50" charset="-127"/>
                <a:ea typeface="IBM Plex Sans KR" panose="020B0503050203000203" pitchFamily="50" charset="-127"/>
              </a:rPr>
              <a:t> 파일로 저장하여 재사용 가능</a:t>
            </a:r>
            <a:endParaRPr lang="ko-KR" altLang="en-US" sz="1600" dirty="0">
              <a:latin typeface="IBM Plex Sans KR" panose="020B0503050203000203" pitchFamily="50" charset="-127"/>
              <a:ea typeface="IBM Plex Sans KR" panose="020B050305020300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64756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모델 설계 및 구현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68096" y="2084832"/>
            <a:ext cx="7290054" cy="5094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8096" y="2084832"/>
            <a:ext cx="7290054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IBM Plex Sans KR" panose="020B0503050203000203" pitchFamily="50" charset="-127"/>
                <a:ea typeface="IBM Plex Sans KR" panose="020B0503050203000203" pitchFamily="50" charset="-127"/>
              </a:rPr>
              <a:t>Input : 27421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IBM Plex Sans KR" panose="020B0503050203000203" pitchFamily="50" charset="-127"/>
                <a:ea typeface="IBM Plex Sans KR" panose="020B0503050203000203" pitchFamily="50" charset="-127"/>
              </a:rPr>
              <a:t>Output : 512</a:t>
            </a:r>
          </a:p>
          <a:p>
            <a:endParaRPr lang="en-US" altLang="ko-KR" dirty="0" smtClean="0">
              <a:latin typeface="IBM Plex Sans KR" panose="020B0503050203000203" pitchFamily="50" charset="-127"/>
              <a:ea typeface="IBM Plex Sans KR" panose="020B0503050203000203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>
                <a:latin typeface="IBM Plex Sans KR" panose="020B0503050203000203" pitchFamily="50" charset="-127"/>
                <a:ea typeface="IBM Plex Sans KR" panose="020B0503050203000203" pitchFamily="50" charset="-127"/>
              </a:rPr>
              <a:t>하이퍼파라미터</a:t>
            </a:r>
            <a:r>
              <a:rPr lang="ko-KR" altLang="en-US" dirty="0" smtClean="0">
                <a:latin typeface="IBM Plex Sans KR" panose="020B0503050203000203" pitchFamily="50" charset="-127"/>
                <a:ea typeface="IBM Plex Sans KR" panose="020B0503050203000203" pitchFamily="50" charset="-127"/>
              </a:rPr>
              <a:t> </a:t>
            </a:r>
            <a:r>
              <a:rPr lang="en-US" altLang="ko-KR" dirty="0" smtClean="0">
                <a:latin typeface="IBM Plex Sans KR" panose="020B0503050203000203" pitchFamily="50" charset="-127"/>
                <a:ea typeface="IBM Plex Sans KR" panose="020B0503050203000203" pitchFamily="50" charset="-127"/>
              </a:rPr>
              <a:t>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latin typeface="IBM Plex Sans KR" panose="020B0503050203000203" pitchFamily="50" charset="-127"/>
                <a:ea typeface="IBM Plex Sans KR" panose="020B0503050203000203" pitchFamily="50" charset="-127"/>
              </a:rPr>
              <a:t>Epoch : 10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latin typeface="IBM Plex Sans KR" panose="020B0503050203000203" pitchFamily="50" charset="-127"/>
                <a:ea typeface="IBM Plex Sans KR" panose="020B0503050203000203" pitchFamily="50" charset="-127"/>
              </a:rPr>
              <a:t>Batch Size : 128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latin typeface="IBM Plex Sans KR" panose="020B0503050203000203" pitchFamily="50" charset="-127"/>
                <a:ea typeface="IBM Plex Sans KR" panose="020B0503050203000203" pitchFamily="50" charset="-127"/>
              </a:rPr>
              <a:t>Optimizer : Adam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IBM Plex Sans KR" panose="020B0503050203000203" pitchFamily="50" charset="-127"/>
                <a:ea typeface="IBM Plex Sans KR" panose="020B0503050203000203" pitchFamily="50" charset="-127"/>
              </a:rPr>
              <a:t>손실 함수 </a:t>
            </a:r>
            <a:r>
              <a:rPr lang="en-US" altLang="ko-KR" sz="1600" dirty="0" smtClean="0">
                <a:latin typeface="IBM Plex Sans KR" panose="020B0503050203000203" pitchFamily="50" charset="-127"/>
                <a:ea typeface="IBM Plex Sans KR" panose="020B0503050203000203" pitchFamily="50" charset="-127"/>
              </a:rPr>
              <a:t>: Categorical </a:t>
            </a:r>
            <a:r>
              <a:rPr lang="en-US" altLang="ko-KR" sz="1600" dirty="0" err="1" smtClean="0">
                <a:latin typeface="IBM Plex Sans KR" panose="020B0503050203000203" pitchFamily="50" charset="-127"/>
                <a:ea typeface="IBM Plex Sans KR" panose="020B0503050203000203" pitchFamily="50" charset="-127"/>
              </a:rPr>
              <a:t>Crossentropy</a:t>
            </a:r>
            <a:endParaRPr lang="en-US" altLang="ko-KR" sz="1600" dirty="0" smtClean="0">
              <a:latin typeface="IBM Plex Sans KR" panose="020B0503050203000203" pitchFamily="50" charset="-127"/>
              <a:ea typeface="IBM Plex Sans KR" panose="020B0503050203000203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3135" y="2084832"/>
            <a:ext cx="2972215" cy="187668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5564" y="4393156"/>
            <a:ext cx="5475118" cy="2228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5291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전체">
  <a:themeElements>
    <a:clrScheme name="전체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전체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전체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501</TotalTime>
  <Words>127</Words>
  <Application>Microsoft Office PowerPoint</Application>
  <PresentationFormat>화면 슬라이드 쇼(4:3)</PresentationFormat>
  <Paragraphs>26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11" baseType="lpstr">
      <vt:lpstr>HY얕은샘물M</vt:lpstr>
      <vt:lpstr>IBM Plex Sans KR</vt:lpstr>
      <vt:lpstr>Arial</vt:lpstr>
      <vt:lpstr>Consolas</vt:lpstr>
      <vt:lpstr>Tw Cen MT</vt:lpstr>
      <vt:lpstr>Tw Cen MT Condensed</vt:lpstr>
      <vt:lpstr>Wingdings 3</vt:lpstr>
      <vt:lpstr>전체</vt:lpstr>
      <vt:lpstr>주식 News 데이터를 이용한 주식 섹터 분류기</vt:lpstr>
      <vt:lpstr>데이터 전처리 과정</vt:lpstr>
      <vt:lpstr>모델 설계 및 구현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프로젝트 개요</dc:title>
  <dc:subject/>
  <dc:creator/>
  <cp:keywords/>
  <dc:description>generated using python-pptx</dc:description>
  <cp:lastModifiedBy>USER</cp:lastModifiedBy>
  <cp:revision>13</cp:revision>
  <dcterms:created xsi:type="dcterms:W3CDTF">2013-01-27T09:14:16Z</dcterms:created>
  <dcterms:modified xsi:type="dcterms:W3CDTF">2025-04-23T02:36:35Z</dcterms:modified>
  <cp:category/>
</cp:coreProperties>
</file>