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10" r:id="rId2"/>
    <p:sldMasterId id="2147483918" r:id="rId3"/>
    <p:sldMasterId id="2147483870" r:id="rId4"/>
    <p:sldMasterId id="2147483822" r:id="rId5"/>
    <p:sldMasterId id="2147483894" r:id="rId6"/>
    <p:sldMasterId id="2147483834" r:id="rId7"/>
    <p:sldMasterId id="2147483882" r:id="rId8"/>
    <p:sldMasterId id="2147483930" r:id="rId9"/>
    <p:sldMasterId id="2147483978" r:id="rId10"/>
    <p:sldMasterId id="2147483942" r:id="rId11"/>
    <p:sldMasterId id="2147483858" r:id="rId12"/>
    <p:sldMasterId id="2147483846" r:id="rId13"/>
  </p:sldMasterIdLst>
  <p:notesMasterIdLst>
    <p:notesMasterId r:id="rId38"/>
  </p:notesMasterIdLst>
  <p:handoutMasterIdLst>
    <p:handoutMasterId r:id="rId39"/>
  </p:handoutMasterIdLst>
  <p:sldIdLst>
    <p:sldId id="268" r:id="rId14"/>
    <p:sldId id="328" r:id="rId15"/>
    <p:sldId id="269" r:id="rId16"/>
    <p:sldId id="271" r:id="rId17"/>
    <p:sldId id="327" r:id="rId18"/>
    <p:sldId id="270" r:id="rId19"/>
    <p:sldId id="333" r:id="rId20"/>
    <p:sldId id="330" r:id="rId21"/>
    <p:sldId id="331" r:id="rId22"/>
    <p:sldId id="332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40" r:id="rId32"/>
    <p:sldId id="343" r:id="rId33"/>
    <p:sldId id="344" r:id="rId34"/>
    <p:sldId id="345" r:id="rId35"/>
    <p:sldId id="346" r:id="rId36"/>
    <p:sldId id="261" r:id="rId37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D74BD2B-12EA-4C2F-8D30-E5E4F4E6A14C}">
          <p14:sldIdLst>
            <p14:sldId id="268"/>
            <p14:sldId id="328"/>
          </p14:sldIdLst>
        </p14:section>
        <p14:section name="Server side" id="{C5A06CCE-6B12-4BCD-AF79-3634CD8AAF22}">
          <p14:sldIdLst>
            <p14:sldId id="269"/>
            <p14:sldId id="271"/>
            <p14:sldId id="327"/>
          </p14:sldIdLst>
        </p14:section>
        <p14:section name="Client side" id="{6D736B3F-CE97-4E09-A7B4-FED9EEE8290D}">
          <p14:sldIdLst>
            <p14:sldId id="270"/>
            <p14:sldId id="333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0"/>
            <p14:sldId id="343"/>
            <p14:sldId id="344"/>
            <p14:sldId id="345"/>
            <p14:sldId id="34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dsuser" initials="3" lastIdx="1" clrIdx="0">
    <p:extLst>
      <p:ext uri="{19B8F6BF-5375-455C-9EA6-DF929625EA0E}">
        <p15:presenceInfo xmlns:p15="http://schemas.microsoft.com/office/powerpoint/2012/main" userId="3ds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6"/>
    <a:srgbClr val="5B7F95"/>
    <a:srgbClr val="003300"/>
    <a:srgbClr val="F37021"/>
    <a:srgbClr val="EFD921"/>
    <a:srgbClr val="2C87CB"/>
    <a:srgbClr val="3BACFF"/>
    <a:srgbClr val="1FE4C6"/>
    <a:srgbClr val="43C6E4"/>
    <a:srgbClr val="95E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72" autoAdjust="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3DDashboard,</a:t>
            </a:r>
            <a:r>
              <a:rPr lang="en-US" altLang="ko-KR" baseline="0" dirty="0" smtClean="0"/>
              <a:t> 3DPassport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개발서버의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service</a:t>
            </a:r>
            <a:r>
              <a:rPr lang="ko-KR" altLang="en-US" baseline="0" dirty="0" smtClean="0"/>
              <a:t>를 사용하고 </a:t>
            </a:r>
            <a:r>
              <a:rPr lang="en-US" altLang="ko-KR" baseline="0" dirty="0" smtClean="0"/>
              <a:t>3DSpace</a:t>
            </a:r>
            <a:r>
              <a:rPr lang="ko-KR" altLang="en-US" baseline="0" dirty="0" smtClean="0"/>
              <a:t>만 개발자 </a:t>
            </a:r>
            <a:r>
              <a:rPr lang="en-US" altLang="ko-KR" baseline="0" dirty="0" smtClean="0"/>
              <a:t>local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service</a:t>
            </a:r>
            <a:r>
              <a:rPr lang="ko-KR" altLang="en-US" baseline="0" dirty="0" smtClean="0"/>
              <a:t>를 사용한다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8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 service</a:t>
            </a:r>
            <a:r>
              <a:rPr lang="ko-KR" altLang="en-US" dirty="0" smtClean="0"/>
              <a:t>에 사용할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skip pattern</a:t>
            </a:r>
            <a:r>
              <a:rPr lang="ko-KR" altLang="en-US" dirty="0" smtClean="0"/>
              <a:t>으로 지정하여 </a:t>
            </a:r>
            <a:r>
              <a:rPr lang="en-US" altLang="ko-KR" dirty="0" smtClean="0"/>
              <a:t>CAS filter</a:t>
            </a:r>
            <a:r>
              <a:rPr lang="ko-KR" altLang="en-US" dirty="0" smtClean="0"/>
              <a:t>를 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 service</a:t>
            </a:r>
            <a:r>
              <a:rPr lang="ko-KR" altLang="en-US" dirty="0" smtClean="0"/>
              <a:t>에 사용할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skip pattern</a:t>
            </a:r>
            <a:r>
              <a:rPr lang="ko-KR" altLang="en-US" dirty="0" smtClean="0"/>
              <a:t>으로 지정하여 </a:t>
            </a:r>
            <a:r>
              <a:rPr lang="en-US" altLang="ko-KR" dirty="0" smtClean="0"/>
              <a:t>CAS filter</a:t>
            </a:r>
            <a:r>
              <a:rPr lang="ko-KR" altLang="en-US" dirty="0" smtClean="0"/>
              <a:t>를 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6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정의한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ApplicationPath</a:t>
            </a:r>
            <a:r>
              <a:rPr lang="ko-KR" altLang="en-US" dirty="0" smtClean="0"/>
              <a:t>로 등록한다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getServices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에는 실제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요청을 처리할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9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요청을 처리할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추가한다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위는 간단한 예제이다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12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7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5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1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4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Webservice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3dspace</a:t>
            </a:r>
            <a:r>
              <a:rPr lang="ko-KR" altLang="en-US" dirty="0" smtClean="0"/>
              <a:t>의 데이터를 가져오거나 데이터를 수정할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개발이 완료되면 </a:t>
            </a:r>
            <a:r>
              <a:rPr lang="en-US" altLang="ko-KR" dirty="0" err="1" smtClean="0"/>
              <a:t>ehcache</a:t>
            </a:r>
            <a:r>
              <a:rPr lang="ko-KR" altLang="en-US" dirty="0" smtClean="0"/>
              <a:t>로 변경할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성능에 영향을 주는 요소라 운영 환경에서는 반드시 </a:t>
            </a:r>
            <a:r>
              <a:rPr lang="en-US" altLang="ko-KR" dirty="0" err="1" smtClean="0"/>
              <a:t>ehcache</a:t>
            </a:r>
            <a:r>
              <a:rPr lang="ko-KR" altLang="en-US" dirty="0" smtClean="0"/>
              <a:t>로 되어 있어야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1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후 해당 </a:t>
            </a:r>
            <a:r>
              <a:rPr lang="en-US" altLang="ko-KR" dirty="0" smtClean="0"/>
              <a:t>Add-on</a:t>
            </a:r>
            <a:r>
              <a:rPr lang="ko-KR" altLang="en-US" dirty="0" smtClean="0"/>
              <a:t>을 실행해서 화면을 새로 고친다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간혹 한번에 </a:t>
            </a:r>
            <a:r>
              <a:rPr lang="en-US" altLang="ko-KR" dirty="0" smtClean="0"/>
              <a:t>cache</a:t>
            </a:r>
            <a:r>
              <a:rPr lang="ko-KR" altLang="en-US" dirty="0" smtClean="0"/>
              <a:t>를 날리지 못하는 경우도 있으므로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번 정도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5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Dashboard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개발자의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를 개발 </a:t>
            </a:r>
            <a:r>
              <a:rPr lang="en-US" altLang="ko-KR" baseline="0" dirty="0" smtClean="0"/>
              <a:t>Dashboard </a:t>
            </a:r>
            <a:r>
              <a:rPr lang="ko-KR" altLang="en-US" baseline="0" dirty="0" smtClean="0"/>
              <a:t>서버의 </a:t>
            </a:r>
            <a:r>
              <a:rPr lang="en-US" altLang="ko-KR" baseline="0" dirty="0" smtClean="0"/>
              <a:t>hosts</a:t>
            </a:r>
            <a:r>
              <a:rPr lang="ko-KR" altLang="en-US" baseline="0" dirty="0" smtClean="0"/>
              <a:t>에 등록한다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4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4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 service</a:t>
            </a:r>
            <a:r>
              <a:rPr lang="ko-KR" altLang="en-US" dirty="0" smtClean="0"/>
              <a:t>에 사용할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skip pattern</a:t>
            </a:r>
            <a:r>
              <a:rPr lang="ko-KR" altLang="en-US" dirty="0" smtClean="0"/>
              <a:t>으로 지정하여 </a:t>
            </a:r>
            <a:r>
              <a:rPr lang="en-US" altLang="ko-KR" dirty="0" smtClean="0"/>
              <a:t>CAS filter</a:t>
            </a:r>
            <a:r>
              <a:rPr lang="ko-KR" altLang="en-US" dirty="0" smtClean="0"/>
              <a:t>를 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 service</a:t>
            </a:r>
            <a:r>
              <a:rPr lang="ko-KR" altLang="en-US" dirty="0" smtClean="0"/>
              <a:t>에 사용할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skip pattern</a:t>
            </a:r>
            <a:r>
              <a:rPr lang="ko-KR" altLang="en-US" dirty="0" smtClean="0"/>
              <a:t>으로 지정하여 </a:t>
            </a:r>
            <a:r>
              <a:rPr lang="en-US" altLang="ko-KR" dirty="0" smtClean="0"/>
              <a:t>CAS filter</a:t>
            </a:r>
            <a:r>
              <a:rPr lang="ko-KR" altLang="en-US" dirty="0" smtClean="0"/>
              <a:t>를 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84C1FC2-848D-C542-A00D-A36CB3C27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C36F95-A804-1841-90E1-30C3F06B1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47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DABA4D-CA15-6948-AE00-4E2257481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20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74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49650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485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619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4722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052353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80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9994BD-F745-8D46-AA0E-EC80CC481180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2903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ECD21-5E7E-4848-8310-92E021AE21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5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EDE10E-82E7-5E49-847D-FF960B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73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338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32379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9066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9464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9758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59645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7D26DF-ABBE-634D-BF20-3C40665F8F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5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770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5B11B4-CE99-3745-8002-EA3C16BB7F06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526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6907A7-C80A-9B40-B23A-38F295A344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95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4BCF5B-4AF9-D949-AE20-B561E57D6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840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04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484083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38840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86408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2827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653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AF28A7-E75C-0044-BD95-C9F242478F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560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12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624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9B6A6-6F85-D54B-9ADA-D7597564D8E5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046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D2F680-6888-254B-B1EA-E03A47826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55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C82189-E670-064B-B5EA-0BA1D9C642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41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740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378541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6536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20565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13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33190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93410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9222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88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DE7EFD-0292-3B4E-8116-3996808602E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16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75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92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44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405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ADA7B8-9B00-FB48-A222-1CBB95324D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489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3BC353-253C-4D45-9AAE-9A9A25F850AE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95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C98825-FFD9-7B41-8B89-9E7BDB4C13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9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D1CD94-9709-F84D-93E4-3CE70E429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4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5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510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55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545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4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74646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4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95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C93EDF-DF75-6A45-86FB-6993B6DDD292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774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32B9EB8-61CE-5C47-B65E-656AD07B78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0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00BBB5-C698-7945-9C69-222E3267CC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7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4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76330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9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2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7576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92455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19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45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F048-18D0-494B-B95D-95522BA9EB3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852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3A46C4-F802-1E4F-9B6A-14CC991083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7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9C6C0B-346E-5141-A58F-EC688447A5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4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8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078757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5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66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2649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55307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32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11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AAAE52-46AE-E747-944E-25DB2EFE7B7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9178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6168F6-9E78-6A4A-BAC3-AE411C55B2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4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45EC20-5A9E-BE43-898D-C011BF0406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370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281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6522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7889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10644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25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631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F63F6B-4F3F-1B42-B530-776A984CA50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1920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52F4DA-4998-944E-8C65-941EB08EA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9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40B5A2-9055-7A4F-9E28-456183F4E0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50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083816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5119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152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44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610522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06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570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9D87FF-BA41-6E45-9B6A-D9AB5ECDA4D4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6946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E8EAEF-F8AE-C84F-B896-8410B96AC5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2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8788E7-D26D-3648-A6E9-3115D79F97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55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70753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8299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9412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860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95419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18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156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155D9-EF84-BD49-9AC3-E5FB690B73E9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5142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4618D-9D02-3849-82B7-547E2C8BF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88E383-CC5F-2A47-9FB2-20444800E0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31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61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4404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38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118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89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765397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0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827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B036E-C141-3548-A7C5-153CECBDD1FC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6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959" r:id="rId2"/>
    <p:sldLayoutId id="2147483774" r:id="rId3"/>
    <p:sldLayoutId id="2147483663" r:id="rId4"/>
    <p:sldLayoutId id="2147483662" r:id="rId5"/>
    <p:sldLayoutId id="2147483699" r:id="rId6"/>
    <p:sldLayoutId id="2147483664" r:id="rId7"/>
    <p:sldLayoutId id="2147483666" r:id="rId8"/>
    <p:sldLayoutId id="2147483765" r:id="rId9"/>
    <p:sldLayoutId id="2147483667" r:id="rId10"/>
    <p:sldLayoutId id="2147483696" r:id="rId11"/>
  </p:sldLayoutIdLst>
  <p:hf hdr="0" ftr="0" dt="0"/>
  <p:txStyles>
    <p:titleStyle>
      <a:lvl1pPr algn="l" defTabSz="879152" rtl="0" eaLnBrk="1" latinLnBrk="1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marR="0" indent="-228600" algn="l" defTabSz="879152" rtl="0" eaLnBrk="1" fontAlgn="auto" latinLnBrk="1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1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1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1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8" y="4644462"/>
            <a:ext cx="1721653" cy="348983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50273E-0D94-7B4A-AC26-C634FC058825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790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2" name="Picture 11" descr="3DS_2014_3DExcite_black_RG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0" y="4708181"/>
            <a:ext cx="1088547" cy="2307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33C667-5434-F843-8310-12827D1F69A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8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IMULIA_Logotype_RGB_Tea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1" y="4713514"/>
            <a:ext cx="1160106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baseline="0" dirty="0">
                <a:ln>
                  <a:noFill/>
                </a:ln>
                <a:solidFill>
                  <a:srgbClr val="00B2A9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2FFBFB-5A44-BD4C-87E7-124C064871F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545BE-4027-894B-B1FE-D9C4DCA0A809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201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DELMIA_Logotype_RGB_Yellow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4713514"/>
            <a:ext cx="1026367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A96E8D-51E5-E046-9A1E-590A68ECB5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B387CB-053E-9C49-BEFB-599ECD3FAFCA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16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1" y="4714677"/>
            <a:ext cx="885510" cy="2316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E2072F-9850-1043-8653-F58D4491B1C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2D0F85-84C6-0A4B-8CA8-9F95E7FC336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061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932" y="4713591"/>
            <a:ext cx="854733" cy="22844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8F492E-F07C-AA4E-9A1D-B76AC35A71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40BE60-77E1-024A-BE26-9F0CEC6A0A9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21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C7931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GEOVIA_Logotype_RGB_Coppe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4" y="4713514"/>
            <a:ext cx="992155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D2EF3C-259D-5D4A-BE09-AA83A730C86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3B6227-DAAA-7E46-AF30-7E47A7D69A01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184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SolidWorks_Logotype_RGB_Re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9" y="4713514"/>
            <a:ext cx="1228531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B3F6671-EDFF-DB42-8FBC-B6D4E50190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5E626D-7E50-BD45-BB33-485F335FB08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3DVIA_Logotype_RGB_Gree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2" y="4705350"/>
            <a:ext cx="772382" cy="2380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431BD7-7DEE-484D-8007-4E5A1647807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EC4432-0BC0-E64A-80B9-C49B6225470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830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3DS_Document_20109</a:t>
            </a:r>
          </a:p>
        </p:txBody>
      </p:sp>
      <p:pic>
        <p:nvPicPr>
          <p:cNvPr id="12" name="Picture 11" descr="ENOVIA_Logotype_RGB_Oran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6" y="4713514"/>
            <a:ext cx="106680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E4140-339B-874C-8071-DFB7533546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45CCAF-B0B6-4F4B-9AC2-164AE0B21E4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23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ALEAD_Logotype_RGB_Blu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6" y="4713514"/>
            <a:ext cx="1166327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60B19E-D3D0-CE49-ADF1-DCB37D64423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034096-DFD9-E84B-8F07-575FC18CB4AE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195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VIBES_Logotype_RGB_Gree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" y="4713514"/>
            <a:ext cx="1021702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B78B2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2/18/2020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E3322D-8FEA-B842-80C5-94A0B856D8D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FC045E-20D3-A64B-A488-0B9DD831DE80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72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3DDashboard widget </a:t>
            </a:r>
            <a:r>
              <a:rPr lang="ko-KR" altLang="en-US" sz="2800" dirty="0" smtClean="0"/>
              <a:t>개발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R2020x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59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Source code URL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을 개발자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로 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Widget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888408" y="1276350"/>
            <a:ext cx="5613246" cy="316706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265219" y="3325091"/>
            <a:ext cx="969817" cy="2216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8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665382" y="1276350"/>
            <a:ext cx="6059298" cy="31670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web.xml - </a:t>
            </a:r>
            <a:r>
              <a:rPr lang="en-US" altLang="ko-KR" dirty="0"/>
              <a:t>CAS Authentication Filter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Webservice</a:t>
            </a:r>
            <a:r>
              <a:rPr lang="en-US" altLang="ko-KR" dirty="0" smtClean="0"/>
              <a:t> – REST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93756" y="3717997"/>
            <a:ext cx="5730924" cy="23249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960021" y="1276350"/>
            <a:ext cx="5470021" cy="31670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web.xml - </a:t>
            </a:r>
            <a:r>
              <a:rPr lang="en-US" altLang="ko-KR" dirty="0"/>
              <a:t>CAS Validation Filter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Webservice</a:t>
            </a:r>
            <a:r>
              <a:rPr lang="en-US" altLang="ko-KR" dirty="0" smtClean="0"/>
              <a:t> – REST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36644" y="4103759"/>
            <a:ext cx="5257150" cy="23249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719138" y="2241080"/>
            <a:ext cx="7951787" cy="123760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web.xml - </a:t>
            </a:r>
            <a:r>
              <a:rPr lang="en-US" altLang="ko-KR" dirty="0" err="1"/>
              <a:t>XSSInputFilter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Webservice</a:t>
            </a:r>
            <a:r>
              <a:rPr lang="en-US" altLang="ko-KR" dirty="0" smtClean="0"/>
              <a:t> – REST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36519" y="2859881"/>
            <a:ext cx="7486000" cy="31194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1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719138" y="2071349"/>
            <a:ext cx="7951787" cy="157706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web.xml - </a:t>
            </a:r>
            <a:r>
              <a:rPr lang="en-US" altLang="ko-KR" dirty="0" err="1"/>
              <a:t>OSLCAuthenticationFilter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Webservice</a:t>
            </a:r>
            <a:r>
              <a:rPr lang="en-US" altLang="ko-KR" dirty="0" smtClean="0"/>
              <a:t> – REST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4452" y="2671763"/>
            <a:ext cx="7486000" cy="2786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REST service</a:t>
            </a:r>
            <a:r>
              <a:rPr lang="ko-KR" altLang="en-US" dirty="0" smtClean="0"/>
              <a:t>를 구성할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Webservice</a:t>
            </a:r>
            <a:r>
              <a:rPr lang="en-US" altLang="ko-KR" dirty="0" smtClean="0"/>
              <a:t> – REST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com.dsk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javax.ws.rs.ApplicationPath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com.dassault_systemes.platform.restServices.ModelerBase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Referenced classes of package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com.dsk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          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dskDashboard</a:t>
            </a:r>
            <a:endParaRPr lang="en-US" altLang="ko-KR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</a:rPr>
              <a:t>ApplicationPath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"/rest"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dskRestService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ModelerBase</a:t>
            </a:r>
            <a:endParaRPr lang="en-US" altLang="ko-KR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Class&lt;?&gt;[]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getServices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Class&lt;?&gt;[] 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com.dsk.dskDashboard.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endParaRPr lang="en-US" altLang="ko-KR" sz="1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com.dsk.dskCommon.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endParaRPr lang="en-US" altLang="ko-KR" sz="1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com.dsk.dskMyWorkspace.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endParaRPr lang="en-US" altLang="ko-KR" sz="1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94265"/>
              </p:ext>
            </p:extLst>
          </p:nvPr>
        </p:nvGraphicFramePr>
        <p:xfrm>
          <a:off x="6014249" y="691189"/>
          <a:ext cx="1038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포장기 셸 개체" showAsIcon="1" r:id="rId4" imgW="1038600" imgH="437400" progId="Package">
                  <p:embed/>
                </p:oleObj>
              </mc:Choice>
              <mc:Fallback>
                <p:oleObj name="포장기 셸 개체" showAsIcon="1" r:id="rId4" imgW="10386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4249" y="691189"/>
                        <a:ext cx="10382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04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REST service</a:t>
            </a:r>
            <a:r>
              <a:rPr lang="ko-KR" altLang="en-US" dirty="0" smtClean="0"/>
              <a:t>를 처리할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Webservice</a:t>
            </a:r>
            <a:r>
              <a:rPr lang="en-US" altLang="ko-KR" dirty="0" smtClean="0"/>
              <a:t> – REST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@Path("/common")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b="1" dirty="0"/>
              <a:t>public class </a:t>
            </a:r>
            <a:r>
              <a:rPr lang="en-US" altLang="ko-KR" sz="600" b="1" dirty="0" err="1"/>
              <a:t>dskCommon</a:t>
            </a:r>
            <a:r>
              <a:rPr lang="en-US" altLang="ko-KR" sz="600" b="1" dirty="0"/>
              <a:t> extends </a:t>
            </a:r>
            <a:r>
              <a:rPr lang="en-US" altLang="ko-KR" sz="600" b="1" dirty="0" err="1"/>
              <a:t>RestService</a:t>
            </a:r>
            <a:endParaRPr lang="en-US" altLang="ko-KR" sz="600" b="1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@</a:t>
            </a:r>
            <a:r>
              <a:rPr lang="en-US" altLang="ko-KR" sz="600" dirty="0" err="1"/>
              <a:t>javax.ws.rs.core.Context</a:t>
            </a:r>
            <a:endParaRPr lang="en-US" altLang="ko-KR" sz="6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b="1" dirty="0"/>
              <a:t>private </a:t>
            </a:r>
            <a:r>
              <a:rPr lang="en-US" altLang="ko-KR" sz="600" b="1" dirty="0" err="1"/>
              <a:t>HttpServletResponse</a:t>
            </a:r>
            <a:r>
              <a:rPr lang="en-US" altLang="ko-KR" sz="600" b="1" dirty="0"/>
              <a:t> </a:t>
            </a:r>
            <a:r>
              <a:rPr lang="en-US" altLang="ko-KR" sz="600" b="1" dirty="0" err="1"/>
              <a:t>httpServletResponse</a:t>
            </a:r>
            <a:r>
              <a:rPr lang="en-US" altLang="ko-KR" sz="600" b="1" dirty="0"/>
              <a:t>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600" dirty="0"/>
              <a:t> 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@</a:t>
            </a:r>
            <a:r>
              <a:rPr lang="en-US" altLang="ko-KR" sz="600" dirty="0" err="1"/>
              <a:t>javax.ws.rs.core.Context</a:t>
            </a:r>
            <a:endParaRPr lang="en-US" altLang="ko-KR" sz="6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b="1" dirty="0"/>
              <a:t>private </a:t>
            </a:r>
            <a:r>
              <a:rPr lang="en-US" altLang="ko-KR" sz="600" b="1" dirty="0" err="1"/>
              <a:t>HttpServletRequest</a:t>
            </a:r>
            <a:r>
              <a:rPr lang="en-US" altLang="ko-KR" sz="600" b="1" dirty="0"/>
              <a:t> </a:t>
            </a:r>
            <a:r>
              <a:rPr lang="en-US" altLang="ko-KR" sz="600" b="1" dirty="0" err="1"/>
              <a:t>httpServletRequest</a:t>
            </a:r>
            <a:r>
              <a:rPr lang="en-US" altLang="ko-KR" sz="600" b="1" dirty="0"/>
              <a:t>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6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@GET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@POST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@Path("/</a:t>
            </a:r>
            <a:r>
              <a:rPr lang="en-US" altLang="ko-KR" sz="600" dirty="0" err="1"/>
              <a:t>invokeJPO</a:t>
            </a:r>
            <a:r>
              <a:rPr lang="en-US" altLang="ko-KR" sz="600" dirty="0"/>
              <a:t>")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@Consumes({</a:t>
            </a:r>
            <a:r>
              <a:rPr lang="en-US" altLang="ko-KR" sz="600" dirty="0" err="1"/>
              <a:t>MediaType.</a:t>
            </a:r>
            <a:r>
              <a:rPr lang="en-US" altLang="ko-KR" sz="600" b="1" i="1" dirty="0" err="1"/>
              <a:t>APPLICATION_JSON</a:t>
            </a:r>
            <a:r>
              <a:rPr lang="en-US" altLang="ko-KR" sz="600" b="1" i="1" dirty="0"/>
              <a:t>})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@Produces({</a:t>
            </a:r>
            <a:r>
              <a:rPr lang="en-US" altLang="ko-KR" sz="600" dirty="0" err="1"/>
              <a:t>MediaType.</a:t>
            </a:r>
            <a:r>
              <a:rPr lang="en-US" altLang="ko-KR" sz="600" b="1" i="1" dirty="0" err="1"/>
              <a:t>APPLICATION_JSON</a:t>
            </a:r>
            <a:r>
              <a:rPr lang="en-US" altLang="ko-KR" sz="600" b="1" i="1" dirty="0"/>
              <a:t>})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</a:t>
            </a:r>
            <a:r>
              <a:rPr lang="en-US" altLang="ko-KR" sz="600" b="1" dirty="0"/>
              <a:t>public Response </a:t>
            </a:r>
            <a:r>
              <a:rPr lang="en-US" altLang="ko-KR" sz="600" b="1" dirty="0" err="1"/>
              <a:t>invokeJPO</a:t>
            </a:r>
            <a:r>
              <a:rPr lang="en-US" altLang="ko-KR" sz="600" b="1" dirty="0"/>
              <a:t>(@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("program") String </a:t>
            </a:r>
            <a:r>
              <a:rPr lang="en-US" altLang="ko-KR" sz="600" b="1" dirty="0" err="1"/>
              <a:t>programExpr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oid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objectId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pushContext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pushContext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selectBasic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selectBasic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basicTarget</a:t>
            </a:r>
            <a:r>
              <a:rPr lang="en-US" altLang="ko-KR" sz="600" b="1" dirty="0"/>
              <a:t>") </a:t>
            </a:r>
            <a:endParaRPr lang="en-US" altLang="ko-KR" sz="600" b="1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b="1" dirty="0" smtClean="0"/>
              <a:t>String </a:t>
            </a:r>
            <a:r>
              <a:rPr lang="en-US" altLang="ko-KR" sz="600" b="1" dirty="0" err="1"/>
              <a:t>basicTarget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basicConvert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basicConvert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selectExpr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selectExpr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convertExpr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convertExpr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selectRelExpr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selectRelExpr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convertRelExpr</a:t>
            </a:r>
            <a:r>
              <a:rPr lang="en-US" altLang="ko-KR" sz="600" b="1" dirty="0"/>
              <a:t>") </a:t>
            </a:r>
            <a:endParaRPr lang="en-US" altLang="ko-KR" sz="600" b="1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b="1" dirty="0" smtClean="0"/>
              <a:t>String </a:t>
            </a:r>
            <a:r>
              <a:rPr lang="en-US" altLang="ko-KR" sz="600" b="1" dirty="0" err="1"/>
              <a:t>convertRelExpr</a:t>
            </a:r>
            <a:r>
              <a:rPr lang="en-US" altLang="ko-KR" sz="600" b="1" dirty="0"/>
              <a:t>, @</a:t>
            </a:r>
            <a:r>
              <a:rPr lang="en-US" altLang="ko-KR" sz="600" b="1" dirty="0" err="1"/>
              <a:t>QueryParam</a:t>
            </a:r>
            <a:r>
              <a:rPr lang="en-US" altLang="ko-KR" sz="600" b="1" dirty="0"/>
              <a:t>("</a:t>
            </a:r>
            <a:r>
              <a:rPr lang="en-US" altLang="ko-KR" sz="600" b="1" dirty="0" err="1"/>
              <a:t>saveCache</a:t>
            </a:r>
            <a:r>
              <a:rPr lang="en-US" altLang="ko-KR" sz="600" b="1" dirty="0"/>
              <a:t>") String </a:t>
            </a:r>
            <a:r>
              <a:rPr lang="en-US" altLang="ko-KR" sz="600" b="1" dirty="0" err="1"/>
              <a:t>saveCache</a:t>
            </a:r>
            <a:r>
              <a:rPr lang="en-US" altLang="ko-KR" sz="600" b="1" dirty="0"/>
              <a:t>)throws Exception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600" dirty="0"/>
              <a:t>    </a:t>
            </a:r>
            <a:r>
              <a:rPr lang="en-US" altLang="ko-KR" sz="600" dirty="0"/>
              <a:t>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    String </a:t>
            </a:r>
            <a:r>
              <a:rPr lang="en-US" altLang="ko-KR" sz="600" dirty="0" err="1"/>
              <a:t>outputStr</a:t>
            </a:r>
            <a:r>
              <a:rPr lang="en-US" altLang="ko-KR" sz="600" dirty="0"/>
              <a:t> = "";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    Context </a:t>
            </a:r>
            <a:r>
              <a:rPr lang="en-US" altLang="ko-KR" sz="600" dirty="0" err="1"/>
              <a:t>context</a:t>
            </a:r>
            <a:r>
              <a:rPr lang="en-US" altLang="ko-KR" sz="600" dirty="0"/>
              <a:t> = </a:t>
            </a:r>
            <a:r>
              <a:rPr lang="en-US" altLang="ko-KR" sz="600" b="1" dirty="0"/>
              <a:t>null;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    </a:t>
            </a:r>
            <a:r>
              <a:rPr lang="en-US" altLang="ko-KR" sz="600" b="1" dirty="0"/>
              <a:t>try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600" dirty="0"/>
              <a:t>        </a:t>
            </a:r>
            <a:r>
              <a:rPr lang="en-US" altLang="ko-KR" sz="600" dirty="0"/>
              <a:t>{  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    </a:t>
            </a:r>
            <a:r>
              <a:rPr lang="en-US" altLang="ko-KR" sz="600" b="1" dirty="0"/>
              <a:t>if ( </a:t>
            </a:r>
            <a:r>
              <a:rPr lang="en-US" altLang="ko-KR" sz="600" b="1" dirty="0" err="1"/>
              <a:t>StringUtils.</a:t>
            </a:r>
            <a:r>
              <a:rPr lang="en-US" altLang="ko-KR" sz="600" b="1" i="1" dirty="0" err="1"/>
              <a:t>isEmpty</a:t>
            </a:r>
            <a:r>
              <a:rPr lang="en-US" altLang="ko-KR" sz="600" b="1" i="1" dirty="0"/>
              <a:t>(</a:t>
            </a:r>
            <a:r>
              <a:rPr lang="en-US" altLang="ko-KR" sz="600" b="1" i="1" dirty="0" err="1"/>
              <a:t>programExpr</a:t>
            </a:r>
            <a:r>
              <a:rPr lang="en-US" altLang="ko-KR" sz="600" b="1" i="1" dirty="0"/>
              <a:t>) || ":".equals(</a:t>
            </a:r>
            <a:r>
              <a:rPr lang="en-US" altLang="ko-KR" sz="600" b="1" i="1" dirty="0" err="1"/>
              <a:t>programExpr</a:t>
            </a:r>
            <a:r>
              <a:rPr lang="en-US" altLang="ko-KR" sz="600" b="1" i="1" dirty="0"/>
              <a:t>) 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600" dirty="0"/>
              <a:t>        </a:t>
            </a:r>
            <a:r>
              <a:rPr lang="en-US" altLang="ko-KR" sz="600" dirty="0"/>
              <a:t>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600" dirty="0"/>
              <a:t>        </a:t>
            </a:r>
            <a:r>
              <a:rPr lang="en-US" altLang="ko-KR" sz="600" b="1" dirty="0"/>
              <a:t>return </a:t>
            </a:r>
            <a:r>
              <a:rPr lang="en-US" altLang="ko-KR" sz="600" b="1" dirty="0" err="1"/>
              <a:t>Response.</a:t>
            </a:r>
            <a:r>
              <a:rPr lang="en-US" altLang="ko-KR" sz="600" b="1" i="1" dirty="0" err="1"/>
              <a:t>status</a:t>
            </a:r>
            <a:r>
              <a:rPr lang="en-US" altLang="ko-KR" sz="600" b="1" i="1" dirty="0"/>
              <a:t>(200).entity(</a:t>
            </a:r>
            <a:r>
              <a:rPr lang="en-US" altLang="ko-KR" sz="600" b="1" i="1" dirty="0" err="1"/>
              <a:t>outputStr</a:t>
            </a:r>
            <a:r>
              <a:rPr lang="en-US" altLang="ko-KR" sz="600" b="1" i="1" dirty="0"/>
              <a:t>).build();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ko-KR" altLang="en-US" sz="600" dirty="0"/>
              <a:t>        </a:t>
            </a:r>
            <a:r>
              <a:rPr lang="en-US" altLang="ko-KR" sz="600" dirty="0"/>
              <a:t>}</a:t>
            </a:r>
            <a:endParaRPr lang="ko-KR" altLang="en-US" sz="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29878"/>
              </p:ext>
            </p:extLst>
          </p:nvPr>
        </p:nvGraphicFramePr>
        <p:xfrm>
          <a:off x="6014246" y="693578"/>
          <a:ext cx="9413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포장기 셸 개체" showAsIcon="1" r:id="rId4" imgW="941760" imgH="437400" progId="Package">
                  <p:embed/>
                </p:oleObj>
              </mc:Choice>
              <mc:Fallback>
                <p:oleObj name="포장기 셸 개체" showAsIcon="1" r:id="rId4" imgW="941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4246" y="693578"/>
                        <a:ext cx="94138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02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widget</a:t>
            </a:r>
            <a:r>
              <a:rPr lang="ko-KR" altLang="en-US" dirty="0" smtClean="0"/>
              <a:t>에서 호출할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– 1/2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&lt;?xml version=</a:t>
            </a:r>
            <a:r>
              <a:rPr lang="en-US" altLang="ko-KR" sz="1000" i="1" dirty="0"/>
              <a:t>"1.0" encoding="utf-8" ?&gt;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&lt;!DOCTYPE html PUBLIC "-//W3C//DTD XHTML 1.0 Strict//EN" "http://www.w3.org/TR/xhtml1/DTD/xhtml1-strict.dtd"&gt;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&lt;html </a:t>
            </a:r>
            <a:r>
              <a:rPr lang="en-US" altLang="ko-KR" sz="1000" dirty="0" err="1"/>
              <a:t>xmlns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"http://www.w3.org/1999/xhtml" </a:t>
            </a:r>
            <a:r>
              <a:rPr lang="en-US" altLang="ko-KR" sz="1000" i="1" dirty="0" err="1"/>
              <a:t>xmlns:widget</a:t>
            </a:r>
            <a:r>
              <a:rPr lang="en-US" altLang="ko-KR" sz="1000" i="1" dirty="0"/>
              <a:t>="http://www.netvibes.com/ns/"&gt;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&lt;head&gt;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&lt;title&gt;Chart A&lt;/title&gt;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&lt;meta name=</a:t>
            </a:r>
            <a:r>
              <a:rPr lang="en-US" altLang="ko-KR" sz="1000" i="1" dirty="0"/>
              <a:t>"author" content="</a:t>
            </a:r>
            <a:r>
              <a:rPr lang="en-US" altLang="ko-KR" sz="1000" i="1" dirty="0" err="1"/>
              <a:t>yslim</a:t>
            </a:r>
            <a:r>
              <a:rPr lang="en-US" altLang="ko-KR" sz="1000" i="1" dirty="0"/>
              <a:t>" /&gt;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&lt;meta name=</a:t>
            </a:r>
            <a:r>
              <a:rPr lang="en-US" altLang="ko-KR" sz="1000" i="1" dirty="0"/>
              <a:t>"description" content="Total Dashboard Chart A" /&gt;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&lt;meta name=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apiVersion</a:t>
            </a:r>
            <a:r>
              <a:rPr lang="en-US" altLang="ko-KR" sz="1000" i="1" dirty="0"/>
              <a:t>" content="1.3" /&gt;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&lt;meta name=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debugMode</a:t>
            </a:r>
            <a:r>
              <a:rPr lang="en-US" altLang="ko-KR" sz="1000" i="1" dirty="0"/>
              <a:t>" content="true" /&gt;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&lt;meta name=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strictMode</a:t>
            </a:r>
            <a:r>
              <a:rPr lang="en-US" altLang="ko-KR" sz="1000" i="1" dirty="0"/>
              <a:t>" content="false" /&gt;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&lt;script type=</a:t>
            </a:r>
            <a:r>
              <a:rPr lang="en-US" altLang="ko-KR" sz="1000" i="1" dirty="0"/>
              <a:t>"text/</a:t>
            </a:r>
            <a:r>
              <a:rPr lang="en-US" altLang="ko-KR" sz="1000" i="1" dirty="0" err="1"/>
              <a:t>javascript</a:t>
            </a:r>
            <a:r>
              <a:rPr lang="en-US" altLang="ko-KR" sz="1000" i="1" dirty="0"/>
              <a:t>" </a:t>
            </a:r>
            <a:r>
              <a:rPr lang="en-US" altLang="ko-KR" sz="1000" i="1" dirty="0" err="1"/>
              <a:t>src</a:t>
            </a:r>
            <a:r>
              <a:rPr lang="en-US" altLang="ko-KR" sz="1000" i="1" dirty="0"/>
              <a:t>="../</a:t>
            </a:r>
            <a:r>
              <a:rPr lang="en-US" altLang="ko-KR" sz="1000" i="1" dirty="0" err="1"/>
              <a:t>BTWWLibrairies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jquery</a:t>
            </a:r>
            <a:r>
              <a:rPr lang="en-US" altLang="ko-KR" sz="1000" i="1" dirty="0"/>
              <a:t>/jquery-3.2.1.min.js"&gt;&lt;/script&gt;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&lt;!-- Application Preferences --&gt;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</a:t>
            </a:r>
            <a:r>
              <a:rPr lang="en-US" altLang="ko-KR" sz="1000" dirty="0" err="1"/>
              <a:t>widget:preferences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</a:t>
            </a:r>
            <a:r>
              <a:rPr lang="en-US" altLang="ko-KR" sz="1000" dirty="0" err="1"/>
              <a:t>widget:preference</a:t>
            </a:r>
            <a:r>
              <a:rPr lang="en-US" altLang="ko-KR" sz="1000" dirty="0"/>
              <a:t> type=</a:t>
            </a:r>
            <a:r>
              <a:rPr lang="en-US" altLang="ko-KR" sz="1000" i="1" dirty="0"/>
              <a:t>"text" name="</a:t>
            </a:r>
            <a:r>
              <a:rPr lang="en-US" altLang="ko-KR" sz="1000" i="1" dirty="0" err="1"/>
              <a:t>chartTitle</a:t>
            </a:r>
            <a:r>
              <a:rPr lang="en-US" altLang="ko-KR" sz="1000" i="1" dirty="0"/>
              <a:t>" label="Chart Title" </a:t>
            </a:r>
            <a:r>
              <a:rPr lang="en-US" altLang="ko-KR" sz="1000" i="1" dirty="0" err="1"/>
              <a:t>defaultValue</a:t>
            </a:r>
            <a:r>
              <a:rPr lang="en-US" altLang="ko-KR" sz="1000" i="1" dirty="0"/>
              <a:t>='Type of Objects' /&gt;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</a:t>
            </a:r>
            <a:r>
              <a:rPr lang="en-US" altLang="ko-KR" sz="1000" dirty="0" err="1"/>
              <a:t>widget:preference</a:t>
            </a:r>
            <a:r>
              <a:rPr lang="en-US" altLang="ko-KR" sz="1000" dirty="0"/>
              <a:t> name=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dataFile</a:t>
            </a:r>
            <a:r>
              <a:rPr lang="en-US" altLang="ko-KR" sz="1000" i="1" dirty="0"/>
              <a:t>" type="text" label="Data File" </a:t>
            </a:r>
            <a:r>
              <a:rPr lang="en-US" altLang="ko-KR" sz="1000" i="1" dirty="0" err="1"/>
              <a:t>defaultValue</a:t>
            </a:r>
            <a:r>
              <a:rPr lang="en-US" altLang="ko-KR" sz="1000" i="1" dirty="0"/>
              <a:t>="https://3dspace.r2020x.rs.com/3dspace/</a:t>
            </a:r>
            <a:r>
              <a:rPr lang="en-US" altLang="ko-KR" sz="1000" i="1" dirty="0" err="1"/>
              <a:t>webapps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SLTotalDashboardChartA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data.json</a:t>
            </a:r>
            <a:r>
              <a:rPr lang="en-US" altLang="ko-KR" sz="1000" i="1" dirty="0"/>
              <a:t>" /&gt;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&lt;/</a:t>
            </a:r>
            <a:r>
              <a:rPr lang="en-US" altLang="ko-KR" sz="1000" dirty="0" err="1"/>
              <a:t>widget:preferences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6007898" y="692147"/>
          <a:ext cx="677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포장기 셸 개체" showAsIcon="1" r:id="rId4" imgW="677160" imgH="437400" progId="Package">
                  <p:embed/>
                </p:oleObj>
              </mc:Choice>
              <mc:Fallback>
                <p:oleObj name="포장기 셸 개체" showAsIcon="1" r:id="rId4" imgW="677160" imgH="437400" progId="Package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7898" y="692147"/>
                        <a:ext cx="6778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5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widget</a:t>
            </a:r>
            <a:r>
              <a:rPr lang="ko-KR" altLang="en-US" dirty="0" smtClean="0"/>
              <a:t>에서 호출할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– 2/2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&lt;!-- Widget files --&gt;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&lt;script type=</a:t>
            </a:r>
            <a:r>
              <a:rPr lang="en-US" altLang="ko-KR" sz="1000" i="1" dirty="0"/>
              <a:t>"text/</a:t>
            </a:r>
            <a:r>
              <a:rPr lang="en-US" altLang="ko-KR" sz="1000" i="1" dirty="0" err="1"/>
              <a:t>javascript</a:t>
            </a:r>
            <a:r>
              <a:rPr lang="en-US" altLang="ko-KR" sz="1000" i="1" dirty="0"/>
              <a:t>" </a:t>
            </a:r>
            <a:r>
              <a:rPr lang="en-US" altLang="ko-KR" sz="1000" i="1" dirty="0" err="1"/>
              <a:t>src</a:t>
            </a:r>
            <a:r>
              <a:rPr lang="en-US" altLang="ko-KR" sz="1000" i="1" dirty="0"/>
              <a:t>="scripts/SLTotalDashboardChartA.js"&gt;&lt;/script&gt;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 smtClean="0"/>
              <a:t>&lt;</a:t>
            </a:r>
            <a:r>
              <a:rPr lang="en-US" altLang="ko-KR" sz="1000" dirty="0"/>
              <a:t>script type=</a:t>
            </a:r>
            <a:r>
              <a:rPr lang="en-US" altLang="ko-KR" sz="1000" i="1" dirty="0"/>
              <a:t>"text/</a:t>
            </a:r>
            <a:r>
              <a:rPr lang="en-US" altLang="ko-KR" sz="1000" i="1" dirty="0" err="1"/>
              <a:t>javascript</a:t>
            </a:r>
            <a:r>
              <a:rPr lang="en-US" altLang="ko-KR" sz="1000" i="1" dirty="0" smtClean="0"/>
              <a:t>"&gt;</a:t>
            </a:r>
            <a:endParaRPr lang="en-US" altLang="ko-KR" sz="1000" i="1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b="1" dirty="0"/>
              <a:t>function </a:t>
            </a:r>
            <a:r>
              <a:rPr lang="en-US" altLang="ko-KR" sz="1000" b="1" dirty="0" err="1"/>
              <a:t>widgetLoading</a:t>
            </a:r>
            <a:r>
              <a:rPr lang="en-US" altLang="ko-KR" sz="1000" b="1" dirty="0"/>
              <a:t>() 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b="1" dirty="0"/>
              <a:t>if (widget) 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 err="1"/>
              <a:t>executeWidgetCode</a:t>
            </a:r>
            <a:r>
              <a:rPr lang="en-US" altLang="ko-KR" sz="1000" dirty="0"/>
              <a:t>();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} </a:t>
            </a:r>
            <a:r>
              <a:rPr lang="en-US" altLang="ko-KR" sz="1000" b="1" dirty="0"/>
              <a:t>else 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 err="1"/>
              <a:t>console.warn</a:t>
            </a:r>
            <a:r>
              <a:rPr lang="en-US" altLang="ko-KR" sz="1000" dirty="0"/>
              <a:t>("widget Loading....");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 err="1"/>
              <a:t>setTimeout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widgetLoading</a:t>
            </a:r>
            <a:r>
              <a:rPr lang="en-US" altLang="ko-KR" sz="1000" dirty="0"/>
              <a:t>, 100); //Wait for widget object to be added correctly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}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}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 err="1"/>
              <a:t>widgetLoading</a:t>
            </a:r>
            <a:r>
              <a:rPr lang="en-US" altLang="ko-KR" sz="1000" dirty="0"/>
              <a:t>();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&lt;/script&gt;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&lt;/head&gt;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&lt;body&gt;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&lt;p&gt;Loading...&lt;/p&gt;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&lt;/body&gt;</a:t>
            </a:r>
          </a:p>
          <a:p>
            <a:pPr marL="0" indent="0">
              <a:lnSpc>
                <a:spcPct val="30000"/>
              </a:lnSpc>
              <a:buNone/>
            </a:pPr>
            <a:endParaRPr lang="ko-KR" altLang="en-US" sz="10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000" dirty="0"/>
              <a:t>&lt;/html&gt;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329983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widget</a:t>
            </a:r>
            <a:r>
              <a:rPr lang="ko-KR" altLang="en-US" dirty="0" smtClean="0"/>
              <a:t>에서 호출할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tip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200" dirty="0" smtClean="0"/>
              <a:t># Preference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200" dirty="0" smtClean="0"/>
              <a:t>&lt;!-- </a:t>
            </a:r>
            <a:r>
              <a:rPr lang="en-US" altLang="ko-KR" sz="1200" dirty="0"/>
              <a:t>Application Preferences --&gt;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widget:preferences</a:t>
            </a:r>
            <a:r>
              <a:rPr lang="en-US" altLang="ko-KR" sz="1200" dirty="0"/>
              <a:t>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en-US" altLang="ko-KR" sz="1200" dirty="0" err="1"/>
              <a:t>widget:preference</a:t>
            </a:r>
            <a:r>
              <a:rPr lang="en-US" altLang="ko-KR" sz="1200" dirty="0"/>
              <a:t> type=</a:t>
            </a:r>
            <a:r>
              <a:rPr lang="en-US" altLang="ko-KR" sz="1200" i="1" dirty="0"/>
              <a:t>"text" name="</a:t>
            </a:r>
            <a:r>
              <a:rPr lang="en-US" altLang="ko-KR" sz="1200" b="1" i="1" dirty="0" err="1">
                <a:solidFill>
                  <a:srgbClr val="FF0000"/>
                </a:solidFill>
              </a:rPr>
              <a:t>workspaceName</a:t>
            </a:r>
            <a:r>
              <a:rPr lang="en-US" altLang="ko-KR" sz="1200" i="1" dirty="0"/>
              <a:t>" label="Name expression of Workspace" </a:t>
            </a:r>
            <a:r>
              <a:rPr lang="en-US" altLang="ko-KR" sz="1200" i="1" dirty="0" err="1"/>
              <a:t>defaultValue</a:t>
            </a:r>
            <a:r>
              <a:rPr lang="en-US" altLang="ko-KR" sz="1200" i="1" dirty="0"/>
              <a:t>='*' /&gt;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200" dirty="0"/>
              <a:t>&lt;/</a:t>
            </a:r>
            <a:r>
              <a:rPr lang="en-US" altLang="ko-KR" sz="1200" dirty="0" err="1"/>
              <a:t>widget:preferences</a:t>
            </a:r>
            <a:r>
              <a:rPr lang="en-US" altLang="ko-KR" sz="1200" dirty="0" smtClean="0"/>
              <a:t>&gt;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200" dirty="0" smtClean="0"/>
              <a:t># Preference </a:t>
            </a:r>
            <a:r>
              <a:rPr lang="ko-KR" altLang="en-US" sz="1200" dirty="0" smtClean="0"/>
              <a:t>정보 사용</a:t>
            </a:r>
            <a:endParaRPr lang="en-US" altLang="ko-KR" sz="12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1200" dirty="0" err="1"/>
              <a:t>selectUrl</a:t>
            </a:r>
            <a:r>
              <a:rPr lang="en-US" altLang="ko-KR" sz="1200" dirty="0"/>
              <a:t>+="&amp;</a:t>
            </a:r>
            <a:r>
              <a:rPr lang="en-US" altLang="ko-KR" sz="1200" dirty="0" err="1"/>
              <a:t>namePattern</a:t>
            </a:r>
            <a:r>
              <a:rPr lang="en-US" altLang="ko-KR" sz="1200" dirty="0"/>
              <a:t>=" + </a:t>
            </a:r>
            <a:r>
              <a:rPr lang="en-US" altLang="ko-KR" sz="1200" dirty="0" err="1"/>
              <a:t>widget.getValue</a:t>
            </a:r>
            <a:r>
              <a:rPr lang="en-US" altLang="ko-KR" sz="1200" dirty="0"/>
              <a:t>("</a:t>
            </a:r>
            <a:r>
              <a:rPr lang="en-US" altLang="ko-KR" sz="1200" b="1" dirty="0" err="1">
                <a:solidFill>
                  <a:srgbClr val="FF0000"/>
                </a:solidFill>
              </a:rPr>
              <a:t>workspaceName</a:t>
            </a:r>
            <a:r>
              <a:rPr lang="en-US" altLang="ko-KR" sz="1200" dirty="0" smtClean="0"/>
              <a:t>");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1746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65771"/>
          </a:xfrm>
        </p:spPr>
        <p:txBody>
          <a:bodyPr/>
          <a:lstStyle/>
          <a:p>
            <a:r>
              <a:rPr lang="en-US" altLang="ko-KR" sz="1800" dirty="0" smtClean="0"/>
              <a:t>widget</a:t>
            </a:r>
            <a:r>
              <a:rPr lang="ko-KR" altLang="en-US" sz="1800" dirty="0" smtClean="0"/>
              <a:t>의 </a:t>
            </a:r>
            <a:r>
              <a:rPr lang="en-US" altLang="ko-KR" sz="1800" dirty="0" err="1" smtClean="0"/>
              <a:t>url</a:t>
            </a:r>
            <a:r>
              <a:rPr lang="ko-KR" altLang="en-US" sz="1800" dirty="0" smtClean="0"/>
              <a:t>을 개발자 </a:t>
            </a:r>
            <a:r>
              <a:rPr lang="en-US" altLang="ko-KR" sz="1800" dirty="0" smtClean="0"/>
              <a:t>local </a:t>
            </a:r>
            <a:r>
              <a:rPr lang="ko-KR" altLang="en-US" sz="1800" dirty="0" smtClean="0"/>
              <a:t>서버를 바라보게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요약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1919" y="3543300"/>
            <a:ext cx="1014413" cy="485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82597" y="1417327"/>
            <a:ext cx="1350183" cy="485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3DDashboard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57688" y="1825236"/>
            <a:ext cx="800100" cy="4071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widget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57738" y="2172421"/>
            <a:ext cx="800100" cy="40719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9572" y="1417326"/>
            <a:ext cx="1350183" cy="485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3DPassport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28227" y="1417326"/>
            <a:ext cx="1350183" cy="485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3DSpace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28227" y="4119919"/>
            <a:ext cx="1350183" cy="485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localspace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32780" y="2543778"/>
            <a:ext cx="800100" cy="407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93294" y="3314700"/>
            <a:ext cx="5147158" cy="142160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54021" y="4350544"/>
            <a:ext cx="15323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15" name="구부러진 연결선 14"/>
          <p:cNvCxnSpPr>
            <a:stCxn id="4" idx="0"/>
            <a:endCxn id="5" idx="1"/>
          </p:cNvCxnSpPr>
          <p:nvPr/>
        </p:nvCxnSpPr>
        <p:spPr>
          <a:xfrm rot="16200000" flipV="1">
            <a:off x="3114320" y="2228493"/>
            <a:ext cx="1883085" cy="746529"/>
          </a:xfrm>
          <a:prstGeom prst="curvedConnector4">
            <a:avLst>
              <a:gd name="adj1" fmla="val 43551"/>
              <a:gd name="adj2" fmla="val 130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endCxn id="8" idx="3"/>
          </p:cNvCxnSpPr>
          <p:nvPr/>
        </p:nvCxnSpPr>
        <p:spPr>
          <a:xfrm rot="10800000">
            <a:off x="2069755" y="1660215"/>
            <a:ext cx="1487834" cy="8453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680" y="2041616"/>
            <a:ext cx="1532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CAS </a:t>
            </a:r>
            <a:r>
              <a:rPr lang="ko-KR" altLang="en-US" sz="1100" dirty="0" smtClean="0"/>
              <a:t>인증</a:t>
            </a:r>
            <a:r>
              <a:rPr lang="en-US" altLang="ko-KR" sz="1100" dirty="0" smtClean="0"/>
              <a:t>(ticket </a:t>
            </a:r>
            <a:r>
              <a:rPr lang="ko-KR" altLang="en-US" sz="1100" dirty="0" smtClean="0"/>
              <a:t>발급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29" name="구부러진 연결선 28"/>
          <p:cNvCxnSpPr>
            <a:stCxn id="47" idx="3"/>
            <a:endCxn id="9" idx="1"/>
          </p:cNvCxnSpPr>
          <p:nvPr/>
        </p:nvCxnSpPr>
        <p:spPr>
          <a:xfrm flipV="1">
            <a:off x="6036469" y="1660214"/>
            <a:ext cx="791758" cy="9367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47" idx="3"/>
            <a:endCxn id="54" idx="1"/>
          </p:cNvCxnSpPr>
          <p:nvPr/>
        </p:nvCxnSpPr>
        <p:spPr>
          <a:xfrm>
            <a:off x="6036469" y="2596999"/>
            <a:ext cx="437438" cy="1189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6733" y="2016986"/>
            <a:ext cx="2573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운영환경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3dspace</a:t>
            </a:r>
            <a:r>
              <a:rPr lang="en-US" altLang="ko-KR" sz="1100" dirty="0" smtClean="0"/>
              <a:t>.r2020x.rs.com/3dspace/…/xxx.html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376733" y="2879891"/>
            <a:ext cx="2765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개발환경 </a:t>
            </a:r>
            <a:r>
              <a:rPr lang="en-US" altLang="ko-KR" sz="1100" dirty="0"/>
              <a:t>: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localspace</a:t>
            </a:r>
            <a:r>
              <a:rPr lang="en-US" altLang="ko-KR" sz="1100" dirty="0" smtClean="0"/>
              <a:t>.r2020x.rs.com/3dspace</a:t>
            </a:r>
            <a:r>
              <a:rPr lang="en-US" altLang="ko-KR" sz="1100" dirty="0"/>
              <a:t>/…/</a:t>
            </a:r>
            <a:r>
              <a:rPr lang="en-US" altLang="ko-KR" sz="1100" dirty="0" smtClean="0"/>
              <a:t>xxx.html</a:t>
            </a:r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618431" y="2038714"/>
            <a:ext cx="1418038" cy="111657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73907" y="3543300"/>
            <a:ext cx="1014413" cy="485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Apache</a:t>
            </a:r>
            <a:endParaRPr lang="ko-KR" altLang="en-US" dirty="0"/>
          </a:p>
        </p:txBody>
      </p:sp>
      <p:cxnSp>
        <p:nvCxnSpPr>
          <p:cNvPr id="56" name="구부러진 연결선 55"/>
          <p:cNvCxnSpPr>
            <a:stCxn id="54" idx="3"/>
            <a:endCxn id="10" idx="3"/>
          </p:cNvCxnSpPr>
          <p:nvPr/>
        </p:nvCxnSpPr>
        <p:spPr>
          <a:xfrm>
            <a:off x="7488320" y="3786188"/>
            <a:ext cx="690090" cy="576619"/>
          </a:xfrm>
          <a:prstGeom prst="curvedConnector3">
            <a:avLst>
              <a:gd name="adj1" fmla="val 13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6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ko-KR" altLang="en-US" dirty="0"/>
              <a:t>호출할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/>
              <a:t>작성 </a:t>
            </a:r>
            <a:r>
              <a:rPr lang="en-US" altLang="ko-KR" dirty="0" smtClean="0"/>
              <a:t>tip – 1/3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r>
              <a:rPr lang="en-US" altLang="ko-KR" sz="800" b="1" dirty="0"/>
              <a:t>function </a:t>
            </a:r>
            <a:r>
              <a:rPr lang="en-US" altLang="ko-KR" sz="800" b="1" dirty="0" err="1"/>
              <a:t>executeWidgetCode</a:t>
            </a:r>
            <a:r>
              <a:rPr lang="en-US" altLang="ko-KR" sz="800" b="1" dirty="0"/>
              <a:t>(){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require</a:t>
            </a:r>
            <a:r>
              <a:rPr lang="en-US" altLang="ko-KR" sz="800" dirty="0" smtClean="0"/>
              <a:t>([ //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이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function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을 구현하는데 필요한 다른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js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들을 선언한다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 define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은 이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function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을 다른 곳에서 사용하려고 할 때 선언한다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"UWA/Drivers/jQuery",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    "</a:t>
            </a:r>
            <a:r>
              <a:rPr lang="en-US" altLang="ko-KR" sz="800" dirty="0" err="1"/>
              <a:t>BTWWHighcharts</a:t>
            </a:r>
            <a:r>
              <a:rPr lang="en-US" altLang="ko-KR" sz="800" dirty="0"/>
              <a:t>/</a:t>
            </a:r>
            <a:r>
              <a:rPr lang="en-US" altLang="ko-KR" sz="800" dirty="0" err="1"/>
              <a:t>BTWWHighcharts</a:t>
            </a:r>
            <a:r>
              <a:rPr lang="en-US" altLang="ko-KR" sz="800" dirty="0"/>
              <a:t>",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    "DS/</a:t>
            </a:r>
            <a:r>
              <a:rPr lang="en-US" altLang="ko-KR" sz="800" dirty="0" err="1"/>
              <a:t>PlatformAPI</a:t>
            </a:r>
            <a:r>
              <a:rPr lang="en-US" altLang="ko-KR" sz="800" dirty="0"/>
              <a:t>/</a:t>
            </a:r>
            <a:r>
              <a:rPr lang="en-US" altLang="ko-KR" sz="800" dirty="0" err="1"/>
              <a:t>PlatformAPI</a:t>
            </a:r>
            <a:r>
              <a:rPr lang="en-US" altLang="ko-KR" sz="800" dirty="0" smtClean="0"/>
              <a:t>", //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DS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/3dspace/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webapps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경로를 가리킨다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 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    "UM5Modules/UM5ToolsWS",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    "UM5CentralizedNLS/UM5CentralizedNLS",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    "</a:t>
            </a:r>
            <a:r>
              <a:rPr lang="en-US" altLang="ko-KR" sz="800" dirty="0" err="1"/>
              <a:t>BTWWSemanticUI</a:t>
            </a:r>
            <a:r>
              <a:rPr lang="en-US" altLang="ko-KR" sz="800" dirty="0"/>
              <a:t>/SemanticUIMessage_ES5_UM5_v1/</a:t>
            </a:r>
            <a:r>
              <a:rPr lang="en-US" altLang="ko-KR" sz="800" dirty="0" err="1"/>
              <a:t>SemanticUIMessage</a:t>
            </a:r>
            <a:r>
              <a:rPr lang="en-US" altLang="ko-KR" sz="800" dirty="0"/>
              <a:t>"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],</a:t>
            </a:r>
            <a:r>
              <a:rPr lang="en-US" altLang="ko-KR" sz="800" b="1" dirty="0"/>
              <a:t>function($, </a:t>
            </a:r>
            <a:r>
              <a:rPr lang="en-US" altLang="ko-KR" sz="800" b="1" dirty="0" err="1"/>
              <a:t>Highcharts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PlatformAPI</a:t>
            </a:r>
            <a:r>
              <a:rPr lang="en-US" altLang="ko-KR" sz="800" b="1" dirty="0"/>
              <a:t>, UM5ToolsWS, UM5CentralizedNLS, </a:t>
            </a:r>
            <a:r>
              <a:rPr lang="en-US" altLang="ko-KR" sz="800" b="1" dirty="0" err="1"/>
              <a:t>SemanticUIMessage</a:t>
            </a:r>
            <a:r>
              <a:rPr lang="en-US" altLang="ko-KR" sz="800" b="1" dirty="0" smtClean="0"/>
              <a:t>){ //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function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parameter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require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에 정의된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library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들에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1:1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로 대응되는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변수명이다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  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err="1" smtClean="0"/>
              <a:t>widget.body.empty</a:t>
            </a:r>
            <a:r>
              <a:rPr lang="en-US" altLang="ko-KR" sz="800" dirty="0" smtClean="0"/>
              <a:t>();  // </a:t>
            </a:r>
            <a:r>
              <a:rPr lang="ko-KR" altLang="en-US" sz="800" dirty="0" smtClean="0"/>
              <a:t>최초 </a:t>
            </a:r>
            <a:r>
              <a:rPr lang="en-US" altLang="ko-KR" sz="800" dirty="0" smtClean="0"/>
              <a:t>widget</a:t>
            </a:r>
            <a:r>
              <a:rPr lang="ko-KR" altLang="en-US" sz="800" dirty="0" smtClean="0"/>
              <a:t>이 </a:t>
            </a:r>
            <a:r>
              <a:rPr lang="en-US" altLang="ko-KR" sz="800" dirty="0" smtClean="0"/>
              <a:t>load</a:t>
            </a:r>
            <a:r>
              <a:rPr lang="ko-KR" altLang="en-US" sz="800" dirty="0" smtClean="0"/>
              <a:t>되면 한번 초기화를 한다</a:t>
            </a:r>
            <a:r>
              <a:rPr lang="en-US" altLang="ko-KR" sz="800" dirty="0" smtClean="0"/>
              <a:t>.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8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// </a:t>
            </a:r>
            <a:r>
              <a:rPr lang="ko-KR" altLang="en-US" sz="800" dirty="0" smtClean="0"/>
              <a:t>화면 </a:t>
            </a:r>
            <a:r>
              <a:rPr lang="en-US" altLang="ko-KR" sz="800" dirty="0" smtClean="0"/>
              <a:t>rendering 1 : </a:t>
            </a:r>
            <a:r>
              <a:rPr lang="ko-KR" altLang="en-US" sz="800" dirty="0" smtClean="0"/>
              <a:t>그리려는 대상이 </a:t>
            </a:r>
            <a:r>
              <a:rPr lang="en-US" altLang="ko-KR" sz="800" dirty="0" smtClean="0"/>
              <a:t>object</a:t>
            </a:r>
            <a:r>
              <a:rPr lang="ko-KR" altLang="en-US" sz="800" dirty="0" smtClean="0"/>
              <a:t>인 경우</a:t>
            </a: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selectContainer.</a:t>
            </a:r>
            <a:r>
              <a:rPr lang="en-US" altLang="ko-KR" sz="800" b="1" dirty="0" err="1">
                <a:solidFill>
                  <a:srgbClr val="FF0000"/>
                </a:solidFill>
              </a:rPr>
              <a:t>addContent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</a:t>
            </a:r>
            <a:r>
              <a:rPr lang="en-US" altLang="ko-KR" sz="800" dirty="0" smtClean="0"/>
              <a:t>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// </a:t>
            </a:r>
            <a:r>
              <a:rPr lang="ko-KR" altLang="en-US" sz="800" dirty="0" smtClean="0"/>
              <a:t>화면 </a:t>
            </a:r>
            <a:r>
              <a:rPr lang="en-US" altLang="ko-KR" sz="800" dirty="0" smtClean="0"/>
              <a:t>rendering 2 : </a:t>
            </a:r>
            <a:r>
              <a:rPr lang="ko-KR" altLang="en-US" sz="800" dirty="0" smtClean="0"/>
              <a:t>그리려는 대상이 </a:t>
            </a:r>
            <a:r>
              <a:rPr lang="en-US" altLang="ko-KR" sz="800" dirty="0" smtClean="0"/>
              <a:t>html</a:t>
            </a:r>
            <a:r>
              <a:rPr lang="ko-KR" altLang="en-US" sz="800" dirty="0" smtClean="0"/>
              <a:t>인 </a:t>
            </a:r>
            <a:r>
              <a:rPr lang="ko-KR" altLang="en-US" sz="800" dirty="0" smtClean="0"/>
              <a:t>경우</a:t>
            </a:r>
            <a:endParaRPr lang="en-US" altLang="ko-KR" sz="8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$("#"+ids).find("</a:t>
            </a:r>
            <a:r>
              <a:rPr lang="en-US" altLang="ko-KR" sz="800" dirty="0" err="1"/>
              <a:t>div:eq</a:t>
            </a:r>
            <a:r>
              <a:rPr lang="en-US" altLang="ko-KR" sz="800" dirty="0"/>
              <a:t>(5)").</a:t>
            </a:r>
            <a:r>
              <a:rPr lang="en-US" altLang="ko-KR" sz="800" b="1" dirty="0">
                <a:solidFill>
                  <a:srgbClr val="FF0000"/>
                </a:solidFill>
              </a:rPr>
              <a:t>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ul</a:t>
            </a:r>
            <a:r>
              <a:rPr lang="en-US" altLang="ko-KR" sz="800" dirty="0" smtClean="0"/>
              <a:t>);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// element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this.bodyContainer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widget</a:t>
            </a:r>
            <a:r>
              <a:rPr lang="en-US" altLang="ko-KR" sz="800" b="1" dirty="0" err="1">
                <a:solidFill>
                  <a:srgbClr val="FF0000"/>
                </a:solidFill>
              </a:rPr>
              <a:t>.createElement</a:t>
            </a:r>
            <a:r>
              <a:rPr lang="en-US" altLang="ko-KR" sz="800" dirty="0"/>
              <a:t>('div',{id:"</a:t>
            </a:r>
            <a:r>
              <a:rPr lang="en-US" altLang="ko-KR" sz="800" dirty="0" err="1"/>
              <a:t>bodyContainer</a:t>
            </a:r>
            <a:r>
              <a:rPr lang="en-US" altLang="ko-KR" sz="800" dirty="0"/>
              <a:t>", 'class':'</a:t>
            </a:r>
            <a:r>
              <a:rPr lang="en-US" altLang="ko-KR" sz="800" dirty="0" err="1"/>
              <a:t>bodyContainer</a:t>
            </a:r>
            <a:r>
              <a:rPr lang="en-US" altLang="ko-KR" sz="800" dirty="0"/>
              <a:t>' });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18151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ko-KR" altLang="en-US" dirty="0"/>
              <a:t>호출할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/>
              <a:t>작성 </a:t>
            </a:r>
            <a:r>
              <a:rPr lang="en-US" altLang="ko-KR" dirty="0" smtClean="0"/>
              <a:t>tip – 2/3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</a:t>
            </a:r>
            <a:r>
              <a:rPr lang="en-US" altLang="ko-KR" sz="800" dirty="0" smtClean="0"/>
              <a:t>// </a:t>
            </a:r>
            <a:r>
              <a:rPr lang="ko-KR" altLang="en-US" sz="800" dirty="0" smtClean="0"/>
              <a:t>위젯 간의 데이터 발신</a:t>
            </a:r>
            <a:endParaRPr lang="en-US" altLang="ko-KR" sz="8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</a:t>
            </a:r>
            <a:r>
              <a:rPr lang="en-US" altLang="ko-KR" sz="800" b="1" dirty="0" err="1">
                <a:solidFill>
                  <a:srgbClr val="FF0000"/>
                </a:solidFill>
              </a:rPr>
              <a:t>PlatformAPI.publish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(“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수신할 쪽의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id”, data);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PlatformAPI.publish</a:t>
            </a:r>
            <a:r>
              <a:rPr lang="en-US" altLang="ko-KR" sz="800" dirty="0"/>
              <a:t>("</a:t>
            </a:r>
            <a:r>
              <a:rPr lang="en-US" altLang="ko-KR" sz="800" b="1" dirty="0" err="1">
                <a:solidFill>
                  <a:srgbClr val="FF0000"/>
                </a:solidFill>
              </a:rPr>
              <a:t>Add_Ids</a:t>
            </a:r>
            <a:r>
              <a:rPr lang="en-US" altLang="ko-KR" sz="800" dirty="0"/>
              <a:t>", 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"</a:t>
            </a:r>
            <a:r>
              <a:rPr lang="en-US" altLang="ko-KR" sz="800" dirty="0"/>
              <a:t>ids" : </a:t>
            </a:r>
            <a:r>
              <a:rPr lang="en-US" altLang="ko-KR" sz="800" dirty="0" err="1"/>
              <a:t>objArray</a:t>
            </a: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, </a:t>
            </a:r>
            <a:r>
              <a:rPr lang="en-US" altLang="ko-KR" sz="800" dirty="0"/>
              <a:t>"</a:t>
            </a:r>
            <a:r>
              <a:rPr lang="en-US" altLang="ko-KR" sz="800" dirty="0" err="1"/>
              <a:t>doInit</a:t>
            </a:r>
            <a:r>
              <a:rPr lang="en-US" altLang="ko-KR" sz="800" dirty="0"/>
              <a:t>" : true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});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// </a:t>
            </a:r>
            <a:r>
              <a:rPr lang="ko-KR" altLang="en-US" sz="800" dirty="0" smtClean="0"/>
              <a:t>위젯 간의 데이터 수신</a:t>
            </a:r>
            <a:endParaRPr lang="en-US" altLang="ko-KR" sz="8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PlatformAPI.subscribe</a:t>
            </a:r>
            <a:r>
              <a:rPr lang="en-US" altLang="ko-KR" sz="800" dirty="0" smtClean="0"/>
              <a:t>(“</a:t>
            </a:r>
            <a:r>
              <a:rPr lang="ko-KR" altLang="en-US" sz="800" dirty="0" smtClean="0"/>
              <a:t>나의 </a:t>
            </a:r>
            <a:r>
              <a:rPr lang="en-US" altLang="ko-KR" sz="800" dirty="0" smtClean="0"/>
              <a:t>id : </a:t>
            </a:r>
            <a:r>
              <a:rPr lang="ko-KR" altLang="en-US" sz="800" dirty="0" smtClean="0"/>
              <a:t>발신하는 쪽에서 참조할 </a:t>
            </a:r>
            <a:r>
              <a:rPr lang="en-US" altLang="ko-KR" sz="800" dirty="0" smtClean="0"/>
              <a:t>id</a:t>
            </a:r>
            <a:r>
              <a:rPr lang="ko-KR" altLang="en-US" sz="800" dirty="0" smtClean="0"/>
              <a:t>를 뜻함</a:t>
            </a:r>
            <a:r>
              <a:rPr lang="en-US" altLang="ko-KR" sz="800" dirty="0" smtClean="0"/>
              <a:t>", </a:t>
            </a:r>
            <a:r>
              <a:rPr lang="ko-KR" altLang="en-US" sz="800" dirty="0" smtClean="0"/>
              <a:t>데이터를 처리할 </a:t>
            </a:r>
            <a:r>
              <a:rPr lang="en-US" altLang="ko-KR" sz="800" dirty="0" smtClean="0"/>
              <a:t>function);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/>
              <a:t>   </a:t>
            </a:r>
            <a:r>
              <a:rPr lang="en-US" altLang="ko-KR" sz="800" dirty="0" err="1"/>
              <a:t>PlatformAPI.subscribe</a:t>
            </a:r>
            <a:r>
              <a:rPr lang="en-US" altLang="ko-KR" sz="800" dirty="0" smtClean="0"/>
              <a:t>(＂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Add_Ids</a:t>
            </a:r>
            <a:r>
              <a:rPr lang="en-US" altLang="ko-KR" sz="800" dirty="0" smtClean="0"/>
              <a:t>＂, </a:t>
            </a:r>
            <a:r>
              <a:rPr lang="en-US" altLang="ko-KR" sz="800" dirty="0" err="1"/>
              <a:t>myWidget.addIds</a:t>
            </a:r>
            <a:r>
              <a:rPr lang="en-US" altLang="ko-KR" sz="800" dirty="0" smtClean="0"/>
              <a:t>);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// 3dspace </a:t>
            </a:r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추출</a:t>
            </a:r>
            <a:endParaRPr lang="en-US" altLang="ko-KR" sz="8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var</a:t>
            </a:r>
            <a:r>
              <a:rPr lang="en-US" altLang="ko-KR" sz="800" dirty="0"/>
              <a:t> </a:t>
            </a:r>
            <a:r>
              <a:rPr lang="en-US" altLang="ko-KR" sz="800" dirty="0" err="1"/>
              <a:t>widgetURL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widget.</a:t>
            </a:r>
            <a:r>
              <a:rPr lang="en-US" altLang="ko-KR" sz="800" b="1" dirty="0" err="1">
                <a:solidFill>
                  <a:srgbClr val="FF0000"/>
                </a:solidFill>
              </a:rPr>
              <a:t>getUrl</a:t>
            </a:r>
            <a:r>
              <a:rPr lang="en-US" altLang="ko-KR" sz="800" dirty="0"/>
              <a:t>();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widgetURL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= </a:t>
            </a:r>
            <a:r>
              <a:rPr lang="en-US" altLang="ko-KR" sz="800" dirty="0" err="1"/>
              <a:t>widgetURL.substring</a:t>
            </a:r>
            <a:r>
              <a:rPr lang="en-US" altLang="ko-KR" sz="800" dirty="0"/>
              <a:t>(0,widgetURL.indexOf('/3dspace/')+8);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509888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ko-KR" altLang="en-US" dirty="0"/>
              <a:t>호출할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/>
              <a:t>작성 </a:t>
            </a:r>
            <a:r>
              <a:rPr lang="en-US" altLang="ko-KR" dirty="0" smtClean="0"/>
              <a:t>tip – 3/3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</a:t>
            </a:r>
            <a:r>
              <a:rPr lang="en-US" altLang="ko-KR" sz="800" dirty="0" smtClean="0"/>
              <a:t>// </a:t>
            </a:r>
            <a:r>
              <a:rPr lang="en-US" altLang="ko-KR" sz="800" dirty="0" err="1" smtClean="0"/>
              <a:t>webservice</a:t>
            </a:r>
            <a:endParaRPr lang="en-US" altLang="ko-KR" sz="800" dirty="0" smtClean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   </a:t>
            </a:r>
            <a:r>
              <a:rPr lang="en-US" altLang="ko-KR" sz="800" b="1" dirty="0" err="1">
                <a:solidFill>
                  <a:srgbClr val="FF0000"/>
                </a:solidFill>
              </a:rPr>
              <a:t>WAFData.authenticatedRequest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selectUrl</a:t>
            </a:r>
            <a:r>
              <a:rPr lang="en-US" altLang="ko-KR" sz="800" dirty="0"/>
              <a:t>, 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method </a:t>
            </a:r>
            <a:r>
              <a:rPr lang="en-US" altLang="ko-KR" sz="800" dirty="0"/>
              <a:t>: "GET",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type </a:t>
            </a:r>
            <a:r>
              <a:rPr lang="en-US" altLang="ko-KR" sz="800" dirty="0"/>
              <a:t>: "</a:t>
            </a:r>
            <a:r>
              <a:rPr lang="en-US" altLang="ko-KR" sz="800" dirty="0" err="1"/>
              <a:t>json</a:t>
            </a:r>
            <a:r>
              <a:rPr lang="en-US" altLang="ko-KR" sz="800" dirty="0"/>
              <a:t>",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onComplete</a:t>
            </a:r>
            <a:r>
              <a:rPr lang="en-US" altLang="ko-KR" sz="800" dirty="0"/>
              <a:t>: function(res){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</a:t>
            </a:r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</a:t>
            </a:r>
            <a:r>
              <a:rPr lang="en-US" altLang="ko-KR" sz="800" dirty="0" err="1"/>
              <a:t>jsonData</a:t>
            </a:r>
            <a:r>
              <a:rPr lang="en-US" altLang="ko-KR" sz="800" dirty="0"/>
              <a:t> = </a:t>
            </a:r>
            <a:r>
              <a:rPr lang="en-US" altLang="ko-KR" sz="800" dirty="0" err="1"/>
              <a:t>JSON.parse</a:t>
            </a:r>
            <a:r>
              <a:rPr lang="en-US" altLang="ko-KR" sz="800" dirty="0"/>
              <a:t>(</a:t>
            </a:r>
            <a:r>
              <a:rPr lang="en-US" altLang="ko-KR" sz="800" dirty="0" err="1"/>
              <a:t>JSON.stringify</a:t>
            </a:r>
            <a:r>
              <a:rPr lang="en-US" altLang="ko-KR" sz="800" dirty="0"/>
              <a:t>(res));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</a:t>
            </a:r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</a:t>
            </a:r>
            <a:r>
              <a:rPr lang="en-US" altLang="ko-KR" sz="800" dirty="0" err="1"/>
              <a:t>len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jsonData</a:t>
            </a:r>
            <a:r>
              <a:rPr lang="en-US" altLang="ko-KR" sz="800" dirty="0"/>
              <a:t> == null ? 0 : </a:t>
            </a:r>
            <a:r>
              <a:rPr lang="en-US" altLang="ko-KR" sz="800" dirty="0" err="1"/>
              <a:t>jsonData.length</a:t>
            </a:r>
            <a:r>
              <a:rPr lang="en-US" altLang="ko-KR" sz="800" dirty="0"/>
              <a:t>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$("#"+</a:t>
            </a:r>
            <a:r>
              <a:rPr lang="en-US" altLang="ko-KR" sz="800" dirty="0"/>
              <a:t>ids).find("</a:t>
            </a:r>
            <a:r>
              <a:rPr lang="en-US" altLang="ko-KR" sz="800" dirty="0" err="1"/>
              <a:t>div:eq</a:t>
            </a:r>
            <a:r>
              <a:rPr lang="en-US" altLang="ko-KR" sz="800" dirty="0"/>
              <a:t>(4)").text(</a:t>
            </a:r>
            <a:r>
              <a:rPr lang="en-US" altLang="ko-KR" sz="800" dirty="0" err="1"/>
              <a:t>len</a:t>
            </a:r>
            <a:r>
              <a:rPr lang="en-US" altLang="ko-KR" sz="800" dirty="0"/>
              <a:t>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</a:t>
            </a:r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</a:t>
            </a:r>
            <a:r>
              <a:rPr lang="en-US" altLang="ko-KR" sz="800" dirty="0" err="1"/>
              <a:t>idArr</a:t>
            </a:r>
            <a:r>
              <a:rPr lang="en-US" altLang="ko-KR" sz="800" dirty="0"/>
              <a:t> = new Array();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for </a:t>
            </a:r>
            <a:r>
              <a:rPr lang="en-US" altLang="ko-KR" sz="800" dirty="0"/>
              <a:t>(</a:t>
            </a:r>
            <a:r>
              <a:rPr lang="en-US" altLang="ko-KR" sz="800" dirty="0" err="1"/>
              <a:t>var</a:t>
            </a:r>
            <a:r>
              <a:rPr lang="en-US" altLang="ko-KR" sz="800" dirty="0"/>
              <a:t> data in </a:t>
            </a:r>
            <a:r>
              <a:rPr lang="en-US" altLang="ko-KR" sz="800" dirty="0" err="1"/>
              <a:t>jsonData</a:t>
            </a:r>
            <a:r>
              <a:rPr lang="en-US" altLang="ko-KR" sz="800" dirty="0"/>
              <a:t>)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{</a:t>
            </a: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idArr.push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jsonData</a:t>
            </a:r>
            <a:r>
              <a:rPr lang="en-US" altLang="ko-KR" sz="800" dirty="0" smtClean="0"/>
              <a:t>[data</a:t>
            </a:r>
            <a:r>
              <a:rPr lang="en-US" altLang="ko-KR" sz="800" dirty="0"/>
              <a:t>].id);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   }</a:t>
            </a: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</a:t>
            </a:r>
            <a:r>
              <a:rPr lang="en-US" altLang="ko-KR" sz="800" dirty="0" err="1" smtClean="0"/>
              <a:t>obj.idArr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= </a:t>
            </a:r>
            <a:r>
              <a:rPr lang="en-US" altLang="ko-KR" sz="800" dirty="0" err="1"/>
              <a:t>idArr</a:t>
            </a:r>
            <a:r>
              <a:rPr lang="en-US" altLang="ko-KR" sz="800" dirty="0" smtClean="0"/>
              <a:t>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},</a:t>
            </a: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onFailure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: function(error){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    console.log(error</a:t>
            </a:r>
            <a:r>
              <a:rPr lang="en-US" altLang="ko-KR" sz="800" dirty="0"/>
              <a:t>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    }</a:t>
            </a:r>
            <a:endParaRPr lang="en-US" altLang="ko-KR" sz="800" dirty="0"/>
          </a:p>
          <a:p>
            <a:pPr marL="0" indent="0">
              <a:lnSpc>
                <a:spcPct val="30000"/>
              </a:lnSpc>
              <a:buNone/>
            </a:pPr>
            <a:r>
              <a:rPr lang="en-US" altLang="ko-KR" sz="800" dirty="0" smtClean="0"/>
              <a:t>    });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85774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/>
              <a:t>https://addons.mozilla.org/en-US/firefox/addon/clear-browsing-data/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Firefox Add-on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587307" y="1276350"/>
            <a:ext cx="4215448" cy="316706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469402" y="1407319"/>
            <a:ext cx="181429" cy="1643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2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2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side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1012102"/>
          </a:xfrm>
        </p:spPr>
        <p:txBody>
          <a:bodyPr/>
          <a:lstStyle/>
          <a:p>
            <a:r>
              <a:rPr lang="en-US" altLang="ko-KR" dirty="0" err="1" smtClean="0"/>
              <a:t>context.properties</a:t>
            </a:r>
            <a:r>
              <a:rPr lang="en-US" altLang="ko-KR" dirty="0" smtClean="0"/>
              <a:t> </a:t>
            </a:r>
            <a:r>
              <a:rPr lang="en-US" altLang="ko-KR" dirty="0"/>
              <a:t>- C:\DassaultSystemes\R2020x\3DDashboard\win_b64\code\tomee\webapps\3ddashboard\WEB-INF\classes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 cache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719138" y="2153576"/>
            <a:ext cx="7951787" cy="14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hosts </a:t>
            </a:r>
            <a:r>
              <a:rPr lang="en-US" altLang="ko-KR" dirty="0"/>
              <a:t>- C:\Windows\System32\drivers\etc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009337" y="1276350"/>
            <a:ext cx="3371389" cy="316706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73763" y="4137351"/>
            <a:ext cx="2841262" cy="3429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9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side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0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Platform Manager</a:t>
            </a:r>
            <a:r>
              <a:rPr lang="ko-KR" altLang="en-US" dirty="0" smtClean="0"/>
              <a:t>로 로그인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Widget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271013" y="1276350"/>
            <a:ext cx="2848036" cy="316706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24056" y="2078182"/>
            <a:ext cx="595746" cy="6858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064309" y="1276350"/>
            <a:ext cx="3261445" cy="31670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3DDashboard &gt; Platform Management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Widget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9002" y="4191000"/>
            <a:ext cx="1468580" cy="2524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3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11329" y="1276350"/>
            <a:ext cx="6767404" cy="31670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396549"/>
          </a:xfrm>
        </p:spPr>
        <p:txBody>
          <a:bodyPr/>
          <a:lstStyle/>
          <a:p>
            <a:r>
              <a:rPr lang="en-US" altLang="ko-KR" dirty="0" smtClean="0"/>
              <a:t>Additional Apps &gt; Create Additional App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Widget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82437" y="2646219"/>
            <a:ext cx="2112818" cy="44334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33862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3FD10E86-5894-1C4A-AF56-BE169E51C6A7}"/>
    </a:ext>
  </a:extLst>
</a:theme>
</file>

<file path=ppt/theme/theme10.xml><?xml version="1.0" encoding="utf-8"?>
<a:theme xmlns:a="http://schemas.openxmlformats.org/drawingml/2006/main" name="CENTRICPLM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FCC40DCF-AC0A-3E43-AF1A-E50D640607E9}"/>
    </a:ext>
  </a:extLst>
</a:theme>
</file>

<file path=ppt/theme/theme11.xml><?xml version="1.0" encoding="utf-8"?>
<a:theme xmlns:a="http://schemas.openxmlformats.org/drawingml/2006/main" name="3DEXCI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88875FA-DB62-4646-B600-E1A3F7FE5467}"/>
    </a:ext>
  </a:extLst>
</a:theme>
</file>

<file path=ppt/theme/theme12.xml><?xml version="1.0" encoding="utf-8"?>
<a:theme xmlns:a="http://schemas.openxmlformats.org/drawingml/2006/main" name="SIMUL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C18B9A26-E340-124F-B600-0DCA82E29C36}"/>
    </a:ext>
  </a:extLst>
</a:theme>
</file>

<file path=ppt/theme/theme13.xml><?xml version="1.0" encoding="utf-8"?>
<a:theme xmlns:a="http://schemas.openxmlformats.org/drawingml/2006/main" name="DELM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B05C42C8-BCEA-9345-8591-7FFD6C915F71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T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6CE22FE4-0797-1D48-B016-F96665A6C3D9}"/>
    </a:ext>
  </a:extLst>
</a:theme>
</file>

<file path=ppt/theme/theme3.xml><?xml version="1.0" encoding="utf-8"?>
<a:theme xmlns:a="http://schemas.openxmlformats.org/drawingml/2006/main" name="BI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A12876CE-4F0B-254E-8526-89DD65153E17}"/>
    </a:ext>
  </a:extLst>
</a:theme>
</file>

<file path=ppt/theme/theme4.xml><?xml version="1.0" encoding="utf-8"?>
<a:theme xmlns:a="http://schemas.openxmlformats.org/drawingml/2006/main" name="GE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DFAB3A57-3E4B-F147-BE6C-2DA3021E3748}"/>
    </a:ext>
  </a:extLst>
</a:theme>
</file>

<file path=ppt/theme/theme5.xml><?xml version="1.0" encoding="utf-8"?>
<a:theme xmlns:a="http://schemas.openxmlformats.org/drawingml/2006/main" name="SOLIDWORK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CDFF2D2-BB63-3E4B-AC84-03DEE39C44CE}"/>
    </a:ext>
  </a:extLst>
</a:theme>
</file>

<file path=ppt/theme/theme6.xml><?xml version="1.0" encoding="utf-8"?>
<a:theme xmlns:a="http://schemas.openxmlformats.org/drawingml/2006/main" name="3D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645F325-F4DE-D44B-8BA6-86D0F3EF70A8}"/>
    </a:ext>
  </a:extLst>
</a:theme>
</file>

<file path=ppt/theme/theme7.xml><?xml version="1.0" encoding="utf-8"?>
<a:theme xmlns:a="http://schemas.openxmlformats.org/drawingml/2006/main" name="EN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2F98432D-42C7-774D-B2DF-F56C62642F36}"/>
    </a:ext>
  </a:extLst>
</a:theme>
</file>

<file path=ppt/theme/theme8.xml><?xml version="1.0" encoding="utf-8"?>
<a:theme xmlns:a="http://schemas.openxmlformats.org/drawingml/2006/main" name="EXALEAD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0AB76672-E104-CB44-946D-50211EA6E065}"/>
    </a:ext>
  </a:extLst>
</a:theme>
</file>

<file path=ppt/theme/theme9.xml><?xml version="1.0" encoding="utf-8"?>
<a:theme xmlns:a="http://schemas.openxmlformats.org/drawingml/2006/main" name="NETVIBE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812B4339-D218-644A-953C-43DB143358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4605</TotalTime>
  <Words>1288</Words>
  <Application>Microsoft Office PowerPoint</Application>
  <PresentationFormat>화면 슬라이드 쇼(16:9)</PresentationFormat>
  <Paragraphs>241</Paragraphs>
  <Slides>24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6" baseType="lpstr">
      <vt:lpstr>맑은 고딕</vt:lpstr>
      <vt:lpstr>3ds Condensed</vt:lpstr>
      <vt:lpstr>3ds Light</vt:lpstr>
      <vt:lpstr>Arial</vt:lpstr>
      <vt:lpstr>Arial Narrow</vt:lpstr>
      <vt:lpstr>Calibri</vt:lpstr>
      <vt:lpstr>Consolas</vt:lpstr>
      <vt:lpstr>Wingdings 3</vt:lpstr>
      <vt:lpstr>CORPORATE</vt:lpstr>
      <vt:lpstr>CATIA</vt:lpstr>
      <vt:lpstr>BIOVIA</vt:lpstr>
      <vt:lpstr>GEOVIA</vt:lpstr>
      <vt:lpstr>SOLIDWORKS</vt:lpstr>
      <vt:lpstr>3DVIA</vt:lpstr>
      <vt:lpstr>ENOVIA</vt:lpstr>
      <vt:lpstr>EXALEAD</vt:lpstr>
      <vt:lpstr>NETVIBES</vt:lpstr>
      <vt:lpstr>CENTRICPLM</vt:lpstr>
      <vt:lpstr>3DEXCITE</vt:lpstr>
      <vt:lpstr>SIMULIA</vt:lpstr>
      <vt:lpstr>DELMIA</vt:lpstr>
      <vt:lpstr>포장기 셸 개체</vt:lpstr>
      <vt:lpstr>3DDashboard widget 개발</vt:lpstr>
      <vt:lpstr>구조 요약</vt:lpstr>
      <vt:lpstr>Server side</vt:lpstr>
      <vt:lpstr>No cache 설정</vt:lpstr>
      <vt:lpstr>Host 설정</vt:lpstr>
      <vt:lpstr>Client side</vt:lpstr>
      <vt:lpstr>Widget 등록</vt:lpstr>
      <vt:lpstr>Widget 등록</vt:lpstr>
      <vt:lpstr>Widget 등록</vt:lpstr>
      <vt:lpstr>Widget 등록</vt:lpstr>
      <vt:lpstr>Webservice – REST Api</vt:lpstr>
      <vt:lpstr>Webservice – REST Api</vt:lpstr>
      <vt:lpstr>Webservice – REST Api</vt:lpstr>
      <vt:lpstr>Webservice – REST Api</vt:lpstr>
      <vt:lpstr>Webservice – REST Api</vt:lpstr>
      <vt:lpstr>Webservice – REST Api</vt:lpstr>
      <vt:lpstr>webapps</vt:lpstr>
      <vt:lpstr>webapps</vt:lpstr>
      <vt:lpstr>webapps</vt:lpstr>
      <vt:lpstr>webapps</vt:lpstr>
      <vt:lpstr>webapps</vt:lpstr>
      <vt:lpstr>webapps</vt:lpstr>
      <vt:lpstr>Firefox Add-on</vt:lpstr>
      <vt:lpstr>PowerPoint 프레젠테이션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개발환경 구축</dc:title>
  <dc:creator>3dsuser</dc:creator>
  <cp:lastModifiedBy>3dsuser</cp:lastModifiedBy>
  <cp:revision>36</cp:revision>
  <cp:lastPrinted>2013-06-27T08:50:33Z</cp:lastPrinted>
  <dcterms:created xsi:type="dcterms:W3CDTF">2020-02-07T05:13:07Z</dcterms:created>
  <dcterms:modified xsi:type="dcterms:W3CDTF">2020-02-18T06:18:31Z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