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91" r:id="rId5"/>
    <p:sldId id="293" r:id="rId6"/>
    <p:sldId id="286" r:id="rId7"/>
    <p:sldId id="269" r:id="rId8"/>
    <p:sldId id="287" r:id="rId9"/>
    <p:sldId id="288" r:id="rId10"/>
    <p:sldId id="283" r:id="rId11"/>
    <p:sldId id="289" r:id="rId12"/>
    <p:sldId id="290" r:id="rId13"/>
    <p:sldId id="299" r:id="rId14"/>
    <p:sldId id="298" r:id="rId15"/>
    <p:sldId id="296" r:id="rId16"/>
    <p:sldId id="297" r:id="rId17"/>
    <p:sldId id="264" r:id="rId18"/>
  </p:sldIdLst>
  <p:sldSz cx="12192000" cy="6858000"/>
  <p:notesSz cx="6858000" cy="9144000"/>
  <p:embeddedFontLst>
    <p:embeddedFont>
      <p:font typeface="KoPubWorld돋움체 Bold" panose="020B0600000101010101" charset="-127"/>
      <p:bold r:id="rId19"/>
    </p:embeddedFont>
    <p:embeddedFont>
      <p:font typeface="KoPubWorld돋움체 Light" panose="020B0600000101010101" charset="-127"/>
      <p:regular r:id="rId20"/>
    </p:embeddedFont>
    <p:embeddedFont>
      <p:font typeface="HY헤드라인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341263" y="2721114"/>
            <a:ext cx="7455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캡스톤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04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 분반 트레인 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68B2F-C375-F215-F35E-8263BC4994ED}"/>
              </a:ext>
            </a:extLst>
          </p:cNvPr>
          <p:cNvSpPr txBox="1"/>
          <p:nvPr/>
        </p:nvSpPr>
        <p:spPr>
          <a:xfrm>
            <a:off x="8852188" y="5913089"/>
            <a:ext cx="333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팀장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임세규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팀원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강현수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김영민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엄태정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아키텍처 설계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CD04631-F607-A3B8-5655-7E1D4E28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643637"/>
            <a:ext cx="5932300" cy="2759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344C49-76E5-7140-CD7A-13C0E08F7706}"/>
              </a:ext>
            </a:extLst>
          </p:cNvPr>
          <p:cNvSpPr/>
          <p:nvPr/>
        </p:nvSpPr>
        <p:spPr>
          <a:xfrm>
            <a:off x="6784781" y="1001162"/>
            <a:ext cx="484981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DB -&gt;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서점 사이트</a:t>
            </a:r>
            <a:b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b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학생 계정 로그인 시 다음 과 같은 기능을 제공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학과별로 많이 팔린 교재들을 원그래프와 목록 형태로 판매 항목과 인기도를 조회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서점 계정 로그인 시 다음과 같은 기능을 제공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전체 구매 내역과 학생 번호를 대조하여 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일치하는 구매 내역을 모니터에 출력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27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아키텍처 설계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CD04631-F607-A3B8-5655-7E1D4E28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643637"/>
            <a:ext cx="5932300" cy="2759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344C49-76E5-7140-CD7A-13C0E08F7706}"/>
              </a:ext>
            </a:extLst>
          </p:cNvPr>
          <p:cNvSpPr/>
          <p:nvPr/>
        </p:nvSpPr>
        <p:spPr>
          <a:xfrm>
            <a:off x="6784781" y="1001162"/>
            <a:ext cx="484981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서점페이지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-&gt; DB</a:t>
            </a:r>
          </a:p>
          <a:p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전체 구매 내역 조회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학생 구매 내역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통계 자료 조회</a:t>
            </a:r>
          </a:p>
        </p:txBody>
      </p:sp>
    </p:spTree>
    <p:extLst>
      <p:ext uri="{BB962C8B-B14F-4D97-AF65-F5344CB8AC3E}">
        <p14:creationId xmlns:p14="http://schemas.microsoft.com/office/powerpoint/2010/main" val="8286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아키텍처 설계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CD04631-F607-A3B8-5655-7E1D4E28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643637"/>
            <a:ext cx="5932300" cy="2759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344C49-76E5-7140-CD7A-13C0E08F7706}"/>
              </a:ext>
            </a:extLst>
          </p:cNvPr>
          <p:cNvSpPr/>
          <p:nvPr/>
        </p:nvSpPr>
        <p:spPr>
          <a:xfrm>
            <a:off x="6784781" y="1001162"/>
            <a:ext cx="48498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정보 수집 모듈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&lt;-&gt; DB</a:t>
            </a:r>
          </a:p>
          <a:p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- LMS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수강신청 페이지에서 모든 강의 계획서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  로부터 교재 명 조회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네이버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API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를 통해 교재 정보 조회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교재 정보 리스트 작성 후 서점에 제공</a:t>
            </a:r>
          </a:p>
        </p:txBody>
      </p:sp>
    </p:spTree>
    <p:extLst>
      <p:ext uri="{BB962C8B-B14F-4D97-AF65-F5344CB8AC3E}">
        <p14:creationId xmlns:p14="http://schemas.microsoft.com/office/powerpoint/2010/main" val="111645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데이터 설계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F79577-DDDD-CC11-D3E7-9D1C8B60F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16895"/>
              </p:ext>
            </p:extLst>
          </p:nvPr>
        </p:nvGraphicFramePr>
        <p:xfrm>
          <a:off x="1434563" y="1557899"/>
          <a:ext cx="9405318" cy="3065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35106">
                  <a:extLst>
                    <a:ext uri="{9D8B030D-6E8A-4147-A177-3AD203B41FA5}">
                      <a16:colId xmlns:a16="http://schemas.microsoft.com/office/drawing/2014/main" val="1010558318"/>
                    </a:ext>
                  </a:extLst>
                </a:gridCol>
                <a:gridCol w="2631231">
                  <a:extLst>
                    <a:ext uri="{9D8B030D-6E8A-4147-A177-3AD203B41FA5}">
                      <a16:colId xmlns:a16="http://schemas.microsoft.com/office/drawing/2014/main" val="815185934"/>
                    </a:ext>
                  </a:extLst>
                </a:gridCol>
                <a:gridCol w="3638981">
                  <a:extLst>
                    <a:ext uri="{9D8B030D-6E8A-4147-A177-3AD203B41FA5}">
                      <a16:colId xmlns:a16="http://schemas.microsoft.com/office/drawing/2014/main" val="1493760014"/>
                    </a:ext>
                  </a:extLst>
                </a:gridCol>
              </a:tblGrid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4616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교재의 이름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3036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출판사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출판사 이름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32085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교재의 저자 이름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75180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교재의 가격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45559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사용 학과의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4634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사용 과목의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45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82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데이터 설계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F79577-DDDD-CC11-D3E7-9D1C8B60F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24722"/>
              </p:ext>
            </p:extLst>
          </p:nvPr>
        </p:nvGraphicFramePr>
        <p:xfrm>
          <a:off x="1434563" y="1557899"/>
          <a:ext cx="9405318" cy="3065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35106">
                  <a:extLst>
                    <a:ext uri="{9D8B030D-6E8A-4147-A177-3AD203B41FA5}">
                      <a16:colId xmlns:a16="http://schemas.microsoft.com/office/drawing/2014/main" val="1010558318"/>
                    </a:ext>
                  </a:extLst>
                </a:gridCol>
                <a:gridCol w="2631231">
                  <a:extLst>
                    <a:ext uri="{9D8B030D-6E8A-4147-A177-3AD203B41FA5}">
                      <a16:colId xmlns:a16="http://schemas.microsoft.com/office/drawing/2014/main" val="815185934"/>
                    </a:ext>
                  </a:extLst>
                </a:gridCol>
                <a:gridCol w="3638981">
                  <a:extLst>
                    <a:ext uri="{9D8B030D-6E8A-4147-A177-3AD203B41FA5}">
                      <a16:colId xmlns:a16="http://schemas.microsoft.com/office/drawing/2014/main" val="1493760014"/>
                    </a:ext>
                  </a:extLst>
                </a:gridCol>
              </a:tblGrid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4616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구매한 학생의 학번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3036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구매한 학생의 이름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32085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구매한 교재 정보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75180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교재를 구매한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45559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교재를 수령한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4634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학생의 교재 수령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45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2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데이터 설계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F79577-DDDD-CC11-D3E7-9D1C8B60F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4699"/>
              </p:ext>
            </p:extLst>
          </p:nvPr>
        </p:nvGraphicFramePr>
        <p:xfrm>
          <a:off x="1434563" y="1557899"/>
          <a:ext cx="9405318" cy="39419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35106">
                  <a:extLst>
                    <a:ext uri="{9D8B030D-6E8A-4147-A177-3AD203B41FA5}">
                      <a16:colId xmlns:a16="http://schemas.microsoft.com/office/drawing/2014/main" val="1010558318"/>
                    </a:ext>
                  </a:extLst>
                </a:gridCol>
                <a:gridCol w="2631231">
                  <a:extLst>
                    <a:ext uri="{9D8B030D-6E8A-4147-A177-3AD203B41FA5}">
                      <a16:colId xmlns:a16="http://schemas.microsoft.com/office/drawing/2014/main" val="815185934"/>
                    </a:ext>
                  </a:extLst>
                </a:gridCol>
                <a:gridCol w="3638981">
                  <a:extLst>
                    <a:ext uri="{9D8B030D-6E8A-4147-A177-3AD203B41FA5}">
                      <a16:colId xmlns:a16="http://schemas.microsoft.com/office/drawing/2014/main" val="1493760014"/>
                    </a:ext>
                  </a:extLst>
                </a:gridCol>
              </a:tblGrid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4616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회원의 이름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3036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회원의 이메일 주소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32085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전화번호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회원의 전화번호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75180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회원의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45559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</a:t>
                      </a:r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회원의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4634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학생의 학생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45232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 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학생의 학과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03985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서점 가맹점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서점의 가맹점</a:t>
                      </a:r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서점 가입시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76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데이터 설계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F79577-DDDD-CC11-D3E7-9D1C8B60F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0101"/>
              </p:ext>
            </p:extLst>
          </p:nvPr>
        </p:nvGraphicFramePr>
        <p:xfrm>
          <a:off x="1434563" y="1557899"/>
          <a:ext cx="9405318" cy="2392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35106">
                  <a:extLst>
                    <a:ext uri="{9D8B030D-6E8A-4147-A177-3AD203B41FA5}">
                      <a16:colId xmlns:a16="http://schemas.microsoft.com/office/drawing/2014/main" val="1010558318"/>
                    </a:ext>
                  </a:extLst>
                </a:gridCol>
                <a:gridCol w="2631231">
                  <a:extLst>
                    <a:ext uri="{9D8B030D-6E8A-4147-A177-3AD203B41FA5}">
                      <a16:colId xmlns:a16="http://schemas.microsoft.com/office/drawing/2014/main" val="815185934"/>
                    </a:ext>
                  </a:extLst>
                </a:gridCol>
                <a:gridCol w="3638981">
                  <a:extLst>
                    <a:ext uri="{9D8B030D-6E8A-4147-A177-3AD203B41FA5}">
                      <a16:colId xmlns:a16="http://schemas.microsoft.com/office/drawing/2014/main" val="1493760014"/>
                    </a:ext>
                  </a:extLst>
                </a:gridCol>
              </a:tblGrid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4616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권한의 이름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3036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학교에 있는 학과의 이름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32085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학과와 학년의 과목 이름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75180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수령할 수 있는 날짜의 범위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를</a:t>
                      </a:r>
                      <a:r>
                        <a:rPr lang="ko-KR" altLang="en-US" dirty="0"/>
                        <a:t> 서점에서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4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91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5037690" y="3244334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5176787" y="2862886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5176786" y="2844224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1932440"/>
            <a:ext cx="5461386" cy="830997"/>
            <a:chOff x="3403338" y="2598003"/>
            <a:chExt cx="5461386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491685" cy="830997"/>
              <a:chOff x="3403338" y="2598003"/>
              <a:chExt cx="2491685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3"/>
                <a:ext cx="17129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시스템 개요</a:t>
                </a:r>
                <a:endPara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410690" cy="830997"/>
              <a:chOff x="6454034" y="2598003"/>
              <a:chExt cx="2410690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19" y="2667984"/>
                <a:ext cx="16320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3454056" y="3986178"/>
            <a:ext cx="2468572" cy="830997"/>
            <a:chOff x="3403338" y="2598003"/>
            <a:chExt cx="2468572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4182024" y="2667984"/>
              <a:ext cx="16898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데이터 설계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681914-8B1B-D39F-F17C-27661978740F}"/>
              </a:ext>
            </a:extLst>
          </p:cNvPr>
          <p:cNvGrpSpPr/>
          <p:nvPr/>
        </p:nvGrpSpPr>
        <p:grpSpPr>
          <a:xfrm>
            <a:off x="3430943" y="2897689"/>
            <a:ext cx="4014113" cy="830997"/>
            <a:chOff x="3403338" y="2598003"/>
            <a:chExt cx="4014113" cy="83099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D8AFA01-71ED-684B-9679-CE183EA0076E}"/>
                </a:ext>
              </a:extLst>
            </p:cNvPr>
            <p:cNvGrpSpPr/>
            <p:nvPr/>
          </p:nvGrpSpPr>
          <p:grpSpPr>
            <a:xfrm>
              <a:off x="3403338" y="2598003"/>
              <a:ext cx="1967526" cy="830997"/>
              <a:chOff x="3403338" y="2598003"/>
              <a:chExt cx="1967526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01FA69-5F2E-4F9B-63CA-5D4D59ADFCD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0C5CCB-56F0-8FC0-23FC-A3EE94BF7D7E}"/>
                  </a:ext>
                </a:extLst>
              </p:cNvPr>
              <p:cNvSpPr txBox="1"/>
              <p:nvPr/>
            </p:nvSpPr>
            <p:spPr>
              <a:xfrm>
                <a:off x="4280501" y="2721243"/>
                <a:ext cx="10903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UI </a:t>
                </a:r>
                <a:r>
                  <a:rPr lang="ko-KR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설계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0D6078E-AFB6-7102-FA5B-6DC3BFFA91D3}"/>
                </a:ext>
              </a:extLst>
            </p:cNvPr>
            <p:cNvGrpSpPr/>
            <p:nvPr/>
          </p:nvGrpSpPr>
          <p:grpSpPr>
            <a:xfrm>
              <a:off x="6454034" y="2598003"/>
              <a:ext cx="963417" cy="830997"/>
              <a:chOff x="6454034" y="2598003"/>
              <a:chExt cx="963417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F8731B-0DDB-E105-F56E-BF2D03BBBCF4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746BF-D4DF-7827-5D85-9F227B4B669A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847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9F72E7B-86AB-C56F-8682-1A0AFBA315DF}"/>
              </a:ext>
            </a:extLst>
          </p:cNvPr>
          <p:cNvSpPr txBox="1"/>
          <p:nvPr/>
        </p:nvSpPr>
        <p:spPr>
          <a:xfrm>
            <a:off x="7260325" y="2046857"/>
            <a:ext cx="2254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인터페이스 설계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E33EC7-4D45-7E10-58BB-6E5A5711EFC4}"/>
              </a:ext>
            </a:extLst>
          </p:cNvPr>
          <p:cNvSpPr txBox="1"/>
          <p:nvPr/>
        </p:nvSpPr>
        <p:spPr>
          <a:xfrm>
            <a:off x="7352690" y="3009103"/>
            <a:ext cx="1972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rPr>
              <a:t>아키텍처 설계</a:t>
            </a: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시스템 개요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20CDAF7-7127-33E2-4EC2-99864027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32" y="1315319"/>
            <a:ext cx="5732145" cy="5024120"/>
          </a:xfrm>
          <a:prstGeom prst="rect">
            <a:avLst/>
          </a:prstGeom>
          <a:ln cap="flat"/>
        </p:spPr>
      </p:pic>
    </p:spTree>
    <p:extLst>
      <p:ext uri="{BB962C8B-B14F-4D97-AF65-F5344CB8AC3E}">
        <p14:creationId xmlns:p14="http://schemas.microsoft.com/office/powerpoint/2010/main" val="42327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인터페이스 요구사항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F79577-DDDD-CC11-D3E7-9D1C8B60F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39258"/>
              </p:ext>
            </p:extLst>
          </p:nvPr>
        </p:nvGraphicFramePr>
        <p:xfrm>
          <a:off x="1434563" y="1129203"/>
          <a:ext cx="9405318" cy="55586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35106">
                  <a:extLst>
                    <a:ext uri="{9D8B030D-6E8A-4147-A177-3AD203B41FA5}">
                      <a16:colId xmlns:a16="http://schemas.microsoft.com/office/drawing/2014/main" val="1010558318"/>
                    </a:ext>
                  </a:extLst>
                </a:gridCol>
                <a:gridCol w="3135106">
                  <a:extLst>
                    <a:ext uri="{9D8B030D-6E8A-4147-A177-3AD203B41FA5}">
                      <a16:colId xmlns:a16="http://schemas.microsoft.com/office/drawing/2014/main" val="815185934"/>
                    </a:ext>
                  </a:extLst>
                </a:gridCol>
                <a:gridCol w="3135106">
                  <a:extLst>
                    <a:ext uri="{9D8B030D-6E8A-4147-A177-3AD203B41FA5}">
                      <a16:colId xmlns:a16="http://schemas.microsoft.com/office/drawing/2014/main" val="1493760014"/>
                    </a:ext>
                  </a:extLst>
                </a:gridCol>
              </a:tblGrid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 요구사항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 요구사항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 요구사항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4616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</a:t>
                      </a:r>
                      <a:r>
                        <a:rPr lang="en-US" altLang="ko-KR" dirty="0"/>
                        <a:t>ID,</a:t>
                      </a:r>
                      <a:r>
                        <a:rPr lang="ko-KR" altLang="en-US" dirty="0"/>
                        <a:t> 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를</a:t>
                      </a:r>
                      <a:r>
                        <a:rPr lang="ko-KR" altLang="en-US" dirty="0"/>
                        <a:t> 입력한다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3036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/>
                        <a:t>비밀번호를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입력한다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75180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분실 시 이메일을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통해 아이디를 찾는다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45559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이메일을 통해 본인 인증 후 비밀번호를 변경한다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4634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마이페이지에서 비밀번호를 변경한다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45232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주소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비밀번호를 변경한다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03985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교재리스트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교재 리스트를 조회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98524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수강 신청한 교재 리스트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수강신청한 교재 리스트를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61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18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인터페이스 요구사항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F79577-DDDD-CC11-D3E7-9D1C8B60F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33182"/>
              </p:ext>
            </p:extLst>
          </p:nvPr>
        </p:nvGraphicFramePr>
        <p:xfrm>
          <a:off x="1434563" y="1129203"/>
          <a:ext cx="9405318" cy="51544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35106">
                  <a:extLst>
                    <a:ext uri="{9D8B030D-6E8A-4147-A177-3AD203B41FA5}">
                      <a16:colId xmlns:a16="http://schemas.microsoft.com/office/drawing/2014/main" val="1010558318"/>
                    </a:ext>
                  </a:extLst>
                </a:gridCol>
                <a:gridCol w="3135106">
                  <a:extLst>
                    <a:ext uri="{9D8B030D-6E8A-4147-A177-3AD203B41FA5}">
                      <a16:colId xmlns:a16="http://schemas.microsoft.com/office/drawing/2014/main" val="815185934"/>
                    </a:ext>
                  </a:extLst>
                </a:gridCol>
                <a:gridCol w="3135106">
                  <a:extLst>
                    <a:ext uri="{9D8B030D-6E8A-4147-A177-3AD203B41FA5}">
                      <a16:colId xmlns:a16="http://schemas.microsoft.com/office/drawing/2014/main" val="1493760014"/>
                    </a:ext>
                  </a:extLst>
                </a:gridCol>
              </a:tblGrid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 요구사항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 요구사항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인터페이스 요구사항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4616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범위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서점이 수령 날짜 범위를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 지정한다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3036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수강신청한 교재 정보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리스트 조회한다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75180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리스트에서 학생이 구매할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교재를 선택한다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45559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교재를 수령할 날짜를 설정한다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46348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서점 페이지에서 선택한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교재를 결제한다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45232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구매 내역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구매 내역을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03985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 구매 내역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 구매 내역을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98524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IR-016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여부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학생이 수령하면 서점에서 수령 여부를 변경한다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61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0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UI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설계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B127DC5-1FF4-D0BC-1935-12881373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t="37747" r="4244" b="24260"/>
          <a:stretch/>
        </p:blipFill>
        <p:spPr>
          <a:xfrm>
            <a:off x="1434563" y="1189684"/>
            <a:ext cx="9613900" cy="53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7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UI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설계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B2A9B25-DFA6-A5F0-4C71-09D4EBA36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9" t="43896" r="4895" b="31465"/>
          <a:stretch/>
        </p:blipFill>
        <p:spPr>
          <a:xfrm>
            <a:off x="1434563" y="1207684"/>
            <a:ext cx="9309637" cy="49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8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UI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설계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1B7EEB7-2090-E020-A177-1B28D1C63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5" t="42512" r="5687" b="25005"/>
          <a:stretch/>
        </p:blipFill>
        <p:spPr>
          <a:xfrm>
            <a:off x="1434563" y="1225371"/>
            <a:ext cx="10200037" cy="49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0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70165"/>
            <a:ext cx="5726982" cy="830997"/>
            <a:chOff x="3819245" y="188165"/>
            <a:chExt cx="572698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45865"/>
              <a:ext cx="4849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UI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설계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DA7E77BB-0A4B-4ECB-B68C-9F0AB198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2" t="43186" r="7870" b="26317"/>
          <a:stretch/>
        </p:blipFill>
        <p:spPr>
          <a:xfrm>
            <a:off x="1434563" y="1207684"/>
            <a:ext cx="10275194" cy="49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4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519</Words>
  <Application>Microsoft Office PowerPoint</Application>
  <PresentationFormat>와이드스크린</PresentationFormat>
  <Paragraphs>180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HY헤드라인M</vt:lpstr>
      <vt:lpstr>Arial</vt:lpstr>
      <vt:lpstr>맑은 고딕</vt:lpstr>
      <vt:lpstr>KoPubWorld돋움체 Light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엄태정</cp:lastModifiedBy>
  <cp:revision>34</cp:revision>
  <dcterms:created xsi:type="dcterms:W3CDTF">2020-01-03T14:16:53Z</dcterms:created>
  <dcterms:modified xsi:type="dcterms:W3CDTF">2023-10-15T08:50:06Z</dcterms:modified>
</cp:coreProperties>
</file>