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6" r:id="rId5"/>
    <p:sldId id="277" r:id="rId6"/>
    <p:sldId id="269" r:id="rId7"/>
    <p:sldId id="271" r:id="rId8"/>
    <p:sldId id="272" r:id="rId9"/>
    <p:sldId id="278" r:id="rId10"/>
    <p:sldId id="273" r:id="rId11"/>
    <p:sldId id="279" r:id="rId12"/>
    <p:sldId id="274" r:id="rId13"/>
    <p:sldId id="280" r:id="rId14"/>
    <p:sldId id="281" r:id="rId15"/>
    <p:sldId id="282" r:id="rId16"/>
    <p:sldId id="264" r:id="rId17"/>
    <p:sldId id="263" r:id="rId18"/>
  </p:sldIdLst>
  <p:sldSz cx="12192000" cy="6858000"/>
  <p:notesSz cx="6858000" cy="9144000"/>
  <p:embeddedFontLst>
    <p:embeddedFont>
      <p:font typeface="KoPubWorld돋움체 Bold" panose="020B0600000101010101" charset="-127"/>
      <p:bold r:id="rId19"/>
    </p:embeddedFont>
    <p:embeddedFont>
      <p:font typeface="KoPubWorld돋움체 Light" panose="020B0600000101010101" charset="-127"/>
      <p:regular r:id="rId20"/>
    </p:embeddedFont>
    <p:embeddedFont>
      <p:font typeface="HY견고딕" panose="02030600000101010101" pitchFamily="18" charset="-127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6CA9A1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>
        <p:scale>
          <a:sx n="150" d="100"/>
          <a:sy n="150" d="100"/>
        </p:scale>
        <p:origin x="19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341263" y="2721114"/>
            <a:ext cx="74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04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분반 트레인 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68B2F-C375-F215-F35E-8263BC4994ED}"/>
              </a:ext>
            </a:extLst>
          </p:cNvPr>
          <p:cNvSpPr txBox="1"/>
          <p:nvPr/>
        </p:nvSpPr>
        <p:spPr>
          <a:xfrm>
            <a:off x="8852188" y="5913089"/>
            <a:ext cx="333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팀장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임세규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팀원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강현수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김영민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엄태정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플로우 차트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8A6BAA-C4D3-17DF-D355-01D3F5274FF9}"/>
              </a:ext>
            </a:extLst>
          </p:cNvPr>
          <p:cNvSpPr txBox="1"/>
          <p:nvPr/>
        </p:nvSpPr>
        <p:spPr>
          <a:xfrm>
            <a:off x="867121" y="1497163"/>
            <a:ext cx="117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처음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6A1B3-ADEB-A225-4E2C-3CAA73C88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1" y="2599430"/>
            <a:ext cx="3654546" cy="2526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44623F-A629-8F8F-A312-1E745111F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82" y="2599430"/>
            <a:ext cx="4193540" cy="3437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D381A-1FCE-09B9-B409-8971C4EA08A1}"/>
              </a:ext>
            </a:extLst>
          </p:cNvPr>
          <p:cNvSpPr txBox="1"/>
          <p:nvPr/>
        </p:nvSpPr>
        <p:spPr>
          <a:xfrm>
            <a:off x="6284382" y="1486130"/>
            <a:ext cx="25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가상 </a:t>
            </a:r>
            <a:r>
              <a:rPr lang="en-US" altLang="ko-KR" sz="36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LMS</a:t>
            </a:r>
            <a:endParaRPr lang="ko-KR" altLang="en-US" sz="3600" b="1" dirty="0">
              <a:solidFill>
                <a:srgbClr val="64DEC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5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플로우 차트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8A6BAA-C4D3-17DF-D355-01D3F5274FF9}"/>
              </a:ext>
            </a:extLst>
          </p:cNvPr>
          <p:cNvSpPr txBox="1"/>
          <p:nvPr/>
        </p:nvSpPr>
        <p:spPr>
          <a:xfrm>
            <a:off x="867121" y="1497163"/>
            <a:ext cx="301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마이 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D381A-1FCE-09B9-B409-8971C4EA08A1}"/>
              </a:ext>
            </a:extLst>
          </p:cNvPr>
          <p:cNvSpPr txBox="1"/>
          <p:nvPr/>
        </p:nvSpPr>
        <p:spPr>
          <a:xfrm>
            <a:off x="6689337" y="1526993"/>
            <a:ext cx="323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관리자 페이지</a:t>
            </a:r>
          </a:p>
        </p:txBody>
      </p:sp>
      <p:pic>
        <p:nvPicPr>
          <p:cNvPr id="8" name="그림 7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3F79F14F-0D97-A2E0-5E06-516E3529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1" y="2632528"/>
            <a:ext cx="5477510" cy="2857500"/>
          </a:xfrm>
          <a:prstGeom prst="rect">
            <a:avLst/>
          </a:prstGeom>
        </p:spPr>
      </p:pic>
      <p:pic>
        <p:nvPicPr>
          <p:cNvPr id="9" name="그림 8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90093D6D-E422-5D38-78D4-7CBE639A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92" y="2650528"/>
            <a:ext cx="4298630" cy="31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ERD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6F6F5BA2-F008-B153-1B47-86C9ECB6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45" y="1207684"/>
            <a:ext cx="9843818" cy="51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0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제약사항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EE12EDA-220A-190A-B6B3-3E066035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111250"/>
            <a:ext cx="9177150" cy="560143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7A64A5-3D35-AC49-5C65-AAE4A065C624}"/>
              </a:ext>
            </a:extLst>
          </p:cNvPr>
          <p:cNvCxnSpPr>
            <a:cxnSpLocks/>
          </p:cNvCxnSpPr>
          <p:nvPr/>
        </p:nvCxnSpPr>
        <p:spPr>
          <a:xfrm>
            <a:off x="563750" y="1111250"/>
            <a:ext cx="9177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0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제약사항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BE4512B-62E0-0D5C-C568-DCFC791E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058862"/>
            <a:ext cx="8167328" cy="569671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0C6B3D-4ACC-28EE-4182-DD23B528124F}"/>
              </a:ext>
            </a:extLst>
          </p:cNvPr>
          <p:cNvCxnSpPr>
            <a:cxnSpLocks/>
          </p:cNvCxnSpPr>
          <p:nvPr/>
        </p:nvCxnSpPr>
        <p:spPr>
          <a:xfrm>
            <a:off x="538350" y="1058862"/>
            <a:ext cx="8143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8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제약사항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A2C668F-5C0F-372B-4C71-CCE5B05C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058862"/>
            <a:ext cx="7757072" cy="56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856745" y="3244334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995842" y="2862886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995841" y="2844224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1932440"/>
            <a:ext cx="5461386" cy="830997"/>
            <a:chOff x="3403338" y="2598003"/>
            <a:chExt cx="546138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491685" cy="830997"/>
              <a:chOff x="3403338" y="2598003"/>
              <a:chExt cx="249168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3"/>
                <a:ext cx="17129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시스템 개요</a:t>
                </a:r>
                <a:endPara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410690" cy="830997"/>
              <a:chOff x="6454034" y="2598003"/>
              <a:chExt cx="241069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19" y="2667984"/>
                <a:ext cx="16320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Light" panose="00000300000000000000" pitchFamily="2" charset="-127"/>
                  </a:rPr>
                  <a:t>개발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4039438"/>
            <a:ext cx="5519268" cy="830997"/>
            <a:chOff x="3403338" y="2598003"/>
            <a:chExt cx="5519268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750701" cy="830997"/>
              <a:chOff x="3403338" y="2598003"/>
              <a:chExt cx="2750701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97201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시스템 구성도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468572" cy="830997"/>
              <a:chOff x="6454034" y="2598003"/>
              <a:chExt cx="2468572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68988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플로우 차트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81914-8B1B-D39F-F17C-27661978740F}"/>
              </a:ext>
            </a:extLst>
          </p:cNvPr>
          <p:cNvGrpSpPr/>
          <p:nvPr/>
        </p:nvGrpSpPr>
        <p:grpSpPr>
          <a:xfrm>
            <a:off x="3430943" y="2834108"/>
            <a:ext cx="4908524" cy="894578"/>
            <a:chOff x="3403338" y="2534422"/>
            <a:chExt cx="4908524" cy="8945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8AFA01-71ED-684B-9679-CE183EA0076E}"/>
                </a:ext>
              </a:extLst>
            </p:cNvPr>
            <p:cNvGrpSpPr/>
            <p:nvPr/>
          </p:nvGrpSpPr>
          <p:grpSpPr>
            <a:xfrm>
              <a:off x="3403338" y="2534422"/>
              <a:ext cx="2373995" cy="894578"/>
              <a:chOff x="3403338" y="2534422"/>
              <a:chExt cx="2373995" cy="89457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01FA69-5F2E-4F9B-63CA-5D4D59ADFCD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0C5CCB-56F0-8FC0-23FC-A3EE94BF7D7E}"/>
                  </a:ext>
                </a:extLst>
              </p:cNvPr>
              <p:cNvSpPr txBox="1"/>
              <p:nvPr/>
            </p:nvSpPr>
            <p:spPr>
              <a:xfrm>
                <a:off x="4182024" y="2534422"/>
                <a:ext cx="1595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프로젝트 </a:t>
                </a:r>
                <a:br>
                  <a:rPr lang="en-US" altLang="ko-KR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</a:br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수행계획서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0D6078E-AFB6-7102-FA5B-6DC3BFFA91D3}"/>
                </a:ext>
              </a:extLst>
            </p:cNvPr>
            <p:cNvGrpSpPr/>
            <p:nvPr/>
          </p:nvGrpSpPr>
          <p:grpSpPr>
            <a:xfrm>
              <a:off x="6454034" y="2598003"/>
              <a:ext cx="1857828" cy="830997"/>
              <a:chOff x="6454034" y="2598003"/>
              <a:chExt cx="1857828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F8731B-0DDB-E105-F56E-BF2D03BBBCF4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746BF-D4DF-7827-5D85-9F227B4B669A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QR</a:t>
                </a:r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기능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B38FA73-5908-6A33-27E4-CC11F0F1DE88}"/>
              </a:ext>
            </a:extLst>
          </p:cNvPr>
          <p:cNvGrpSpPr/>
          <p:nvPr/>
        </p:nvGrpSpPr>
        <p:grpSpPr>
          <a:xfrm>
            <a:off x="3430943" y="5181188"/>
            <a:ext cx="5142562" cy="830997"/>
            <a:chOff x="3403338" y="2598003"/>
            <a:chExt cx="5142562" cy="83099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7F5CECB-08EF-CA65-FDC4-7CA413CFCE57}"/>
                </a:ext>
              </a:extLst>
            </p:cNvPr>
            <p:cNvGrpSpPr/>
            <p:nvPr/>
          </p:nvGrpSpPr>
          <p:grpSpPr>
            <a:xfrm>
              <a:off x="3403338" y="2598003"/>
              <a:ext cx="1434635" cy="830997"/>
              <a:chOff x="3403338" y="2598003"/>
              <a:chExt cx="1434635" cy="8309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80A88-2885-135D-A5BF-1570C93B4A79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0F30CE-A3D8-1ECC-01A8-9C1930A23B73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6559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ERD</a:t>
                </a:r>
                <a:endPara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950B630-73BE-65E6-70F2-A9ACDC044360}"/>
                </a:ext>
              </a:extLst>
            </p:cNvPr>
            <p:cNvGrpSpPr/>
            <p:nvPr/>
          </p:nvGrpSpPr>
          <p:grpSpPr>
            <a:xfrm>
              <a:off x="6454034" y="2598003"/>
              <a:ext cx="2091866" cy="830997"/>
              <a:chOff x="6454034" y="2598003"/>
              <a:chExt cx="2091866" cy="83099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68F668-B78C-A5B7-75D0-113140D339B9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DF0917-D717-04CB-BBE7-209D06FB187F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31318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제약사항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시스템 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557400" y="1350060"/>
            <a:ext cx="2882086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명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A43DF1-4B39-0894-239D-0C57F57D4E16}"/>
              </a:ext>
            </a:extLst>
          </p:cNvPr>
          <p:cNvSpPr/>
          <p:nvPr/>
        </p:nvSpPr>
        <p:spPr>
          <a:xfrm>
            <a:off x="557400" y="2416775"/>
            <a:ext cx="2882086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0B88A-B745-A238-F5FB-209014427939}"/>
              </a:ext>
            </a:extLst>
          </p:cNvPr>
          <p:cNvSpPr txBox="1"/>
          <p:nvPr/>
        </p:nvSpPr>
        <p:spPr>
          <a:xfrm>
            <a:off x="1062009" y="2841511"/>
            <a:ext cx="7277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강의계획서를 공백으로 등록하여 개설하는 강의가 있어 학생들이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강의계획서를 찾는데 불편함이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분반이 나뉘는 동일한 강의의 경우 동일한 내용의 강의계획서를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여러 장 작성해야 하는 불편함이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교재를 구매하는데 시간이 오래 걸리고 좁은 공간에 많은 사람이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모여 혼잡하다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신입생의 경우 교재 정보를 찾는데 어려움이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9F74A-711B-5ABD-A421-8ADC473065B4}"/>
              </a:ext>
            </a:extLst>
          </p:cNvPr>
          <p:cNvSpPr txBox="1"/>
          <p:nvPr/>
        </p:nvSpPr>
        <p:spPr>
          <a:xfrm>
            <a:off x="1064682" y="1791818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4DECF"/>
                </a:solidFill>
              </a:rPr>
              <a:t>TLMS</a:t>
            </a:r>
            <a:endParaRPr lang="ko-KR" altLang="en-US" b="1" dirty="0">
              <a:solidFill>
                <a:srgbClr val="64DE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개발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B99BE-57E1-4CB9-2CE8-A7673DF8B2DF}"/>
              </a:ext>
            </a:extLst>
          </p:cNvPr>
          <p:cNvSpPr txBox="1"/>
          <p:nvPr/>
        </p:nvSpPr>
        <p:spPr>
          <a:xfrm>
            <a:off x="557400" y="127057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개발 방법론 및 자원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8FA56C-EF76-AC83-C19B-AEAE2455D635}"/>
              </a:ext>
            </a:extLst>
          </p:cNvPr>
          <p:cNvSpPr/>
          <p:nvPr/>
        </p:nvSpPr>
        <p:spPr>
          <a:xfrm>
            <a:off x="557400" y="2162797"/>
            <a:ext cx="6015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개발 방법론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폭포수 모델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62BCF-F235-ADB4-F960-A71527D9F352}"/>
              </a:ext>
            </a:extLst>
          </p:cNvPr>
          <p:cNvSpPr/>
          <p:nvPr/>
        </p:nvSpPr>
        <p:spPr>
          <a:xfrm>
            <a:off x="557400" y="2947293"/>
            <a:ext cx="11077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폭포수 모델이란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폭포수 모델은 개발 단계를 선형적으로 진행하는 방식을 기반으로 하여 각 단계는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다음 단계로 넘어갈 때 이전 단계가 완료되어야 한다는 원칙을 중요시 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선정이유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오랜 기간 사용된 모델이기 때문에 참고할 수 있는 사례가 많으며 각 진행 단계별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산출물이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명확하기 때문에 필요한 요소가 무엇인지 이해하기 적당하다고 판단되어 선정했다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5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개발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B99BE-57E1-4CB9-2CE8-A7673DF8B2DF}"/>
              </a:ext>
            </a:extLst>
          </p:cNvPr>
          <p:cNvSpPr txBox="1"/>
          <p:nvPr/>
        </p:nvSpPr>
        <p:spPr>
          <a:xfrm>
            <a:off x="557400" y="127057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개발 방법론 및 자원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543C373-42B1-920F-7180-B1C043BD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7864"/>
              </p:ext>
            </p:extLst>
          </p:nvPr>
        </p:nvGraphicFramePr>
        <p:xfrm>
          <a:off x="557400" y="2481354"/>
          <a:ext cx="6497741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3617">
                  <a:extLst>
                    <a:ext uri="{9D8B030D-6E8A-4147-A177-3AD203B41FA5}">
                      <a16:colId xmlns:a16="http://schemas.microsoft.com/office/drawing/2014/main" val="233245722"/>
                    </a:ext>
                  </a:extLst>
                </a:gridCol>
                <a:gridCol w="4824124">
                  <a:extLst>
                    <a:ext uri="{9D8B030D-6E8A-4147-A177-3AD203B41FA5}">
                      <a16:colId xmlns:a16="http://schemas.microsoft.com/office/drawing/2014/main" val="344624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</a:t>
                      </a:r>
                      <a:r>
                        <a:rPr lang="en-US" altLang="ko-KR" dirty="0" err="1"/>
                        <a:t>Javascript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1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프론트 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d3js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7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 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 </a:t>
                      </a:r>
                      <a:r>
                        <a:rPr lang="en-US" altLang="ko-KR" dirty="0" err="1"/>
                        <a:t>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1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Maria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6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Linux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스프링 프레임 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스프링 </a:t>
                      </a:r>
                      <a:r>
                        <a:rPr lang="ko-KR" altLang="en-US" dirty="0" err="1"/>
                        <a:t>시큐리티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0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백업 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백업 파일을 드라이브에 업로드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7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이클립스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1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0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수행계획서 업무 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0C3994-2992-B769-62E0-FDF1C0FCF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72285"/>
              </p:ext>
            </p:extLst>
          </p:nvPr>
        </p:nvGraphicFramePr>
        <p:xfrm>
          <a:off x="558800" y="1493369"/>
          <a:ext cx="9667380" cy="3187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5795">
                  <a:extLst>
                    <a:ext uri="{9D8B030D-6E8A-4147-A177-3AD203B41FA5}">
                      <a16:colId xmlns:a16="http://schemas.microsoft.com/office/drawing/2014/main" val="2266132548"/>
                    </a:ext>
                  </a:extLst>
                </a:gridCol>
                <a:gridCol w="2417195">
                  <a:extLst>
                    <a:ext uri="{9D8B030D-6E8A-4147-A177-3AD203B41FA5}">
                      <a16:colId xmlns:a16="http://schemas.microsoft.com/office/drawing/2014/main" val="2238674029"/>
                    </a:ext>
                  </a:extLst>
                </a:gridCol>
                <a:gridCol w="2417195">
                  <a:extLst>
                    <a:ext uri="{9D8B030D-6E8A-4147-A177-3AD203B41FA5}">
                      <a16:colId xmlns:a16="http://schemas.microsoft.com/office/drawing/2014/main" val="291861978"/>
                    </a:ext>
                  </a:extLst>
                </a:gridCol>
                <a:gridCol w="2417195">
                  <a:extLst>
                    <a:ext uri="{9D8B030D-6E8A-4147-A177-3AD203B41FA5}">
                      <a16:colId xmlns:a16="http://schemas.microsoft.com/office/drawing/2014/main" val="3489245374"/>
                    </a:ext>
                  </a:extLst>
                </a:gridCol>
              </a:tblGrid>
              <a:tr h="455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2877"/>
                  </a:ext>
                </a:extLst>
              </a:tr>
              <a:tr h="455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회원관리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강의관리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수강신청관리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5490"/>
                  </a:ext>
                </a:extLst>
              </a:tr>
              <a:tr h="4553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강의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36878"/>
                  </a:ext>
                </a:extLst>
              </a:tr>
              <a:tr h="455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학적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성적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온라인 강의실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3675"/>
                  </a:ext>
                </a:extLst>
              </a:tr>
              <a:tr h="455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전산관리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강의 개설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61105"/>
                  </a:ext>
                </a:extLst>
              </a:tr>
              <a:tr h="455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강의 계획서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48255"/>
                  </a:ext>
                </a:extLst>
              </a:tr>
              <a:tr h="4553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8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QR 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기능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4A872E32-84EC-2D17-1B43-27F79A80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7" y="2097983"/>
            <a:ext cx="2796255" cy="2796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4C38D9-3B03-25D6-F72E-D90F63EC421D}"/>
              </a:ext>
            </a:extLst>
          </p:cNvPr>
          <p:cNvSpPr txBox="1"/>
          <p:nvPr/>
        </p:nvSpPr>
        <p:spPr>
          <a:xfrm>
            <a:off x="4568608" y="2112715"/>
            <a:ext cx="5171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 </a:t>
            </a:r>
            <a:r>
              <a:rPr lang="en-US" altLang="ko-KR" sz="1600" dirty="0"/>
              <a:t>Quick Response</a:t>
            </a:r>
            <a:r>
              <a:rPr lang="ko-KR" altLang="en-US" sz="1600" dirty="0"/>
              <a:t>의 약자로</a:t>
            </a:r>
            <a:r>
              <a:rPr lang="en-US" altLang="ko-KR" sz="1600" dirty="0"/>
              <a:t> 2</a:t>
            </a:r>
            <a:r>
              <a:rPr lang="ko-KR" altLang="en-US" sz="1600" dirty="0"/>
              <a:t>차원 매트릭스 형태로 </a:t>
            </a:r>
            <a:br>
              <a:rPr lang="en-US" altLang="ko-KR" sz="1600" dirty="0"/>
            </a:br>
            <a:r>
              <a:rPr lang="ko-KR" altLang="en-US" sz="1600" dirty="0"/>
              <a:t>이루어진 정보 표시 방법이다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0B740-1826-15E0-4D29-5DF01D3FD86F}"/>
              </a:ext>
            </a:extLst>
          </p:cNvPr>
          <p:cNvSpPr txBox="1"/>
          <p:nvPr/>
        </p:nvSpPr>
        <p:spPr>
          <a:xfrm>
            <a:off x="4267179" y="1644583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‘QR </a:t>
            </a:r>
            <a:r>
              <a:rPr lang="ko-KR" altLang="en-US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코드</a:t>
            </a:r>
            <a:r>
              <a:rPr lang="en-US" altLang="ko-KR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란</a:t>
            </a:r>
            <a:r>
              <a:rPr lang="en-US" altLang="ko-KR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</a:t>
            </a:r>
            <a:endParaRPr lang="ko-KR" altLang="en-US" sz="4000" b="1" dirty="0">
              <a:solidFill>
                <a:srgbClr val="64DEC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53003-DD5B-7D58-8CCD-E1A91581AF65}"/>
              </a:ext>
            </a:extLst>
          </p:cNvPr>
          <p:cNvSpPr txBox="1"/>
          <p:nvPr/>
        </p:nvSpPr>
        <p:spPr>
          <a:xfrm>
            <a:off x="4568608" y="2994260"/>
            <a:ext cx="2575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QR </a:t>
            </a:r>
            <a:r>
              <a:rPr lang="ko-KR" altLang="en-US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코드</a:t>
            </a:r>
            <a:r>
              <a:rPr lang="en-US" altLang="ko-KR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64825-F1E2-02BE-4FAC-7BA3D4A0EFD1}"/>
              </a:ext>
            </a:extLst>
          </p:cNvPr>
          <p:cNvSpPr txBox="1"/>
          <p:nvPr/>
        </p:nvSpPr>
        <p:spPr>
          <a:xfrm>
            <a:off x="4568608" y="357220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회원가입 시 학생번호가 담긴 </a:t>
            </a:r>
            <a:r>
              <a:rPr lang="en-US" altLang="ko-KR" sz="1600" dirty="0"/>
              <a:t>QR</a:t>
            </a:r>
            <a:r>
              <a:rPr lang="ko-KR" altLang="en-US" sz="1600" dirty="0"/>
              <a:t> 코드를 생성한다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gg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g sans"/>
              </a:rPr>
              <a:t>서점에서 </a:t>
            </a:r>
            <a:r>
              <a:rPr lang="en-US" altLang="ko-KR" sz="1600" dirty="0">
                <a:latin typeface="gg sans"/>
              </a:rPr>
              <a:t>QR </a:t>
            </a:r>
            <a:r>
              <a:rPr lang="ko-KR" altLang="en-US" sz="1600" dirty="0">
                <a:latin typeface="gg sans"/>
              </a:rPr>
              <a:t>코드를 스캔하여 학생번호를 읽어 들인다</a:t>
            </a:r>
            <a:r>
              <a:rPr lang="en-US" altLang="ko-KR" sz="1600" dirty="0">
                <a:latin typeface="gg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latin typeface="gg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읽어 들인 학생번호를 구매내역 테이블에 있는 학생번호와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대조하여 구매내역을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99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시스템 구성도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9B95A-77BB-A083-6304-D80E3897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1" y="1969010"/>
            <a:ext cx="8413698" cy="349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플로우 차트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22F0979-06DD-62E5-E51A-CEB8510F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48" y="1132488"/>
            <a:ext cx="5055020" cy="54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4225F-C262-76EB-E28B-CABF313C11A4}"/>
              </a:ext>
            </a:extLst>
          </p:cNvPr>
          <p:cNvSpPr txBox="1"/>
          <p:nvPr/>
        </p:nvSpPr>
        <p:spPr>
          <a:xfrm>
            <a:off x="775457" y="1696284"/>
            <a:ext cx="388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전체 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114552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334</Words>
  <Application>Microsoft Office PowerPoint</Application>
  <PresentationFormat>와이드스크린</PresentationFormat>
  <Paragraphs>126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Wingdings</vt:lpstr>
      <vt:lpstr>Arial</vt:lpstr>
      <vt:lpstr>HY견고딕</vt:lpstr>
      <vt:lpstr>gg sans</vt:lpstr>
      <vt:lpstr>HY헤드라인M</vt:lpstr>
      <vt:lpstr>KoPubWorld돋움체 Bold</vt:lpstr>
      <vt:lpstr>맑은 고딕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영민 김</cp:lastModifiedBy>
  <cp:revision>23</cp:revision>
  <dcterms:created xsi:type="dcterms:W3CDTF">2020-01-03T14:16:53Z</dcterms:created>
  <dcterms:modified xsi:type="dcterms:W3CDTF">2023-10-09T06:05:27Z</dcterms:modified>
</cp:coreProperties>
</file>