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qtkhNEXtC5dq2WOGSe2IMi2uw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51779A-1310-4FFE-8CEB-B2DA44754AE7}">
  <a:tblStyle styleId="{BD51779A-1310-4FFE-8CEB-B2DA44754AE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6223E7D-0116-46A0-999F-1C4E888D34A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프로그래밍 언어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Collection framework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Collection Framework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26" y="1539652"/>
            <a:ext cx="8595854" cy="426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Collection Framework</a:t>
            </a:r>
            <a:endParaRPr/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457200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{BD51779A-1310-4FFE-8CEB-B2DA44754AE7}</a:tableStyleId>
              </a:tblPr>
              <a:tblGrid>
                <a:gridCol w="1450500"/>
                <a:gridCol w="1008100"/>
                <a:gridCol w="3312375"/>
                <a:gridCol w="2592275"/>
              </a:tblGrid>
              <a:tr h="553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인터페이스 분류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구현클래스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68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Collection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List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순서를 유지하고 저장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중복 저장 가능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ArrayList, LinkedList, Vector, stack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968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Set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순서를 유지하지 않고 저장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중복 저장 불가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HashSet, TreeSet, EnumSet, LinkedHashSet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968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Queue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FIFO(first in first out)구조의 저장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ArrayDeque, LinkedList, PriorityQueue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17983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Map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키와 값의 쌍으로 저장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키는 중복 저장 불가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HashMap, TreeMap, EnumMap, LinkedHashMap, WeakHashMap, priperties, Hashtable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ArrayList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LinkedList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Vecter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호환성 및 동기화를 위해 남아있으나 ArrayList 사용 권장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085" y="2029913"/>
            <a:ext cx="4246444" cy="150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3717032"/>
            <a:ext cx="4389849" cy="146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List interface method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Doc 참고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12776"/>
            <a:ext cx="8136904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961127"/>
            <a:ext cx="5616624" cy="475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Stack&lt;E&gt; class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스택 메모리 구조는 선형 메모리 공간에 데이터를 저장하면서 후입선출(LIFO)의 시멘틱을 따르는 자료 구조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Stack&lt;E&gt; method</a:t>
            </a:r>
            <a:endParaRPr/>
          </a:p>
        </p:txBody>
      </p:sp>
      <p:graphicFrame>
        <p:nvGraphicFramePr>
          <p:cNvPr id="190" name="Google Shape;190;p15"/>
          <p:cNvGraphicFramePr/>
          <p:nvPr/>
        </p:nvGraphicFramePr>
        <p:xfrm>
          <a:off x="457200" y="1310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{66223E7D-0116-46A0-999F-1C4E888D34AA}</a:tableStyleId>
              </a:tblPr>
              <a:tblGrid>
                <a:gridCol w="2242600"/>
                <a:gridCol w="598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메소드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 empty()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스택이 비어 있으면 true를, 비어 있지 않으면 false를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 peek()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스택의 제일 상단에 있는(제일 마지막으로 저장된) 요소를 반환함.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 pop()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스택의 제일 상단에 있는(제일 마지막으로 저장된) 요소를 반환하고, 해당 요소를 스택에서 제거함.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 push(E item)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스택의 제일 상단에 전달된 요소를 삽입함.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 search(Object o)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스택에서 전달된 객체가 존재하는 위치의 인덱스를 반환함.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이때 인덱스는 제일 상단에 있는(제일 마지막으로 저장된) 요소의 위치부터 0이 아닌 1부터 시작함.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Queue&lt;E&gt; Interface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큐 메모리 구조는 선형 메모리 공간에 데이터를 저장하면서 선입선출(FIFO)의 시멘틱을 따르는 자료 구조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609" y="1916832"/>
            <a:ext cx="5355671" cy="474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Queue&lt;E&gt; method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489221" y="982608"/>
            <a:ext cx="8229600" cy="53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구현된 다양한 클래스들이 존재한다.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Deque&lt;E&gt;, BlockingDeque&lt;E&gt;, BlockingQueue&lt;E&gt;, TransferQueue&lt;E&gt;, ArrayDeque&lt;E&gt;</a:t>
            </a: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21" y="980728"/>
            <a:ext cx="8448939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특징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요소의 저장 순서를 유지하지 않음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같은 요소의 중복 저장을 허용하지 않음.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HashSet&lt;E&gt;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TreeSet&lt;E&gt;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HashSet&lt;E&gt; class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해시 알고리즘(hash algorithm)을 사용하여 검색 속도가 매우 빠름.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HashSet 클래스는 내부적으로 HashMap 인스턴스를 이용하여 요소를 저장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요소의 저장 순서를 유지해야 한다면 JDK 1.4부터 제공하는 LinkedHashSet 클래스를 사용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Generic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변수의 선언이나 메서드의 매개변수를 하나의 참조 자료형이 아닌 여러 자료형을 변환 될 수 있도록 프로그래밍 하는 방식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컴파일 시 강한 타입 체크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형변환(casting)의 제거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컬렉션 프레임워크에서 많이 사용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&lt;T&gt;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&lt;T extends 상위클래스&gt;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Hash algorithm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해시 함수(hash function)를 사용하여 데이터를 해시 테이블(hash table)에 저장하고, 다시 그것을 검색하는 알고리즘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59" y="2276872"/>
            <a:ext cx="68770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TreeSet&lt;E&gt;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이진검색트리(binary search tree)의 형태로 요소를 저장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628800"/>
            <a:ext cx="367665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48" y="2040280"/>
            <a:ext cx="30670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Set interface method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55" y="1340768"/>
            <a:ext cx="8391509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Map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특징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요소의 저장 순서 무시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키는 중복 허용 불가, 값은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HashMap&lt;K,V&gt;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Hashtable&lt;K,V&gt; - 호환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TreeMap&lt;K,V&gt;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HashMap&lt;K, V&gt; class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Map 컬렉션 클래스에서 가장 많이 사용되는 클래스 중 하나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해시 알고리즘(hash algorithm)을 사용하여 검색 속도가 매우 빠름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TreeMap&lt;K, V&gt; class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이진 검색 트리(binary search tree)의 형태로 저장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69" y="1484784"/>
            <a:ext cx="7506139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참고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Comparator – 구현 객체를 전달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왜 사용하는가?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실제 사용하는 용법이나 모양새는 비슷한데 왜 이렇게 다양한 형태로 사용하는가?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자료구조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자료형 매개변수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type의 의미로 T를 많이 사용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&lt;T&gt;에서 &lt;&gt; 는 다이아몬드 연산자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은 T에서 사용불가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다이아몬드 연산자 내부에서 자료형은 생략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ArrayList&lt;String&gt; list = new ArrayList&lt;&gt;();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제너릭은 자료형 추론(java 10)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6" y="4230985"/>
            <a:ext cx="78581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Generic Class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196752"/>
            <a:ext cx="5090031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852936"/>
            <a:ext cx="5657436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멀티 타입 파라미터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945257"/>
            <a:ext cx="82200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4" y="3933056"/>
            <a:ext cx="9356540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Generic Method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메서드의 선언부에서 사용하는 제너릭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리턴 타입, 파라미터 타입을 정의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60" y="1988840"/>
            <a:ext cx="7587381" cy="1158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6"/>
          <p:cNvGrpSpPr/>
          <p:nvPr/>
        </p:nvGrpSpPr>
        <p:grpSpPr>
          <a:xfrm>
            <a:off x="620070" y="3281076"/>
            <a:ext cx="4709509" cy="1555523"/>
            <a:chOff x="875614" y="3573017"/>
            <a:chExt cx="4276727" cy="1165849"/>
          </a:xfrm>
        </p:grpSpPr>
        <p:pic>
          <p:nvPicPr>
            <p:cNvPr id="126" name="Google Shape;126;p6"/>
            <p:cNvPicPr preferRelativeResize="0"/>
            <p:nvPr/>
          </p:nvPicPr>
          <p:blipFill rotWithShape="1">
            <a:blip r:embed="rId4">
              <a:alphaModFix/>
            </a:blip>
            <a:srcRect b="84153" l="0" r="0" t="0"/>
            <a:stretch/>
          </p:blipFill>
          <p:spPr>
            <a:xfrm>
              <a:off x="875616" y="3573017"/>
              <a:ext cx="4276725" cy="2369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127" name="Google Shape;127;p6"/>
            <p:cNvPicPr preferRelativeResize="0"/>
            <p:nvPr/>
          </p:nvPicPr>
          <p:blipFill rotWithShape="1">
            <a:blip r:embed="rId4">
              <a:alphaModFix/>
            </a:blip>
            <a:srcRect b="53580" l="0" r="0" t="27056"/>
            <a:stretch/>
          </p:blipFill>
          <p:spPr>
            <a:xfrm>
              <a:off x="875615" y="3829040"/>
              <a:ext cx="4276725" cy="2895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128" name="Google Shape;128;p6"/>
            <p:cNvPicPr preferRelativeResize="0"/>
            <p:nvPr/>
          </p:nvPicPr>
          <p:blipFill rotWithShape="1">
            <a:blip r:embed="rId4">
              <a:alphaModFix/>
            </a:blip>
            <a:srcRect b="0" l="0" r="0" t="58522"/>
            <a:stretch/>
          </p:blipFill>
          <p:spPr>
            <a:xfrm>
              <a:off x="875614" y="4118600"/>
              <a:ext cx="4276725" cy="6202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pic>
        <p:nvPicPr>
          <p:cNvPr id="129" name="Google Shape;12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072" y="5085184"/>
            <a:ext cx="8311012" cy="122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Generic Method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메서드도 static 변수와 같이 인스턴스화 되기 전에 메모리에 등록되는데 T의 타입을 정할 수 없으므로 에러발생 =&gt; 제너릭 메서드는 static이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return type앞에 제너릭을 사용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클래스의 제너릭&lt;T&gt;와 제너릭 메서드의&lt;T&gt;는 전혀 별개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인스턴스 변수&lt;&gt;지역변수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와일드 카드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제네릭에서 와일드 카드는 '?' 기호를 사용하며 의미 그대로 어떤 타입도 될 수 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'?'만 사용하면 Object 타입과 다를게 없으므로 제네릭 제한에서 사용하는 extends, super 키워드를 함께 사용한다.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3068960"/>
            <a:ext cx="6120680" cy="32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34379" r="0" t="0"/>
          <a:stretch/>
        </p:blipFill>
        <p:spPr>
          <a:xfrm>
            <a:off x="1835696" y="3717384"/>
            <a:ext cx="5344973" cy="302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배열의단점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객체의 수가 생성시 정해져 불특정 다수의 객체 저장 불리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객체 삭제 시 해당 인덱스가 비어 빈공간 존재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다수의 데이터를 쉽고 효과적으로 처리(추가, 삭제, 검색)할 수 있는 표준화된 방법을 제공하는 인터페이스와 클래스의 집합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데이터를 저장하는 자료구조와 데이터 처리 알고리즘을 구조화 하여 클래스로 구현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Collection Framework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