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g5LrQXZ0OkRKu1IHvHIDbYPsVU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6FB12C-0FC6-4F7F-8B99-F3D9C37B283A}">
  <a:tblStyle styleId="{476FB12C-0FC6-4F7F-8B99-F3D9C37B283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fill>
          <a:solidFill>
            <a:srgbClr val="FCDCCE"/>
          </a:solidFill>
        </a:fill>
      </a:tcStyle>
    </a:band1H>
    <a:band2H>
      <a:tcTxStyle/>
    </a:band2H>
    <a:band1V>
      <a:tcTxStyle/>
      <a:tcStyle>
        <a:fill>
          <a:solidFill>
            <a:srgbClr val="FCDCCE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프로그래밍 언어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-KR"/>
              <a:t>Lambda Expressions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-KR"/>
              <a:t>&amp;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-KR"/>
              <a:t>Stream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Stream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스트림은 외부 반복을 통해 작업하는 컬렉션과는 달리 내부 반복(internal iteration)을 통해 작업을 수행합니다.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스트림은 재사용이 가능한 컬렉션과는 달리 단 한 번만 사용할 수 있습니다.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스트림은 원본 데이터를 변경하지 않습니다.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 연산은 중간 연산과 최종 연산으로 구분 됨.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스트림의 연산은 필터-맵(filter-map) 기반의 API를 사용하여 지연(lazy) 연산을 통해 성능을 최적화합니다.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스트림은 parallelStream() 메소드를 통한 손쉬운 병렬 처리를 지원합니다. 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스트림의 동작흐름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스트림의 생성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스트림의 중개연산(스트림의 변환)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스트림의 최종연산(스트림의 사용)</a:t>
            </a: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780928"/>
            <a:ext cx="8296203" cy="137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스트림의 생성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Collection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컬렉션의 상위클래스 collection 인터페이스에 stream() 메서드가 정의되어 하위 모든 List와 Set 컬렉션 클래스도 stream메서드로 스트림 생성 가능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parallelStream() 메서드로 병렬 처리가 가능한 스트림 생성 가능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배열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가변 매개변수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지정된 범위의 연속된 정수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특정 타입의 난수들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람다 표현식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파일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빈 스트림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스트림의 중개연산</a:t>
            </a: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intermediate operation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 필터링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해당 스트림에서 주어진 조건(predicate)에 맞는 요소만으로 구성된 새로운 스트림을 반환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filter(), distinct()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 변화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map(), flatMap()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 제한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limit(), skip()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 정렬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sorted(0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스트림 연산 결과 확인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peek()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중개 연산 메서드</a:t>
            </a:r>
            <a:endParaRPr/>
          </a:p>
        </p:txBody>
      </p:sp>
      <p:graphicFrame>
        <p:nvGraphicFramePr>
          <p:cNvPr id="174" name="Google Shape;174;p14"/>
          <p:cNvGraphicFramePr/>
          <p:nvPr/>
        </p:nvGraphicFramePr>
        <p:xfrm>
          <a:off x="457200" y="1052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{476FB12C-0FC6-4F7F-8B99-F3D9C37B283A}</a:tableStyleId>
              </a:tblPr>
              <a:tblGrid>
                <a:gridCol w="2530625"/>
                <a:gridCol w="5698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메서드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Stream&lt;T&gt; filter(Predicate&lt;? super T&gt; predicate)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해당 스트림에서 주어진 조건(predicate)에 맞는 요소만으로 구성된 새로운 스트림을 반환함.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&lt;R&gt; Stream&lt;R&gt; map(Functoin&lt;? super T, ? extends R&gt; mapper)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해당 스트림의 요소들을 주어진 함수에 인수로 전달하여, 그 반환값으로 이루어진 새로운 스트림을 반환함.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&lt;R&gt; Stream&lt;R&gt; flatMap(Functoin&lt;? super T, ? extends Stream&lt;? extends R&gt;&gt; mapper)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해당 스트림의 요소가 배열일 경우, 배열의 각 요소를 주어진 함수에 인수로 전달하여, 그 반환값으로 이루어진 새로운 스트림을 반환함.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Stream&lt;T&gt; distinct()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해당 스트림에서 중복된 요소가 제거된 새로운 스트림을 반환함.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내부적으로 Object 클래스의 equals() 메소드를 사용함.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중개 연산 메서드</a:t>
            </a:r>
            <a:endParaRPr/>
          </a:p>
        </p:txBody>
      </p:sp>
      <p:graphicFrame>
        <p:nvGraphicFramePr>
          <p:cNvPr id="180" name="Google Shape;180;p15"/>
          <p:cNvGraphicFramePr/>
          <p:nvPr/>
        </p:nvGraphicFramePr>
        <p:xfrm>
          <a:off x="457200" y="1052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{476FB12C-0FC6-4F7F-8B99-F3D9C37B283A}</a:tableStyleId>
              </a:tblPr>
              <a:tblGrid>
                <a:gridCol w="2530625"/>
                <a:gridCol w="5698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메서드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Stream&lt;T&gt; limit(long maxSize)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해당 스트림에서 전달된 개수만큼의 요소만으로 이루어진 새로운 스트림을 반환함.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Stream&lt;T&gt; peek(Consumer&lt;? super T&gt; action)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결과 스트림으로부터 각 요소를 소모하여 추가로 명시된 동작(action)을 수행하여 새로운 스트림을 생성하여 반환함.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Stream&lt;T&gt; skip(long n)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해당 스트림의 첫 번째 요소부터 전달된 개수만큼의 요소를 제외한 나머지 요소만으로 이루어진 새로운 스트림을 반환함.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Stream&lt;T&gt; sorted()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Stream&lt;T&gt; sorted(Comparator&lt;? super T&gt; comparator)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해당 스트림을 주어진 비교자(comparator)를 이용하여 정렬함.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비교자를 전달하지 않으면 영문사전 순(natural order)으로 정렬함.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스트림의 최종연산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terminal operation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중개 연산을 통해 변환된 스트림은 마지막으로 최종 연산을 통해 각 요소를 소모하여 결과를 표시합니다.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지연(lazy)연산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모든 요소를 소모한 해당 스트림은 더는 사용 불가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요소의 출력 : forEach()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요소의 소모 : reduce()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요소의 검색 : findFirst(), findAny()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요소의 검사 : anyMatch(), allMatch(), noneMatch()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요소의 통계 : count(), min(), max()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요소의 연산 : sum(), average()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요소의 수집 : collect()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reduce() 연산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정의되 연산이 아닌 프로그래머가 직접 지어하는 연산을 적용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최종 연산으로 스트림의 요소를 소모하며 연산 수행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배열의 모든 합을 구하는 reduce() 연산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두번째 요소로 전달되는 람다식에 따라 다양한 기능을 수행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2800350"/>
            <a:ext cx="83439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Search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람다식(Lambda expression)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함수형 프로그래밍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Functional programming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y= f(x)형태의 함수로 구성된 프로그래밍 기법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순수 함수를 구현하고 호출함으로써 외부 자료에 부수적인 영향을 주지 않고 매개 변수만을 사용하도록 만든 함수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안정적인 확장성 있는 프로그래밍 방식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대용량 데이터의 처리시에 유리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데이터 포장 객체를 생성 후 처리하는 것 보다 데이터를 바로 처리하는 것이 속도에 유리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데이터의 병렬 처리 및 취합에 개체보다 유리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람다식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자바에서 함수형 프로그래밍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자바 8 부터 지원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익명함수(anonymous function)을 생성하기 위한 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클래스를 생성하지 않고 함수의 호출만으로 기능을 수행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	(매개변수목록) -&gt; {함수실행문}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3933056"/>
            <a:ext cx="7960784" cy="129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람다 표현식 문법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매개변수의 타입을 추론할 수 있는 경우에는 타입을 생략할 수 있습니다.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매개변수가 하나인 경우에는 괄호(())를 생략할 수 있습니다.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함수의 몸체가 하나의 명령문만으로 이루어진 경우에는 중괄호({})를 생략할 수 있습니다. (이때 세미콜론(;)은 붙이지 않음)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함수의 몸체가 하나의 return 문으로만 이루어진 경우에는 중괄호({})를 생략할 수 없습니다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return 문 대신 표현식을 사용할 수 있으며, 이때 반환값은 표현식의 결과값이 됩니다. (이때 세미콜론(;)은 붙이지 않음)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함수형 인터페이스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람다식을 선언하기 위한 인터페이스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익명 함수와 매개 변수만으로 구현되므로 단 하나의 메서드만을 가짐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@FuntionalInterface annotation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단일 메서드가 아니면 에러출력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3140968"/>
            <a:ext cx="8100900" cy="22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익명 객체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해당 메서드를 호출하기 위해 객체를 생성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내부적으로 람다식을 메소드로 가지는 익명객체를 생성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java.util.function.*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메서드 참조(mathod reference)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메서드를 참조해서 매개 변수의 정보 및 리턴 타입을 기준으로 람다식에서 불필요한 매개 변수를 제거하는 것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단순호출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함수적 인터페이스를 활용한다면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정적메서드 참조는 “클래스::메서드”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인스턴스메서드 참조는 “참조변수::메서드”</a:t>
            </a:r>
            <a:endParaRPr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95" y="2138189"/>
            <a:ext cx="23050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7099" y="2183904"/>
            <a:ext cx="13811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5736" y="3254499"/>
            <a:ext cx="42386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함수적 인터페이스</a:t>
            </a:r>
            <a:endParaRPr/>
          </a:p>
        </p:txBody>
      </p:sp>
      <p:graphicFrame>
        <p:nvGraphicFramePr>
          <p:cNvPr id="138" name="Google Shape;138;p9"/>
          <p:cNvGraphicFramePr/>
          <p:nvPr/>
        </p:nvGraphicFramePr>
        <p:xfrm>
          <a:off x="457200" y="1052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{476FB12C-0FC6-4F7F-8B99-F3D9C37B283A}</a:tableStyleId>
              </a:tblPr>
              <a:tblGrid>
                <a:gridCol w="1234475"/>
                <a:gridCol w="3240350"/>
                <a:gridCol w="3754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종류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추상메소드 특징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25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Consumer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매개값은 있고, 리턴값은 없음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86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Supplier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매개값은 없고 리턴값은 있음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3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Function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매개값도 있고 리턴값도 있음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주로 매개값을 리턴값으로 매핑(타입변환)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Operator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매개값도 있고 리턴값도 있음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주로 매개값을 연산하여 결과값을 리턴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Predicate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매개값은 있고 리턴 타입은 boolean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매개값을 조사해서 true/false로 리턴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 b="85033" l="4021" r="1684" t="0"/>
          <a:stretch/>
        </p:blipFill>
        <p:spPr>
          <a:xfrm>
            <a:off x="5004048" y="1566208"/>
            <a:ext cx="3529723" cy="63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67418" l="4021" r="1684" t="19963"/>
          <a:stretch/>
        </p:blipFill>
        <p:spPr>
          <a:xfrm>
            <a:off x="5004048" y="2530480"/>
            <a:ext cx="3529723" cy="53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48429" l="4021" r="1684" t="39071"/>
          <a:stretch/>
        </p:blipFill>
        <p:spPr>
          <a:xfrm>
            <a:off x="5088305" y="3368040"/>
            <a:ext cx="3529723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23846" l="4021" r="1684" t="63296"/>
          <a:stretch/>
        </p:blipFill>
        <p:spPr>
          <a:xfrm>
            <a:off x="5088305" y="4392488"/>
            <a:ext cx="3529723" cy="5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4021" r="1684" t="85357"/>
          <a:stretch/>
        </p:blipFill>
        <p:spPr>
          <a:xfrm>
            <a:off x="5103073" y="5410200"/>
            <a:ext cx="3529723" cy="62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2006-10-05T04:04:58Z</dcterms:created>
  <dc:creator>Microsoft Corporation</dc:creator>
</cp:coreProperties>
</file>