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84" r:id="rId5"/>
    <p:sldId id="278" r:id="rId6"/>
    <p:sldId id="288" r:id="rId7"/>
    <p:sldId id="289" r:id="rId8"/>
    <p:sldId id="290" r:id="rId9"/>
    <p:sldId id="291" r:id="rId10"/>
    <p:sldId id="285" r:id="rId11"/>
    <p:sldId id="294" r:id="rId12"/>
    <p:sldId id="29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342941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발생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throw </a:t>
            </a:r>
            <a:r>
              <a:rPr lang="ko-KR" altLang="en-US" dirty="0"/>
              <a:t>사용하여 예외를 발생 가능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08" y="1844824"/>
            <a:ext cx="813690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Exception</a:t>
            </a:r>
            <a:r>
              <a:rPr lang="en-US" altLang="ko-KR" sz="1600" dirty="0"/>
              <a:t> e </a:t>
            </a:r>
            <a:r>
              <a:rPr lang="en-US" altLang="ko-KR" sz="1600" b="1" dirty="0"/>
              <a:t>=</a:t>
            </a:r>
            <a:r>
              <a:rPr lang="en-US" altLang="ko-KR" sz="1600" dirty="0"/>
              <a:t> </a:t>
            </a:r>
            <a:r>
              <a:rPr lang="en-US" altLang="ko-KR" sz="1600" b="1" dirty="0"/>
              <a:t>new</a:t>
            </a:r>
            <a:r>
              <a:rPr lang="en-US" altLang="ko-KR" sz="1600" dirty="0"/>
              <a:t> </a:t>
            </a:r>
            <a:r>
              <a:rPr lang="en-US" altLang="ko-KR" sz="1600" b="1" dirty="0"/>
              <a:t>Exception</a:t>
            </a:r>
            <a:r>
              <a:rPr lang="en-US" altLang="ko-KR" sz="1600" dirty="0"/>
              <a:t>("</a:t>
            </a:r>
            <a:r>
              <a:rPr lang="ko-KR" altLang="en-US" sz="1600" dirty="0"/>
              <a:t>오류메시지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...</a:t>
            </a:r>
          </a:p>
          <a:p>
            <a:r>
              <a:rPr lang="en-US" altLang="ko-KR" sz="1600" b="1" dirty="0"/>
              <a:t>throw</a:t>
            </a:r>
            <a:r>
              <a:rPr lang="en-US" altLang="ko-KR" sz="1600" dirty="0"/>
              <a:t> e;</a:t>
            </a:r>
          </a:p>
        </p:txBody>
      </p:sp>
    </p:spTree>
    <p:extLst>
      <p:ext uri="{BB962C8B-B14F-4D97-AF65-F5344CB8AC3E}">
        <p14:creationId xmlns:p14="http://schemas.microsoft.com/office/powerpoint/2010/main" val="161794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회피하기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선언부에</a:t>
            </a:r>
            <a:r>
              <a:rPr lang="ko-KR" altLang="en-US" dirty="0"/>
              <a:t> </a:t>
            </a:r>
            <a:r>
              <a:rPr lang="en-US" altLang="ko-KR" dirty="0"/>
              <a:t>throws </a:t>
            </a:r>
            <a:r>
              <a:rPr lang="ko-KR" altLang="en-US" dirty="0"/>
              <a:t>키워드를 사용하여 해당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사용할 때 발생할 수 있는 예외를 미리 가능</a:t>
            </a:r>
            <a:endParaRPr lang="en-US" altLang="ko-KR" dirty="0"/>
          </a:p>
          <a:p>
            <a:r>
              <a:rPr lang="ko-KR" altLang="en-US" dirty="0"/>
              <a:t>발생할 수 있는 예외를 사용자가 충분히 인지할 수 있으며</a:t>
            </a:r>
            <a:r>
              <a:rPr lang="en-US" altLang="ko-KR" dirty="0"/>
              <a:t>, </a:t>
            </a:r>
            <a:r>
              <a:rPr lang="ko-KR" altLang="en-US" dirty="0"/>
              <a:t>그에 대한 처리까지도 강제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47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try-with-resources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리소스를 자동 해제 하도록 제공해주는 구문</a:t>
            </a:r>
            <a:endParaRPr lang="en-US" altLang="ko-KR" dirty="0"/>
          </a:p>
          <a:p>
            <a:r>
              <a:rPr lang="en-US" altLang="ko-KR" dirty="0"/>
              <a:t>Java SE 7</a:t>
            </a:r>
            <a:r>
              <a:rPr lang="ko-KR" altLang="en-US" dirty="0"/>
              <a:t>부터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리소스가 </a:t>
            </a:r>
            <a:r>
              <a:rPr lang="en-US" altLang="ko-KR" dirty="0" err="1"/>
              <a:t>AutoCloseable</a:t>
            </a:r>
            <a:r>
              <a:rPr lang="ko-KR" altLang="en-US" dirty="0"/>
              <a:t>을 구현해야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510849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3040" y="1988840"/>
            <a:ext cx="6725304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try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파일을 열거나 자원을 할당하는 명령문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 ...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91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 오류</a:t>
            </a:r>
            <a:r>
              <a:rPr lang="en-US" altLang="ko-KR" dirty="0"/>
              <a:t>(compile error)</a:t>
            </a:r>
          </a:p>
          <a:p>
            <a:pPr lvl="1"/>
            <a:r>
              <a:rPr lang="ko-KR" altLang="en-US" dirty="0"/>
              <a:t>프로그램 코드 작성 중 발생하는 문법적 오류</a:t>
            </a:r>
            <a:endParaRPr lang="en-US" altLang="ko-KR" dirty="0"/>
          </a:p>
          <a:p>
            <a:r>
              <a:rPr lang="ko-KR" altLang="en-US" dirty="0"/>
              <a:t>실행 오류</a:t>
            </a:r>
            <a:r>
              <a:rPr lang="en-US" altLang="ko-KR" dirty="0"/>
              <a:t>(runtime error)</a:t>
            </a:r>
          </a:p>
          <a:p>
            <a:pPr lvl="1"/>
            <a:r>
              <a:rPr lang="ko-KR" altLang="en-US" dirty="0"/>
              <a:t>실행 중인 프로그램이 의도하지 않은 동작을 하거나</a:t>
            </a:r>
            <a:r>
              <a:rPr lang="en-US" altLang="ko-KR" dirty="0"/>
              <a:t>(bug)</a:t>
            </a:r>
            <a:r>
              <a:rPr lang="ko-KR" altLang="en-US" dirty="0"/>
              <a:t>프로그램이 멈추게 하는 오류</a:t>
            </a:r>
            <a:endParaRPr lang="en-US" altLang="ko-KR" dirty="0"/>
          </a:p>
          <a:p>
            <a:r>
              <a:rPr lang="ko-KR" altLang="en-US" dirty="0"/>
              <a:t>실행 중 비정상 종료는 서비스 운영에 치명적</a:t>
            </a:r>
            <a:endParaRPr lang="en-US" altLang="ko-KR" dirty="0"/>
          </a:p>
          <a:p>
            <a:r>
              <a:rPr lang="ko-KR" altLang="en-US" dirty="0"/>
              <a:t>오류가 발생할 수 있는 경우에 로그</a:t>
            </a:r>
            <a:r>
              <a:rPr lang="en-US" altLang="ko-KR" dirty="0"/>
              <a:t>(log)</a:t>
            </a:r>
            <a:r>
              <a:rPr lang="ko-KR" altLang="en-US" dirty="0"/>
              <a:t>를 남겨 추후 이를 분석하여 원인을 찾아야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자바는 예외 처리를 통하여 프로그램의 비정상 종료를 막고 </a:t>
            </a:r>
            <a:r>
              <a:rPr lang="en-US" altLang="ko-KR" dirty="0"/>
              <a:t>log</a:t>
            </a:r>
            <a:r>
              <a:rPr lang="ko-KR" altLang="en-US" dirty="0"/>
              <a:t>를 남길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26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</a:t>
            </a:r>
            <a:r>
              <a:rPr lang="en-US" altLang="ko-KR" dirty="0"/>
              <a:t>/ </a:t>
            </a:r>
            <a:r>
              <a:rPr lang="ko-KR" altLang="en-US" dirty="0"/>
              <a:t>예외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오류</a:t>
            </a:r>
            <a:r>
              <a:rPr lang="en-US" altLang="ko-KR" dirty="0"/>
              <a:t>(error)</a:t>
            </a:r>
          </a:p>
          <a:p>
            <a:pPr lvl="1"/>
            <a:r>
              <a:rPr lang="ko-KR" altLang="en-US" dirty="0"/>
              <a:t>가장 </a:t>
            </a:r>
            <a:r>
              <a:rPr lang="ko-KR" altLang="en-US" dirty="0" err="1"/>
              <a:t>머신에서</a:t>
            </a:r>
            <a:r>
              <a:rPr lang="ko-KR" altLang="en-US" dirty="0"/>
              <a:t> 발생</a:t>
            </a:r>
            <a:r>
              <a:rPr lang="en-US" altLang="ko-KR" dirty="0"/>
              <a:t>, </a:t>
            </a:r>
            <a:r>
              <a:rPr lang="ko-KR" altLang="en-US" dirty="0"/>
              <a:t>프로그래머가 처리 불가</a:t>
            </a:r>
            <a:endParaRPr lang="en-US" altLang="ko-KR" dirty="0"/>
          </a:p>
          <a:p>
            <a:pPr lvl="1"/>
            <a:r>
              <a:rPr lang="ko-KR" altLang="en-US" dirty="0"/>
              <a:t>동적 메모리 없는 경우</a:t>
            </a:r>
            <a:r>
              <a:rPr lang="en-US" altLang="ko-KR" dirty="0"/>
              <a:t>, </a:t>
            </a:r>
            <a:r>
              <a:rPr lang="ko-KR" altLang="en-US" dirty="0" err="1"/>
              <a:t>스택</a:t>
            </a:r>
            <a:r>
              <a:rPr lang="ko-KR" altLang="en-US" dirty="0"/>
              <a:t> 오버 </a:t>
            </a:r>
            <a:r>
              <a:rPr lang="ko-KR" altLang="en-US" dirty="0" err="1"/>
              <a:t>플로우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ko-KR" altLang="en-US" dirty="0"/>
              <a:t>예외</a:t>
            </a:r>
            <a:r>
              <a:rPr lang="en-US" altLang="ko-KR" dirty="0"/>
              <a:t>(exception)</a:t>
            </a:r>
          </a:p>
          <a:p>
            <a:pPr lvl="1"/>
            <a:r>
              <a:rPr lang="ko-KR" altLang="en-US" dirty="0"/>
              <a:t>프로그램에서 제어 할 수 있는 오류</a:t>
            </a:r>
            <a:endParaRPr lang="en-US" altLang="ko-KR" dirty="0"/>
          </a:p>
          <a:p>
            <a:pPr lvl="1"/>
            <a:r>
              <a:rPr lang="ko-KR" altLang="en-US" dirty="0"/>
              <a:t>읽을 파일이 존재하지 않는 경우</a:t>
            </a:r>
            <a:r>
              <a:rPr lang="en-US" altLang="ko-KR" dirty="0"/>
              <a:t>, </a:t>
            </a:r>
            <a:r>
              <a:rPr lang="ko-KR" altLang="en-US" dirty="0"/>
              <a:t>네트워크 연결이 끊어진 경우 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20" y="3861048"/>
            <a:ext cx="50768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69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Exception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599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41972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12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  <a:r>
              <a:rPr lang="en-US" altLang="ko-KR" dirty="0"/>
              <a:t>(error) / </a:t>
            </a:r>
            <a:r>
              <a:rPr lang="ko-KR" altLang="en-US" dirty="0"/>
              <a:t>예외</a:t>
            </a:r>
            <a:r>
              <a:rPr lang="en-US" altLang="ko-KR" dirty="0"/>
              <a:t>(exception)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9614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오류</a:t>
            </a:r>
            <a:r>
              <a:rPr lang="en-US" altLang="ko-KR" dirty="0"/>
              <a:t>(error)</a:t>
            </a:r>
          </a:p>
          <a:p>
            <a:pPr lvl="1"/>
            <a:r>
              <a:rPr lang="en-US" altLang="ko-KR" dirty="0"/>
              <a:t>" </a:t>
            </a:r>
            <a:r>
              <a:rPr lang="en-US" altLang="ko-KR" b="1" dirty="0"/>
              <a:t>Error</a:t>
            </a:r>
            <a:r>
              <a:rPr lang="ko-KR" altLang="en-US" dirty="0"/>
              <a:t> </a:t>
            </a:r>
            <a:r>
              <a:rPr lang="en-US" altLang="ko-KR" dirty="0"/>
              <a:t>"</a:t>
            </a:r>
            <a:r>
              <a:rPr lang="ko-KR" altLang="en-US" dirty="0"/>
              <a:t>는 빌트인 클래스 </a:t>
            </a:r>
            <a:r>
              <a:rPr lang="en-US" altLang="ko-KR" dirty="0"/>
              <a:t>"</a:t>
            </a:r>
            <a:r>
              <a:rPr lang="en-US" altLang="ko-KR" dirty="0" err="1"/>
              <a:t>Throwable</a:t>
            </a:r>
            <a:r>
              <a:rPr lang="en-US" altLang="ko-KR" dirty="0"/>
              <a:t>"</a:t>
            </a:r>
            <a:r>
              <a:rPr lang="ko-KR" altLang="en-US" dirty="0"/>
              <a:t>의 서브 클래스</a:t>
            </a:r>
            <a:endParaRPr lang="en-US" altLang="ko-KR" dirty="0"/>
          </a:p>
          <a:p>
            <a:pPr lvl="1"/>
            <a:r>
              <a:rPr lang="ko-KR" altLang="en-US" dirty="0"/>
              <a:t>시스템의 부적절한 기능의 결과</a:t>
            </a:r>
            <a:endParaRPr lang="en-US" altLang="ko-KR" dirty="0"/>
          </a:p>
          <a:p>
            <a:r>
              <a:rPr lang="ko-KR" altLang="en-US" dirty="0"/>
              <a:t>예외</a:t>
            </a:r>
            <a:r>
              <a:rPr lang="en-US" altLang="ko-KR" dirty="0"/>
              <a:t>(exception)</a:t>
            </a:r>
          </a:p>
          <a:p>
            <a:pPr lvl="1"/>
            <a:r>
              <a:rPr lang="en-US" altLang="ko-KR" dirty="0"/>
              <a:t>"Exception"</a:t>
            </a:r>
            <a:r>
              <a:rPr lang="ko-KR" altLang="en-US" dirty="0"/>
              <a:t>은 내장 클래스 </a:t>
            </a:r>
            <a:r>
              <a:rPr lang="en-US" altLang="ko-KR" dirty="0"/>
              <a:t>"</a:t>
            </a:r>
            <a:r>
              <a:rPr lang="en-US" altLang="ko-KR" dirty="0" err="1"/>
              <a:t>Throwable</a:t>
            </a:r>
            <a:r>
              <a:rPr lang="en-US" altLang="ko-KR" dirty="0"/>
              <a:t>"</a:t>
            </a:r>
            <a:r>
              <a:rPr lang="ko-KR" altLang="en-US" dirty="0"/>
              <a:t>의 하위 클래스</a:t>
            </a:r>
            <a:r>
              <a:rPr lang="en-US" altLang="ko-KR" dirty="0"/>
              <a:t> </a:t>
            </a:r>
          </a:p>
          <a:p>
            <a:pPr lvl="1"/>
            <a:r>
              <a:rPr lang="ko-KR" altLang="en-US" dirty="0"/>
              <a:t>프로그램의 코딩에서 수행된 실수의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29124"/>
              </p:ext>
            </p:extLst>
          </p:nvPr>
        </p:nvGraphicFramePr>
        <p:xfrm>
          <a:off x="827584" y="2483584"/>
          <a:ext cx="7728519" cy="398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비교의 근거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오류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예외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기본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시스템 자원이 부족하여 오류가 발생했습니다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코드로 인해 예외가 발생했습니다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2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회복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오류는 복구 할 수 없습니다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예외는 복구 가능합니다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키워드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프로그램 코드에서 오류를 처리 할 수있는 방법은 없습니다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예외는 </a:t>
                      </a:r>
                      <a:r>
                        <a:rPr lang="en-US" altLang="ko-KR" sz="1200">
                          <a:effectLst/>
                        </a:rPr>
                        <a:t>3 </a:t>
                      </a:r>
                      <a:r>
                        <a:rPr lang="ko-KR" altLang="en-US" sz="1200">
                          <a:effectLst/>
                        </a:rPr>
                        <a:t>개의 키워드 </a:t>
                      </a:r>
                      <a:r>
                        <a:rPr lang="en-US" altLang="ko-KR" sz="1200">
                          <a:effectLst/>
                        </a:rPr>
                        <a:t>"try", "catch"</a:t>
                      </a:r>
                      <a:r>
                        <a:rPr lang="ko-KR" altLang="en-US" sz="1200">
                          <a:effectLst/>
                        </a:rPr>
                        <a:t>및 </a:t>
                      </a:r>
                      <a:r>
                        <a:rPr lang="en-US" altLang="ko-KR" sz="1200">
                          <a:effectLst/>
                        </a:rPr>
                        <a:t>"throw"</a:t>
                      </a:r>
                      <a:r>
                        <a:rPr lang="ko-KR" altLang="en-US" sz="1200">
                          <a:effectLst/>
                        </a:rPr>
                        <a:t>를 사용하여 처리됩니다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결과</a:t>
                      </a:r>
                      <a:br>
                        <a:rPr lang="ko-KR" altLang="en-US" sz="1200" dirty="0">
                          <a:effectLst/>
                        </a:rPr>
                      </a:br>
                      <a:endParaRPr lang="ko-KR" alt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오류가 감지되면 프로그램이 비정상적으로 종료됩니다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예외가 감지되면 </a:t>
                      </a:r>
                      <a:r>
                        <a:rPr lang="en-US" altLang="ko-KR" sz="1200">
                          <a:effectLst/>
                        </a:rPr>
                        <a:t>throw </a:t>
                      </a:r>
                      <a:r>
                        <a:rPr lang="ko-KR" altLang="en-US" sz="1200">
                          <a:effectLst/>
                        </a:rPr>
                        <a:t>및 </a:t>
                      </a:r>
                      <a:r>
                        <a:rPr lang="en-US" altLang="ko-KR" sz="1200">
                          <a:effectLst/>
                        </a:rPr>
                        <a:t>catch </a:t>
                      </a:r>
                      <a:r>
                        <a:rPr lang="ko-KR" altLang="en-US" sz="1200">
                          <a:effectLst/>
                        </a:rPr>
                        <a:t>키워드에 따라 예외가 발생합니다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유형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오류는 검사되지 않은 유형으로 분류됩니다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</a:rPr>
                        <a:t>예외는 체크 된 또는 확인되지 않은 유형으로 분류됩니다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꾸러미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effectLst/>
                        </a:rPr>
                        <a:t>Java</a:t>
                      </a:r>
                      <a:r>
                        <a:rPr lang="ko-KR" altLang="en-US" sz="1200" dirty="0">
                          <a:effectLst/>
                        </a:rPr>
                        <a:t>에서 오류는 </a:t>
                      </a:r>
                      <a:r>
                        <a:rPr lang="en-US" altLang="ko-KR" sz="1200" dirty="0">
                          <a:effectLst/>
                        </a:rPr>
                        <a:t>"</a:t>
                      </a:r>
                      <a:r>
                        <a:rPr lang="en-US" altLang="ko-KR" sz="1200" dirty="0" err="1">
                          <a:effectLst/>
                        </a:rPr>
                        <a:t>java.lang.Error</a:t>
                      </a:r>
                      <a:r>
                        <a:rPr lang="en-US" altLang="ko-KR" sz="1200" dirty="0">
                          <a:effectLst/>
                        </a:rPr>
                        <a:t>"</a:t>
                      </a:r>
                      <a:r>
                        <a:rPr lang="ko-KR" altLang="en-US" sz="1200" dirty="0">
                          <a:effectLst/>
                        </a:rPr>
                        <a:t>패키지로 정의됩니다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>
                          <a:effectLst/>
                        </a:rPr>
                        <a:t>Java</a:t>
                      </a:r>
                      <a:r>
                        <a:rPr lang="ko-KR" altLang="en-US" sz="1200">
                          <a:effectLst/>
                        </a:rPr>
                        <a:t>에서 예외는 </a:t>
                      </a:r>
                      <a:r>
                        <a:rPr lang="en-US" altLang="ko-KR" sz="1200">
                          <a:effectLst/>
                        </a:rPr>
                        <a:t>"java.lang.Exception"</a:t>
                      </a:r>
                      <a:r>
                        <a:rPr lang="ko-KR" altLang="en-US" sz="1200">
                          <a:effectLst/>
                        </a:rPr>
                        <a:t>에 정의됩니다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예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OutOfMemory, StackOverFlow.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>
                          <a:effectLst/>
                        </a:rPr>
                        <a:t>확인 된 예외 </a:t>
                      </a:r>
                      <a:r>
                        <a:rPr lang="en-US" altLang="ko-KR" sz="1200" dirty="0">
                          <a:effectLst/>
                        </a:rPr>
                        <a:t>: </a:t>
                      </a:r>
                      <a:r>
                        <a:rPr lang="en-US" sz="1200" dirty="0" err="1">
                          <a:effectLst/>
                        </a:rPr>
                        <a:t>NoSuchMethod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ClassNotFound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ko-KR" altLang="en-US" sz="1200" dirty="0">
                          <a:effectLst/>
                        </a:rPr>
                        <a:t>체크되지 않는 예외 </a:t>
                      </a:r>
                      <a:r>
                        <a:rPr lang="en-US" altLang="ko-KR" sz="1200" dirty="0">
                          <a:effectLst/>
                        </a:rPr>
                        <a:t>: </a:t>
                      </a:r>
                      <a:r>
                        <a:rPr lang="en-US" sz="1200" dirty="0" err="1">
                          <a:effectLst/>
                        </a:rPr>
                        <a:t>NullPointer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IndexOutOfBounds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4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  <a:r>
              <a:rPr lang="en-US" altLang="ko-KR" dirty="0"/>
              <a:t>(exception handling)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190507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try</a:t>
            </a:r>
          </a:p>
          <a:p>
            <a:pPr lvl="1"/>
            <a:r>
              <a:rPr lang="ko-KR" altLang="en-US" dirty="0"/>
              <a:t>기본적으로 맨 먼저 실행되는 코드로 여기에서 발생한 예외는 </a:t>
            </a:r>
            <a:r>
              <a:rPr lang="en-US" altLang="ko-KR" dirty="0"/>
              <a:t>catch </a:t>
            </a:r>
            <a:r>
              <a:rPr lang="ko-KR" altLang="en-US" dirty="0"/>
              <a:t>블록에서 처리됩니다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catch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블록에서 발생한 예외 코드나 예외 객체를 인수로 전달받아 그 처리를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finally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블록에서 예외가 발생하건 안 하건 맨 마지막에 무조건 실행됩니다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813690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try</a:t>
            </a:r>
            <a:r>
              <a:rPr lang="ko-KR" altLang="en-US" sz="1600" dirty="0"/>
              <a:t> 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예외를 처리하길 원하는 실행 코드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 </a:t>
            </a:r>
            <a:r>
              <a:rPr lang="en-US" altLang="ko-KR" sz="1600" b="1" dirty="0"/>
              <a:t>catch</a:t>
            </a:r>
            <a:r>
              <a:rPr lang="ko-KR" altLang="en-US" sz="1600" dirty="0"/>
              <a:t> </a:t>
            </a:r>
            <a:r>
              <a:rPr lang="en-US" altLang="ko-KR" sz="1600" dirty="0"/>
              <a:t>(e1) {</a:t>
            </a:r>
          </a:p>
          <a:p>
            <a:r>
              <a:rPr lang="en-US" altLang="ko-KR" sz="1600" dirty="0"/>
              <a:t>    e1 </a:t>
            </a:r>
            <a:r>
              <a:rPr lang="ko-KR" altLang="en-US" sz="1600" dirty="0"/>
              <a:t>예외가 발생할 경우에 실행될 코드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 </a:t>
            </a:r>
            <a:r>
              <a:rPr lang="en-US" altLang="ko-KR" sz="1600" b="1" dirty="0"/>
              <a:t>catch</a:t>
            </a:r>
            <a:r>
              <a:rPr lang="ko-KR" altLang="en-US" sz="1600" dirty="0"/>
              <a:t> </a:t>
            </a:r>
            <a:r>
              <a:rPr lang="en-US" altLang="ko-KR" sz="1600" dirty="0"/>
              <a:t>(e2) {</a:t>
            </a:r>
          </a:p>
          <a:p>
            <a:r>
              <a:rPr lang="en-US" altLang="ko-KR" sz="1600" dirty="0"/>
              <a:t>    e2 </a:t>
            </a:r>
            <a:r>
              <a:rPr lang="ko-KR" altLang="en-US" sz="1600" dirty="0"/>
              <a:t>예외가 발생할 경우에 실행될 코드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...</a:t>
            </a:r>
          </a:p>
          <a:p>
            <a:r>
              <a:rPr lang="en-US" altLang="ko-KR" sz="1600" b="1" dirty="0"/>
              <a:t>finally</a:t>
            </a:r>
            <a:r>
              <a:rPr lang="ko-KR" altLang="en-US" sz="1600" dirty="0"/>
              <a:t> 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예외 발생 여부와 상관없이 무조건 실행될 코드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94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예외 처리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204" y="3068960"/>
            <a:ext cx="8229600" cy="3312368"/>
          </a:xfrm>
        </p:spPr>
        <p:txBody>
          <a:bodyPr>
            <a:normAutofit/>
          </a:bodyPr>
          <a:lstStyle/>
          <a:p>
            <a:r>
              <a:rPr lang="ko-KR" altLang="en-US" dirty="0"/>
              <a:t>순서대로 처리되므로 작은 범위를 우선 작성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4068452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try</a:t>
            </a:r>
            <a:r>
              <a:rPr lang="en-US" altLang="ko-KR" sz="1600" dirty="0"/>
              <a:t> {</a:t>
            </a:r>
          </a:p>
          <a:p>
            <a:r>
              <a:rPr lang="en-US" altLang="ko-KR" sz="1600" b="1" dirty="0"/>
              <a:t>    </a:t>
            </a:r>
            <a:r>
              <a:rPr lang="en-US" altLang="ko-KR" sz="1600" b="1" dirty="0" err="1"/>
              <a:t>System.</a:t>
            </a:r>
            <a:r>
              <a:rPr lang="en-US" altLang="ko-KR" sz="1600" dirty="0" err="1"/>
              <a:t>out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write</a:t>
            </a:r>
            <a:r>
              <a:rPr lang="en-US" altLang="ko-KR" sz="1600" dirty="0"/>
              <a:t>(list);</a:t>
            </a:r>
          </a:p>
          <a:p>
            <a:r>
              <a:rPr lang="en-US" altLang="ko-KR" sz="1600" dirty="0"/>
              <a:t>} </a:t>
            </a:r>
            <a:r>
              <a:rPr lang="en-US" altLang="ko-KR" sz="1600" b="1" dirty="0"/>
              <a:t>catch</a:t>
            </a:r>
            <a:r>
              <a:rPr lang="en-US" altLang="ko-KR" sz="1600" dirty="0"/>
              <a:t> (</a:t>
            </a:r>
            <a:r>
              <a:rPr lang="en-US" altLang="ko-KR" sz="1600" b="1" dirty="0"/>
              <a:t>Exception</a:t>
            </a:r>
            <a:r>
              <a:rPr lang="en-US" altLang="ko-KR" sz="1600" dirty="0"/>
              <a:t> e) {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e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printStackTrace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 </a:t>
            </a:r>
            <a:r>
              <a:rPr lang="en-US" altLang="ko-KR" sz="1600" b="1" dirty="0"/>
              <a:t>catch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IOException</a:t>
            </a:r>
            <a:r>
              <a:rPr lang="en-US" altLang="ko-KR" sz="1600" dirty="0"/>
              <a:t> e) {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e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printStackTrace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8004" y="1052736"/>
            <a:ext cx="4068452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try</a:t>
            </a:r>
            <a:r>
              <a:rPr lang="en-US" altLang="ko-KR" sz="1600" dirty="0"/>
              <a:t> {</a:t>
            </a:r>
          </a:p>
          <a:p>
            <a:r>
              <a:rPr lang="en-US" altLang="ko-KR" sz="1600" b="1" dirty="0"/>
              <a:t>    </a:t>
            </a:r>
            <a:r>
              <a:rPr lang="en-US" altLang="ko-KR" sz="1600" b="1" dirty="0" err="1"/>
              <a:t>System.</a:t>
            </a:r>
            <a:r>
              <a:rPr lang="en-US" altLang="ko-KR" sz="1600" dirty="0" err="1"/>
              <a:t>out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write</a:t>
            </a:r>
            <a:r>
              <a:rPr lang="en-US" altLang="ko-KR" sz="1600" dirty="0"/>
              <a:t>(list);</a:t>
            </a:r>
          </a:p>
          <a:p>
            <a:r>
              <a:rPr lang="en-US" altLang="ko-KR" sz="1600" dirty="0"/>
              <a:t>} </a:t>
            </a:r>
            <a:r>
              <a:rPr lang="en-US" altLang="ko-KR" sz="1600" b="1" dirty="0"/>
              <a:t>catch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IOException</a:t>
            </a:r>
            <a:r>
              <a:rPr lang="en-US" altLang="ko-KR" sz="1600" dirty="0"/>
              <a:t> e) {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e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printStackTrace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 </a:t>
            </a:r>
            <a:r>
              <a:rPr lang="en-US" altLang="ko-KR" sz="1600" b="1" dirty="0"/>
              <a:t>catch</a:t>
            </a:r>
            <a:r>
              <a:rPr lang="en-US" altLang="ko-KR" sz="1600" dirty="0"/>
              <a:t> (</a:t>
            </a:r>
            <a:r>
              <a:rPr lang="en-US" altLang="ko-KR" sz="1600" b="1" dirty="0"/>
              <a:t>Exception</a:t>
            </a:r>
            <a:r>
              <a:rPr lang="en-US" altLang="ko-KR" sz="1600" dirty="0"/>
              <a:t> e) {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e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printStackTrace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35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|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613118"/>
            <a:ext cx="799288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try</a:t>
            </a:r>
            <a:r>
              <a:rPr lang="en-US" altLang="ko-KR" sz="1600" dirty="0"/>
              <a:t> {</a:t>
            </a:r>
          </a:p>
          <a:p>
            <a:r>
              <a:rPr lang="en-US" altLang="ko-KR" sz="1600" dirty="0"/>
              <a:t>    </a:t>
            </a:r>
            <a:r>
              <a:rPr lang="en-US" altLang="ko-KR" sz="1600" dirty="0" err="1"/>
              <a:t>this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db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commit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 </a:t>
            </a:r>
            <a:r>
              <a:rPr lang="en-US" altLang="ko-KR" sz="1600" b="1" dirty="0"/>
              <a:t>catch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IOException</a:t>
            </a:r>
            <a:r>
              <a:rPr lang="en-US" altLang="ko-KR" sz="1600" dirty="0"/>
              <a:t> e) {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e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printStackTrace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 </a:t>
            </a:r>
            <a:r>
              <a:rPr lang="en-US" altLang="ko-KR" sz="1600" b="1" dirty="0"/>
              <a:t>catch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SQLException</a:t>
            </a:r>
            <a:r>
              <a:rPr lang="en-US" altLang="ko-KR" sz="1600" dirty="0"/>
              <a:t> e) {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e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printStackTrace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try</a:t>
            </a:r>
            <a:r>
              <a:rPr lang="en-US" altLang="ko-KR" sz="1600" dirty="0"/>
              <a:t> {</a:t>
            </a:r>
          </a:p>
          <a:p>
            <a:r>
              <a:rPr lang="en-US" altLang="ko-KR" sz="1600" dirty="0"/>
              <a:t>    </a:t>
            </a:r>
            <a:r>
              <a:rPr lang="en-US" altLang="ko-KR" sz="1600" dirty="0" err="1"/>
              <a:t>this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db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commit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 </a:t>
            </a:r>
            <a:r>
              <a:rPr lang="en-US" altLang="ko-KR" sz="1600" b="1" dirty="0"/>
              <a:t>catch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IOException</a:t>
            </a:r>
            <a:r>
              <a:rPr lang="en-US" altLang="ko-KR" sz="1600" dirty="0"/>
              <a:t> </a:t>
            </a:r>
            <a:r>
              <a:rPr lang="en-US" altLang="ko-KR" sz="1600" b="1" dirty="0"/>
              <a:t>|</a:t>
            </a:r>
            <a:r>
              <a:rPr lang="en-US" altLang="ko-KR" sz="1600" dirty="0"/>
              <a:t> </a:t>
            </a:r>
            <a:r>
              <a:rPr lang="en-US" altLang="ko-KR" sz="1600" b="1" dirty="0" err="1"/>
              <a:t>SQLException</a:t>
            </a:r>
            <a:r>
              <a:rPr lang="en-US" altLang="ko-KR" sz="1600" dirty="0"/>
              <a:t> e) {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e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printStackTrace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7615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Throwable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예외의 조상이 되는 </a:t>
            </a:r>
            <a:r>
              <a:rPr lang="en-US" altLang="ko-KR" dirty="0"/>
              <a:t>Exception </a:t>
            </a:r>
            <a:r>
              <a:rPr lang="ko-KR" altLang="en-US" dirty="0"/>
              <a:t>클래스와 모든 오류의 조상이 되는 </a:t>
            </a:r>
            <a:r>
              <a:rPr lang="en-US" altLang="ko-KR" dirty="0"/>
              <a:t>Error </a:t>
            </a:r>
            <a:r>
              <a:rPr lang="ko-KR" altLang="en-US" dirty="0"/>
              <a:t>클래스의 부모 클래스입니다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Throwable</a:t>
            </a:r>
            <a:r>
              <a:rPr lang="en-US" altLang="ko-KR" dirty="0"/>
              <a:t> </a:t>
            </a:r>
            <a:r>
              <a:rPr lang="ko-KR" altLang="en-US" dirty="0"/>
              <a:t>타입과 이 클래스를 상속받은 서브 타입만이 자바 가상 머신</a:t>
            </a:r>
            <a:r>
              <a:rPr lang="en-US" altLang="ko-KR" dirty="0"/>
              <a:t>(JVM)</a:t>
            </a:r>
            <a:r>
              <a:rPr lang="ko-KR" altLang="en-US" dirty="0"/>
              <a:t>이나 </a:t>
            </a:r>
            <a:r>
              <a:rPr lang="en-US" altLang="ko-KR" dirty="0"/>
              <a:t>throw </a:t>
            </a:r>
            <a:r>
              <a:rPr lang="ko-KR" altLang="en-US" dirty="0"/>
              <a:t>키워드에 의해 던져질 수 있습니다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7008"/>
              </p:ext>
            </p:extLst>
          </p:nvPr>
        </p:nvGraphicFramePr>
        <p:xfrm>
          <a:off x="564232" y="2665720"/>
          <a:ext cx="8040216" cy="23188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err="1">
                          <a:effectLst/>
                        </a:rPr>
                        <a:t>메소드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</a:rPr>
                        <a:t>설명</a:t>
                      </a:r>
                      <a:endParaRPr lang="ko-KR" altLang="en-US" sz="1600" b="1">
                        <a:solidFill>
                          <a:srgbClr val="000000"/>
                        </a:solidFill>
                        <a:effectLst/>
                        <a:latin typeface="notokr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String </a:t>
                      </a:r>
                      <a:r>
                        <a:rPr lang="en-US" sz="1600" dirty="0" err="1">
                          <a:effectLst/>
                        </a:rPr>
                        <a:t>getMessage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  <a:latin typeface="notokr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해당 </a:t>
                      </a:r>
                      <a:r>
                        <a:rPr lang="en-US" altLang="ko-KR" sz="1600" dirty="0" err="1">
                          <a:effectLst/>
                        </a:rPr>
                        <a:t>throwable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객체에 대한 자세한 내용을 문자열로 반환함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notokr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void printStackTrace()</a:t>
                      </a:r>
                      <a:endParaRPr lang="en-US" sz="1600">
                        <a:effectLst/>
                        <a:latin typeface="notokr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해당 </a:t>
                      </a:r>
                      <a:r>
                        <a:rPr lang="en-US" altLang="ko-KR" sz="1600" dirty="0" err="1">
                          <a:effectLst/>
                        </a:rPr>
                        <a:t>throwable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객체와 표준 오류 </a:t>
                      </a:r>
                      <a:r>
                        <a:rPr lang="ko-KR" altLang="en-US" sz="1600" dirty="0" err="1">
                          <a:effectLst/>
                        </a:rPr>
                        <a:t>스트림</a:t>
                      </a:r>
                      <a:r>
                        <a:rPr lang="en-US" altLang="ko-KR" sz="1600" dirty="0">
                          <a:effectLst/>
                        </a:rPr>
                        <a:t>(standard error stream)</a:t>
                      </a:r>
                      <a:r>
                        <a:rPr lang="ko-KR" altLang="en-US" sz="1600" dirty="0">
                          <a:effectLst/>
                        </a:rPr>
                        <a:t>에서 해당 객체의 </a:t>
                      </a:r>
                      <a:r>
                        <a:rPr lang="ko-KR" altLang="en-US" sz="1600" dirty="0" err="1">
                          <a:effectLst/>
                        </a:rPr>
                        <a:t>스택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</a:rPr>
                        <a:t>트레이스</a:t>
                      </a:r>
                      <a:r>
                        <a:rPr lang="en-US" altLang="ko-KR" sz="1600" dirty="0">
                          <a:effectLst/>
                        </a:rPr>
                        <a:t>(stack trace)</a:t>
                      </a:r>
                      <a:r>
                        <a:rPr lang="ko-KR" altLang="en-US" sz="1600" dirty="0">
                          <a:effectLst/>
                        </a:rPr>
                        <a:t>를 출력함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notokr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8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String toString()</a:t>
                      </a:r>
                      <a:endParaRPr lang="en-US" sz="1600">
                        <a:effectLst/>
                        <a:latin typeface="notokr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effectLst/>
                        </a:rPr>
                        <a:t>해당 </a:t>
                      </a:r>
                      <a:r>
                        <a:rPr lang="en-US" altLang="ko-KR" sz="1600" dirty="0" err="1">
                          <a:effectLst/>
                        </a:rPr>
                        <a:t>throwable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ko-KR" altLang="en-US" sz="1600" dirty="0">
                          <a:effectLst/>
                        </a:rPr>
                        <a:t>객체에 대한 간략한 내용을 문자열로 반환함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notokr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5085184"/>
            <a:ext cx="8064896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try</a:t>
            </a:r>
            <a:r>
              <a:rPr lang="en-US" altLang="ko-KR" sz="1600" dirty="0"/>
              <a:t> {</a:t>
            </a:r>
          </a:p>
          <a:p>
            <a:r>
              <a:rPr lang="en-US" altLang="ko-KR" sz="1600" b="1" dirty="0"/>
              <a:t>    </a:t>
            </a:r>
            <a:r>
              <a:rPr lang="en-US" altLang="ko-KR" sz="1600" b="1" dirty="0" err="1"/>
              <a:t>System.</a:t>
            </a:r>
            <a:r>
              <a:rPr lang="en-US" altLang="ko-KR" sz="1600" dirty="0" err="1"/>
              <a:t>out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println</a:t>
            </a:r>
            <a:r>
              <a:rPr lang="en-US" altLang="ko-KR" sz="1600" dirty="0"/>
              <a:t>(5 </a:t>
            </a:r>
            <a:r>
              <a:rPr lang="en-US" altLang="ko-KR" sz="1600" b="1" dirty="0"/>
              <a:t>/ </a:t>
            </a:r>
            <a:r>
              <a:rPr lang="en-US" altLang="ko-KR" sz="1600" dirty="0"/>
              <a:t>0);</a:t>
            </a:r>
          </a:p>
          <a:p>
            <a:r>
              <a:rPr lang="en-US" altLang="ko-KR" sz="1600" dirty="0"/>
              <a:t>} </a:t>
            </a:r>
            <a:r>
              <a:rPr lang="en-US" altLang="ko-KR" sz="1600" b="1" dirty="0"/>
              <a:t>catch</a:t>
            </a:r>
            <a:r>
              <a:rPr lang="en-US" altLang="ko-KR" sz="1600" dirty="0"/>
              <a:t> (</a:t>
            </a:r>
            <a:r>
              <a:rPr lang="en-US" altLang="ko-KR" sz="1600" b="1" dirty="0" err="1"/>
              <a:t>ArithmeticException</a:t>
            </a:r>
            <a:r>
              <a:rPr lang="en-US" altLang="ko-KR" sz="1600" dirty="0"/>
              <a:t> e) {</a:t>
            </a:r>
          </a:p>
          <a:p>
            <a:r>
              <a:rPr lang="en-US" altLang="ko-KR" sz="1600" b="1" dirty="0"/>
              <a:t>    </a:t>
            </a:r>
            <a:r>
              <a:rPr lang="en-US" altLang="ko-KR" sz="1600" b="1" dirty="0" err="1"/>
              <a:t>System.</a:t>
            </a:r>
            <a:r>
              <a:rPr lang="en-US" altLang="ko-KR" sz="1600" dirty="0" err="1"/>
              <a:t>out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println</a:t>
            </a:r>
            <a:r>
              <a:rPr lang="en-US" altLang="ko-KR" sz="1600" dirty="0"/>
              <a:t>("</a:t>
            </a:r>
            <a:r>
              <a:rPr lang="ko-KR" altLang="en-US" sz="1600" dirty="0"/>
              <a:t>현재 발생한 예외 정보 </a:t>
            </a:r>
            <a:r>
              <a:rPr lang="en-US" altLang="ko-KR" sz="1600" dirty="0"/>
              <a:t>: "</a:t>
            </a:r>
            <a:r>
              <a:rPr lang="ko-KR" altLang="en-US" sz="1600" dirty="0"/>
              <a:t> </a:t>
            </a:r>
            <a:r>
              <a:rPr lang="en-US" altLang="ko-KR" sz="1600" b="1" dirty="0"/>
              <a:t>+</a:t>
            </a:r>
            <a:r>
              <a:rPr lang="ko-KR" altLang="en-US" sz="1600" dirty="0"/>
              <a:t> </a:t>
            </a:r>
            <a:r>
              <a:rPr lang="en-US" altLang="ko-KR" sz="1600" dirty="0" err="1"/>
              <a:t>e</a:t>
            </a:r>
            <a:r>
              <a:rPr lang="en-US" altLang="ko-KR" sz="1600" b="1" dirty="0" err="1"/>
              <a:t>.</a:t>
            </a:r>
            <a:r>
              <a:rPr lang="en-US" altLang="ko-KR" sz="1600" dirty="0" err="1"/>
              <a:t>getMessage</a:t>
            </a:r>
            <a:r>
              <a:rPr lang="en-US" altLang="ko-KR" sz="1600" dirty="0"/>
              <a:t>());</a:t>
            </a:r>
          </a:p>
          <a:p>
            <a:r>
              <a:rPr lang="en-US" altLang="ko-KR" sz="1600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301208"/>
            <a:ext cx="249258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48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132887</TotalTime>
  <Words>762</Words>
  <Application>Microsoft Office PowerPoint</Application>
  <PresentationFormat>화면 슬라이드 쇼(4:3)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notokr</vt:lpstr>
      <vt:lpstr>맑은 고딕</vt:lpstr>
      <vt:lpstr>Arial</vt:lpstr>
      <vt:lpstr>Office 테마</vt:lpstr>
      <vt:lpstr>프로그래밍 언어</vt:lpstr>
      <vt:lpstr>오류</vt:lpstr>
      <vt:lpstr>오류 / 예외 클래스</vt:lpstr>
      <vt:lpstr>Exception 클래스</vt:lpstr>
      <vt:lpstr>오류(error) / 예외(exception)</vt:lpstr>
      <vt:lpstr>예외 처리(exception handling)</vt:lpstr>
      <vt:lpstr>예외 처리 계층</vt:lpstr>
      <vt:lpstr>동시처리</vt:lpstr>
      <vt:lpstr>Throwable 클래스</vt:lpstr>
      <vt:lpstr>예외 발생</vt:lpstr>
      <vt:lpstr>예외 회피하기</vt:lpstr>
      <vt:lpstr>try-with-resources 문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</dc:title>
  <dc:creator>Microsoft Corporation</dc:creator>
  <cp:lastModifiedBy>gang jiwoong</cp:lastModifiedBy>
  <cp:revision>88</cp:revision>
  <dcterms:created xsi:type="dcterms:W3CDTF">2006-10-05T04:04:58Z</dcterms:created>
  <dcterms:modified xsi:type="dcterms:W3CDTF">2022-08-08T00:19:03Z</dcterms:modified>
</cp:coreProperties>
</file>