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2" r:id="rId6"/>
    <p:sldId id="322" r:id="rId7"/>
    <p:sldId id="293" r:id="rId8"/>
    <p:sldId id="295" r:id="rId9"/>
    <p:sldId id="294" r:id="rId10"/>
    <p:sldId id="296" r:id="rId11"/>
    <p:sldId id="297" r:id="rId12"/>
    <p:sldId id="301" r:id="rId13"/>
    <p:sldId id="300" r:id="rId14"/>
    <p:sldId id="298" r:id="rId15"/>
    <p:sldId id="323" r:id="rId16"/>
    <p:sldId id="302" r:id="rId17"/>
    <p:sldId id="303" r:id="rId18"/>
    <p:sldId id="304" r:id="rId19"/>
    <p:sldId id="308" r:id="rId20"/>
    <p:sldId id="325" r:id="rId21"/>
    <p:sldId id="317" r:id="rId22"/>
    <p:sldId id="306" r:id="rId23"/>
    <p:sldId id="305" r:id="rId24"/>
    <p:sldId id="315" r:id="rId25"/>
    <p:sldId id="316" r:id="rId26"/>
    <p:sldId id="328" r:id="rId27"/>
    <p:sldId id="329" r:id="rId28"/>
    <p:sldId id="330" r:id="rId29"/>
    <p:sldId id="326" r:id="rId30"/>
    <p:sldId id="324" r:id="rId31"/>
    <p:sldId id="327" r:id="rId32"/>
    <p:sldId id="309" r:id="rId33"/>
    <p:sldId id="313" r:id="rId34"/>
    <p:sldId id="311" r:id="rId35"/>
    <p:sldId id="320" r:id="rId36"/>
    <p:sldId id="321" r:id="rId3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2" autoAdjust="0"/>
  </p:normalViewPr>
  <p:slideViewPr>
    <p:cSldViewPr>
      <p:cViewPr varScale="1">
        <p:scale>
          <a:sx n="69" d="100"/>
          <a:sy n="69" d="100"/>
        </p:scale>
        <p:origin x="120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1212-5C8F-4854-AA1E-BA1A22834E55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1D3A-FEA1-417E-BAC5-E8C6F39E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9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17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8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5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1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8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9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8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3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92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18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17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0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7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8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9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12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55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52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2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7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6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1D3A-FEA1-417E-BAC5-E8C6F39EAB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CB08-1BA1-4E86-BEA5-E89E4ED4572D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5FE5-C1B0-49AF-817C-8C0FA617E7D3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4C86-EC90-43B8-8991-BA95489C872C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CEFB-F9C2-4788-8675-7B5B45C988C3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F6B5-BE4F-4C6D-8D7B-62599413E881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3152" y="3035884"/>
            <a:ext cx="288569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5469" y="1160652"/>
            <a:ext cx="5751195" cy="379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0658-15F1-4671-989D-871829D2660D}" type="datetime1">
              <a:rPr lang="en-US" altLang="ko-KR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590/overview/description" TargetMode="External"/><Relationship Id="rId7" Type="http://schemas.openxmlformats.org/officeDocument/2006/relationships/hyperlink" Target="https://kosis.kr/visual/populationKorea/experienceYard/populationPyramid.do?mb=N%20%20%20%20%20&amp;menuId=M_3_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ly.com/python/pie-charts/" TargetMode="External"/><Relationship Id="rId5" Type="http://schemas.openxmlformats.org/officeDocument/2006/relationships/hyperlink" Target="https://chancoding.tistory.com/119" TargetMode="External"/><Relationship Id="rId4" Type="http://schemas.openxmlformats.org/officeDocument/2006/relationships/hyperlink" Target="https://www.kaggle.com/datasets/kimjihoo/coronavirusdatase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762" y="4734984"/>
            <a:ext cx="8634604" cy="1401666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lang="ko-KR" altLang="en-US" sz="3200" b="1" spc="-30" dirty="0">
                <a:latin typeface="Adobe Clean Han ExtraBold"/>
                <a:cs typeface="Adobe Clean Han ExtraBold"/>
              </a:rPr>
              <a:t>코로나 </a:t>
            </a:r>
            <a:r>
              <a:rPr lang="ko-KR" altLang="en-US" sz="3200" b="1" spc="-30">
                <a:latin typeface="Adobe Clean Han ExtraBold"/>
                <a:cs typeface="Adobe Clean Han ExtraBold"/>
              </a:rPr>
              <a:t>데이터 시각화를 통한 인사이트 도출</a:t>
            </a:r>
            <a:endParaRPr sz="3200" dirty="0">
              <a:latin typeface="Adobe Clean Han ExtraBold"/>
              <a:cs typeface="Adobe Clean Han ExtraBold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800" b="1" spc="45" dirty="0">
                <a:latin typeface="Adobe Clean Han ExtraBold"/>
                <a:cs typeface="Adobe Clean Han ExtraBold"/>
              </a:rPr>
              <a:t>#</a:t>
            </a:r>
            <a:r>
              <a:rPr lang="ko-KR" altLang="en-US" sz="1800" b="1" spc="45" dirty="0">
                <a:latin typeface="Adobe Clean Han ExtraBold"/>
                <a:cs typeface="Adobe Clean Han ExtraBold"/>
              </a:rPr>
              <a:t>빅데이터응용학과 </a:t>
            </a:r>
            <a:r>
              <a:rPr lang="en-US" altLang="ko-KR" sz="1800" b="1" spc="45" dirty="0">
                <a:latin typeface="Adobe Clean Han ExtraBold"/>
                <a:cs typeface="Adobe Clean Han ExtraBold"/>
              </a:rPr>
              <a:t>20181624 </a:t>
            </a:r>
            <a:r>
              <a:rPr lang="ko-KR" altLang="en-US" sz="1800" b="1" spc="45" dirty="0">
                <a:latin typeface="Adobe Clean Han ExtraBold"/>
                <a:cs typeface="Adobe Clean Han ExtraBold"/>
              </a:rPr>
              <a:t>김현수</a:t>
            </a:r>
            <a:endParaRPr sz="1800" dirty="0">
              <a:latin typeface="Adobe Clean Han ExtraBold"/>
              <a:cs typeface="Adobe Clean Han ExtraBold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b="1" spc="-10" dirty="0">
                <a:latin typeface="Adobe Clean Han ExtraBold"/>
                <a:cs typeface="Adobe Clean Han ExtraBold"/>
              </a:rPr>
              <a:t>#</a:t>
            </a:r>
            <a:r>
              <a:rPr lang="ko-KR" altLang="en-US" sz="1800" b="1" spc="-10" dirty="0">
                <a:latin typeface="Adobe Clean Han ExtraBold"/>
                <a:cs typeface="Adobe Clean Han ExtraBold"/>
              </a:rPr>
              <a:t>데이터 마이닝 기말 프로젝트</a:t>
            </a:r>
            <a:endParaRPr sz="1800" dirty="0">
              <a:latin typeface="Adobe Clean Han ExtraBold"/>
              <a:cs typeface="Adobe Clean Han Extra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6240" y="1002791"/>
            <a:ext cx="3779774" cy="3304286"/>
            <a:chOff x="4206240" y="1002791"/>
            <a:chExt cx="3779774" cy="3304286"/>
          </a:xfrm>
        </p:grpSpPr>
        <p:sp>
          <p:nvSpPr>
            <p:cNvPr id="4" name="object 4"/>
            <p:cNvSpPr/>
            <p:nvPr/>
          </p:nvSpPr>
          <p:spPr>
            <a:xfrm>
              <a:off x="5465064" y="1786127"/>
              <a:ext cx="2520950" cy="2520950"/>
            </a:xfrm>
            <a:custGeom>
              <a:avLst/>
              <a:gdLst/>
              <a:ahLst/>
              <a:cxnLst/>
              <a:rect l="l" t="t" r="r" b="b"/>
              <a:pathLst>
                <a:path w="2520950" h="2520950">
                  <a:moveTo>
                    <a:pt x="2520696" y="0"/>
                  </a:moveTo>
                  <a:lnTo>
                    <a:pt x="0" y="0"/>
                  </a:lnTo>
                  <a:lnTo>
                    <a:pt x="0" y="1734312"/>
                  </a:lnTo>
                  <a:lnTo>
                    <a:pt x="0" y="2520696"/>
                  </a:lnTo>
                  <a:lnTo>
                    <a:pt x="2520696" y="2520696"/>
                  </a:lnTo>
                  <a:lnTo>
                    <a:pt x="2520696" y="1734312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6240" y="1002791"/>
              <a:ext cx="2520950" cy="2517775"/>
            </a:xfrm>
            <a:custGeom>
              <a:avLst/>
              <a:gdLst/>
              <a:ahLst/>
              <a:cxnLst/>
              <a:rect l="l" t="t" r="r" b="b"/>
              <a:pathLst>
                <a:path w="2520950" h="2517775">
                  <a:moveTo>
                    <a:pt x="2520695" y="0"/>
                  </a:moveTo>
                  <a:lnTo>
                    <a:pt x="0" y="0"/>
                  </a:lnTo>
                  <a:lnTo>
                    <a:pt x="0" y="2517648"/>
                  </a:lnTo>
                  <a:lnTo>
                    <a:pt x="2520695" y="2517648"/>
                  </a:lnTo>
                  <a:lnTo>
                    <a:pt x="252069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C7A1EE-2CDE-44DF-72EB-40EDFF73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90" y="3030092"/>
            <a:ext cx="1273810" cy="12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D934B8B-465C-CD56-16B0-11C3DEA473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Patient : PatientInfo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547933-A987-3F53-8538-AA9A4163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204572"/>
            <a:ext cx="10936535" cy="2333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79F09-AC21-86C9-F62B-45EF1824B915}"/>
              </a:ext>
            </a:extLst>
          </p:cNvPr>
          <p:cNvSpPr txBox="1"/>
          <p:nvPr/>
        </p:nvSpPr>
        <p:spPr>
          <a:xfrm>
            <a:off x="654812" y="4904184"/>
            <a:ext cx="107751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5165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14</a:t>
            </a:r>
            <a:r>
              <a:rPr lang="ko-KR" altLang="en-US" b="1" i="0" dirty="0">
                <a:effectLst/>
                <a:latin typeface="+mn-ea"/>
              </a:rPr>
              <a:t>열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'</a:t>
            </a:r>
            <a:r>
              <a:rPr lang="en-US" altLang="ko-KR" b="0" i="0" dirty="0" err="1">
                <a:effectLst/>
                <a:latin typeface="+mn-ea"/>
              </a:rPr>
              <a:t>patient_id</a:t>
            </a:r>
            <a:r>
              <a:rPr lang="en-US" altLang="ko-KR" b="0" i="0" dirty="0">
                <a:effectLst/>
                <a:latin typeface="+mn-ea"/>
              </a:rPr>
              <a:t>', 'sex', 'age', 'country', 'province', 'city', '</a:t>
            </a:r>
            <a:r>
              <a:rPr lang="en-US" altLang="ko-KR" b="0" i="0" dirty="0" err="1">
                <a:effectLst/>
                <a:latin typeface="+mn-ea"/>
              </a:rPr>
              <a:t>infection_case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infected_by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contact_number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symptom_onset_date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confirmed_date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released_date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deceased_date</a:t>
            </a:r>
            <a:r>
              <a:rPr lang="en-US" altLang="ko-KR" b="0" i="0" dirty="0">
                <a:effectLst/>
                <a:latin typeface="+mn-ea"/>
              </a:rPr>
              <a:t>', 'state'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1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Patient : PatientRoute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CC7BC4-A17A-175D-E31B-78A4C573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" y="2057400"/>
            <a:ext cx="9091448" cy="224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891401-6E20-7F45-B9D5-552C7C13CAEA}"/>
              </a:ext>
            </a:extLst>
          </p:cNvPr>
          <p:cNvSpPr txBox="1"/>
          <p:nvPr/>
        </p:nvSpPr>
        <p:spPr>
          <a:xfrm>
            <a:off x="654812" y="4904184"/>
            <a:ext cx="107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6714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8</a:t>
            </a:r>
            <a:r>
              <a:rPr lang="ko-KR" altLang="en-US" b="1" i="0" dirty="0">
                <a:effectLst/>
                <a:latin typeface="+mn-ea"/>
              </a:rPr>
              <a:t>열 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'</a:t>
            </a:r>
            <a:r>
              <a:rPr lang="en-US" altLang="ko-KR" b="0" i="0" dirty="0" err="1">
                <a:effectLst/>
                <a:latin typeface="+mn-ea"/>
              </a:rPr>
              <a:t>patient_id</a:t>
            </a:r>
            <a:r>
              <a:rPr lang="en-US" altLang="ko-KR" b="0" i="0" dirty="0">
                <a:effectLst/>
                <a:latin typeface="+mn-ea"/>
              </a:rPr>
              <a:t>', '</a:t>
            </a:r>
            <a:r>
              <a:rPr lang="en-US" altLang="ko-KR" b="0" i="0" dirty="0" err="1">
                <a:effectLst/>
                <a:latin typeface="+mn-ea"/>
              </a:rPr>
              <a:t>global_num</a:t>
            </a:r>
            <a:r>
              <a:rPr lang="en-US" altLang="ko-KR" b="0" i="0" dirty="0">
                <a:effectLst/>
                <a:latin typeface="+mn-ea"/>
              </a:rPr>
              <a:t>', 'date', 'province', 'city', 'type', 'latitude', 'longitude'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88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Timeseries : Time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9F09-AC21-86C9-F62B-45EF1824B915}"/>
              </a:ext>
            </a:extLst>
          </p:cNvPr>
          <p:cNvSpPr txBox="1"/>
          <p:nvPr/>
        </p:nvSpPr>
        <p:spPr>
          <a:xfrm>
            <a:off x="654812" y="4904184"/>
            <a:ext cx="107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163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7</a:t>
            </a:r>
            <a:r>
              <a:rPr lang="ko-KR" altLang="en-US" b="1" i="0" dirty="0">
                <a:effectLst/>
                <a:latin typeface="+mn-ea"/>
              </a:rPr>
              <a:t>열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'date', 'time', 'test', 'negative', 'confirmed', 'released', 'deceased'</a:t>
            </a:r>
            <a:endParaRPr lang="ko-KR" altLang="en-US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FCCDFB-9FC5-F6AF-51F7-DDDB5E71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" y="2055191"/>
            <a:ext cx="5951280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Timeseries : </a:t>
            </a:r>
            <a:r>
              <a:rPr lang="en-US" altLang="ko-KR" sz="2400" dirty="0" err="1">
                <a:latin typeface="+mn-ea"/>
              </a:rPr>
              <a:t>TimeAge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9F09-AC21-86C9-F62B-45EF1824B915}"/>
              </a:ext>
            </a:extLst>
          </p:cNvPr>
          <p:cNvSpPr txBox="1"/>
          <p:nvPr/>
        </p:nvSpPr>
        <p:spPr>
          <a:xfrm>
            <a:off x="654812" y="4904184"/>
            <a:ext cx="107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1089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5</a:t>
            </a:r>
            <a:r>
              <a:rPr lang="ko-KR" altLang="en-US" b="1" i="0" dirty="0">
                <a:effectLst/>
                <a:latin typeface="+mn-ea"/>
              </a:rPr>
              <a:t>열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'date', 'time', 'age', 'confirmed', 'deceased'</a:t>
            </a:r>
            <a:endParaRPr lang="ko-KR" altLang="en-US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DB94A2-38E4-5641-7AE0-19B06502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" y="2167278"/>
            <a:ext cx="4526788" cy="25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Timeseries : </a:t>
            </a:r>
            <a:r>
              <a:rPr lang="en-US" altLang="ko-KR" sz="2400" dirty="0" err="1">
                <a:latin typeface="+mn-ea"/>
              </a:rPr>
              <a:t>TimeProvince</a:t>
            </a:r>
            <a:r>
              <a:rPr lang="en-US" altLang="ko-KR" sz="2400" dirty="0">
                <a:latin typeface="+mn-ea"/>
              </a:rPr>
              <a:t> 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9F09-AC21-86C9-F62B-45EF1824B915}"/>
              </a:ext>
            </a:extLst>
          </p:cNvPr>
          <p:cNvSpPr txBox="1"/>
          <p:nvPr/>
        </p:nvSpPr>
        <p:spPr>
          <a:xfrm>
            <a:off x="654812" y="4876800"/>
            <a:ext cx="107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2771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6</a:t>
            </a:r>
            <a:r>
              <a:rPr lang="ko-KR" altLang="en-US" b="1" i="0" dirty="0">
                <a:effectLst/>
                <a:latin typeface="+mn-ea"/>
              </a:rPr>
              <a:t>열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'date', 'time', 'province', 'confirmed', 'released', 'deceased'], </a:t>
            </a:r>
            <a:r>
              <a:rPr lang="en-US" altLang="ko-KR" b="0" i="0" dirty="0" err="1">
                <a:effectLst/>
                <a:latin typeface="+mn-ea"/>
              </a:rPr>
              <a:t>dtype</a:t>
            </a:r>
            <a:r>
              <a:rPr lang="en-US" altLang="ko-KR" b="0" i="0" dirty="0">
                <a:effectLst/>
                <a:latin typeface="+mn-ea"/>
              </a:rPr>
              <a:t>='object'</a:t>
            </a:r>
            <a:endParaRPr lang="ko-KR" altLang="en-US" b="1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28A9D-0109-0389-9651-ED4B5BF3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" y="2062443"/>
            <a:ext cx="6279388" cy="24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Additional : Policy 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9F09-AC21-86C9-F62B-45EF1824B915}"/>
              </a:ext>
            </a:extLst>
          </p:cNvPr>
          <p:cNvSpPr txBox="1"/>
          <p:nvPr/>
        </p:nvSpPr>
        <p:spPr>
          <a:xfrm>
            <a:off x="682603" y="5199348"/>
            <a:ext cx="1077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+mn-ea"/>
              </a:rPr>
              <a:t>62</a:t>
            </a:r>
            <a:r>
              <a:rPr lang="ko-KR" altLang="en-US" b="1" i="0" dirty="0">
                <a:effectLst/>
                <a:latin typeface="+mn-ea"/>
              </a:rPr>
              <a:t>행</a:t>
            </a:r>
            <a:r>
              <a:rPr lang="en-US" altLang="ko-KR" b="1" i="0" dirty="0">
                <a:effectLst/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7</a:t>
            </a:r>
            <a:r>
              <a:rPr lang="ko-KR" altLang="en-US" b="1" i="0" dirty="0">
                <a:effectLst/>
                <a:latin typeface="+mn-ea"/>
              </a:rPr>
              <a:t>열</a:t>
            </a:r>
            <a:endParaRPr lang="en-US" altLang="ko-KR" b="1" i="0" dirty="0">
              <a:effectLst/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policy_id</a:t>
            </a:r>
            <a:r>
              <a:rPr lang="en-US" altLang="ko-KR" dirty="0">
                <a:latin typeface="+mn-ea"/>
              </a:rPr>
              <a:t>’, ’country’, ‘type’, ‘</a:t>
            </a:r>
            <a:r>
              <a:rPr lang="en-US" altLang="ko-KR" dirty="0" err="1">
                <a:latin typeface="+mn-ea"/>
              </a:rPr>
              <a:t>gov_policy</a:t>
            </a:r>
            <a:r>
              <a:rPr lang="en-US" altLang="ko-KR" dirty="0">
                <a:latin typeface="+mn-ea"/>
              </a:rPr>
              <a:t>’, ‘detail’, ‘detail’, ‘</a:t>
            </a:r>
            <a:r>
              <a:rPr lang="en-US" altLang="ko-KR" dirty="0" err="1">
                <a:latin typeface="+mn-ea"/>
              </a:rPr>
              <a:t>start_date</a:t>
            </a:r>
            <a:r>
              <a:rPr lang="en-US" altLang="ko-KR" dirty="0">
                <a:latin typeface="+mn-ea"/>
              </a:rPr>
              <a:t>’, ‘</a:t>
            </a:r>
            <a:r>
              <a:rPr lang="en-US" altLang="ko-KR" dirty="0" err="1">
                <a:latin typeface="+mn-ea"/>
              </a:rPr>
              <a:t>end_date</a:t>
            </a:r>
            <a:r>
              <a:rPr lang="en-US" altLang="ko-KR" dirty="0">
                <a:latin typeface="+mn-ea"/>
              </a:rPr>
              <a:t>’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73CD8D-E0AA-7270-0B4A-D3F5CB9D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" y="1978764"/>
            <a:ext cx="919813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1066" y="1739554"/>
            <a:ext cx="2765933" cy="670055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65"/>
              </a:spcBef>
            </a:pPr>
            <a:r>
              <a:rPr lang="ko-KR" altLang="en-US" sz="2800" b="1" spc="-30" dirty="0">
                <a:latin typeface="Adobe Clean Han ExtraBold"/>
                <a:cs typeface="Adobe Clean Han ExtraBold"/>
              </a:rPr>
              <a:t>분석 결과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80" y="865632"/>
            <a:ext cx="5608320" cy="5126990"/>
            <a:chOff x="487680" y="865632"/>
            <a:chExt cx="5608320" cy="5126990"/>
          </a:xfrm>
        </p:grpSpPr>
        <p:sp>
          <p:nvSpPr>
            <p:cNvPr id="4" name="object 4"/>
            <p:cNvSpPr/>
            <p:nvPr/>
          </p:nvSpPr>
          <p:spPr>
            <a:xfrm>
              <a:off x="487680" y="865632"/>
              <a:ext cx="5123815" cy="5126990"/>
            </a:xfrm>
            <a:custGeom>
              <a:avLst/>
              <a:gdLst/>
              <a:ahLst/>
              <a:cxnLst/>
              <a:rect l="l" t="t" r="r" b="b"/>
              <a:pathLst>
                <a:path w="5123815" h="5126990">
                  <a:moveTo>
                    <a:pt x="5123688" y="0"/>
                  </a:moveTo>
                  <a:lnTo>
                    <a:pt x="0" y="0"/>
                  </a:lnTo>
                  <a:lnTo>
                    <a:pt x="0" y="5126736"/>
                  </a:lnTo>
                  <a:lnTo>
                    <a:pt x="5123688" y="5126736"/>
                  </a:lnTo>
                  <a:lnTo>
                    <a:pt x="512368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536" y="1185672"/>
              <a:ext cx="2569845" cy="2569845"/>
            </a:xfrm>
            <a:custGeom>
              <a:avLst/>
              <a:gdLst/>
              <a:ahLst/>
              <a:cxnLst/>
              <a:rect l="l" t="t" r="r" b="b"/>
              <a:pathLst>
                <a:path w="2569845" h="2569845">
                  <a:moveTo>
                    <a:pt x="2569464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2569464" y="2569464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6535" y="1185672"/>
            <a:ext cx="2569845" cy="68095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193675" algn="r">
              <a:lnSpc>
                <a:spcPct val="100000"/>
              </a:lnSpc>
              <a:spcBef>
                <a:spcPts val="30"/>
              </a:spcBef>
            </a:pPr>
            <a:r>
              <a:rPr lang="en-US" spc="905" dirty="0"/>
              <a:t>3</a:t>
            </a:r>
            <a:endParaRPr spc="905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215D4-3BAE-B634-672A-A0ACD0F508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196A1-9C4B-DD4D-06FA-1150B7EF0E53}"/>
              </a:ext>
            </a:extLst>
          </p:cNvPr>
          <p:cNvSpPr txBox="1"/>
          <p:nvPr/>
        </p:nvSpPr>
        <p:spPr>
          <a:xfrm>
            <a:off x="6888766" y="2980988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1 – </a:t>
            </a:r>
            <a:r>
              <a:rPr lang="ko-KR" altLang="en-US" dirty="0"/>
              <a:t>가장 많이 확진된 연령층과 원인</a:t>
            </a:r>
            <a:endParaRPr lang="en-US" altLang="ko-KR" dirty="0"/>
          </a:p>
          <a:p>
            <a:r>
              <a:rPr lang="ko-KR" altLang="en-US" dirty="0"/>
              <a:t>주제 </a:t>
            </a:r>
            <a:r>
              <a:rPr lang="en-US" altLang="ko-KR" dirty="0"/>
              <a:t>2 – </a:t>
            </a:r>
            <a:r>
              <a:rPr lang="ko-KR" altLang="en-US" dirty="0"/>
              <a:t>누구에게 가장 치명적인가</a:t>
            </a:r>
            <a:endParaRPr lang="en-US" altLang="ko-KR" dirty="0"/>
          </a:p>
          <a:p>
            <a:r>
              <a:rPr lang="ko-KR" altLang="en-US" dirty="0"/>
              <a:t>주제 </a:t>
            </a:r>
            <a:r>
              <a:rPr lang="en-US" altLang="ko-KR" dirty="0"/>
              <a:t>3 – </a:t>
            </a:r>
            <a:r>
              <a:rPr lang="ko-KR" altLang="en-US" dirty="0"/>
              <a:t>정부의 방역 </a:t>
            </a:r>
            <a:r>
              <a:rPr lang="en-US" altLang="ko-KR" dirty="0"/>
              <a:t> </a:t>
            </a:r>
            <a:r>
              <a:rPr lang="ko-KR" altLang="en-US" dirty="0"/>
              <a:t>정책은 성공적이었는가</a:t>
            </a:r>
          </a:p>
        </p:txBody>
      </p:sp>
    </p:spTree>
    <p:extLst>
      <p:ext uri="{BB962C8B-B14F-4D97-AF65-F5344CB8AC3E}">
        <p14:creationId xmlns:p14="http://schemas.microsoft.com/office/powerpoint/2010/main" val="221876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 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시간에 흐름에 따른 추이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8B2027-E45B-B1FD-9DC3-9EA47E329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6" y="2133599"/>
            <a:ext cx="11484430" cy="42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167435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연령별 </a:t>
            </a:r>
            <a:r>
              <a:rPr lang="ko-KR" altLang="en-US" sz="2400" dirty="0" err="1">
                <a:latin typeface="+mn-ea"/>
              </a:rPr>
              <a:t>확진자의</a:t>
            </a:r>
            <a:r>
              <a:rPr lang="ko-KR" altLang="en-US" sz="2400" dirty="0">
                <a:latin typeface="+mn-ea"/>
              </a:rPr>
              <a:t> 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46F9AC-3300-642E-A7AF-21D2671D7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630655"/>
            <a:ext cx="9260603" cy="4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AB0F38-83E5-4215-B5FC-22ED9005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3" y="4444688"/>
            <a:ext cx="11323894" cy="1767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AD39C9-4B41-A9AF-B955-1F2A01C0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27" y="1079160"/>
            <a:ext cx="4437467" cy="3491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708B9-E999-96B4-3992-70163EF471AD}"/>
              </a:ext>
            </a:extLst>
          </p:cNvPr>
          <p:cNvSpPr txBox="1"/>
          <p:nvPr/>
        </p:nvSpPr>
        <p:spPr>
          <a:xfrm>
            <a:off x="576072" y="1398268"/>
            <a:ext cx="4280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대한민국의 연령대별 인구 분포</a:t>
            </a:r>
            <a:endParaRPr lang="en-US" altLang="ko-KR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71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936" y="-19664"/>
            <a:ext cx="2700655" cy="3959860"/>
          </a:xfrm>
          <a:custGeom>
            <a:avLst/>
            <a:gdLst/>
            <a:ahLst/>
            <a:cxnLst/>
            <a:rect l="l" t="t" r="r" b="b"/>
            <a:pathLst>
              <a:path w="2700654" h="3959860">
                <a:moveTo>
                  <a:pt x="2700528" y="0"/>
                </a:moveTo>
                <a:lnTo>
                  <a:pt x="0" y="0"/>
                </a:lnTo>
                <a:lnTo>
                  <a:pt x="0" y="3959352"/>
                </a:lnTo>
                <a:lnTo>
                  <a:pt x="2700528" y="3959352"/>
                </a:lnTo>
                <a:lnTo>
                  <a:pt x="27005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063" y="409397"/>
            <a:ext cx="21145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Bahnschrift"/>
                <a:cs typeface="Bahnschrift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1934" y="1149476"/>
            <a:ext cx="1917065" cy="7271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2000" b="1" spc="-25" dirty="0">
                <a:latin typeface="Adobe Clean Han ExtraBold"/>
                <a:cs typeface="Adobe Clean Han ExtraBold"/>
              </a:rPr>
              <a:t>분석 배경 </a:t>
            </a:r>
            <a:r>
              <a:rPr lang="en-US" altLang="ko-KR" sz="2000" b="1" spc="-25" dirty="0">
                <a:latin typeface="Adobe Clean Han ExtraBold"/>
                <a:cs typeface="Adobe Clean Han ExtraBold"/>
              </a:rPr>
              <a:t>&amp; </a:t>
            </a:r>
            <a:r>
              <a:rPr lang="ko-KR" altLang="en-US" sz="2000" b="1" spc="-25" dirty="0">
                <a:latin typeface="Adobe Clean Han ExtraBold"/>
                <a:cs typeface="Adobe Clean Han ExtraBold"/>
              </a:rPr>
              <a:t>목적 </a:t>
            </a:r>
            <a:endParaRPr sz="2000" dirty="0">
              <a:latin typeface="Adobe Clean Han ExtraBold"/>
              <a:cs typeface="Adobe Clean Han ExtraBold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3464" y="-55756"/>
            <a:ext cx="2697480" cy="4319270"/>
          </a:xfrm>
          <a:custGeom>
            <a:avLst/>
            <a:gdLst/>
            <a:ahLst/>
            <a:cxnLst/>
            <a:rect l="l" t="t" r="r" b="b"/>
            <a:pathLst>
              <a:path w="2697479" h="4319270">
                <a:moveTo>
                  <a:pt x="2697480" y="0"/>
                </a:moveTo>
                <a:lnTo>
                  <a:pt x="0" y="0"/>
                </a:lnTo>
                <a:lnTo>
                  <a:pt x="0" y="4319016"/>
                </a:lnTo>
                <a:lnTo>
                  <a:pt x="2697480" y="4319016"/>
                </a:lnTo>
                <a:lnTo>
                  <a:pt x="269748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8797" y="254152"/>
            <a:ext cx="2149603" cy="1217641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4400" b="1" spc="-5" dirty="0">
                <a:latin typeface="Bahnschrift"/>
                <a:cs typeface="Bahnschrift"/>
              </a:rPr>
              <a:t>2</a:t>
            </a:r>
            <a:endParaRPr sz="4400" dirty="0">
              <a:latin typeface="Bahnschrift"/>
              <a:cs typeface="Bahnschrift"/>
            </a:endParaRPr>
          </a:p>
          <a:p>
            <a:pPr marL="46990">
              <a:lnSpc>
                <a:spcPct val="100000"/>
              </a:lnSpc>
              <a:spcBef>
                <a:spcPts val="545"/>
              </a:spcBef>
            </a:pPr>
            <a:r>
              <a:rPr lang="ko-KR" altLang="en-US" sz="2000" b="1" spc="-25" dirty="0">
                <a:latin typeface="Adobe Clean Han ExtraBold"/>
                <a:cs typeface="Adobe Clean Han ExtraBold"/>
              </a:rPr>
              <a:t>데이터 소개 </a:t>
            </a:r>
            <a:r>
              <a:rPr lang="en-US" altLang="ko-KR" sz="2000" b="1" spc="-25" dirty="0">
                <a:latin typeface="Adobe Clean Han ExtraBold"/>
                <a:cs typeface="Adobe Clean Han ExtraBold"/>
              </a:rPr>
              <a:t>&amp; </a:t>
            </a:r>
            <a:r>
              <a:rPr lang="ko-KR" altLang="en-US" sz="2000" b="1" spc="-25" dirty="0">
                <a:latin typeface="Adobe Clean Han ExtraBold"/>
                <a:cs typeface="Adobe Clean Han ExtraBold"/>
              </a:rPr>
              <a:t>설명</a:t>
            </a:r>
            <a:endParaRPr sz="2000" dirty="0">
              <a:latin typeface="Adobe Clean Han ExtraBold"/>
              <a:cs typeface="Adobe Clean Han Extra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90943" y="-19664"/>
            <a:ext cx="2700655" cy="4678680"/>
          </a:xfrm>
          <a:custGeom>
            <a:avLst/>
            <a:gdLst/>
            <a:ahLst/>
            <a:cxnLst/>
            <a:rect l="l" t="t" r="r" b="b"/>
            <a:pathLst>
              <a:path w="2700654" h="4678680">
                <a:moveTo>
                  <a:pt x="2700528" y="0"/>
                </a:moveTo>
                <a:lnTo>
                  <a:pt x="0" y="0"/>
                </a:lnTo>
                <a:lnTo>
                  <a:pt x="0" y="4678680"/>
                </a:lnTo>
                <a:lnTo>
                  <a:pt x="2700528" y="4678680"/>
                </a:lnTo>
                <a:lnTo>
                  <a:pt x="270052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1363" y="254152"/>
            <a:ext cx="1454785" cy="1217641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4400" b="1" spc="-5" dirty="0">
                <a:latin typeface="Bahnschrift"/>
                <a:cs typeface="Bahnschrift"/>
              </a:rPr>
              <a:t>3</a:t>
            </a:r>
            <a:endParaRPr sz="4400" dirty="0">
              <a:latin typeface="Bahnschrift"/>
              <a:cs typeface="Bahnschrift"/>
            </a:endParaRPr>
          </a:p>
          <a:p>
            <a:pPr marL="49530">
              <a:lnSpc>
                <a:spcPct val="100000"/>
              </a:lnSpc>
              <a:spcBef>
                <a:spcPts val="545"/>
              </a:spcBef>
            </a:pPr>
            <a:r>
              <a:rPr lang="ko-KR" altLang="en-US" sz="2000" b="1" spc="-20" dirty="0">
                <a:latin typeface="Adobe Clean Han ExtraBold"/>
                <a:cs typeface="Adobe Clean Han ExtraBold"/>
              </a:rPr>
              <a:t>분석 결과</a:t>
            </a:r>
            <a:endParaRPr sz="2000" dirty="0">
              <a:latin typeface="Adobe Clean Han ExtraBold"/>
              <a:cs typeface="Adobe Clean Han Extra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91471" y="0"/>
            <a:ext cx="2700655" cy="5041900"/>
          </a:xfrm>
          <a:custGeom>
            <a:avLst/>
            <a:gdLst/>
            <a:ahLst/>
            <a:cxnLst/>
            <a:rect l="l" t="t" r="r" b="b"/>
            <a:pathLst>
              <a:path w="2700654" h="5041900">
                <a:moveTo>
                  <a:pt x="2700528" y="0"/>
                </a:moveTo>
                <a:lnTo>
                  <a:pt x="0" y="0"/>
                </a:lnTo>
                <a:lnTo>
                  <a:pt x="0" y="5041392"/>
                </a:lnTo>
                <a:lnTo>
                  <a:pt x="2700528" y="5041392"/>
                </a:lnTo>
                <a:lnTo>
                  <a:pt x="2700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69577" y="255504"/>
            <a:ext cx="1125855" cy="121507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4400" b="1" spc="-5" dirty="0">
                <a:latin typeface="Bahnschrift"/>
                <a:cs typeface="Bahnschrift"/>
              </a:rPr>
              <a:t>4</a:t>
            </a:r>
            <a:endParaRPr sz="4400" dirty="0">
              <a:latin typeface="Bahnschrift"/>
              <a:cs typeface="Bahnschrift"/>
            </a:endParaRPr>
          </a:p>
          <a:p>
            <a:pPr marL="60960">
              <a:lnSpc>
                <a:spcPct val="100000"/>
              </a:lnSpc>
              <a:spcBef>
                <a:spcPts val="540"/>
              </a:spcBef>
            </a:pPr>
            <a:r>
              <a:rPr sz="2000" b="1" spc="-20" dirty="0" err="1">
                <a:latin typeface="Adobe Clean Han ExtraBold"/>
                <a:cs typeface="Adobe Clean Han ExtraBold"/>
              </a:rPr>
              <a:t>결론</a:t>
            </a:r>
            <a:endParaRPr lang="en-US" sz="1400" b="1" spc="-20" dirty="0">
              <a:latin typeface="Adobe Clean Han ExtraBold"/>
              <a:cs typeface="Adobe Clean Han ExtraBold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58DB51A-C935-932A-2211-35243BC80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7D5D06-C5E5-8745-FC03-AA49B3BF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878161"/>
            <a:ext cx="9025128" cy="4839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94E4C-92B7-221D-2F89-42DAC119336E}"/>
              </a:ext>
            </a:extLst>
          </p:cNvPr>
          <p:cNvSpPr txBox="1"/>
          <p:nvPr/>
        </p:nvSpPr>
        <p:spPr>
          <a:xfrm>
            <a:off x="576072" y="12954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연령별 인구 분포 비율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88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연령별 </a:t>
            </a:r>
            <a:r>
              <a:rPr lang="ko-KR" altLang="en-US" sz="2400" dirty="0" err="1">
                <a:latin typeface="+mn-ea"/>
              </a:rPr>
              <a:t>확진자의</a:t>
            </a:r>
            <a:r>
              <a:rPr lang="ko-KR" altLang="en-US" sz="2400" dirty="0">
                <a:latin typeface="+mn-ea"/>
              </a:rPr>
              <a:t> 수                              인구비율에 따른 </a:t>
            </a:r>
            <a:r>
              <a:rPr lang="ko-KR" altLang="en-US" sz="2400" dirty="0" err="1">
                <a:latin typeface="+mn-ea"/>
              </a:rPr>
              <a:t>확진자의</a:t>
            </a:r>
            <a:r>
              <a:rPr lang="ko-KR" altLang="en-US" sz="2400" dirty="0">
                <a:latin typeface="+mn-ea"/>
              </a:rPr>
              <a:t> 비율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en-US" altLang="ko-KR"/>
          </a:p>
        </p:txBody>
      </p:sp>
      <p:pic>
        <p:nvPicPr>
          <p:cNvPr id="9" name="그림 8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A837B1CE-4285-80F7-77F1-87A8F0028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6" y="2191522"/>
            <a:ext cx="11299444" cy="3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확진 원인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전체</a:t>
            </a:r>
            <a:r>
              <a:rPr lang="en-US" altLang="ko-KR" sz="2400" dirty="0">
                <a:latin typeface="+mn-ea"/>
              </a:rPr>
              <a:t>)                                </a:t>
            </a:r>
            <a:r>
              <a:rPr lang="ko-KR" altLang="en-US" sz="2400" dirty="0">
                <a:latin typeface="+mn-ea"/>
              </a:rPr>
              <a:t>확진 원인</a:t>
            </a:r>
            <a:r>
              <a:rPr lang="en-US" altLang="ko-KR" sz="2400" dirty="0">
                <a:latin typeface="+mn-ea"/>
              </a:rPr>
              <a:t>(20</a:t>
            </a:r>
            <a:r>
              <a:rPr lang="ko-KR" altLang="en-US" sz="2400" dirty="0">
                <a:latin typeface="+mn-ea"/>
              </a:rPr>
              <a:t>대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57D6FD-453A-EFE7-26CF-F8D3BCEE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201818"/>
            <a:ext cx="6081287" cy="4099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63E052-1268-1979-1FB0-BC77C0D84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58" y="2201818"/>
            <a:ext cx="6073666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7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확진자가</a:t>
            </a:r>
            <a:r>
              <a:rPr lang="ko-KR" altLang="en-US" sz="2400" dirty="0">
                <a:latin typeface="+mn-ea"/>
              </a:rPr>
              <a:t> 다녀간 장소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전체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A04B95-B732-FE81-91ED-E88EC151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" y="2198086"/>
            <a:ext cx="10477500" cy="41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1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613156" y="1432506"/>
            <a:ext cx="1127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확진자가</a:t>
            </a:r>
            <a:r>
              <a:rPr lang="ko-KR" altLang="en-US" sz="2400" dirty="0">
                <a:latin typeface="+mn-ea"/>
              </a:rPr>
              <a:t> 다녀간 장소</a:t>
            </a:r>
            <a:r>
              <a:rPr lang="en-US" altLang="ko-KR" sz="2400" dirty="0">
                <a:latin typeface="+mn-ea"/>
              </a:rPr>
              <a:t>(20</a:t>
            </a:r>
            <a:r>
              <a:rPr lang="ko-KR" altLang="en-US" sz="2400" dirty="0">
                <a:latin typeface="+mn-ea"/>
              </a:rPr>
              <a:t>대 </a:t>
            </a:r>
            <a:r>
              <a:rPr lang="en-US" altLang="ko-KR" sz="2400" dirty="0">
                <a:latin typeface="+mn-ea"/>
              </a:rPr>
              <a:t>vs </a:t>
            </a:r>
            <a:r>
              <a:rPr lang="ko-KR" altLang="en-US" sz="2400" dirty="0">
                <a:latin typeface="+mn-ea"/>
              </a:rPr>
              <a:t>이외연령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2507A0-0CEA-966D-4A9E-CCDD86AE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2" y="1981199"/>
            <a:ext cx="10013188" cy="41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2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613156" y="1432506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 시간의 흐름에 따른 확진자 사망 추이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CECB9E-C190-5A11-B615-02AA765E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" y="2000951"/>
            <a:ext cx="10744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2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613310" y="1416255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 연령별 사망자의 수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66294-A0EE-A64B-0363-07E1AFDC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877920"/>
            <a:ext cx="9930158" cy="49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2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601579" y="1251154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인구비율에 따른 사망자의 비율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07A59-F883-B0AA-19A0-3476E6C20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" y="1916954"/>
            <a:ext cx="10057142" cy="48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1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2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601579" y="1251154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연령대별 완치 기간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28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D3C3C0-8B3C-5390-8C86-DE5C8702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924607"/>
            <a:ext cx="10777728" cy="49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9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3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93105" y="1370518"/>
            <a:ext cx="11274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코로나 경보 단계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관심</a:t>
            </a:r>
            <a:r>
              <a:rPr lang="en-US" altLang="ko-KR" sz="2400" dirty="0">
                <a:latin typeface="+mn-ea"/>
              </a:rPr>
              <a:t>(Blue) : </a:t>
            </a:r>
            <a:r>
              <a:rPr lang="ko-KR" altLang="en-US" sz="2400" dirty="0">
                <a:latin typeface="+mn-ea"/>
              </a:rPr>
              <a:t>해외에서의 신종감염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병의 발생 및 유행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주의</a:t>
            </a:r>
            <a:r>
              <a:rPr lang="en-US" altLang="ko-KR" sz="2400" dirty="0">
                <a:latin typeface="+mn-ea"/>
              </a:rPr>
              <a:t>(Yellow) : </a:t>
            </a:r>
            <a:r>
              <a:rPr lang="ko-KR" altLang="en-US" sz="2400" dirty="0">
                <a:latin typeface="+mn-ea"/>
              </a:rPr>
              <a:t>해외 신종감염병의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국내 유입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경계</a:t>
            </a:r>
            <a:r>
              <a:rPr lang="en-US" altLang="ko-KR" sz="2400" dirty="0">
                <a:latin typeface="+mn-ea"/>
              </a:rPr>
              <a:t>(Orange) : </a:t>
            </a:r>
            <a:r>
              <a:rPr lang="ko-KR" altLang="en-US" sz="2400" dirty="0">
                <a:latin typeface="+mn-ea"/>
              </a:rPr>
              <a:t>국내 유입된 해외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신종감염병의 제한적 전파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심각</a:t>
            </a:r>
            <a:r>
              <a:rPr lang="en-US" altLang="ko-KR" sz="2400" dirty="0">
                <a:latin typeface="+mn-ea"/>
              </a:rPr>
              <a:t>(Red)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:</a:t>
            </a:r>
            <a:r>
              <a:rPr lang="ko-KR" altLang="en-US" sz="2400" dirty="0">
                <a:latin typeface="+mn-ea"/>
              </a:rPr>
              <a:t> 국내 유입된 해외 신종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감염병의 지역사회 전파 또는 전국적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확산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29</a:t>
            </a:fld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A71C39-4B2B-3558-4F22-89BEFD42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5790"/>
            <a:ext cx="55245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9356" y="1905000"/>
            <a:ext cx="4289934" cy="854721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65"/>
              </a:spcBef>
            </a:pPr>
            <a:r>
              <a:rPr lang="ko-KR" altLang="en-US" sz="4000" b="1" spc="-30" dirty="0">
                <a:latin typeface="Adobe Clean Han ExtraBold"/>
                <a:cs typeface="Adobe Clean Han ExtraBold"/>
              </a:rPr>
              <a:t>분석 배경</a:t>
            </a:r>
            <a:r>
              <a:rPr lang="en-US" altLang="ko-KR" sz="4000" b="1" spc="-30" dirty="0">
                <a:latin typeface="Adobe Clean Han ExtraBold"/>
                <a:cs typeface="Adobe Clean Han ExtraBold"/>
              </a:rPr>
              <a:t>&amp; </a:t>
            </a:r>
            <a:r>
              <a:rPr lang="ko-KR" altLang="en-US" sz="4000" b="1" spc="-30" dirty="0">
                <a:latin typeface="Adobe Clean Han ExtraBold"/>
                <a:cs typeface="Adobe Clean Han ExtraBold"/>
              </a:rPr>
              <a:t>목적</a:t>
            </a:r>
            <a:endParaRPr sz="4000" dirty="0">
              <a:latin typeface="Adobe Clean Han ExtraBold"/>
              <a:cs typeface="Adobe Clean Han Extra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80" y="865632"/>
            <a:ext cx="5608320" cy="5126990"/>
            <a:chOff x="487680" y="865632"/>
            <a:chExt cx="5608320" cy="5126990"/>
          </a:xfrm>
        </p:grpSpPr>
        <p:sp>
          <p:nvSpPr>
            <p:cNvPr id="4" name="object 4"/>
            <p:cNvSpPr/>
            <p:nvPr/>
          </p:nvSpPr>
          <p:spPr>
            <a:xfrm>
              <a:off x="487680" y="865632"/>
              <a:ext cx="5123815" cy="5126990"/>
            </a:xfrm>
            <a:custGeom>
              <a:avLst/>
              <a:gdLst/>
              <a:ahLst/>
              <a:cxnLst/>
              <a:rect l="l" t="t" r="r" b="b"/>
              <a:pathLst>
                <a:path w="5123815" h="5126990">
                  <a:moveTo>
                    <a:pt x="5123688" y="0"/>
                  </a:moveTo>
                  <a:lnTo>
                    <a:pt x="0" y="0"/>
                  </a:lnTo>
                  <a:lnTo>
                    <a:pt x="0" y="5126736"/>
                  </a:lnTo>
                  <a:lnTo>
                    <a:pt x="5123688" y="5126736"/>
                  </a:lnTo>
                  <a:lnTo>
                    <a:pt x="512368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536" y="1185672"/>
              <a:ext cx="2569845" cy="2569845"/>
            </a:xfrm>
            <a:custGeom>
              <a:avLst/>
              <a:gdLst/>
              <a:ahLst/>
              <a:cxnLst/>
              <a:rect l="l" t="t" r="r" b="b"/>
              <a:pathLst>
                <a:path w="2569845" h="2569845">
                  <a:moveTo>
                    <a:pt x="2569464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2569464" y="2569464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6535" y="1185672"/>
            <a:ext cx="2569845" cy="25698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193675" algn="r">
              <a:lnSpc>
                <a:spcPct val="100000"/>
              </a:lnSpc>
              <a:spcBef>
                <a:spcPts val="30"/>
              </a:spcBef>
            </a:pPr>
            <a:r>
              <a:rPr spc="905" dirty="0"/>
              <a:t>1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DD58AE-23BF-F99B-D826-79E43DB99C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3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201673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코로나 경보 단계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30</a:t>
            </a:fld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B54759-B1A1-6537-8F2B-96768548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432505"/>
            <a:ext cx="9892063" cy="54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결과 </a:t>
            </a:r>
            <a:r>
              <a:rPr lang="en-US" altLang="ko-KR" sz="2400" spc="-25" dirty="0"/>
              <a:t>– </a:t>
            </a:r>
            <a:r>
              <a:rPr lang="ko-KR" altLang="en-US" sz="2400" spc="-25" dirty="0"/>
              <a:t>주제</a:t>
            </a:r>
            <a:r>
              <a:rPr lang="en-US" altLang="ko-KR" sz="2400" spc="-25" dirty="0"/>
              <a:t>3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3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201673"/>
            <a:ext cx="1127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사회적 거리두기 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31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06A567-CCFB-9185-2C05-B50711CCB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461813"/>
            <a:ext cx="9892063" cy="53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1066" y="1739554"/>
            <a:ext cx="2765933" cy="670055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65"/>
              </a:spcBef>
            </a:pPr>
            <a:r>
              <a:rPr lang="ko-KR" altLang="en-US" sz="2800" b="1" spc="-30" dirty="0">
                <a:latin typeface="Adobe Clean Han ExtraBold"/>
                <a:cs typeface="Adobe Clean Han ExtraBold"/>
              </a:rPr>
              <a:t>결론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80" y="865632"/>
            <a:ext cx="5608320" cy="5126990"/>
            <a:chOff x="487680" y="865632"/>
            <a:chExt cx="5608320" cy="5126990"/>
          </a:xfrm>
        </p:grpSpPr>
        <p:sp>
          <p:nvSpPr>
            <p:cNvPr id="4" name="object 4"/>
            <p:cNvSpPr/>
            <p:nvPr/>
          </p:nvSpPr>
          <p:spPr>
            <a:xfrm>
              <a:off x="487680" y="865632"/>
              <a:ext cx="5123815" cy="5126990"/>
            </a:xfrm>
            <a:custGeom>
              <a:avLst/>
              <a:gdLst/>
              <a:ahLst/>
              <a:cxnLst/>
              <a:rect l="l" t="t" r="r" b="b"/>
              <a:pathLst>
                <a:path w="5123815" h="5126990">
                  <a:moveTo>
                    <a:pt x="5123688" y="0"/>
                  </a:moveTo>
                  <a:lnTo>
                    <a:pt x="0" y="0"/>
                  </a:lnTo>
                  <a:lnTo>
                    <a:pt x="0" y="5126736"/>
                  </a:lnTo>
                  <a:lnTo>
                    <a:pt x="5123688" y="5126736"/>
                  </a:lnTo>
                  <a:lnTo>
                    <a:pt x="512368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536" y="1185672"/>
              <a:ext cx="2569845" cy="2569845"/>
            </a:xfrm>
            <a:custGeom>
              <a:avLst/>
              <a:gdLst/>
              <a:ahLst/>
              <a:cxnLst/>
              <a:rect l="l" t="t" r="r" b="b"/>
              <a:pathLst>
                <a:path w="2569845" h="2569845">
                  <a:moveTo>
                    <a:pt x="2569464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2569464" y="2569464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6535" y="1185672"/>
            <a:ext cx="2569845" cy="68095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193675" algn="r">
              <a:lnSpc>
                <a:spcPct val="100000"/>
              </a:lnSpc>
              <a:spcBef>
                <a:spcPts val="30"/>
              </a:spcBef>
            </a:pPr>
            <a:r>
              <a:rPr lang="en-US" spc="905" dirty="0"/>
              <a:t>4</a:t>
            </a:r>
            <a:endParaRPr spc="905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215D4-3BAE-B634-672A-A0ACD0F508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6" y="0"/>
            <a:ext cx="1503045" cy="106553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438150" algn="l"/>
              </a:tabLst>
            </a:pPr>
            <a:r>
              <a:rPr sz="5400" baseline="-3858" dirty="0">
                <a:latin typeface="Bahnschrift"/>
                <a:cs typeface="Bahnschrift"/>
              </a:rPr>
              <a:t>4	</a:t>
            </a:r>
            <a:r>
              <a:rPr sz="2400" spc="-25" dirty="0"/>
              <a:t>결론</a:t>
            </a:r>
            <a:endParaRPr sz="2400" dirty="0">
              <a:latin typeface="Bahnschrift"/>
              <a:cs typeface="Bahnschrift"/>
            </a:endParaRPr>
          </a:p>
          <a:p>
            <a:pPr marL="438150">
              <a:lnSpc>
                <a:spcPct val="100000"/>
              </a:lnSpc>
              <a:spcBef>
                <a:spcPts val="605"/>
              </a:spcBef>
            </a:pPr>
            <a:endParaRPr sz="1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4" name="object 4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90" y="1813556"/>
            <a:ext cx="301752" cy="2251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53" y="3069773"/>
            <a:ext cx="301752" cy="227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607" y="4246177"/>
            <a:ext cx="301752" cy="2251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7283" y="1547241"/>
            <a:ext cx="10281717" cy="3045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0200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b="1" spc="-10" dirty="0">
                <a:latin typeface="Adobe Clean Han ExtraBold"/>
                <a:cs typeface="Adobe Clean Han ExtraBold"/>
              </a:rPr>
              <a:t>20</a:t>
            </a:r>
            <a:r>
              <a:rPr lang="ko-KR" altLang="en-US" sz="2400" b="1" spc="-10" dirty="0">
                <a:latin typeface="Adobe Clean Han ExtraBold"/>
                <a:cs typeface="Adobe Clean Han ExtraBold"/>
              </a:rPr>
              <a:t>대에 확진이 다른 연령층에 비해 많았던 이유는</a:t>
            </a:r>
            <a:r>
              <a:rPr lang="en-US" altLang="ko-KR" sz="2400" b="1" spc="-10" dirty="0">
                <a:latin typeface="Adobe Clean Han ExtraBold"/>
                <a:cs typeface="Adobe Clean Han ExtraBold"/>
              </a:rPr>
              <a:t> </a:t>
            </a:r>
            <a:r>
              <a:rPr lang="ko-KR" altLang="en-US" sz="2400" b="1" spc="-10" dirty="0">
                <a:latin typeface="Adobe Clean Han ExtraBold"/>
                <a:cs typeface="Adobe Clean Han ExtraBold"/>
              </a:rPr>
              <a:t>활동 반경이 넓고 활발하며</a:t>
            </a:r>
            <a:r>
              <a:rPr lang="en-US" altLang="ko-KR" sz="2400" b="1" spc="-1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2400" b="1" spc="-10" dirty="0">
                <a:latin typeface="Adobe Clean Han ExtraBold"/>
                <a:cs typeface="Adobe Clean Han ExtraBold"/>
              </a:rPr>
              <a:t>불필요한 방문 지역에 자주 방문을 하기 때문이다  </a:t>
            </a:r>
            <a:endParaRPr lang="en-US" altLang="ko-KR" sz="2400" b="1" spc="-10" dirty="0">
              <a:latin typeface="Adobe Clean Han ExtraBold"/>
              <a:cs typeface="Adobe Clean Han ExtraBold"/>
            </a:endParaRPr>
          </a:p>
          <a:p>
            <a:pPr marL="12700" marR="3302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Adobe Clean Han ExtraBold"/>
              <a:cs typeface="Adobe Clean Han ExtraBold"/>
            </a:endParaRPr>
          </a:p>
          <a:p>
            <a:pPr marL="12700" marR="3302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Adobe Clean Han ExtraBold"/>
              <a:cs typeface="Adobe Clean Han Extra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lang="ko-KR" altLang="en-US" sz="2400" b="1" dirty="0">
                <a:latin typeface="Adobe Clean Han ExtraBold"/>
                <a:cs typeface="Adobe Clean Han ExtraBold"/>
              </a:rPr>
              <a:t>고령층일수록 코로나 바이러스로부터 회복 기간이 길었고 </a:t>
            </a:r>
            <a:r>
              <a:rPr lang="ko-KR" altLang="en-US" sz="2400" b="1" dirty="0" err="1">
                <a:latin typeface="Adobe Clean Han ExtraBold"/>
                <a:cs typeface="Adobe Clean Han ExtraBold"/>
              </a:rPr>
              <a:t>치명률이</a:t>
            </a:r>
            <a:r>
              <a:rPr lang="ko-KR" altLang="en-US" sz="2400" b="1" dirty="0">
                <a:latin typeface="Adobe Clean Han ExtraBold"/>
                <a:cs typeface="Adobe Clean Han ExtraBold"/>
              </a:rPr>
              <a:t> 높았다</a:t>
            </a:r>
            <a:endParaRPr lang="en-US" altLang="ko-KR" sz="2400" b="1" dirty="0">
              <a:latin typeface="Adobe Clean Han ExtraBold"/>
              <a:cs typeface="Adobe Clean Han Extra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US" sz="2400" dirty="0">
              <a:latin typeface="Adobe Clean Han ExtraBold"/>
              <a:cs typeface="Adobe Clean Han Extra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US" altLang="ko-KR" sz="2400" dirty="0">
              <a:latin typeface="Adobe Clean Han ExtraBold"/>
              <a:cs typeface="Adobe Clean Han ExtraBold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lang="ko-KR" altLang="en-US" sz="2400" b="1" dirty="0">
                <a:latin typeface="Adobe Clean Han ExtraBold"/>
                <a:cs typeface="Adobe Clean Han ExtraBold"/>
              </a:rPr>
              <a:t>정부의 사회적 거리두기 정책은 당시에는 성공적 이었다</a:t>
            </a:r>
            <a:endParaRPr lang="en-US" altLang="ko-KR" sz="2400" b="1" dirty="0">
              <a:latin typeface="Adobe Clean Han ExtraBold"/>
              <a:cs typeface="Adobe Clean Han ExtraBold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DD823EE-E678-9CB6-41B0-CF57DE5857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23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결론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4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한계 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+mn-ea"/>
              </a:rPr>
              <a:t>NaN</a:t>
            </a:r>
            <a:r>
              <a:rPr lang="ko-KR" altLang="en-US" sz="2400" dirty="0">
                <a:latin typeface="+mn-ea"/>
              </a:rPr>
              <a:t>값이나 </a:t>
            </a:r>
            <a:r>
              <a:rPr lang="en-US" altLang="ko-KR" sz="2400" dirty="0" err="1">
                <a:latin typeface="+mn-ea"/>
              </a:rPr>
              <a:t>etc</a:t>
            </a:r>
            <a:r>
              <a:rPr lang="ko-KR" altLang="en-US" sz="2400" dirty="0">
                <a:latin typeface="+mn-ea"/>
              </a:rPr>
              <a:t>로 </a:t>
            </a:r>
            <a:r>
              <a:rPr lang="ko-KR" altLang="en-US" sz="2400" dirty="0" err="1">
                <a:latin typeface="+mn-ea"/>
              </a:rPr>
              <a:t>표현되어있는</a:t>
            </a:r>
            <a:r>
              <a:rPr lang="ko-KR" altLang="en-US" sz="2400" dirty="0">
                <a:latin typeface="+mn-ea"/>
              </a:rPr>
              <a:t> 정보들이 많아서 신뢰도가 떨어짐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한계 관련된 파트는 </a:t>
            </a:r>
            <a:r>
              <a:rPr lang="en-US" altLang="ko-KR" sz="2400" dirty="0">
                <a:latin typeface="+mn-ea"/>
              </a:rPr>
              <a:t>ppt </a:t>
            </a:r>
            <a:r>
              <a:rPr lang="ko-KR" altLang="en-US" sz="2400" dirty="0">
                <a:latin typeface="+mn-ea"/>
              </a:rPr>
              <a:t>페이지로 만들지 않고 결론 파트에서 말로만 한다 </a:t>
            </a:r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9844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결론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4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539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자료 출처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0" dirty="0">
                <a:effectLst/>
                <a:latin typeface="Consolas" panose="020B0609020204030204" pitchFamily="49" charset="0"/>
                <a:hlinkClick r:id="rId3"/>
              </a:rPr>
              <a:t>https://dacon.io/competitions/official/235590/overview/description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0" dirty="0" err="1">
                <a:effectLst/>
                <a:latin typeface="Consolas" panose="020B0609020204030204" pitchFamily="49" charset="0"/>
              </a:rPr>
              <a:t>데이콘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코로나 데이터 시각화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AI 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경진대회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0" dirty="0">
                <a:effectLst/>
                <a:latin typeface="Consolas" panose="020B0609020204030204" pitchFamily="49" charset="0"/>
                <a:hlinkClick r:id="rId4"/>
              </a:rPr>
              <a:t>https://www.kaggle.com/datasets/kimjihoo/coronavirusdataset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kaggle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- Data Science for COVID-19 in South Korea)</a:t>
            </a:r>
          </a:p>
          <a:p>
            <a:pPr marL="342900" indent="-342900">
              <a:buFontTx/>
              <a:buChar char="-"/>
            </a:pP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0" dirty="0">
                <a:effectLst/>
                <a:latin typeface="Consolas" panose="020B0609020204030204" pitchFamily="49" charset="0"/>
                <a:hlinkClick r:id="rId5"/>
              </a:rPr>
              <a:t>https://chancoding.tistory.com/119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plotly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line plot)</a:t>
            </a:r>
          </a:p>
          <a:p>
            <a:pPr marL="342900" indent="-342900">
              <a:buFontTx/>
              <a:buChar char="-"/>
            </a:pP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2000" b="0" dirty="0">
                <a:effectLst/>
                <a:latin typeface="Consolas" panose="020B0609020204030204" pitchFamily="49" charset="0"/>
                <a:hlinkClick r:id="rId6"/>
              </a:rPr>
              <a:t>https://plotly.com/python/pie-charts/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(about pie plot)</a:t>
            </a:r>
          </a:p>
          <a:p>
            <a:r>
              <a:rPr lang="en-US" altLang="ko-KR" sz="2000" dirty="0">
                <a:solidFill>
                  <a:srgbClr val="6796E6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2000" b="0" u="sng" dirty="0">
                <a:effectLst/>
                <a:latin typeface="Consolas" panose="020B0609020204030204" pitchFamily="49" charset="0"/>
                <a:hlinkClick r:id="rId7"/>
              </a:rPr>
              <a:t>https://kosis.kr/visual/populationKorea/experienceYard/populationPyramid.do?mb=N     &amp;menuId=M_3_2</a:t>
            </a:r>
            <a:r>
              <a:rPr lang="en-US" altLang="ko-KR" sz="2000" b="0" u="sng" dirty="0">
                <a:effectLst/>
                <a:latin typeface="Consolas" panose="020B0609020204030204" pitchFamily="49" charset="0"/>
              </a:rPr>
              <a:t> (</a:t>
            </a:r>
            <a:r>
              <a:rPr lang="ko-KR" altLang="en-US" sz="2000" b="0" u="sng" dirty="0">
                <a:effectLst/>
                <a:latin typeface="Consolas" panose="020B0609020204030204" pitchFamily="49" charset="0"/>
              </a:rPr>
              <a:t>국내 총 인구수</a:t>
            </a:r>
            <a:r>
              <a:rPr lang="en-US" altLang="ko-KR" sz="2000" b="0" u="sng" dirty="0">
                <a:effectLst/>
                <a:latin typeface="Consolas" panose="020B0609020204030204" pitchFamily="49" charset="0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79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0" y="2999716"/>
            <a:ext cx="20574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lang="en-US" sz="5500" spc="-50" dirty="0"/>
              <a:t>Q &amp; A</a:t>
            </a:r>
            <a:endParaRPr sz="5500" spc="-15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2291B4-B18E-88E8-56C4-C233E316DB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43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배경 </a:t>
            </a:r>
            <a:r>
              <a:rPr lang="en-US" altLang="ko-KR" sz="2400" spc="-25" dirty="0"/>
              <a:t>&amp; </a:t>
            </a:r>
            <a:r>
              <a:rPr lang="ko-KR" altLang="en-US" sz="2400" spc="-25" dirty="0"/>
              <a:t>목적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Bahnschrift"/>
                <a:cs typeface="Bahnschrift"/>
              </a:rPr>
              <a:t>1</a:t>
            </a:r>
            <a:endParaRPr sz="36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CD66EE5-E80D-BF29-705F-ED9F4B88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1" y="1398268"/>
            <a:ext cx="11751058" cy="2842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460756" y="4419600"/>
            <a:ext cx="11274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Adobe Clean Han ExtraBold"/>
              </a:rPr>
              <a:t>- 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dobe Clean Han ExtraBold"/>
              </a:rPr>
              <a:t>인공지능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dobe Clean Han ExtraBold"/>
              </a:rPr>
              <a:t>AI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dobe Clean Han ExtraBold"/>
              </a:rPr>
              <a:t>를 활용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Adobe Clean Han ExtraBold"/>
              </a:rPr>
              <a:t>코로나 확산 방지와 예방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dobe Clean Han ExtraBold"/>
              </a:rPr>
              <a:t>을 위한 인사이트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dobe Clean Han ExtraBold"/>
              </a:rPr>
              <a:t>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dobe Clean Han ExtraBold"/>
              </a:rPr>
              <a:t>시각화 발굴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dobe Clean Han ExtraBold"/>
              </a:rPr>
              <a:t>.</a:t>
            </a:r>
          </a:p>
          <a:p>
            <a:br>
              <a:rPr lang="ko-KR" altLang="en-US" sz="2400" dirty="0">
                <a:latin typeface="Adobe Clean Han ExtraBold"/>
              </a:rPr>
            </a:br>
            <a:r>
              <a:rPr lang="en-US" altLang="ko-KR" sz="2400" dirty="0">
                <a:latin typeface="Adobe Clean Han ExtraBold"/>
              </a:rPr>
              <a:t>-  </a:t>
            </a:r>
            <a:r>
              <a:rPr lang="ko-KR" altLang="en-US" sz="2400" b="1" dirty="0">
                <a:latin typeface="Adobe Clean Han ExtraBold"/>
              </a:rPr>
              <a:t>질병관리본부</a:t>
            </a:r>
            <a:r>
              <a:rPr lang="en-US" altLang="ko-KR" sz="2400" dirty="0">
                <a:latin typeface="Adobe Clean Han ExtraBold"/>
              </a:rPr>
              <a:t>(KCDC)</a:t>
            </a:r>
            <a:r>
              <a:rPr lang="ko-KR" altLang="en-US" sz="2400" dirty="0">
                <a:latin typeface="Adobe Clean Han ExtraBold"/>
              </a:rPr>
              <a:t>에서 공개한 데이터를 기반</a:t>
            </a:r>
            <a:endParaRPr lang="en-US" altLang="ko-KR" sz="2400" dirty="0">
              <a:latin typeface="Adobe Clean Han ExtraBold"/>
            </a:endParaRPr>
          </a:p>
          <a:p>
            <a:endParaRPr lang="en-US" altLang="ko-KR" sz="2400" dirty="0">
              <a:latin typeface="Adobe Clean Han ExtraBold"/>
            </a:endParaRPr>
          </a:p>
          <a:p>
            <a:r>
              <a:rPr lang="en-US" altLang="ko-KR" sz="2400" dirty="0">
                <a:latin typeface="Adobe Clean Han ExtraBold"/>
              </a:rPr>
              <a:t>-  </a:t>
            </a:r>
            <a:r>
              <a:rPr lang="en-US" altLang="ko-KR" sz="2400" b="1" dirty="0">
                <a:latin typeface="+mn-ea"/>
              </a:rPr>
              <a:t>2020</a:t>
            </a:r>
            <a:r>
              <a:rPr lang="ko-KR" altLang="en-US" sz="2400" b="1" dirty="0">
                <a:latin typeface="+mn-ea"/>
              </a:rPr>
              <a:t>년 </a:t>
            </a:r>
            <a:r>
              <a:rPr lang="en-US" altLang="ko-KR" sz="2400" b="1" dirty="0">
                <a:latin typeface="+mn-ea"/>
              </a:rPr>
              <a:t>01</a:t>
            </a:r>
            <a:r>
              <a:rPr lang="ko-KR" altLang="en-US" sz="2400" b="1" dirty="0">
                <a:latin typeface="+mn-ea"/>
              </a:rPr>
              <a:t>월 </a:t>
            </a:r>
            <a:r>
              <a:rPr lang="en-US" altLang="ko-KR" sz="2400" b="1" dirty="0">
                <a:latin typeface="+mn-ea"/>
              </a:rPr>
              <a:t>20</a:t>
            </a:r>
            <a:r>
              <a:rPr lang="ko-KR" altLang="en-US" sz="2400" b="1" dirty="0">
                <a:latin typeface="+mn-ea"/>
              </a:rPr>
              <a:t>일 </a:t>
            </a:r>
            <a:r>
              <a:rPr lang="en-US" altLang="ko-KR" sz="2400" b="1" dirty="0">
                <a:latin typeface="+mn-ea"/>
              </a:rPr>
              <a:t>~ 20</a:t>
            </a:r>
            <a:r>
              <a:rPr lang="ko-KR" altLang="en-US" sz="2400" b="1" dirty="0">
                <a:latin typeface="+mn-ea"/>
              </a:rPr>
              <a:t>년 </a:t>
            </a:r>
            <a:r>
              <a:rPr lang="en-US" altLang="ko-KR" sz="2400" b="1" dirty="0">
                <a:latin typeface="+mn-ea"/>
              </a:rPr>
              <a:t>6</a:t>
            </a:r>
            <a:r>
              <a:rPr lang="ko-KR" altLang="en-US" sz="2400" b="1" dirty="0">
                <a:latin typeface="+mn-ea"/>
              </a:rPr>
              <a:t>월 </a:t>
            </a:r>
            <a:r>
              <a:rPr lang="en-US" altLang="ko-KR" sz="2400" b="1" dirty="0">
                <a:latin typeface="+mn-ea"/>
              </a:rPr>
              <a:t>30</a:t>
            </a:r>
            <a:r>
              <a:rPr lang="ko-KR" altLang="en-US" sz="2400" b="1" dirty="0">
                <a:latin typeface="+mn-ea"/>
              </a:rPr>
              <a:t>일 </a:t>
            </a:r>
            <a:r>
              <a:rPr lang="ko-KR" altLang="en-US" sz="2400" dirty="0">
                <a:latin typeface="+mn-ea"/>
              </a:rPr>
              <a:t>까지의 데이터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5951D714-6EED-9E1E-F979-EDFD1DD634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배경 </a:t>
            </a:r>
            <a:r>
              <a:rPr lang="en-US" altLang="ko-KR" sz="2400" spc="-25" dirty="0"/>
              <a:t>&amp; </a:t>
            </a:r>
            <a:r>
              <a:rPr lang="ko-KR" altLang="en-US" sz="2400" spc="-25" dirty="0"/>
              <a:t>목적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Bahnschrift"/>
                <a:cs typeface="Bahnschrift"/>
              </a:rPr>
              <a:t>1</a:t>
            </a:r>
            <a:endParaRPr sz="36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05623C-A58B-65F9-D3DC-C0B12704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" y="1853429"/>
            <a:ext cx="9358171" cy="12574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EF8582-676C-F132-083D-85B26C6C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6" y="3219510"/>
            <a:ext cx="9457240" cy="1272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9379CE-D500-6985-F29F-8F27CBBBA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12" y="4667907"/>
            <a:ext cx="8497036" cy="1226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2486" y="1180511"/>
            <a:ext cx="11274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분석 배경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35B49AA-2553-EFE6-DB13-1DEC6FA49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21" y="2202973"/>
            <a:ext cx="6424217" cy="2004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626215-8F30-4671-154A-338B58A4C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3735903"/>
            <a:ext cx="8459734" cy="1568817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9E015FB1-0EF0-F10B-6749-4C44F26A72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2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분석 배경 </a:t>
            </a:r>
            <a:r>
              <a:rPr lang="en-US" altLang="ko-KR" sz="2400" spc="-25" dirty="0"/>
              <a:t>&amp; </a:t>
            </a:r>
            <a:r>
              <a:rPr lang="ko-KR" altLang="en-US" sz="2400" spc="-25" dirty="0"/>
              <a:t>목적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Bahnschrift"/>
                <a:cs typeface="Bahnschrift"/>
              </a:rPr>
              <a:t>1</a:t>
            </a:r>
            <a:endParaRPr sz="36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77457"/>
            <a:ext cx="11274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분석 목적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가장 많이 확진된 연령층과 그 이유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어떤 연령층에게 가장 치명적인 질병인가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정부의 방역 대책은 타당 했는가</a:t>
            </a: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+mn-ea"/>
              </a:rPr>
              <a:t>코로나의 추세가 과연 발병 초기와 현재와 유사한가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88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1066" y="1739554"/>
            <a:ext cx="2765933" cy="670055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65"/>
              </a:spcBef>
            </a:pPr>
            <a:r>
              <a:rPr lang="ko-KR" altLang="en-US" sz="2800" b="1" spc="-30" dirty="0">
                <a:latin typeface="Adobe Clean Han ExtraBold"/>
                <a:cs typeface="Adobe Clean Han ExtraBold"/>
              </a:rPr>
              <a:t>데이터 소개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80" y="865632"/>
            <a:ext cx="5608320" cy="5126990"/>
            <a:chOff x="487680" y="865632"/>
            <a:chExt cx="5608320" cy="5126990"/>
          </a:xfrm>
        </p:grpSpPr>
        <p:sp>
          <p:nvSpPr>
            <p:cNvPr id="4" name="object 4"/>
            <p:cNvSpPr/>
            <p:nvPr/>
          </p:nvSpPr>
          <p:spPr>
            <a:xfrm>
              <a:off x="487680" y="865632"/>
              <a:ext cx="5123815" cy="5126990"/>
            </a:xfrm>
            <a:custGeom>
              <a:avLst/>
              <a:gdLst/>
              <a:ahLst/>
              <a:cxnLst/>
              <a:rect l="l" t="t" r="r" b="b"/>
              <a:pathLst>
                <a:path w="5123815" h="5126990">
                  <a:moveTo>
                    <a:pt x="5123688" y="0"/>
                  </a:moveTo>
                  <a:lnTo>
                    <a:pt x="0" y="0"/>
                  </a:lnTo>
                  <a:lnTo>
                    <a:pt x="0" y="5126736"/>
                  </a:lnTo>
                  <a:lnTo>
                    <a:pt x="5123688" y="5126736"/>
                  </a:lnTo>
                  <a:lnTo>
                    <a:pt x="512368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6536" y="1185672"/>
              <a:ext cx="2569845" cy="2569845"/>
            </a:xfrm>
            <a:custGeom>
              <a:avLst/>
              <a:gdLst/>
              <a:ahLst/>
              <a:cxnLst/>
              <a:rect l="l" t="t" r="r" b="b"/>
              <a:pathLst>
                <a:path w="2569845" h="2569845">
                  <a:moveTo>
                    <a:pt x="2569464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2569464" y="2569464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6535" y="1185672"/>
            <a:ext cx="2569845" cy="680956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193675" algn="r">
              <a:lnSpc>
                <a:spcPct val="100000"/>
              </a:lnSpc>
              <a:spcBef>
                <a:spcPts val="30"/>
              </a:spcBef>
            </a:pPr>
            <a:r>
              <a:rPr lang="en-US" spc="905" dirty="0"/>
              <a:t>2</a:t>
            </a:r>
            <a:endParaRPr spc="905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215D4-3BAE-B634-672A-A0ACD0F508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92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6EFA4D-01C8-27AD-E022-8B2F7D74EA67}"/>
              </a:ext>
            </a:extLst>
          </p:cNvPr>
          <p:cNvSpPr txBox="1"/>
          <p:nvPr/>
        </p:nvSpPr>
        <p:spPr>
          <a:xfrm>
            <a:off x="576072" y="1432506"/>
            <a:ext cx="11274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Case : Case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Patient : PatientInfo, PatientRoute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Timeseries : Time, TimeAge, TimeGender, TimeProvince 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Additional : Region, Weather, SearchTrend, SeoulFloating, Policy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6CD6A-0DBE-B86F-B019-CAD6DA019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41436A-3635-E790-296C-AFA179103411}"/>
              </a:ext>
            </a:extLst>
          </p:cNvPr>
          <p:cNvSpPr/>
          <p:nvPr/>
        </p:nvSpPr>
        <p:spPr>
          <a:xfrm>
            <a:off x="914400" y="2209800"/>
            <a:ext cx="487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9D9E66-0186-9B99-B744-E9DDC0C5B46D}"/>
              </a:ext>
            </a:extLst>
          </p:cNvPr>
          <p:cNvSpPr/>
          <p:nvPr/>
        </p:nvSpPr>
        <p:spPr>
          <a:xfrm>
            <a:off x="914400" y="2926081"/>
            <a:ext cx="7863840" cy="44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0"/>
            <a:ext cx="2469388" cy="570028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ko-KR" altLang="en-US" sz="2400" spc="-25" dirty="0"/>
              <a:t>데이터 소개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30226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Bahnschrift"/>
                <a:cs typeface="Bahnschrift"/>
              </a:rPr>
              <a:t>2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3167"/>
            <a:ext cx="4669790" cy="76200"/>
            <a:chOff x="0" y="963167"/>
            <a:chExt cx="4669790" cy="76200"/>
          </a:xfrm>
        </p:grpSpPr>
        <p:sp>
          <p:nvSpPr>
            <p:cNvPr id="5" name="object 5"/>
            <p:cNvSpPr/>
            <p:nvPr/>
          </p:nvSpPr>
          <p:spPr>
            <a:xfrm>
              <a:off x="0" y="963167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80" h="76200">
                  <a:moveTo>
                    <a:pt x="57607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6072" y="76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" y="963167"/>
              <a:ext cx="4093845" cy="76200"/>
            </a:xfrm>
            <a:custGeom>
              <a:avLst/>
              <a:gdLst/>
              <a:ahLst/>
              <a:cxnLst/>
              <a:rect l="l" t="t" r="r" b="b"/>
              <a:pathLst>
                <a:path w="4093845" h="76200">
                  <a:moveTo>
                    <a:pt x="409346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093464" y="76200"/>
                  </a:lnTo>
                  <a:lnTo>
                    <a:pt x="40934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39CFC-A11D-3DBD-F259-51D7C72A55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en-US" altLang="ko-KR"/>
          </a:p>
        </p:txBody>
      </p:sp>
      <p:pic>
        <p:nvPicPr>
          <p:cNvPr id="9" name="Picture 4" descr="db_0701">
            <a:extLst>
              <a:ext uri="{FF2B5EF4-FFF2-40B4-BE49-F238E27FC236}">
                <a16:creationId xmlns:a16="http://schemas.microsoft.com/office/drawing/2014/main" id="{F4602EE4-9939-3485-0603-76FF60DF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2" y="1433402"/>
            <a:ext cx="9939528" cy="47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3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840</Words>
  <Application>Microsoft Office PowerPoint</Application>
  <PresentationFormat>와이드스크린</PresentationFormat>
  <Paragraphs>264</Paragraphs>
  <Slides>36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Adobe Clean Han ExtraBold</vt:lpstr>
      <vt:lpstr>맑은 고딕</vt:lpstr>
      <vt:lpstr>Arial</vt:lpstr>
      <vt:lpstr>Bahnschrift</vt:lpstr>
      <vt:lpstr>Calibri</vt:lpstr>
      <vt:lpstr>Consolas</vt:lpstr>
      <vt:lpstr>Office Theme</vt:lpstr>
      <vt:lpstr>PowerPoint 프레젠테이션</vt:lpstr>
      <vt:lpstr>1</vt:lpstr>
      <vt:lpstr>1</vt:lpstr>
      <vt:lpstr>분석 배경 &amp; 목적</vt:lpstr>
      <vt:lpstr>분석 배경 &amp; 목적</vt:lpstr>
      <vt:lpstr>분석 배경 &amp; 목적</vt:lpstr>
      <vt:lpstr>2</vt:lpstr>
      <vt:lpstr>데이터 소개</vt:lpstr>
      <vt:lpstr>데이터 소개</vt:lpstr>
      <vt:lpstr>데이터 소개</vt:lpstr>
      <vt:lpstr>데이터 소개</vt:lpstr>
      <vt:lpstr>데이터 소개</vt:lpstr>
      <vt:lpstr>데이터 소개</vt:lpstr>
      <vt:lpstr>데이터 소개</vt:lpstr>
      <vt:lpstr>데이터 소개</vt:lpstr>
      <vt:lpstr>3</vt:lpstr>
      <vt:lpstr>분석 결과 – 주제1 </vt:lpstr>
      <vt:lpstr>분석 결과 – 주제1</vt:lpstr>
      <vt:lpstr>분석 결과 – 주제1</vt:lpstr>
      <vt:lpstr>분석 결과 – 주제1</vt:lpstr>
      <vt:lpstr>분석 결과 – 주제1</vt:lpstr>
      <vt:lpstr>분석 결과 – 주제1</vt:lpstr>
      <vt:lpstr>분석 결과 – 주제1</vt:lpstr>
      <vt:lpstr>분석 결과 – 주제1</vt:lpstr>
      <vt:lpstr>분석 결과 – 주제2</vt:lpstr>
      <vt:lpstr>분석 결과 – 주제2</vt:lpstr>
      <vt:lpstr>분석 결과 – 주제2</vt:lpstr>
      <vt:lpstr>분석 결과 – 주제2</vt:lpstr>
      <vt:lpstr>분석 결과 – 주제3</vt:lpstr>
      <vt:lpstr>분석 결과 – 주제3</vt:lpstr>
      <vt:lpstr>분석 결과 – 주제3</vt:lpstr>
      <vt:lpstr>4</vt:lpstr>
      <vt:lpstr>4 결론 </vt:lpstr>
      <vt:lpstr>결론</vt:lpstr>
      <vt:lpstr>결론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양</dc:creator>
  <cp:lastModifiedBy>kimhyunsoo</cp:lastModifiedBy>
  <cp:revision>25</cp:revision>
  <dcterms:created xsi:type="dcterms:W3CDTF">2022-06-08T03:54:36Z</dcterms:created>
  <dcterms:modified xsi:type="dcterms:W3CDTF">2022-06-09T14:58:29Z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2021-06-12T00:00:00Z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2022-06-08T00:00:00Z</vt:filetime>
  </property>
</Properties>
</file>