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65d96cb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65d96c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6bf27433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6bf27433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6bf27433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6bf2743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Stationary? 평균 분산 공분산이 일정한 데이터 -&gt; 예측 모델을 만들기에 더 적합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6bf27433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6bf27433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Stationary? 평균 분산 공분산이 일정한 데이터 -&gt; 예측 모델을 만들기에 더 적합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6bf27433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6bf27433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Stationary? 평균 분산 공분산이 일정한 데이터 -&gt; 예측 모델을 만들기에 더 적합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6bf27433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26bf27433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Stationary? 평균 분산 공분산이 일정한 데이터 -&gt; 예측 모델을 만들기에 더 적합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65d96cb2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65d96cb2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Stationary? 평균 분산 공분산이 일정한 데이터 -&gt; 예측 모델을 만들기에 더 적합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6bf27433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6bf27433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Stationary? 평균 분산 공분산이 일정한 데이터 -&gt; 예측 모델을 만들기에 더 적합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6bf27433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6bf27433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Stationary? 평균 분산 공분산이 일정한 데이터 -&gt; 예측 모델을 만들기에 더 적합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65d96cb2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265d96cb2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65d96cb29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65d96cb29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65d96cb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65d96cb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65d96cb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65d96cb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65d96cb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65d96cb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65d96cb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65d96cb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65d96cb2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65d96cb2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6bf2743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6bf2743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65d96cb2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65d96cb2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Stationary? 평균 분산 공분산이 일정한 데이터 -&gt; 예측 모델을 만들기에 더 적합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348150" y="1807000"/>
            <a:ext cx="60636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Sentiment Analysis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AI10기 임규현</a:t>
            </a:r>
            <a:endParaRPr/>
          </a:p>
          <a:p>
            <a:pPr indent="457200" lvl="0" marL="2286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5/2/21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Input &amp; Processing - 2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150" y="1369676"/>
            <a:ext cx="7616148" cy="362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텍스트 토큰화 후 단어 분포 분석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100">
                <a:solidFill>
                  <a:srgbClr val="000000"/>
                </a:solidFill>
              </a:rPr>
              <a:t>단어 토큰화를 통해 비트코인 관련 트윗에는 어떤 내용들이 많이 언급되는지 파악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불용어처리를 통해 반복적으로 비슷한 단어들을 제거 (e.g. btc, $btc, bitcoins)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Input &amp; Processing - 3 </a:t>
            </a:r>
            <a:endParaRPr/>
          </a:p>
        </p:txBody>
      </p:sp>
      <p:pic>
        <p:nvPicPr>
          <p:cNvPr id="384" name="Google Shape;3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087" y="2100104"/>
            <a:ext cx="3418750" cy="303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VADER 를 통한 Sentiment Analysis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Natural Language Toolkit (NLTK)에 있는 감성 분석기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단어들을 긍,부,중립으로 분류해줄 수 있음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소셜미디어 분석</a:t>
            </a:r>
            <a:r>
              <a:rPr lang="en">
                <a:solidFill>
                  <a:srgbClr val="000000"/>
                </a:solidFill>
              </a:rPr>
              <a:t>을 위해 만들어진 분석기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Input &amp; Processing - 4 </a:t>
            </a:r>
            <a:endParaRPr/>
          </a:p>
        </p:txBody>
      </p:sp>
      <p:pic>
        <p:nvPicPr>
          <p:cNvPr id="391" name="Google Shape;3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425" y="2238346"/>
            <a:ext cx="3982175" cy="25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>
            <p:ph idx="1" type="body"/>
          </p:nvPr>
        </p:nvSpPr>
        <p:spPr>
          <a:xfrm>
            <a:off x="12213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VADER 적용후 데이터 </a:t>
            </a:r>
            <a:endParaRPr/>
          </a:p>
        </p:txBody>
      </p:sp>
      <p:sp>
        <p:nvSpPr>
          <p:cNvPr id="397" name="Google Shape;397;p25"/>
          <p:cNvSpPr txBox="1"/>
          <p:nvPr>
            <p:ph type="title"/>
          </p:nvPr>
        </p:nvSpPr>
        <p:spPr>
          <a:xfrm>
            <a:off x="1303800" y="598575"/>
            <a:ext cx="70305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Input &amp; Processing - 5 </a:t>
            </a:r>
            <a:endParaRPr/>
          </a:p>
        </p:txBody>
      </p:sp>
      <p:pic>
        <p:nvPicPr>
          <p:cNvPr id="398" name="Google Shape;3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25" y="1847850"/>
            <a:ext cx="8751249" cy="28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비트코인 가격 vs. 트위터 반응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Input &amp; Processing - 6 </a:t>
            </a:r>
            <a:endParaRPr/>
          </a:p>
        </p:txBody>
      </p:sp>
      <p:pic>
        <p:nvPicPr>
          <p:cNvPr id="405" name="Google Shape;4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288" y="1709848"/>
            <a:ext cx="7085126" cy="343365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6"/>
          <p:cNvSpPr/>
          <p:nvPr/>
        </p:nvSpPr>
        <p:spPr>
          <a:xfrm flipH="1">
            <a:off x="3836335" y="3579933"/>
            <a:ext cx="230100" cy="10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07" name="Google Shape;407;p26"/>
          <p:cNvSpPr/>
          <p:nvPr/>
        </p:nvSpPr>
        <p:spPr>
          <a:xfrm flipH="1">
            <a:off x="4993910" y="1975337"/>
            <a:ext cx="230100" cy="10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08" name="Google Shape;408;p26"/>
          <p:cNvSpPr/>
          <p:nvPr/>
        </p:nvSpPr>
        <p:spPr>
          <a:xfrm flipH="1">
            <a:off x="6292090" y="4352190"/>
            <a:ext cx="164400" cy="10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09" name="Google Shape;409;p26"/>
          <p:cNvSpPr/>
          <p:nvPr/>
        </p:nvSpPr>
        <p:spPr>
          <a:xfrm flipH="1">
            <a:off x="6494475" y="4356575"/>
            <a:ext cx="230100" cy="10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- 1 </a:t>
            </a:r>
            <a:endParaRPr/>
          </a:p>
        </p:txBody>
      </p:sp>
      <p:sp>
        <p:nvSpPr>
          <p:cNvPr id="415" name="Google Shape;415;p27"/>
          <p:cNvSpPr txBox="1"/>
          <p:nvPr>
            <p:ph idx="1" type="body"/>
          </p:nvPr>
        </p:nvSpPr>
        <p:spPr>
          <a:xfrm>
            <a:off x="1303800" y="1304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예</a:t>
            </a:r>
            <a:r>
              <a:rPr lang="en"/>
              <a:t>측 모델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다중분류 문제로 접근 </a:t>
            </a:r>
            <a:r>
              <a:rPr lang="en"/>
              <a:t>(Activation= Softmax, Loss=’categorical_crossentropy’)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데이터 레이블링 - 긍정:1, 중립:0, 부정: -1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Sentiment 계수와 가격과의 상관관계가 성립이 된다면 결과의 신뢰도가 높을 것으로 예상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LSTM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100" y="4193150"/>
            <a:ext cx="5599300" cy="6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725" y="2757228"/>
            <a:ext cx="6264499" cy="13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- 2 </a:t>
            </a:r>
            <a:endParaRPr/>
          </a:p>
        </p:txBody>
      </p:sp>
      <p:sp>
        <p:nvSpPr>
          <p:cNvPr id="423" name="Google Shape;423;p28"/>
          <p:cNvSpPr txBox="1"/>
          <p:nvPr>
            <p:ph idx="1" type="body"/>
          </p:nvPr>
        </p:nvSpPr>
        <p:spPr>
          <a:xfrm>
            <a:off x="1303800" y="1304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Analysis Score</a:t>
            </a:r>
            <a:r>
              <a:rPr lang="en"/>
              <a:t>를 통한 비트코인 방향성 예측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LSTM 사용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이중분류 문제로 접근 (Activation= Sigmoid, Loss=’binary_crossentropy’)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100" y="2481675"/>
            <a:ext cx="3155825" cy="21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25" y="2481675"/>
            <a:ext cx="4227625" cy="14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525" y="4001200"/>
            <a:ext cx="2954200" cy="7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- 3 </a:t>
            </a:r>
            <a:endParaRPr/>
          </a:p>
        </p:txBody>
      </p:sp>
      <p:sp>
        <p:nvSpPr>
          <p:cNvPr id="432" name="Google Shape;432;p29"/>
          <p:cNvSpPr txBox="1"/>
          <p:nvPr>
            <p:ph idx="1" type="body"/>
          </p:nvPr>
        </p:nvSpPr>
        <p:spPr>
          <a:xfrm>
            <a:off x="1303800" y="1380450"/>
            <a:ext cx="70305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DL</a:t>
            </a:r>
            <a:r>
              <a:rPr lang="en"/>
              <a:t>을 통해 시장 참여자들의 Sentiment(감성) 예측은 꽤나 높은 정확도를 보인다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현재 모델을 기준으로 봤을 때 Sentiment의 비트코인에 대한 예측력은 높지 않은 수준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사실상 홀짝 혹은 찍기 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하지만 Sentiment vs. Price 그래프를 보았을 때 	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긍정적이든 부정적이든 많은 Sentiment는 높은 가격 변동성으로 이어짐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변동성에 익숙하지 않은 사람들은 레버리지를 줄이는 게 멘탈관리에 좋을 것으로 판단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/ 아쉬</a:t>
            </a:r>
            <a:r>
              <a:rPr lang="en"/>
              <a:t>운 점</a:t>
            </a:r>
            <a:r>
              <a:rPr lang="en"/>
              <a:t> </a:t>
            </a:r>
            <a:endParaRPr/>
          </a:p>
        </p:txBody>
      </p:sp>
      <p:sp>
        <p:nvSpPr>
          <p:cNvPr id="438" name="Google Shape;438;p30"/>
          <p:cNvSpPr txBox="1"/>
          <p:nvPr>
            <p:ph idx="1" type="body"/>
          </p:nvPr>
        </p:nvSpPr>
        <p:spPr>
          <a:xfrm>
            <a:off x="1221300" y="111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하고</a:t>
            </a:r>
            <a:r>
              <a:rPr lang="en"/>
              <a:t>자 하는 건 많았으나 구현하는데 어려움이 있었음 (서비스 개발 - DASH)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DL 모델 성능 개선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하이퍼파라미터 튜닝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~ 가격/가격 방향 관계에 대한 수치화 </a:t>
            </a:r>
            <a:endParaRPr/>
          </a:p>
        </p:txBody>
      </p:sp>
      <p:sp>
        <p:nvSpPr>
          <p:cNvPr id="439" name="Google Shape;439;p30"/>
          <p:cNvSpPr txBox="1"/>
          <p:nvPr>
            <p:ph type="title"/>
          </p:nvPr>
        </p:nvSpPr>
        <p:spPr>
          <a:xfrm>
            <a:off x="1302300" y="212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</a:t>
            </a:r>
            <a:endParaRPr/>
          </a:p>
        </p:txBody>
      </p:sp>
      <p:sp>
        <p:nvSpPr>
          <p:cNvPr id="440" name="Google Shape;440;p30"/>
          <p:cNvSpPr txBox="1"/>
          <p:nvPr>
            <p:ph idx="1" type="body"/>
          </p:nvPr>
        </p:nvSpPr>
        <p:spPr>
          <a:xfrm>
            <a:off x="1302300" y="260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Vader 외</a:t>
            </a:r>
            <a:r>
              <a:rPr lang="en"/>
              <a:t> 다른 Sentiment Analysis 도구?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기반 가격 예측 모델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종합적인 DL 모델 만들기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트위터 외(뉴스 기사 등) Sentiment 분석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 </a:t>
            </a:r>
            <a:r>
              <a:rPr lang="en"/>
              <a:t>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97500" y="133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Background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 Statement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Pipeline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Input &amp; Processing 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Modeling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 / Improvements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68900" y="1132331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비트코인은 암호화 자산의 나스닥 / 코스피 같은 존재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암호화폐 시장의 40% 를 차지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늘어나는 </a:t>
            </a:r>
            <a:r>
              <a:rPr b="1" lang="en" sz="1600"/>
              <a:t>기관</a:t>
            </a:r>
            <a:r>
              <a:rPr lang="en" sz="1600"/>
              <a:t> 및 </a:t>
            </a:r>
            <a:r>
              <a:rPr b="1" lang="en" sz="1600"/>
              <a:t>대중</a:t>
            </a:r>
            <a:r>
              <a:rPr lang="en" sz="1600"/>
              <a:t>의 참여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딥러닝 모델이 비트코인 예측에 적용될 수 있을까?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매매에 대한 </a:t>
            </a:r>
            <a:r>
              <a:rPr b="1" lang="en" sz="1600"/>
              <a:t>기준</a:t>
            </a:r>
            <a:r>
              <a:rPr lang="en" sz="1600"/>
              <a:t>?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기분, 뉴스, 지인, 차트, </a:t>
            </a:r>
            <a:r>
              <a:rPr b="1" lang="en" sz="1600"/>
              <a:t>인간지</a:t>
            </a:r>
            <a:r>
              <a:rPr b="1" lang="en" sz="1600"/>
              <a:t>표</a:t>
            </a:r>
            <a:r>
              <a:rPr lang="en" sz="1600"/>
              <a:t> 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00"/>
                </a:highlight>
              </a:rPr>
              <a:t>인간지표</a:t>
            </a:r>
            <a:r>
              <a:rPr lang="en" sz="1600">
                <a:highlight>
                  <a:srgbClr val="FFFF00"/>
                </a:highlight>
              </a:rPr>
              <a:t>의 숫자화?</a:t>
            </a:r>
            <a:r>
              <a:rPr lang="en" sz="1600"/>
              <a:t> </a:t>
            </a:r>
            <a:endParaRPr sz="16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125" y="1088775"/>
            <a:ext cx="2868300" cy="356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- 1 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068900" y="111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일반적으로 온라인에서 접할 수 있는 가</a:t>
            </a:r>
            <a:r>
              <a:rPr lang="en" sz="1600"/>
              <a:t>격 예측 관련</a:t>
            </a:r>
            <a:r>
              <a:rPr lang="en" sz="1600"/>
              <a:t> 딥러닝 모델들의 문제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돈복사?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Overfitting? 왜? -&gt; </a:t>
            </a:r>
            <a:r>
              <a:rPr lang="en" sz="1600"/>
              <a:t>Loss 값의 최적</a:t>
            </a:r>
            <a:r>
              <a:rPr lang="en" sz="1600"/>
              <a:t>화 때문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최적화- 어제의 값이 내일의 값과 같다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제대로 된 딥러닝 모델을 만드는 게 가능할까? </a:t>
            </a:r>
            <a:endParaRPr b="1" sz="16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650" y="1762080"/>
            <a:ext cx="4327977" cy="16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450" y="1764750"/>
            <a:ext cx="2230316" cy="16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- 2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297500" y="957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대안?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Non-stationary -&gt; Stationary Data로의 전환 -&gt; 모델링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내일의 가격이 </a:t>
            </a:r>
            <a:r>
              <a:rPr b="1" lang="en" sz="1600"/>
              <a:t>상방</a:t>
            </a:r>
            <a:r>
              <a:rPr lang="en" sz="1600"/>
              <a:t>일지 </a:t>
            </a:r>
            <a:r>
              <a:rPr b="1" lang="en" sz="1600"/>
              <a:t>하방</a:t>
            </a:r>
            <a:r>
              <a:rPr lang="en" sz="1600"/>
              <a:t>일지 예측 (이중분류)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Feature?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Google Trend, 뉴스, 차트, 유동성, Twitter Sentiment Analysis </a:t>
            </a:r>
            <a:endParaRPr sz="16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(+, -) </a:t>
            </a:r>
            <a:endParaRPr sz="16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197" y="3125675"/>
            <a:ext cx="6517601" cy="1865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7" name="Google Shape;307;p17"/>
          <p:cNvSpPr/>
          <p:nvPr/>
        </p:nvSpPr>
        <p:spPr>
          <a:xfrm flipH="1">
            <a:off x="2366475" y="3855425"/>
            <a:ext cx="322500" cy="196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08" name="Google Shape;308;p17"/>
          <p:cNvSpPr/>
          <p:nvPr/>
        </p:nvSpPr>
        <p:spPr>
          <a:xfrm flipH="1">
            <a:off x="6536958" y="4355121"/>
            <a:ext cx="170100" cy="121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09" name="Google Shape;309;p17"/>
          <p:cNvSpPr/>
          <p:nvPr/>
        </p:nvSpPr>
        <p:spPr>
          <a:xfrm flipH="1">
            <a:off x="7375158" y="4583721"/>
            <a:ext cx="170100" cy="121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2058876" y="348615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BTC: $20K </a:t>
            </a:r>
            <a:endParaRPr/>
          </a:p>
        </p:txBody>
      </p:sp>
      <p:sp>
        <p:nvSpPr>
          <p:cNvPr id="311" name="Google Shape;311;p17"/>
          <p:cNvSpPr txBox="1"/>
          <p:nvPr/>
        </p:nvSpPr>
        <p:spPr>
          <a:xfrm>
            <a:off x="6318749" y="3934477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$64K </a:t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7079299" y="4133854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$69K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- 2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297500" y="957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대안?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Non-stationary -&gt; Stationary Data로의 전환 -&gt; 모델링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내일의 가격이 </a:t>
            </a:r>
            <a:r>
              <a:rPr b="1" lang="en" sz="1600">
                <a:highlight>
                  <a:schemeClr val="lt2"/>
                </a:highlight>
              </a:rPr>
              <a:t>상방</a:t>
            </a:r>
            <a:r>
              <a:rPr lang="en" sz="1600">
                <a:highlight>
                  <a:schemeClr val="lt2"/>
                </a:highlight>
              </a:rPr>
              <a:t>일지 </a:t>
            </a:r>
            <a:r>
              <a:rPr b="1" lang="en" sz="1600">
                <a:highlight>
                  <a:schemeClr val="lt2"/>
                </a:highlight>
              </a:rPr>
              <a:t>하방</a:t>
            </a:r>
            <a:r>
              <a:rPr lang="en" sz="1600">
                <a:highlight>
                  <a:schemeClr val="lt2"/>
                </a:highlight>
              </a:rPr>
              <a:t>일지</a:t>
            </a:r>
            <a:r>
              <a:rPr lang="en" sz="1600"/>
              <a:t> 예측 (이중분류)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Feature?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Google Trend, 뉴스, 차트, 유동성, </a:t>
            </a:r>
            <a:r>
              <a:rPr lang="en" sz="1600">
                <a:highlight>
                  <a:schemeClr val="lt2"/>
                </a:highlight>
              </a:rPr>
              <a:t>Twitter Sentiment Analysis </a:t>
            </a:r>
            <a:endParaRPr sz="1600">
              <a:highlight>
                <a:schemeClr val="lt2"/>
              </a:highlight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highlight>
                  <a:schemeClr val="lt2"/>
                </a:highlight>
              </a:rPr>
              <a:t>(+, -) </a:t>
            </a:r>
            <a:endParaRPr sz="1600">
              <a:highlight>
                <a:schemeClr val="lt2"/>
              </a:highlight>
            </a:endParaRPr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197" y="3125675"/>
            <a:ext cx="6517601" cy="1865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0" name="Google Shape;320;p18"/>
          <p:cNvSpPr/>
          <p:nvPr/>
        </p:nvSpPr>
        <p:spPr>
          <a:xfrm flipH="1">
            <a:off x="2366475" y="3855425"/>
            <a:ext cx="322500" cy="196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21" name="Google Shape;321;p18"/>
          <p:cNvSpPr/>
          <p:nvPr/>
        </p:nvSpPr>
        <p:spPr>
          <a:xfrm flipH="1">
            <a:off x="6536958" y="4355121"/>
            <a:ext cx="170100" cy="121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22" name="Google Shape;322;p18"/>
          <p:cNvSpPr/>
          <p:nvPr/>
        </p:nvSpPr>
        <p:spPr>
          <a:xfrm flipH="1">
            <a:off x="7375158" y="4583721"/>
            <a:ext cx="170100" cy="121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2058876" y="348615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BTC: $20K </a:t>
            </a:r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6318749" y="3934477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$64K 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7079299" y="4133854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$69K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282575" y="620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 </a:t>
            </a:r>
            <a:r>
              <a:rPr lang="en"/>
              <a:t> </a:t>
            </a:r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2355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2562963" y="2184898"/>
            <a:ext cx="1025700" cy="1033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807413" y="2184898"/>
            <a:ext cx="1025700" cy="1033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 txBox="1"/>
          <p:nvPr/>
        </p:nvSpPr>
        <p:spPr>
          <a:xfrm>
            <a:off x="772913" y="2494054"/>
            <a:ext cx="1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데이터 수집 </a:t>
            </a:r>
            <a:endParaRPr b="1">
              <a:solidFill>
                <a:srgbClr val="AF7B51"/>
              </a:solidFill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2528476" y="2425204"/>
            <a:ext cx="10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데이터 전처리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4163163" y="2184898"/>
            <a:ext cx="1025700" cy="1033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4128676" y="2501404"/>
            <a:ext cx="1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모델링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5763363" y="2184898"/>
            <a:ext cx="1025700" cy="1033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 txBox="1"/>
          <p:nvPr/>
        </p:nvSpPr>
        <p:spPr>
          <a:xfrm>
            <a:off x="5728876" y="2425204"/>
            <a:ext cx="10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모델 분석 및 검증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7287363" y="2184898"/>
            <a:ext cx="1025700" cy="1033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 txBox="1"/>
          <p:nvPr/>
        </p:nvSpPr>
        <p:spPr>
          <a:xfrm>
            <a:off x="7252876" y="2501404"/>
            <a:ext cx="1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서비스 개발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42" name="Google Shape;3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50" y="3584900"/>
            <a:ext cx="1593858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522" y="3294048"/>
            <a:ext cx="2613474" cy="134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169" y="3489202"/>
            <a:ext cx="2225700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 </a:t>
            </a:r>
            <a:endParaRPr/>
          </a:p>
        </p:txBody>
      </p:sp>
      <p:sp>
        <p:nvSpPr>
          <p:cNvPr id="350" name="Google Shape;350;p20"/>
          <p:cNvSpPr txBox="1"/>
          <p:nvPr>
            <p:ph idx="1" type="body"/>
          </p:nvPr>
        </p:nvSpPr>
        <p:spPr>
          <a:xfrm>
            <a:off x="2355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2562963" y="2184898"/>
            <a:ext cx="1025700" cy="1033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807413" y="2184898"/>
            <a:ext cx="1025700" cy="1033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"/>
          <p:cNvSpPr txBox="1"/>
          <p:nvPr/>
        </p:nvSpPr>
        <p:spPr>
          <a:xfrm>
            <a:off x="772913" y="2494054"/>
            <a:ext cx="1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데이터 수집 </a:t>
            </a:r>
            <a:endParaRPr b="1">
              <a:solidFill>
                <a:srgbClr val="AF7B51"/>
              </a:solidFill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2528476" y="2425204"/>
            <a:ext cx="10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데이터 전처리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4163163" y="2184898"/>
            <a:ext cx="1025700" cy="1033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 txBox="1"/>
          <p:nvPr/>
        </p:nvSpPr>
        <p:spPr>
          <a:xfrm>
            <a:off x="4128676" y="2501404"/>
            <a:ext cx="1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모델링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5763363" y="2184898"/>
            <a:ext cx="1025700" cy="1033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5728876" y="2425204"/>
            <a:ext cx="10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모델 분석 및 검증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7287363" y="2184898"/>
            <a:ext cx="1025700" cy="1033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 txBox="1"/>
          <p:nvPr/>
        </p:nvSpPr>
        <p:spPr>
          <a:xfrm>
            <a:off x="7252876" y="2501404"/>
            <a:ext cx="1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서비스 개발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61" name="Google Shape;3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50" y="3584900"/>
            <a:ext cx="1593858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522" y="3301375"/>
            <a:ext cx="2613474" cy="134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169" y="3489202"/>
            <a:ext cx="2225700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/>
          <p:nvPr/>
        </p:nvSpPr>
        <p:spPr>
          <a:xfrm>
            <a:off x="681400" y="1991444"/>
            <a:ext cx="6249900" cy="14010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Kaggle</a:t>
            </a:r>
            <a:r>
              <a:rPr lang="en">
                <a:solidFill>
                  <a:srgbClr val="000000"/>
                </a:solidFill>
              </a:rPr>
              <a:t>의 </a:t>
            </a:r>
            <a:r>
              <a:rPr lang="en">
                <a:solidFill>
                  <a:srgbClr val="000000"/>
                </a:solidFill>
              </a:rPr>
              <a:t>‘Bitcoin Tweets’ 데이</a:t>
            </a:r>
            <a:r>
              <a:rPr lang="en">
                <a:solidFill>
                  <a:srgbClr val="000000"/>
                </a:solidFill>
              </a:rPr>
              <a:t>터 사용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30만개</a:t>
            </a:r>
            <a:r>
              <a:rPr lang="en">
                <a:solidFill>
                  <a:srgbClr val="000000"/>
                </a:solidFill>
              </a:rPr>
              <a:t>의 트윗 * 트윗에 대한 정보가 있는 13개의 열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Alpha Vantage 의 API를 사용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일별 비트코인 가격 데이터를 받아옴 (시가,저가,종가,거래량)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기간 설정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2021년 2</a:t>
            </a:r>
            <a:r>
              <a:rPr lang="en">
                <a:solidFill>
                  <a:srgbClr val="000000"/>
                </a:solidFill>
              </a:rPr>
              <a:t>월 ~ 2022년 4월 -&gt; 약 10,000 개의 트위터 데이터로 축소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텍스트 토큰화 후 단어 분포 분석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VADER를 사용한 Sentiment Analysis 적용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Input &amp; Processing - 1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