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51206400"/>
  <p:notesSz cx="6858000" cy="9144000"/>
  <p:defaultTextStyle>
    <a:defPPr>
      <a:defRPr lang="en-US"/>
    </a:defPPr>
    <a:lvl1pPr marL="0" algn="l" defTabSz="4564685" rtl="0" eaLnBrk="1" latinLnBrk="0" hangingPunct="1">
      <a:defRPr sz="8986" kern="1200">
        <a:solidFill>
          <a:schemeClr val="tx1"/>
        </a:solidFill>
        <a:latin typeface="+mn-lt"/>
        <a:ea typeface="+mn-ea"/>
        <a:cs typeface="+mn-cs"/>
      </a:defRPr>
    </a:lvl1pPr>
    <a:lvl2pPr marL="2282342" algn="l" defTabSz="4564685" rtl="0" eaLnBrk="1" latinLnBrk="0" hangingPunct="1">
      <a:defRPr sz="8986" kern="1200">
        <a:solidFill>
          <a:schemeClr val="tx1"/>
        </a:solidFill>
        <a:latin typeface="+mn-lt"/>
        <a:ea typeface="+mn-ea"/>
        <a:cs typeface="+mn-cs"/>
      </a:defRPr>
    </a:lvl2pPr>
    <a:lvl3pPr marL="4564685" algn="l" defTabSz="4564685" rtl="0" eaLnBrk="1" latinLnBrk="0" hangingPunct="1">
      <a:defRPr sz="8986" kern="1200">
        <a:solidFill>
          <a:schemeClr val="tx1"/>
        </a:solidFill>
        <a:latin typeface="+mn-lt"/>
        <a:ea typeface="+mn-ea"/>
        <a:cs typeface="+mn-cs"/>
      </a:defRPr>
    </a:lvl3pPr>
    <a:lvl4pPr marL="6847027" algn="l" defTabSz="4564685" rtl="0" eaLnBrk="1" latinLnBrk="0" hangingPunct="1">
      <a:defRPr sz="8986" kern="1200">
        <a:solidFill>
          <a:schemeClr val="tx1"/>
        </a:solidFill>
        <a:latin typeface="+mn-lt"/>
        <a:ea typeface="+mn-ea"/>
        <a:cs typeface="+mn-cs"/>
      </a:defRPr>
    </a:lvl4pPr>
    <a:lvl5pPr marL="9129370" algn="l" defTabSz="4564685" rtl="0" eaLnBrk="1" latinLnBrk="0" hangingPunct="1">
      <a:defRPr sz="8986" kern="1200">
        <a:solidFill>
          <a:schemeClr val="tx1"/>
        </a:solidFill>
        <a:latin typeface="+mn-lt"/>
        <a:ea typeface="+mn-ea"/>
        <a:cs typeface="+mn-cs"/>
      </a:defRPr>
    </a:lvl5pPr>
    <a:lvl6pPr marL="11411712" algn="l" defTabSz="4564685" rtl="0" eaLnBrk="1" latinLnBrk="0" hangingPunct="1">
      <a:defRPr sz="8986" kern="1200">
        <a:solidFill>
          <a:schemeClr val="tx1"/>
        </a:solidFill>
        <a:latin typeface="+mn-lt"/>
        <a:ea typeface="+mn-ea"/>
        <a:cs typeface="+mn-cs"/>
      </a:defRPr>
    </a:lvl6pPr>
    <a:lvl7pPr marL="13694054" algn="l" defTabSz="4564685" rtl="0" eaLnBrk="1" latinLnBrk="0" hangingPunct="1">
      <a:defRPr sz="8986" kern="1200">
        <a:solidFill>
          <a:schemeClr val="tx1"/>
        </a:solidFill>
        <a:latin typeface="+mn-lt"/>
        <a:ea typeface="+mn-ea"/>
        <a:cs typeface="+mn-cs"/>
      </a:defRPr>
    </a:lvl7pPr>
    <a:lvl8pPr marL="15976397" algn="l" defTabSz="4564685" rtl="0" eaLnBrk="1" latinLnBrk="0" hangingPunct="1">
      <a:defRPr sz="8986" kern="1200">
        <a:solidFill>
          <a:schemeClr val="tx1"/>
        </a:solidFill>
        <a:latin typeface="+mn-lt"/>
        <a:ea typeface="+mn-ea"/>
        <a:cs typeface="+mn-cs"/>
      </a:defRPr>
    </a:lvl8pPr>
    <a:lvl9pPr marL="18258739" algn="l" defTabSz="4564685" rtl="0" eaLnBrk="1" latinLnBrk="0" hangingPunct="1">
      <a:defRPr sz="898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3" d="100"/>
          <a:sy n="53" d="100"/>
        </p:scale>
        <p:origin x="-270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8380311"/>
            <a:ext cx="37307520" cy="17827413"/>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6895217"/>
            <a:ext cx="32918400" cy="12363023"/>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36019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84836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726267"/>
            <a:ext cx="9464040" cy="433950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2726267"/>
            <a:ext cx="27843480" cy="433950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14506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316020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12766055"/>
            <a:ext cx="37856160" cy="21300436"/>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34268002"/>
            <a:ext cx="37856160" cy="11201396"/>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110947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3631334"/>
            <a:ext cx="18653760" cy="32489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3631334"/>
            <a:ext cx="18653760" cy="32489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21276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726278"/>
            <a:ext cx="37856160" cy="98975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12552684"/>
            <a:ext cx="18568032" cy="6151876"/>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8704560"/>
            <a:ext cx="18568032" cy="275115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12552684"/>
            <a:ext cx="18659477" cy="6151876"/>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8704560"/>
            <a:ext cx="18659477" cy="275115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66736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407205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81949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3413760"/>
            <a:ext cx="14156054" cy="119481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7372785"/>
            <a:ext cx="22219920" cy="36389733"/>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15361920"/>
            <a:ext cx="14156054" cy="28459857"/>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305664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3413760"/>
            <a:ext cx="14156054" cy="119481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7372785"/>
            <a:ext cx="22219920" cy="36389733"/>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23237" y="15361920"/>
            <a:ext cx="14156054" cy="28459857"/>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78F49-816F-466F-9DEA-793976B9347D}" type="datetimeFigureOut">
              <a:rPr lang="en-US" smtClean="0"/>
              <a:t>8/30/2015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35AA07-9B8F-4635-96C7-4FF0814A9C13}" type="slidenum">
              <a:rPr lang="en-US" smtClean="0"/>
              <a:t>‹#›</a:t>
            </a:fld>
            <a:endParaRPr lang="en-US" dirty="0"/>
          </a:p>
        </p:txBody>
      </p:sp>
    </p:spTree>
    <p:extLst>
      <p:ext uri="{BB962C8B-B14F-4D97-AF65-F5344CB8AC3E}">
        <p14:creationId xmlns:p14="http://schemas.microsoft.com/office/powerpoint/2010/main" val="88199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726278"/>
            <a:ext cx="37856160" cy="98975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3631334"/>
            <a:ext cx="37856160" cy="324899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47460758"/>
            <a:ext cx="9875520" cy="2726267"/>
          </a:xfrm>
          <a:prstGeom prst="rect">
            <a:avLst/>
          </a:prstGeom>
        </p:spPr>
        <p:txBody>
          <a:bodyPr vert="horz" lIns="91440" tIns="45720" rIns="91440" bIns="45720" rtlCol="0" anchor="ctr"/>
          <a:lstStyle>
            <a:lvl1pPr algn="l">
              <a:defRPr sz="5760">
                <a:solidFill>
                  <a:schemeClr val="tx1">
                    <a:tint val="75000"/>
                  </a:schemeClr>
                </a:solidFill>
              </a:defRPr>
            </a:lvl1pPr>
          </a:lstStyle>
          <a:p>
            <a:fld id="{EB578F49-816F-466F-9DEA-793976B9347D}" type="datetimeFigureOut">
              <a:rPr lang="en-US" smtClean="0"/>
              <a:t>8/30/2015</a:t>
            </a:fld>
            <a:endParaRPr lang="en-US" dirty="0"/>
          </a:p>
        </p:txBody>
      </p:sp>
      <p:sp>
        <p:nvSpPr>
          <p:cNvPr id="5" name="Footer Placeholder 4"/>
          <p:cNvSpPr>
            <a:spLocks noGrp="1"/>
          </p:cNvSpPr>
          <p:nvPr>
            <p:ph type="ftr" sz="quarter" idx="3"/>
          </p:nvPr>
        </p:nvSpPr>
        <p:spPr>
          <a:xfrm>
            <a:off x="14538960" y="47460758"/>
            <a:ext cx="14813280" cy="2726267"/>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47460758"/>
            <a:ext cx="9875520" cy="2726267"/>
          </a:xfrm>
          <a:prstGeom prst="rect">
            <a:avLst/>
          </a:prstGeom>
        </p:spPr>
        <p:txBody>
          <a:bodyPr vert="horz" lIns="91440" tIns="45720" rIns="91440" bIns="45720" rtlCol="0" anchor="ctr"/>
          <a:lstStyle>
            <a:lvl1pPr algn="r">
              <a:defRPr sz="5760">
                <a:solidFill>
                  <a:schemeClr val="tx1">
                    <a:tint val="75000"/>
                  </a:schemeClr>
                </a:solidFill>
              </a:defRPr>
            </a:lvl1pPr>
          </a:lstStyle>
          <a:p>
            <a:fld id="{CE35AA07-9B8F-4635-96C7-4FF0814A9C13}" type="slidenum">
              <a:rPr lang="en-US" smtClean="0"/>
              <a:t>‹#›</a:t>
            </a:fld>
            <a:endParaRPr lang="en-US" dirty="0"/>
          </a:p>
        </p:txBody>
      </p:sp>
    </p:spTree>
    <p:extLst>
      <p:ext uri="{BB962C8B-B14F-4D97-AF65-F5344CB8AC3E}">
        <p14:creationId xmlns:p14="http://schemas.microsoft.com/office/powerpoint/2010/main" val="2385193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s://github.com/linikujp/OGS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9"/>
          <p:cNvSpPr txBox="1">
            <a:spLocks/>
          </p:cNvSpPr>
          <p:nvPr/>
        </p:nvSpPr>
        <p:spPr>
          <a:xfrm>
            <a:off x="3535680" y="26558196"/>
            <a:ext cx="37182086" cy="857665"/>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r>
              <a:rPr lang="en-US" sz="4800" b="1" dirty="0" smtClean="0">
                <a:solidFill>
                  <a:schemeClr val="accent1">
                    <a:lumMod val="20000"/>
                    <a:lumOff val="80000"/>
                  </a:schemeClr>
                </a:solidFill>
                <a:latin typeface="Arial" panose="020B0604020202020204" pitchFamily="34" charset="0"/>
                <a:cs typeface="Arial" panose="020B0604020202020204" pitchFamily="34" charset="0"/>
              </a:rPr>
              <a:t>Result</a:t>
            </a:r>
            <a:endParaRPr lang="en-US" sz="48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9" name="Text Placeholder 9"/>
          <p:cNvSpPr txBox="1">
            <a:spLocks/>
          </p:cNvSpPr>
          <p:nvPr/>
        </p:nvSpPr>
        <p:spPr>
          <a:xfrm>
            <a:off x="3474720" y="10342836"/>
            <a:ext cx="16573500" cy="857665"/>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r>
              <a:rPr lang="en-US" sz="4800" b="1" dirty="0" smtClean="0">
                <a:solidFill>
                  <a:schemeClr val="accent1">
                    <a:lumMod val="20000"/>
                    <a:lumOff val="80000"/>
                  </a:schemeClr>
                </a:solidFill>
                <a:latin typeface="Arial" panose="020B0604020202020204" pitchFamily="34" charset="0"/>
                <a:cs typeface="Arial" panose="020B0604020202020204" pitchFamily="34" charset="0"/>
              </a:rPr>
              <a:t>Background</a:t>
            </a:r>
            <a:endParaRPr lang="en-US" sz="48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Rectangle 3"/>
          <p:cNvSpPr/>
          <p:nvPr/>
        </p:nvSpPr>
        <p:spPr>
          <a:xfrm>
            <a:off x="38100" y="2220686"/>
            <a:ext cx="43891200" cy="4429802"/>
          </a:xfrm>
          <a:prstGeom prst="rect">
            <a:avLst/>
          </a:prstGeom>
        </p:spPr>
        <p:txBody>
          <a:bodyPr wrap="square">
            <a:spAutoFit/>
          </a:bodyPr>
          <a:lstStyle/>
          <a:p>
            <a:pPr algn="ctr"/>
            <a:r>
              <a:rPr lang="en-US" sz="9600" b="1" dirty="0" smtClean="0">
                <a:solidFill>
                  <a:schemeClr val="accent1">
                    <a:lumMod val="40000"/>
                    <a:lumOff val="60000"/>
                  </a:schemeClr>
                </a:solidFill>
                <a:latin typeface="Adobe Gothic Std B" panose="020B0800000000000000" pitchFamily="34" charset="-128"/>
                <a:ea typeface="Adobe Gothic Std B" panose="020B0800000000000000" pitchFamily="34" charset="-128"/>
              </a:rPr>
              <a:t>Ontology for Genetic Susceptibility Factors (OGSF)</a:t>
            </a:r>
            <a:br>
              <a:rPr lang="en-US" sz="9600" b="1" dirty="0" smtClean="0">
                <a:solidFill>
                  <a:schemeClr val="accent1">
                    <a:lumMod val="40000"/>
                    <a:lumOff val="60000"/>
                  </a:schemeClr>
                </a:solidFill>
                <a:latin typeface="Adobe Gothic Std B" panose="020B0800000000000000" pitchFamily="34" charset="-128"/>
                <a:ea typeface="Adobe Gothic Std B" panose="020B0800000000000000" pitchFamily="34" charset="-128"/>
              </a:rPr>
            </a:br>
            <a:r>
              <a:rPr lang="en-US" sz="9600" b="1" dirty="0" smtClean="0">
                <a:solidFill>
                  <a:schemeClr val="accent1">
                    <a:lumMod val="40000"/>
                    <a:lumOff val="60000"/>
                  </a:schemeClr>
                </a:solidFill>
                <a:latin typeface="Adobe Gothic Std B" panose="020B0800000000000000" pitchFamily="34" charset="-128"/>
                <a:ea typeface="Adobe Gothic Std B" panose="020B0800000000000000" pitchFamily="34" charset="-128"/>
              </a:rPr>
              <a:t>-- an Ontological Framework to Link Genomics with Adverse Events</a:t>
            </a:r>
            <a:br>
              <a:rPr lang="en-US" sz="9600" b="1" dirty="0" smtClean="0">
                <a:solidFill>
                  <a:schemeClr val="accent1">
                    <a:lumMod val="40000"/>
                    <a:lumOff val="60000"/>
                  </a:schemeClr>
                </a:solidFill>
                <a:latin typeface="Adobe Gothic Std B" panose="020B0800000000000000" pitchFamily="34" charset="-128"/>
                <a:ea typeface="Adobe Gothic Std B" panose="020B0800000000000000" pitchFamily="34" charset="-128"/>
              </a:rPr>
            </a:br>
            <a:endParaRPr lang="en-US" dirty="0">
              <a:solidFill>
                <a:schemeClr val="accent1">
                  <a:lumMod val="40000"/>
                  <a:lumOff val="60000"/>
                </a:schemeClr>
              </a:solidFill>
            </a:endParaRPr>
          </a:p>
        </p:txBody>
      </p:sp>
      <p:sp>
        <p:nvSpPr>
          <p:cNvPr id="6" name="Rectangle 5"/>
          <p:cNvSpPr/>
          <p:nvPr/>
        </p:nvSpPr>
        <p:spPr>
          <a:xfrm>
            <a:off x="-38100" y="2144486"/>
            <a:ext cx="43891200" cy="4429802"/>
          </a:xfrm>
          <a:prstGeom prst="rect">
            <a:avLst/>
          </a:prstGeom>
        </p:spPr>
        <p:txBody>
          <a:bodyPr wrap="square">
            <a:spAutoFit/>
          </a:bodyPr>
          <a:lstStyle/>
          <a:p>
            <a:pPr algn="ctr"/>
            <a:r>
              <a:rPr lang="en-US" sz="9600" b="1" dirty="0" smtClean="0">
                <a:solidFill>
                  <a:schemeClr val="accent1">
                    <a:lumMod val="75000"/>
                  </a:schemeClr>
                </a:solidFill>
                <a:latin typeface="Adobe Gothic Std B" panose="020B0800000000000000" pitchFamily="34" charset="-128"/>
                <a:ea typeface="Adobe Gothic Std B" panose="020B0800000000000000" pitchFamily="34" charset="-128"/>
              </a:rPr>
              <a:t>Ontology for Genetic Susceptibility Factors (OGSF)</a:t>
            </a:r>
            <a:br>
              <a:rPr lang="en-US" sz="9600" b="1" dirty="0" smtClean="0">
                <a:solidFill>
                  <a:schemeClr val="accent1">
                    <a:lumMod val="75000"/>
                  </a:schemeClr>
                </a:solidFill>
                <a:latin typeface="Adobe Gothic Std B" panose="020B0800000000000000" pitchFamily="34" charset="-128"/>
                <a:ea typeface="Adobe Gothic Std B" panose="020B0800000000000000" pitchFamily="34" charset="-128"/>
              </a:rPr>
            </a:br>
            <a:r>
              <a:rPr lang="en-US" sz="9600" b="1" dirty="0" smtClean="0">
                <a:solidFill>
                  <a:schemeClr val="accent1">
                    <a:lumMod val="75000"/>
                  </a:schemeClr>
                </a:solidFill>
                <a:latin typeface="Adobe Gothic Std B" panose="020B0800000000000000" pitchFamily="34" charset="-128"/>
                <a:ea typeface="Adobe Gothic Std B" panose="020B0800000000000000" pitchFamily="34" charset="-128"/>
              </a:rPr>
              <a:t>-- an Ontological Framework to Link Genomics with Adverse Events</a:t>
            </a:r>
            <a:br>
              <a:rPr lang="en-US" sz="9600" b="1" dirty="0" smtClean="0">
                <a:solidFill>
                  <a:schemeClr val="accent1">
                    <a:lumMod val="75000"/>
                  </a:schemeClr>
                </a:solidFill>
                <a:latin typeface="Adobe Gothic Std B" panose="020B0800000000000000" pitchFamily="34" charset="-128"/>
                <a:ea typeface="Adobe Gothic Std B" panose="020B0800000000000000" pitchFamily="34" charset="-128"/>
              </a:rPr>
            </a:br>
            <a:endParaRPr lang="en-US" dirty="0">
              <a:solidFill>
                <a:schemeClr val="accent1">
                  <a:lumMod val="75000"/>
                </a:schemeClr>
              </a:solidFill>
            </a:endParaRPr>
          </a:p>
        </p:txBody>
      </p:sp>
      <p:sp>
        <p:nvSpPr>
          <p:cNvPr id="7" name="Rectangle 6"/>
          <p:cNvSpPr/>
          <p:nvPr/>
        </p:nvSpPr>
        <p:spPr>
          <a:xfrm>
            <a:off x="-4960" y="5802086"/>
            <a:ext cx="43891200" cy="4524315"/>
          </a:xfrm>
          <a:prstGeom prst="rect">
            <a:avLst/>
          </a:prstGeom>
        </p:spPr>
        <p:txBody>
          <a:bodyPr wrap="square">
            <a:spAutoFit/>
          </a:bodyPr>
          <a:lstStyle/>
          <a:p>
            <a:pPr algn="ctr">
              <a:lnSpc>
                <a:spcPct val="150000"/>
              </a:lnSpc>
            </a:pPr>
            <a:r>
              <a:rPr lang="en-US" sz="4800" dirty="0" smtClean="0">
                <a:latin typeface="Arial" panose="020B0604020202020204" pitchFamily="34" charset="0"/>
                <a:ea typeface="Adobe Gothic Std B" panose="020B0800000000000000" pitchFamily="34" charset="-128"/>
                <a:cs typeface="Arial" panose="020B0604020202020204" pitchFamily="34" charset="0"/>
              </a:rPr>
              <a:t>“Asiyah” Yu Lin, M.D., M.S., Ph.D.  ORISE Fellow, OTS, CDER, FDA, Sliver Spring, MD, USA.</a:t>
            </a:r>
            <a:br>
              <a:rPr lang="en-US" sz="4800" dirty="0" smtClean="0">
                <a:latin typeface="Arial" panose="020B0604020202020204" pitchFamily="34" charset="0"/>
                <a:ea typeface="Adobe Gothic Std B" panose="020B0800000000000000" pitchFamily="34" charset="-128"/>
                <a:cs typeface="Arial" panose="020B0604020202020204" pitchFamily="34" charset="0"/>
              </a:rPr>
            </a:br>
            <a:r>
              <a:rPr lang="en-US" sz="4800" dirty="0" smtClean="0">
                <a:latin typeface="Arial" panose="020B0604020202020204" pitchFamily="34" charset="0"/>
                <a:ea typeface="Adobe Gothic Std B" panose="020B0800000000000000" pitchFamily="34" charset="-128"/>
                <a:cs typeface="Arial" panose="020B0604020202020204" pitchFamily="34" charset="0"/>
              </a:rPr>
              <a:t>Norihiro Sakamoto, M.D., Ph.D. Kobe University Hospital, Kobe, Hyogo, Japan</a:t>
            </a:r>
          </a:p>
          <a:p>
            <a:pPr algn="ctr">
              <a:lnSpc>
                <a:spcPct val="150000"/>
              </a:lnSpc>
            </a:pPr>
            <a:r>
              <a:rPr lang="en-US" sz="4800" dirty="0" smtClean="0">
                <a:latin typeface="Arial" panose="020B0604020202020204" pitchFamily="34" charset="0"/>
                <a:ea typeface="Adobe Gothic Std B" panose="020B0800000000000000" pitchFamily="34" charset="-128"/>
                <a:cs typeface="Arial" panose="020B0604020202020204" pitchFamily="34" charset="0"/>
              </a:rPr>
              <a:t>Yongqun “Oliver" He, D.V.M., Ph.D.  University of Michigan Medical School, Ann Arbor, MI, USA.</a:t>
            </a:r>
            <a:br>
              <a:rPr lang="en-US" sz="4800" dirty="0" smtClean="0">
                <a:latin typeface="Arial" panose="020B0604020202020204" pitchFamily="34" charset="0"/>
                <a:ea typeface="Adobe Gothic Std B" panose="020B0800000000000000" pitchFamily="34" charset="-128"/>
                <a:cs typeface="Arial" panose="020B0604020202020204" pitchFamily="34" charset="0"/>
              </a:rPr>
            </a:br>
            <a:endParaRPr lang="en-US" sz="4800" dirty="0" smtClean="0">
              <a:latin typeface="Arial" panose="020B0604020202020204" pitchFamily="34" charset="0"/>
              <a:ea typeface="Adobe Gothic Std B" panose="020B0800000000000000" pitchFamily="34" charset="-128"/>
              <a:cs typeface="Arial" panose="020B0604020202020204" pitchFamily="34" charset="0"/>
            </a:endParaRPr>
          </a:p>
        </p:txBody>
      </p:sp>
      <p:sp>
        <p:nvSpPr>
          <p:cNvPr id="10" name="Text Placeholder 9"/>
          <p:cNvSpPr>
            <a:spLocks noGrp="1"/>
          </p:cNvSpPr>
          <p:nvPr>
            <p:ph type="body" sz="half" idx="2"/>
          </p:nvPr>
        </p:nvSpPr>
        <p:spPr>
          <a:xfrm>
            <a:off x="3383280" y="10312356"/>
            <a:ext cx="16573500" cy="857665"/>
          </a:xfrm>
          <a:noFill/>
          <a:ln>
            <a:noFill/>
          </a:ln>
        </p:spPr>
        <p:txBody>
          <a:bodyPr>
            <a:normAutofit/>
          </a:bodyPr>
          <a:lstStyle/>
          <a:p>
            <a:r>
              <a:rPr lang="en-US" sz="4800" b="1" dirty="0" smtClean="0">
                <a:solidFill>
                  <a:schemeClr val="accent1">
                    <a:lumMod val="75000"/>
                  </a:schemeClr>
                </a:solidFill>
                <a:latin typeface="Arial" panose="020B0604020202020204" pitchFamily="34" charset="0"/>
                <a:cs typeface="Arial" panose="020B0604020202020204" pitchFamily="34" charset="0"/>
              </a:rPr>
              <a:t>Background</a:t>
            </a:r>
            <a:endParaRPr lang="en-US" sz="4800" b="1" dirty="0">
              <a:solidFill>
                <a:schemeClr val="accent1">
                  <a:lumMod val="75000"/>
                </a:schemeClr>
              </a:solidFill>
              <a:latin typeface="Arial" panose="020B0604020202020204" pitchFamily="34" charset="0"/>
              <a:cs typeface="Arial" panose="020B0604020202020204" pitchFamily="34" charset="0"/>
            </a:endParaRPr>
          </a:p>
        </p:txBody>
      </p:sp>
      <p:pic>
        <p:nvPicPr>
          <p:cNvPr id="13" name="Picture 2"/>
          <p:cNvPicPr>
            <a:picLocks noChangeAspect="1" noChangeArrowheads="1"/>
          </p:cNvPicPr>
          <p:nvPr/>
        </p:nvPicPr>
        <p:blipFill rotWithShape="1">
          <a:blip r:embed="rId2" cstate="print"/>
          <a:srcRect l="14144" t="27409" r="73029" b="56602"/>
          <a:stretch/>
        </p:blipFill>
        <p:spPr bwMode="auto">
          <a:xfrm>
            <a:off x="2757126" y="5710175"/>
            <a:ext cx="4632160" cy="3684814"/>
          </a:xfrm>
          <a:prstGeom prst="rect">
            <a:avLst/>
          </a:prstGeom>
          <a:noFill/>
          <a:ln w="9525">
            <a:noFill/>
            <a:miter lim="800000"/>
            <a:headEnd/>
            <a:tailEnd/>
          </a:ln>
          <a:effectLst/>
        </p:spPr>
      </p:pic>
      <p:pic>
        <p:nvPicPr>
          <p:cNvPr id="15" name="Picture 14"/>
          <p:cNvPicPr>
            <a:picLocks noChangeAspect="1"/>
          </p:cNvPicPr>
          <p:nvPr/>
        </p:nvPicPr>
        <p:blipFill>
          <a:blip r:embed="rId3"/>
          <a:stretch>
            <a:fillRect/>
          </a:stretch>
        </p:blipFill>
        <p:spPr>
          <a:xfrm>
            <a:off x="37291328" y="5710175"/>
            <a:ext cx="3891915" cy="3405426"/>
          </a:xfrm>
          <a:prstGeom prst="rect">
            <a:avLst/>
          </a:prstGeom>
        </p:spPr>
      </p:pic>
      <p:sp>
        <p:nvSpPr>
          <p:cNvPr id="17" name="Rectangle 16"/>
          <p:cNvSpPr/>
          <p:nvPr/>
        </p:nvSpPr>
        <p:spPr>
          <a:xfrm>
            <a:off x="1792224" y="9667240"/>
            <a:ext cx="19696176" cy="15681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9"/>
          <p:cNvSpPr txBox="1">
            <a:spLocks/>
          </p:cNvSpPr>
          <p:nvPr/>
        </p:nvSpPr>
        <p:spPr>
          <a:xfrm>
            <a:off x="2304288" y="11244109"/>
            <a:ext cx="18757392" cy="14105091"/>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pPr algn="just">
              <a:lnSpc>
                <a:spcPts val="6000"/>
              </a:lnSpc>
              <a:spcBef>
                <a:spcPts val="600"/>
              </a:spcBef>
            </a:pPr>
            <a:r>
              <a:rPr lang="en-US" sz="4000" dirty="0"/>
              <a:t>The concept of genetic susceptibility, also called genetic predisposition, describes an increased likelihood or chance of developing a particular disease (</a:t>
            </a:r>
            <a:r>
              <a:rPr lang="en-US" sz="4000" i="1" dirty="0"/>
              <a:t>e.g.</a:t>
            </a:r>
            <a:r>
              <a:rPr lang="en-US" sz="4000" dirty="0"/>
              <a:t>, diabetes) or conditions (</a:t>
            </a:r>
            <a:r>
              <a:rPr lang="en-US" sz="4000" i="1" dirty="0"/>
              <a:t>e.g.</a:t>
            </a:r>
            <a:r>
              <a:rPr lang="en-US" sz="4000" dirty="0"/>
              <a:t>, adverse event) due to the presence of one or more gene mutations with or without a family history of an increased risk</a:t>
            </a:r>
            <a:r>
              <a:rPr lang="en-US" sz="4000" dirty="0" smtClean="0"/>
              <a:t>. The fact of drug </a:t>
            </a:r>
            <a:r>
              <a:rPr lang="en-US" sz="4000" dirty="0"/>
              <a:t>induced adverse </a:t>
            </a:r>
            <a:r>
              <a:rPr lang="en-US" sz="4000" dirty="0" smtClean="0"/>
              <a:t>event (AE) manifesting </a:t>
            </a:r>
            <a:r>
              <a:rPr lang="en-US" sz="4000" dirty="0"/>
              <a:t>stronger in certain populations than others indicates the role of genetic </a:t>
            </a:r>
            <a:r>
              <a:rPr lang="en-US" sz="4000" dirty="0" smtClean="0"/>
              <a:t>variants. </a:t>
            </a:r>
          </a:p>
          <a:p>
            <a:pPr algn="just">
              <a:lnSpc>
                <a:spcPts val="6000"/>
              </a:lnSpc>
              <a:spcBef>
                <a:spcPts val="600"/>
              </a:spcBef>
            </a:pPr>
            <a:r>
              <a:rPr lang="en-US" sz="4000" dirty="0" smtClean="0"/>
              <a:t>The </a:t>
            </a:r>
            <a:r>
              <a:rPr lang="en-US" sz="4000" dirty="0"/>
              <a:t>general methodology to identify the genetic susceptibility to complex disease is a combination of linkage and association </a:t>
            </a:r>
            <a:r>
              <a:rPr lang="en-US" sz="4000" dirty="0" smtClean="0"/>
              <a:t>studies, which leads to heterogeneous genomic-disease data existing in different formats. </a:t>
            </a:r>
            <a:r>
              <a:rPr lang="en-US" sz="4000" dirty="0"/>
              <a:t>In addition, many genetic association studies, including GWAS (Genome-Wide Association Study) studies, have been conducted to test drug-gene interaction models</a:t>
            </a:r>
            <a:r>
              <a:rPr lang="en-US" sz="4000" dirty="0" smtClean="0"/>
              <a:t>. With the easy access of high-throughput Next Generation Sequencing (NGS) technologies, genomic association data is growing into big volume. In order to study the relationship between gene and disease in a holistic manner, there is a need to integrate and organize the </a:t>
            </a:r>
            <a:r>
              <a:rPr lang="en-US" sz="4000" dirty="0"/>
              <a:t>heterogeneous </a:t>
            </a:r>
            <a:r>
              <a:rPr lang="en-US" sz="4000" dirty="0" smtClean="0"/>
              <a:t>genomics data and their related disease systematically. </a:t>
            </a:r>
          </a:p>
          <a:p>
            <a:pPr algn="just">
              <a:lnSpc>
                <a:spcPts val="6000"/>
              </a:lnSpc>
              <a:spcBef>
                <a:spcPts val="600"/>
              </a:spcBef>
            </a:pPr>
            <a:r>
              <a:rPr lang="en-US" sz="4000" dirty="0" smtClean="0"/>
              <a:t>Ontology</a:t>
            </a:r>
            <a:r>
              <a:rPr lang="en-US" sz="4000" dirty="0"/>
              <a:t>, a set of computer- and human- interpretable terms and relations that represent entities in a specific domain and how these entities relate to each </a:t>
            </a:r>
            <a:r>
              <a:rPr lang="en-US" sz="4000" dirty="0" smtClean="0"/>
              <a:t>other, has been widely used for data integration and knowledge in biomedical informatics.</a:t>
            </a:r>
            <a:endParaRPr lang="en-US" sz="4000" dirty="0"/>
          </a:p>
          <a:p>
            <a:pPr algn="just">
              <a:lnSpc>
                <a:spcPts val="6000"/>
              </a:lnSpc>
              <a:spcBef>
                <a:spcPts val="600"/>
              </a:spcBef>
            </a:pPr>
            <a:endParaRPr lang="en-US" sz="4000" dirty="0" smtClean="0"/>
          </a:p>
        </p:txBody>
      </p:sp>
      <p:sp>
        <p:nvSpPr>
          <p:cNvPr id="20" name="Rectangle 19"/>
          <p:cNvSpPr/>
          <p:nvPr/>
        </p:nvSpPr>
        <p:spPr>
          <a:xfrm>
            <a:off x="22655169" y="9667240"/>
            <a:ext cx="19425520" cy="15681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9"/>
          <p:cNvSpPr txBox="1">
            <a:spLocks/>
          </p:cNvSpPr>
          <p:nvPr/>
        </p:nvSpPr>
        <p:spPr>
          <a:xfrm>
            <a:off x="23181606" y="11170021"/>
            <a:ext cx="18423594" cy="14179179"/>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pPr algn="just">
              <a:lnSpc>
                <a:spcPts val="6000"/>
              </a:lnSpc>
              <a:spcBef>
                <a:spcPts val="600"/>
              </a:spcBef>
            </a:pPr>
            <a:r>
              <a:rPr lang="en-US" sz="4000" dirty="0" smtClean="0"/>
              <a:t>In this study, ontology based approach is adopted to unify and organize the aforementioned heterogeneous genomic and disease data.</a:t>
            </a:r>
          </a:p>
          <a:p>
            <a:pPr algn="just">
              <a:lnSpc>
                <a:spcPts val="6000"/>
              </a:lnSpc>
              <a:spcBef>
                <a:spcPts val="600"/>
              </a:spcBef>
            </a:pPr>
            <a:r>
              <a:rPr lang="en-US" sz="4000" dirty="0" smtClean="0"/>
              <a:t>An </a:t>
            </a:r>
            <a:r>
              <a:rPr lang="en-US" sz="4000" b="1" dirty="0" smtClean="0"/>
              <a:t>Ontology for Genetic Susceptibility Factors (OGSF) </a:t>
            </a:r>
            <a:r>
              <a:rPr lang="en-US" sz="4000" dirty="0"/>
              <a:t>was developed </a:t>
            </a:r>
            <a:r>
              <a:rPr lang="en-US" sz="4000" dirty="0" smtClean="0"/>
              <a:t>as a framework to represent genetic </a:t>
            </a:r>
            <a:r>
              <a:rPr lang="en-US" sz="4000" dirty="0"/>
              <a:t>susceptibility, genetic susceptibility factors, population, studies and phenotypes, such as diseases or </a:t>
            </a:r>
            <a:r>
              <a:rPr lang="en-US" sz="4000" dirty="0" smtClean="0"/>
              <a:t>AEs. </a:t>
            </a:r>
          </a:p>
          <a:p>
            <a:pPr algn="just">
              <a:lnSpc>
                <a:spcPts val="6000"/>
              </a:lnSpc>
              <a:spcBef>
                <a:spcPts val="600"/>
              </a:spcBef>
            </a:pPr>
            <a:r>
              <a:rPr lang="en-US" sz="4000" dirty="0" smtClean="0"/>
              <a:t>The methodology of developing OGSF follows a hybrid bottom-up and top-down process. </a:t>
            </a:r>
            <a:r>
              <a:rPr lang="en-US" sz="4000" b="1" dirty="0" smtClean="0"/>
              <a:t>Bottom-up:</a:t>
            </a:r>
            <a:r>
              <a:rPr lang="en-US" sz="4000" dirty="0" smtClean="0"/>
              <a:t> Starting with reviewing literature to identify the common element for describing a disease genetic study, we identified primary blocks for genetic susceptibility to common disease by analyzing the titles of the corpus </a:t>
            </a:r>
            <a:r>
              <a:rPr lang="en-US" sz="4000" baseline="30000" dirty="0"/>
              <a:t>[1</a:t>
            </a:r>
            <a:r>
              <a:rPr lang="en-US" sz="4000" baseline="30000" dirty="0" smtClean="0"/>
              <a:t>]</a:t>
            </a:r>
            <a:r>
              <a:rPr lang="en-US" sz="4000" dirty="0" smtClean="0"/>
              <a:t>. Based </a:t>
            </a:r>
            <a:r>
              <a:rPr lang="en-US" sz="4000" dirty="0"/>
              <a:t>on the basic high level model showed in the figure, more detailed information about each box, such as the subclasses of those concepts in the boxes, were listed out. And the next  step is to find the existing ontologies to set a proper and logically sound relationship among those </a:t>
            </a:r>
            <a:r>
              <a:rPr lang="en-US" sz="4000" dirty="0" smtClean="0"/>
              <a:t>subclasses. </a:t>
            </a:r>
            <a:r>
              <a:rPr lang="en-US" sz="4000" b="1" dirty="0" smtClean="0"/>
              <a:t>Top-down</a:t>
            </a:r>
            <a:r>
              <a:rPr lang="en-US" sz="4000" b="1" dirty="0"/>
              <a:t>: </a:t>
            </a:r>
            <a:r>
              <a:rPr lang="en-US" sz="4000" dirty="0"/>
              <a:t>After investigating all the top-ontologies, Basic Formal Ontology (BFO) was chosen to host all the concepts in the boxes, and the subclasses.</a:t>
            </a:r>
          </a:p>
          <a:p>
            <a:pPr algn="just">
              <a:lnSpc>
                <a:spcPts val="6000"/>
              </a:lnSpc>
              <a:spcBef>
                <a:spcPts val="600"/>
              </a:spcBef>
            </a:pPr>
            <a:r>
              <a:rPr lang="en-US" sz="4000" dirty="0"/>
              <a:t>OGSF was </a:t>
            </a:r>
            <a:r>
              <a:rPr lang="en-US" sz="4000" dirty="0" smtClean="0"/>
              <a:t>developed </a:t>
            </a:r>
            <a:r>
              <a:rPr lang="en-US" sz="4000" dirty="0"/>
              <a:t>in Web Ontology Language (OWL) using protégé OWL editor. </a:t>
            </a:r>
            <a:r>
              <a:rPr lang="en-US" sz="4000" dirty="0" smtClean="0"/>
              <a:t>  </a:t>
            </a:r>
          </a:p>
          <a:p>
            <a:pPr algn="just">
              <a:lnSpc>
                <a:spcPts val="6000"/>
              </a:lnSpc>
              <a:spcBef>
                <a:spcPts val="600"/>
              </a:spcBef>
            </a:pPr>
            <a:r>
              <a:rPr lang="en-US" sz="4000" dirty="0" smtClean="0"/>
              <a:t>Google project site, as well as </a:t>
            </a:r>
            <a:r>
              <a:rPr lang="en-US" sz="4000" dirty="0"/>
              <a:t>GitHub (</a:t>
            </a:r>
            <a:r>
              <a:rPr lang="en-US" sz="4000" dirty="0">
                <a:hlinkClick r:id="rId4"/>
              </a:rPr>
              <a:t>https://</a:t>
            </a:r>
            <a:r>
              <a:rPr lang="en-US" sz="4000" dirty="0" smtClean="0">
                <a:hlinkClick r:id="rId4"/>
              </a:rPr>
              <a:t>github.com/linikujp/OGSF</a:t>
            </a:r>
            <a:r>
              <a:rPr lang="en-US" sz="4000" dirty="0" smtClean="0"/>
              <a:t> ), </a:t>
            </a:r>
            <a:r>
              <a:rPr lang="en-US" sz="4000" dirty="0" smtClean="0"/>
              <a:t>were used for version control and open development environment for the OGSF project.                                                                      </a:t>
            </a:r>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9667" y="28755784"/>
            <a:ext cx="12409038" cy="5006734"/>
          </a:xfrm>
          <a:prstGeom prst="rect">
            <a:avLst/>
          </a:prstGeom>
        </p:spPr>
      </p:pic>
      <p:sp>
        <p:nvSpPr>
          <p:cNvPr id="31" name="Text Placeholder 9"/>
          <p:cNvSpPr txBox="1">
            <a:spLocks/>
          </p:cNvSpPr>
          <p:nvPr/>
        </p:nvSpPr>
        <p:spPr>
          <a:xfrm>
            <a:off x="23611840" y="10378855"/>
            <a:ext cx="16573500" cy="857665"/>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r>
              <a:rPr lang="en-US" sz="4800" b="1" dirty="0" smtClean="0">
                <a:solidFill>
                  <a:schemeClr val="accent1">
                    <a:lumMod val="20000"/>
                    <a:lumOff val="80000"/>
                  </a:schemeClr>
                </a:solidFill>
                <a:latin typeface="Arial" panose="020B0604020202020204" pitchFamily="34" charset="0"/>
                <a:cs typeface="Arial" panose="020B0604020202020204" pitchFamily="34" charset="0"/>
              </a:rPr>
              <a:t>Method</a:t>
            </a:r>
            <a:endParaRPr lang="en-US" sz="48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32" name="Text Placeholder 9"/>
          <p:cNvSpPr txBox="1">
            <a:spLocks/>
          </p:cNvSpPr>
          <p:nvPr/>
        </p:nvSpPr>
        <p:spPr>
          <a:xfrm>
            <a:off x="23550880" y="10317895"/>
            <a:ext cx="16573500" cy="857665"/>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r>
              <a:rPr lang="en-US" sz="4800" b="1" dirty="0" smtClean="0">
                <a:solidFill>
                  <a:schemeClr val="accent1">
                    <a:lumMod val="75000"/>
                  </a:schemeClr>
                </a:solidFill>
                <a:latin typeface="Arial" panose="020B0604020202020204" pitchFamily="34" charset="0"/>
                <a:cs typeface="Arial" panose="020B0604020202020204" pitchFamily="34" charset="0"/>
              </a:rPr>
              <a:t>Method</a:t>
            </a:r>
            <a:endParaRPr lang="en-US" sz="4800" b="1" dirty="0">
              <a:solidFill>
                <a:schemeClr val="accent1">
                  <a:lumMod val="75000"/>
                </a:schemeClr>
              </a:solidFill>
              <a:latin typeface="Arial" panose="020B0604020202020204" pitchFamily="34" charset="0"/>
              <a:cs typeface="Arial" panose="020B0604020202020204" pitchFamily="34" charset="0"/>
            </a:endParaRPr>
          </a:p>
        </p:txBody>
      </p:sp>
      <p:sp>
        <p:nvSpPr>
          <p:cNvPr id="33" name="Rectangle 32"/>
          <p:cNvSpPr/>
          <p:nvPr/>
        </p:nvSpPr>
        <p:spPr>
          <a:xfrm>
            <a:off x="1792224" y="25882049"/>
            <a:ext cx="40288465" cy="236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9"/>
          <p:cNvSpPr txBox="1">
            <a:spLocks/>
          </p:cNvSpPr>
          <p:nvPr/>
        </p:nvSpPr>
        <p:spPr>
          <a:xfrm>
            <a:off x="3474720" y="26497236"/>
            <a:ext cx="37182086" cy="857665"/>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r>
              <a:rPr lang="en-US" sz="4800" b="1" dirty="0" smtClean="0">
                <a:solidFill>
                  <a:schemeClr val="accent1">
                    <a:lumMod val="75000"/>
                  </a:schemeClr>
                </a:solidFill>
                <a:latin typeface="Arial" panose="020B0604020202020204" pitchFamily="34" charset="0"/>
                <a:cs typeface="Arial" panose="020B0604020202020204" pitchFamily="34" charset="0"/>
              </a:rPr>
              <a:t>Result</a:t>
            </a:r>
            <a:endParaRPr lang="en-US" sz="4800" b="1" dirty="0">
              <a:solidFill>
                <a:schemeClr val="accent1">
                  <a:lumMod val="75000"/>
                </a:schemeClr>
              </a:solidFill>
              <a:latin typeface="Arial" panose="020B0604020202020204" pitchFamily="34" charset="0"/>
              <a:cs typeface="Arial" panose="020B0604020202020204" pitchFamily="34" charset="0"/>
            </a:endParaRPr>
          </a:p>
        </p:txBody>
      </p:sp>
      <p:sp>
        <p:nvSpPr>
          <p:cNvPr id="36" name="Text Placeholder 9"/>
          <p:cNvSpPr txBox="1">
            <a:spLocks/>
          </p:cNvSpPr>
          <p:nvPr/>
        </p:nvSpPr>
        <p:spPr>
          <a:xfrm>
            <a:off x="2304288" y="27428304"/>
            <a:ext cx="17958816" cy="1132200"/>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pPr algn="just">
              <a:lnSpc>
                <a:spcPts val="6000"/>
              </a:lnSpc>
              <a:spcBef>
                <a:spcPts val="600"/>
              </a:spcBef>
            </a:pPr>
            <a:r>
              <a:rPr lang="en-US" sz="4000" b="1" dirty="0" smtClean="0"/>
              <a:t>1. Basic high level mode for modeling genetic susceptibility to disease</a:t>
            </a:r>
            <a:endParaRPr lang="en-US" sz="4000" b="1" dirty="0"/>
          </a:p>
          <a:p>
            <a:pPr algn="just">
              <a:lnSpc>
                <a:spcPts val="6000"/>
              </a:lnSpc>
              <a:spcBef>
                <a:spcPts val="600"/>
              </a:spcBef>
            </a:pPr>
            <a:endParaRPr lang="en-US" sz="4000" dirty="0" smtClean="0"/>
          </a:p>
        </p:txBody>
      </p:sp>
      <p:sp>
        <p:nvSpPr>
          <p:cNvPr id="38" name="Text Placeholder 9"/>
          <p:cNvSpPr txBox="1">
            <a:spLocks/>
          </p:cNvSpPr>
          <p:nvPr/>
        </p:nvSpPr>
        <p:spPr>
          <a:xfrm>
            <a:off x="22768560" y="27464846"/>
            <a:ext cx="17678400" cy="1132200"/>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pPr algn="just">
              <a:lnSpc>
                <a:spcPts val="6000"/>
              </a:lnSpc>
              <a:spcBef>
                <a:spcPts val="600"/>
              </a:spcBef>
            </a:pPr>
            <a:r>
              <a:rPr lang="en-US" sz="4000" b="1" dirty="0" smtClean="0"/>
              <a:t>3.  Ontology based smallpox vaccination adverse event network analysis</a:t>
            </a:r>
            <a:endParaRPr lang="en-US" sz="4000" b="1" dirty="0"/>
          </a:p>
          <a:p>
            <a:pPr algn="just">
              <a:lnSpc>
                <a:spcPts val="6000"/>
              </a:lnSpc>
              <a:spcBef>
                <a:spcPts val="600"/>
              </a:spcBef>
            </a:pPr>
            <a:endParaRPr lang="en-US" sz="4000" dirty="0" smtClean="0"/>
          </a:p>
        </p:txBody>
      </p:sp>
      <p:pic>
        <p:nvPicPr>
          <p:cNvPr id="40" name="Picture 2" descr="fig_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7726" y="28727163"/>
            <a:ext cx="11425271" cy="918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Placeholder 9"/>
          <p:cNvSpPr txBox="1">
            <a:spLocks/>
          </p:cNvSpPr>
          <p:nvPr/>
        </p:nvSpPr>
        <p:spPr>
          <a:xfrm>
            <a:off x="2458431" y="34472378"/>
            <a:ext cx="18503532" cy="2020388"/>
          </a:xfrm>
          <a:prstGeom prst="rect">
            <a:avLst/>
          </a:prstGeom>
          <a:noFill/>
          <a:ln>
            <a:noFill/>
          </a:ln>
        </p:spPr>
        <p:txBody>
          <a:bodyPr vert="horz" lIns="91440" tIns="45720" rIns="91440" bIns="45720" rtlCol="0">
            <a:normAutofit/>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pPr algn="just">
              <a:lnSpc>
                <a:spcPts val="6000"/>
              </a:lnSpc>
              <a:spcBef>
                <a:spcPts val="600"/>
              </a:spcBef>
            </a:pPr>
            <a:r>
              <a:rPr lang="en-US" sz="4000" b="1" dirty="0" smtClean="0"/>
              <a:t>2. Protégé screen shot: define haplotype 1 in IRF1 gene as susceptibility to smallpox systematic adverse </a:t>
            </a:r>
            <a:r>
              <a:rPr lang="en-US" sz="4000" b="1" dirty="0" smtClean="0"/>
              <a:t>event</a:t>
            </a:r>
            <a:endParaRPr lang="en-US" sz="4000" dirty="0" smtClean="0"/>
          </a:p>
        </p:txBody>
      </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9095" y="37274232"/>
            <a:ext cx="16110943" cy="11847336"/>
          </a:xfrm>
          <a:prstGeom prst="rect">
            <a:avLst/>
          </a:prstGeom>
        </p:spPr>
      </p:pic>
      <p:grpSp>
        <p:nvGrpSpPr>
          <p:cNvPr id="48" name="Group 47"/>
          <p:cNvGrpSpPr/>
          <p:nvPr/>
        </p:nvGrpSpPr>
        <p:grpSpPr>
          <a:xfrm>
            <a:off x="12931382" y="28577407"/>
            <a:ext cx="3658231" cy="1213518"/>
            <a:chOff x="12506263" y="29443507"/>
            <a:chExt cx="3658231" cy="1213518"/>
          </a:xfrm>
        </p:grpSpPr>
        <p:sp>
          <p:nvSpPr>
            <p:cNvPr id="47" name="Rounded Rectangle 46"/>
            <p:cNvSpPr/>
            <p:nvPr/>
          </p:nvSpPr>
          <p:spPr>
            <a:xfrm>
              <a:off x="12506263" y="29443507"/>
              <a:ext cx="3658231" cy="1168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12637523" y="29579807"/>
              <a:ext cx="3526971" cy="1077218"/>
            </a:xfrm>
            <a:prstGeom prst="rect">
              <a:avLst/>
            </a:prstGeom>
            <a:noFill/>
          </p:spPr>
          <p:txBody>
            <a:bodyPr wrap="square" rtlCol="0">
              <a:spAutoFit/>
            </a:bodyPr>
            <a:lstStyle/>
            <a:p>
              <a:r>
                <a:rPr lang="en-US" sz="3200" dirty="0" smtClean="0"/>
                <a:t>SNP, Haplotype</a:t>
              </a:r>
              <a:br>
                <a:rPr lang="en-US" sz="3200" dirty="0" smtClean="0"/>
              </a:br>
              <a:r>
                <a:rPr lang="en-US" sz="3200" dirty="0" smtClean="0"/>
                <a:t>genotype, LD block</a:t>
              </a:r>
              <a:endParaRPr lang="en-US" sz="3200" dirty="0"/>
            </a:p>
          </p:txBody>
        </p:sp>
      </p:grpSp>
      <p:grpSp>
        <p:nvGrpSpPr>
          <p:cNvPr id="57" name="Group 56"/>
          <p:cNvGrpSpPr/>
          <p:nvPr/>
        </p:nvGrpSpPr>
        <p:grpSpPr>
          <a:xfrm>
            <a:off x="15911805" y="30718371"/>
            <a:ext cx="5355773" cy="1182047"/>
            <a:chOff x="14325600" y="29357231"/>
            <a:chExt cx="5024464" cy="1182047"/>
          </a:xfrm>
        </p:grpSpPr>
        <p:sp>
          <p:nvSpPr>
            <p:cNvPr id="58" name="Rounded Rectangle 57"/>
            <p:cNvSpPr/>
            <p:nvPr/>
          </p:nvSpPr>
          <p:spPr>
            <a:xfrm>
              <a:off x="14325600" y="29357231"/>
              <a:ext cx="5024464" cy="1168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4426245" y="29462060"/>
              <a:ext cx="4923814" cy="1077218"/>
            </a:xfrm>
            <a:prstGeom prst="rect">
              <a:avLst/>
            </a:prstGeom>
            <a:noFill/>
          </p:spPr>
          <p:txBody>
            <a:bodyPr wrap="square" rtlCol="0">
              <a:spAutoFit/>
            </a:bodyPr>
            <a:lstStyle/>
            <a:p>
              <a:r>
                <a:rPr lang="en-US" sz="3200" dirty="0" smtClean="0"/>
                <a:t>negative supporting evidence,</a:t>
              </a:r>
            </a:p>
            <a:p>
              <a:r>
                <a:rPr lang="en-US" sz="3200" dirty="0" smtClean="0"/>
                <a:t>positive supporting evidence</a:t>
              </a:r>
              <a:endParaRPr lang="en-US" sz="3200" dirty="0"/>
            </a:p>
          </p:txBody>
        </p:sp>
      </p:grpSp>
      <p:grpSp>
        <p:nvGrpSpPr>
          <p:cNvPr id="65" name="Group 64"/>
          <p:cNvGrpSpPr/>
          <p:nvPr/>
        </p:nvGrpSpPr>
        <p:grpSpPr>
          <a:xfrm>
            <a:off x="2458431" y="30718371"/>
            <a:ext cx="3658231" cy="1090391"/>
            <a:chOff x="12506263" y="29579807"/>
            <a:chExt cx="3658231" cy="1090391"/>
          </a:xfrm>
        </p:grpSpPr>
        <p:sp>
          <p:nvSpPr>
            <p:cNvPr id="66" name="Rounded Rectangle 65"/>
            <p:cNvSpPr/>
            <p:nvPr/>
          </p:nvSpPr>
          <p:spPr>
            <a:xfrm>
              <a:off x="12506263" y="29579807"/>
              <a:ext cx="3419947" cy="10903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12637523" y="29579807"/>
              <a:ext cx="3526971" cy="1077218"/>
            </a:xfrm>
            <a:prstGeom prst="rect">
              <a:avLst/>
            </a:prstGeom>
            <a:noFill/>
          </p:spPr>
          <p:txBody>
            <a:bodyPr wrap="square" rtlCol="0">
              <a:spAutoFit/>
            </a:bodyPr>
            <a:lstStyle/>
            <a:p>
              <a:r>
                <a:rPr lang="en-US" sz="3200" dirty="0" smtClean="0"/>
                <a:t>susceptibility, resistance, linkage</a:t>
              </a:r>
              <a:endParaRPr lang="en-US" sz="3200" dirty="0"/>
            </a:p>
          </p:txBody>
        </p:sp>
      </p:grpSp>
      <p:grpSp>
        <p:nvGrpSpPr>
          <p:cNvPr id="72" name="Group 71"/>
          <p:cNvGrpSpPr/>
          <p:nvPr/>
        </p:nvGrpSpPr>
        <p:grpSpPr>
          <a:xfrm>
            <a:off x="13150927" y="32909538"/>
            <a:ext cx="6386903" cy="1213518"/>
            <a:chOff x="12506263" y="29443507"/>
            <a:chExt cx="4051177" cy="1213518"/>
          </a:xfrm>
        </p:grpSpPr>
        <p:sp>
          <p:nvSpPr>
            <p:cNvPr id="73" name="Rounded Rectangle 72"/>
            <p:cNvSpPr/>
            <p:nvPr/>
          </p:nvSpPr>
          <p:spPr>
            <a:xfrm>
              <a:off x="12506263" y="29443507"/>
              <a:ext cx="4051177" cy="1168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a:off x="12637523" y="29579807"/>
              <a:ext cx="3836414" cy="1077218"/>
            </a:xfrm>
            <a:prstGeom prst="rect">
              <a:avLst/>
            </a:prstGeom>
            <a:noFill/>
          </p:spPr>
          <p:txBody>
            <a:bodyPr wrap="square" rtlCol="0">
              <a:spAutoFit/>
            </a:bodyPr>
            <a:lstStyle/>
            <a:p>
              <a:r>
                <a:rPr lang="en-US" sz="3200" dirty="0" smtClean="0"/>
                <a:t>GWAS</a:t>
              </a:r>
              <a:r>
                <a:rPr lang="en-US" sz="3200" dirty="0" smtClean="0"/>
                <a:t>, replicative gene association study, linkage </a:t>
              </a:r>
              <a:r>
                <a:rPr lang="en-US" sz="3200" dirty="0" smtClean="0"/>
                <a:t>study</a:t>
              </a:r>
              <a:r>
                <a:rPr lang="en-US" sz="3200" dirty="0" smtClean="0"/>
                <a:t>, …</a:t>
              </a:r>
              <a:endParaRPr lang="en-US" sz="3200" dirty="0"/>
            </a:p>
          </p:txBody>
        </p:sp>
      </p:grpSp>
      <p:sp>
        <p:nvSpPr>
          <p:cNvPr id="75" name="Text Placeholder 9"/>
          <p:cNvSpPr txBox="1">
            <a:spLocks/>
          </p:cNvSpPr>
          <p:nvPr/>
        </p:nvSpPr>
        <p:spPr>
          <a:xfrm>
            <a:off x="22768560" y="38109662"/>
            <a:ext cx="17678400" cy="1132200"/>
          </a:xfrm>
          <a:prstGeom prst="rect">
            <a:avLst/>
          </a:prstGeom>
          <a:noFill/>
          <a:ln>
            <a:noFill/>
          </a:ln>
        </p:spPr>
        <p:txBody>
          <a:bodyPr vert="horz" lIns="91440" tIns="45720" rIns="91440" bIns="45720" rtlCol="0">
            <a:normAutofit fontScale="92500"/>
          </a:bodyPr>
          <a:lstStyle>
            <a:lvl1pPr marL="0" indent="0" algn="l" defTabSz="4389120" rtl="0" eaLnBrk="1" latinLnBrk="0" hangingPunct="1">
              <a:lnSpc>
                <a:spcPct val="90000"/>
              </a:lnSpc>
              <a:spcBef>
                <a:spcPts val="4800"/>
              </a:spcBef>
              <a:buFont typeface="Arial" panose="020B0604020202020204" pitchFamily="34" charset="0"/>
              <a:buNone/>
              <a:defRPr sz="7680" kern="1200">
                <a:solidFill>
                  <a:schemeClr val="tx1"/>
                </a:solidFill>
                <a:latin typeface="+mn-lt"/>
                <a:ea typeface="+mn-ea"/>
                <a:cs typeface="+mn-cs"/>
              </a:defRPr>
            </a:lvl1pPr>
            <a:lvl2pPr marL="2194560" indent="0" algn="l" defTabSz="4389120" rtl="0" eaLnBrk="1" latinLnBrk="0" hangingPunct="1">
              <a:lnSpc>
                <a:spcPct val="90000"/>
              </a:lnSpc>
              <a:spcBef>
                <a:spcPts val="2400"/>
              </a:spcBef>
              <a:buFont typeface="Arial" panose="020B0604020202020204" pitchFamily="34" charset="0"/>
              <a:buNone/>
              <a:defRPr sz="67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5pPr>
            <a:lvl6pPr marL="1097280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6pPr>
            <a:lvl7pPr marL="1316736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7pPr>
            <a:lvl8pPr marL="1536192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8pPr>
            <a:lvl9pPr marL="17556480" indent="0" algn="l" defTabSz="4389120" rtl="0" eaLnBrk="1" latinLnBrk="0" hangingPunct="1">
              <a:lnSpc>
                <a:spcPct val="90000"/>
              </a:lnSpc>
              <a:spcBef>
                <a:spcPts val="2400"/>
              </a:spcBef>
              <a:buFont typeface="Arial" panose="020B0604020202020204" pitchFamily="34" charset="0"/>
              <a:buNone/>
              <a:defRPr sz="4800" kern="1200">
                <a:solidFill>
                  <a:schemeClr val="tx1"/>
                </a:solidFill>
                <a:latin typeface="+mn-lt"/>
                <a:ea typeface="+mn-ea"/>
                <a:cs typeface="+mn-cs"/>
              </a:defRPr>
            </a:lvl9pPr>
          </a:lstStyle>
          <a:p>
            <a:pPr algn="just">
              <a:lnSpc>
                <a:spcPts val="6000"/>
              </a:lnSpc>
              <a:spcBef>
                <a:spcPts val="600"/>
              </a:spcBef>
            </a:pPr>
            <a:r>
              <a:rPr lang="en-US" sz="4000" b="1" dirty="0" smtClean="0"/>
              <a:t>4.  Ontological </a:t>
            </a:r>
            <a:r>
              <a:rPr lang="en-US" sz="4000" b="1" dirty="0" smtClean="0"/>
              <a:t>modeling of OGSF shows example to link GWAS data from different studies </a:t>
            </a:r>
            <a:endParaRPr lang="en-US" sz="4000" b="1" dirty="0"/>
          </a:p>
          <a:p>
            <a:pPr algn="just">
              <a:lnSpc>
                <a:spcPts val="6000"/>
              </a:lnSpc>
              <a:spcBef>
                <a:spcPts val="600"/>
              </a:spcBef>
            </a:pPr>
            <a:endParaRPr lang="en-US" sz="4000" dirty="0" smtClean="0"/>
          </a:p>
        </p:txBody>
      </p:sp>
      <p:grpSp>
        <p:nvGrpSpPr>
          <p:cNvPr id="11" name="Group 10"/>
          <p:cNvGrpSpPr/>
          <p:nvPr/>
        </p:nvGrpSpPr>
        <p:grpSpPr>
          <a:xfrm>
            <a:off x="34436305" y="28597048"/>
            <a:ext cx="6408393" cy="8834185"/>
            <a:chOff x="34772433" y="29559120"/>
            <a:chExt cx="6045251" cy="9618287"/>
          </a:xfrm>
        </p:grpSpPr>
        <p:sp>
          <p:nvSpPr>
            <p:cNvPr id="76" name="Rounded Rectangle 75"/>
            <p:cNvSpPr/>
            <p:nvPr/>
          </p:nvSpPr>
          <p:spPr>
            <a:xfrm>
              <a:off x="34772433" y="29559120"/>
              <a:ext cx="6045251" cy="9618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34988264" y="29751622"/>
              <a:ext cx="5645259" cy="9215087"/>
            </a:xfrm>
            <a:prstGeom prst="rect">
              <a:avLst/>
            </a:prstGeom>
            <a:noFill/>
          </p:spPr>
          <p:txBody>
            <a:bodyPr wrap="square" rtlCol="0">
              <a:spAutoFit/>
            </a:bodyPr>
            <a:lstStyle/>
            <a:p>
              <a:pPr algn="just"/>
              <a:r>
                <a:rPr lang="en-US" sz="3200" dirty="0" smtClean="0"/>
                <a:t>Legend</a:t>
              </a:r>
              <a:r>
                <a:rPr lang="en-US" sz="3200" dirty="0" smtClean="0"/>
                <a:t>: Genetic factors, such as haplotypes and SNPs associated with  systematic adverse events after smallpox vaccination were </a:t>
              </a:r>
              <a:r>
                <a:rPr lang="en-US" sz="3200" dirty="0"/>
                <a:t>constructed as a network </a:t>
              </a:r>
              <a:r>
                <a:rPr lang="en-US" sz="3200" dirty="0" smtClean="0"/>
                <a:t>based on OGSF’s framework.</a:t>
              </a:r>
            </a:p>
            <a:p>
              <a:pPr algn="just"/>
              <a:r>
                <a:rPr lang="en-US" sz="3200" dirty="0" smtClean="0"/>
                <a:t>Different colors shows the modularity or community analysis of this network. It is shown that genes and genetic factors are grouped together. Size of the nodes indicates the numbers </a:t>
              </a:r>
              <a:r>
                <a:rPr lang="en-US" sz="3200" dirty="0"/>
                <a:t>of connections from the </a:t>
              </a:r>
              <a:r>
                <a:rPr lang="en-US" sz="3200" dirty="0" smtClean="0"/>
                <a:t>node to other nodes. Since all the nodes are about systematic adverse event after smallpox vaccination, it is the biggest node.</a:t>
              </a:r>
              <a:endParaRPr lang="en-US" sz="3200" dirty="0"/>
            </a:p>
          </p:txBody>
        </p:sp>
      </p:grpSp>
      <p:sp>
        <p:nvSpPr>
          <p:cNvPr id="5" name="TextBox 4"/>
          <p:cNvSpPr txBox="1"/>
          <p:nvPr/>
        </p:nvSpPr>
        <p:spPr>
          <a:xfrm>
            <a:off x="20765815" y="40226644"/>
            <a:ext cx="184731" cy="646331"/>
          </a:xfrm>
          <a:prstGeom prst="rect">
            <a:avLst/>
          </a:prstGeom>
          <a:noFill/>
        </p:spPr>
        <p:txBody>
          <a:bodyPr wrap="none" rtlCol="0">
            <a:spAutoFit/>
          </a:bodyPr>
          <a:lstStyle/>
          <a:p>
            <a:endParaRPr lang="en-US" sz="3600" dirty="0"/>
          </a:p>
        </p:txBody>
      </p:sp>
      <p:grpSp>
        <p:nvGrpSpPr>
          <p:cNvPr id="16" name="Group 15"/>
          <p:cNvGrpSpPr/>
          <p:nvPr/>
        </p:nvGrpSpPr>
        <p:grpSpPr>
          <a:xfrm>
            <a:off x="20719884" y="39054963"/>
            <a:ext cx="21250346" cy="7257556"/>
            <a:chOff x="20719884" y="39292707"/>
            <a:chExt cx="21250346" cy="7257556"/>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19884" y="39292707"/>
              <a:ext cx="21250346" cy="7257556"/>
            </a:xfrm>
            <a:prstGeom prst="rect">
              <a:avLst/>
            </a:prstGeom>
          </p:spPr>
        </p:pic>
        <p:sp>
          <p:nvSpPr>
            <p:cNvPr id="43" name="Rounded Rectangle 42"/>
            <p:cNvSpPr/>
            <p:nvPr/>
          </p:nvSpPr>
          <p:spPr>
            <a:xfrm>
              <a:off x="22324160" y="39418646"/>
              <a:ext cx="3312135" cy="18338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2480870" y="39568944"/>
              <a:ext cx="3439597" cy="1569660"/>
            </a:xfrm>
            <a:prstGeom prst="rect">
              <a:avLst/>
            </a:prstGeom>
            <a:noFill/>
          </p:spPr>
          <p:txBody>
            <a:bodyPr wrap="square" rtlCol="0">
              <a:spAutoFit/>
            </a:bodyPr>
            <a:lstStyle/>
            <a:p>
              <a:r>
                <a:rPr lang="en-US" sz="3200" dirty="0" smtClean="0"/>
                <a:t>Hierarchy of some antiepileptic</a:t>
              </a:r>
            </a:p>
            <a:p>
              <a:r>
                <a:rPr lang="en-US" sz="3200" dirty="0" smtClean="0"/>
                <a:t>drugs induced AEs </a:t>
              </a:r>
              <a:endParaRPr lang="en-US" sz="3200" dirty="0"/>
            </a:p>
          </p:txBody>
        </p:sp>
      </p:grpSp>
      <p:sp>
        <p:nvSpPr>
          <p:cNvPr id="9" name="TextBox 8"/>
          <p:cNvSpPr txBox="1"/>
          <p:nvPr/>
        </p:nvSpPr>
        <p:spPr>
          <a:xfrm>
            <a:off x="20508402" y="46231720"/>
            <a:ext cx="21096797" cy="3046988"/>
          </a:xfrm>
          <a:prstGeom prst="rect">
            <a:avLst/>
          </a:prstGeom>
          <a:noFill/>
        </p:spPr>
        <p:txBody>
          <a:bodyPr wrap="square" rtlCol="0">
            <a:spAutoFit/>
          </a:bodyPr>
          <a:lstStyle/>
          <a:p>
            <a:pPr algn="just"/>
            <a:r>
              <a:rPr lang="en-US" sz="3200" dirty="0" smtClean="0"/>
              <a:t>Legend: Results from two GWAS studies (PMID:21428769, 22379998) conducted by same group were represented using</a:t>
            </a:r>
            <a:br>
              <a:rPr lang="en-US" sz="3200" dirty="0" smtClean="0"/>
            </a:br>
            <a:r>
              <a:rPr lang="en-US" sz="3200" dirty="0" smtClean="0"/>
              <a:t>OGSF’s framework. The GWAS 1 study (PMID:21428769) concluded that a SNP rs1061235, located in HLA-A*3101, is associated with Carbamazepine induced hypersensitivity syndrome, a group of skin and live AEs. However, GWAS 2 study (PMID:22379998) didn’t find any significant HLA-A*3101 SNPs, but 12 other SNPs associated with the Lamotrigine induced hypersensitivity syndrome. One of those 12 SNPs is related with FHIT gene. GWAS 1 study’s statistical result can be found in GWAS catalog database; GWAS 2 study’s result was found both in GWAS catalog database and GWAS central database.</a:t>
            </a:r>
            <a:endParaRPr lang="en-US" sz="3200" dirty="0"/>
          </a:p>
        </p:txBody>
      </p:sp>
      <p:sp>
        <p:nvSpPr>
          <p:cNvPr id="49" name="TextBox 48"/>
          <p:cNvSpPr txBox="1"/>
          <p:nvPr/>
        </p:nvSpPr>
        <p:spPr>
          <a:xfrm>
            <a:off x="2458431" y="36110241"/>
            <a:ext cx="18307383" cy="1077218"/>
          </a:xfrm>
          <a:prstGeom prst="rect">
            <a:avLst/>
          </a:prstGeom>
          <a:noFill/>
        </p:spPr>
        <p:txBody>
          <a:bodyPr wrap="square" rtlCol="0">
            <a:spAutoFit/>
          </a:bodyPr>
          <a:lstStyle/>
          <a:p>
            <a:r>
              <a:rPr lang="en-US" sz="3200" dirty="0" smtClean="0"/>
              <a:t>The haplotype 1 </a:t>
            </a:r>
            <a:r>
              <a:rPr lang="en-US" sz="3200" dirty="0" smtClean="0"/>
              <a:t>encompassed of two SNPs (rs9282763 and rs839) is contained in a IRF1 gene, which is related with genetic susceptibility to systematic adverse event after smallpox vaccination. </a:t>
            </a:r>
            <a:endParaRPr lang="en-US" sz="3200" dirty="0"/>
          </a:p>
        </p:txBody>
      </p:sp>
      <p:sp>
        <p:nvSpPr>
          <p:cNvPr id="50" name="Rectangle 49"/>
          <p:cNvSpPr/>
          <p:nvPr/>
        </p:nvSpPr>
        <p:spPr>
          <a:xfrm>
            <a:off x="1792224" y="50027484"/>
            <a:ext cx="40288465" cy="692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944137" y="50186202"/>
            <a:ext cx="39971959" cy="400110"/>
          </a:xfrm>
          <a:prstGeom prst="rect">
            <a:avLst/>
          </a:prstGeom>
          <a:noFill/>
        </p:spPr>
        <p:txBody>
          <a:bodyPr wrap="square" rtlCol="0">
            <a:spAutoFit/>
          </a:bodyPr>
          <a:lstStyle/>
          <a:p>
            <a:pPr algn="ctr"/>
            <a:r>
              <a:rPr lang="en-US" sz="2000" dirty="0" smtClean="0"/>
              <a:t>Reference: 1. Lin </a:t>
            </a:r>
            <a:r>
              <a:rPr lang="en-US" sz="2000" dirty="0"/>
              <a:t>Y, Sakamoto N: Ontology driven modeling for the knowledge of genetic susceptibility to disease. Kobe J Med </a:t>
            </a:r>
            <a:r>
              <a:rPr lang="en-US" sz="2000" dirty="0" err="1"/>
              <a:t>Sci</a:t>
            </a:r>
            <a:r>
              <a:rPr lang="en-US" sz="2000" dirty="0"/>
              <a:t> 2009, 55(3):E53-66</a:t>
            </a:r>
            <a:r>
              <a:rPr lang="en-US" sz="2000" dirty="0" smtClean="0"/>
              <a:t>.   2. Lin </a:t>
            </a:r>
            <a:r>
              <a:rPr lang="en-US" sz="2000" dirty="0"/>
              <a:t>Y, He Y : The ontology of genetic susceptibility factors (OGSF) and its application in modeling genetic susceptibility to vaccine adverse events Journal of Biomedical Semantics.2014, </a:t>
            </a:r>
            <a:r>
              <a:rPr lang="en-US" sz="2000" dirty="0" smtClean="0"/>
              <a:t>5:19</a:t>
            </a:r>
            <a:endParaRPr lang="en-US" sz="2000" dirty="0"/>
          </a:p>
        </p:txBody>
      </p:sp>
    </p:spTree>
    <p:extLst>
      <p:ext uri="{BB962C8B-B14F-4D97-AF65-F5344CB8AC3E}">
        <p14:creationId xmlns:p14="http://schemas.microsoft.com/office/powerpoint/2010/main" val="21774262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TotalTime>
  <Words>812</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Adobe Gothic Std B</vt: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Lin</dc:creator>
  <cp:lastModifiedBy>Yu Lin</cp:lastModifiedBy>
  <cp:revision>36</cp:revision>
  <dcterms:created xsi:type="dcterms:W3CDTF">2015-08-30T02:20:40Z</dcterms:created>
  <dcterms:modified xsi:type="dcterms:W3CDTF">2015-08-31T05:38:14Z</dcterms:modified>
</cp:coreProperties>
</file>