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50" r:id="rId3"/>
    <p:sldId id="314" r:id="rId4"/>
    <p:sldId id="354" r:id="rId5"/>
    <p:sldId id="316" r:id="rId6"/>
    <p:sldId id="351" r:id="rId7"/>
    <p:sldId id="352" r:id="rId8"/>
    <p:sldId id="355" r:id="rId9"/>
    <p:sldId id="353" r:id="rId10"/>
    <p:sldId id="356" r:id="rId11"/>
    <p:sldId id="357" r:id="rId12"/>
    <p:sldId id="358" r:id="rId13"/>
    <p:sldId id="359" r:id="rId14"/>
    <p:sldId id="360" r:id="rId15"/>
    <p:sldId id="362" r:id="rId16"/>
    <p:sldId id="363" r:id="rId17"/>
    <p:sldId id="361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BB"/>
    <a:srgbClr val="FFFFFF"/>
    <a:srgbClr val="A6AAA9"/>
    <a:srgbClr val="DC4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4" autoAdjust="0"/>
    <p:restoredTop sz="95214" autoAdjust="0"/>
  </p:normalViewPr>
  <p:slideViewPr>
    <p:cSldViewPr snapToGrid="0">
      <p:cViewPr varScale="1">
        <p:scale>
          <a:sx n="58" d="100"/>
          <a:sy n="58" d="100"/>
        </p:scale>
        <p:origin x="16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59840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제목 텍스트</a:t>
            </a:r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텍스트"/>
          <p:cNvSpPr txBox="1"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10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이미지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이미지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이미지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설명 풍선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  <a:endParaRPr/>
          </a:p>
        </p:txBody>
      </p:sp>
      <p:sp>
        <p:nvSpPr>
          <p:cNvPr id="122" name="여기에 인용을 입력하십시오."/>
          <p:cNvSpPr txBox="1">
            <a:spLocks noGrp="1"/>
          </p:cNvSpPr>
          <p:nvPr>
            <p:ph type="body" sz="half" idx="13"/>
          </p:nvPr>
        </p:nvSpPr>
        <p:spPr>
          <a:xfrm>
            <a:off x="889000" y="2908300"/>
            <a:ext cx="11226800" cy="26847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r>
              <a:t>여기에 인용을 입력하십시오.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1016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텍스트"/>
          <p:cNvSpPr txBox="1">
            <a:spLocks noGrp="1"/>
          </p:cNvSpPr>
          <p:nvPr>
            <p:ph type="body" sz="quarter" idx="15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1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 대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여기에 인용을 입력하십시오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6847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r>
              <a:t>여기에 인용을 입력하십시오.</a:t>
            </a:r>
          </a:p>
        </p:txBody>
      </p:sp>
      <p:sp>
        <p:nvSpPr>
          <p:cNvPr id="133" name="이미지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13133"/>
            <a:ext cx="6705600" cy="10160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비어 있음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선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24" name="제목 텍스트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제목 텍스트</a:t>
            </a:r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부제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선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34" name="제목 텍스트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제목 텍스트</a:t>
            </a:r>
          </a:p>
        </p:txBody>
      </p:sp>
      <p:sp>
        <p:nvSpPr>
          <p:cNvPr id="3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제목 텍스트</a:t>
            </a:r>
          </a:p>
        </p:txBody>
      </p:sp>
      <p:sp>
        <p:nvSpPr>
          <p:cNvPr id="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선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5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제목 텍스트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제목 텍스트</a:t>
            </a:r>
          </a:p>
        </p:txBody>
      </p:sp>
      <p:sp>
        <p:nvSpPr>
          <p:cNvPr id="5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"/>
          <p:cNvSpPr txBox="1"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63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텍스트"/>
          <p:cNvSpPr txBox="1"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텍스트"/>
          <p:cNvSpPr txBox="1"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8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"/>
          <p:cNvSpPr txBox="1"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92" name="이미지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제목 텍스트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hf hdr="0" ftr="0" dt="0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h7.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96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</a:t>
            </a:r>
            <a:br>
              <a:rPr lang="en-US" altLang="ko-KR" sz="96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96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programming</a:t>
            </a:r>
          </a:p>
        </p:txBody>
      </p:sp>
      <p:sp>
        <p:nvSpPr>
          <p:cNvPr id="168" name="서울과학기술대학교 컴퓨터공학과…"/>
          <p:cNvSpPr txBox="1"/>
          <p:nvPr/>
        </p:nvSpPr>
        <p:spPr>
          <a:xfrm>
            <a:off x="7990449" y="4374968"/>
            <a:ext cx="4623049" cy="12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lnSpc>
                <a:spcPts val="500"/>
              </a:lnSpc>
              <a:defRPr sz="2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rPr lang="en-US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Seoultech</a:t>
            </a:r>
            <a:endParaRPr lang="en-US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>
              <a:lnSpc>
                <a:spcPts val="500"/>
              </a:lnSpc>
              <a:defRPr sz="2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rPr lang="en-US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Computer Engineering</a:t>
            </a:r>
          </a:p>
          <a:p>
            <a:pPr algn="r">
              <a:lnSpc>
                <a:spcPts val="500"/>
              </a:lnSpc>
              <a:defRPr sz="2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rPr lang="en-US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Hong-</a:t>
            </a:r>
            <a:r>
              <a:rPr lang="en-US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hyun</a:t>
            </a:r>
            <a:r>
              <a:rPr lang="en-US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Ahn</a:t>
            </a:r>
            <a:endParaRPr lang="en-US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>
              <a:lnSpc>
                <a:spcPts val="500"/>
              </a:lnSpc>
              <a:defRPr sz="2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rPr lang="en-US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Hhahn-@naver.com</a:t>
            </a:r>
            <a:endParaRPr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B5DEA3-B30B-4C00-AF50-9200D045CBA0}"/>
              </a:ext>
            </a:extLst>
          </p:cNvPr>
          <p:cNvGrpSpPr/>
          <p:nvPr/>
        </p:nvGrpSpPr>
        <p:grpSpPr>
          <a:xfrm>
            <a:off x="421498" y="6082475"/>
            <a:ext cx="12192000" cy="104569"/>
            <a:chOff x="2929615" y="3616627"/>
            <a:chExt cx="6332770" cy="24063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BEE557A-2FD3-4AD6-AC9E-DEFA1329E518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CF5F54-4462-410D-AFD8-8DFAB9E954DB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동작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666FDB4-C8ED-493B-9D1A-3F708653D762}"/>
              </a:ext>
            </a:extLst>
          </p:cNvPr>
          <p:cNvSpPr/>
          <p:nvPr/>
        </p:nvSpPr>
        <p:spPr>
          <a:xfrm>
            <a:off x="406400" y="2455427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cap="all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카메라</a:t>
            </a:r>
            <a:endParaRPr kumimoji="0" lang="ko-KR" altLang="en-US" sz="32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E177515-72A0-4DE4-B723-725466F03629}"/>
              </a:ext>
            </a:extLst>
          </p:cNvPr>
          <p:cNvSpPr/>
          <p:nvPr/>
        </p:nvSpPr>
        <p:spPr>
          <a:xfrm>
            <a:off x="3974352" y="2237495"/>
            <a:ext cx="2528048" cy="98523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Frame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cap="all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추출</a:t>
            </a:r>
            <a:endParaRPr kumimoji="0" lang="ko-KR" altLang="en-US" sz="32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909FE6C-2312-4009-A966-98246B49E77D}"/>
              </a:ext>
            </a:extLst>
          </p:cNvPr>
          <p:cNvSpPr/>
          <p:nvPr/>
        </p:nvSpPr>
        <p:spPr>
          <a:xfrm>
            <a:off x="3974352" y="3891566"/>
            <a:ext cx="2528048" cy="98523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apply()</a:t>
            </a: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배경 제거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7D5C9C4-42E1-4503-BB4A-57C848A0CC7E}"/>
              </a:ext>
            </a:extLst>
          </p:cNvPr>
          <p:cNvSpPr/>
          <p:nvPr/>
        </p:nvSpPr>
        <p:spPr>
          <a:xfrm>
            <a:off x="3959838" y="5763569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영상 확인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59867A-1E59-4225-9FFF-DF886A3C6E2D}"/>
              </a:ext>
            </a:extLst>
          </p:cNvPr>
          <p:cNvSpPr/>
          <p:nvPr/>
        </p:nvSpPr>
        <p:spPr>
          <a:xfrm>
            <a:off x="3959838" y="7417640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침입자 감지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E3744F-5A85-4B2D-9963-C320E1BBFEA5}"/>
              </a:ext>
            </a:extLst>
          </p:cNvPr>
          <p:cNvSpPr/>
          <p:nvPr/>
        </p:nvSpPr>
        <p:spPr>
          <a:xfrm>
            <a:off x="7542304" y="7417640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경보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95BCF1-F227-4F64-8E59-3CE2AE42351B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2934448" y="2730112"/>
            <a:ext cx="103990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A058FF-D97F-4C0C-8382-1EB74E63D995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5238376" y="3222729"/>
            <a:ext cx="0" cy="66883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69EC1B5-6894-4589-8109-4350BE6A06FE}"/>
              </a:ext>
            </a:extLst>
          </p:cNvPr>
          <p:cNvCxnSpPr>
            <a:cxnSpLocks/>
          </p:cNvCxnSpPr>
          <p:nvPr/>
        </p:nvCxnSpPr>
        <p:spPr>
          <a:xfrm>
            <a:off x="5262022" y="4876800"/>
            <a:ext cx="0" cy="88676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8F15C3-30A8-4C8D-8CF5-437635625B4E}"/>
              </a:ext>
            </a:extLst>
          </p:cNvPr>
          <p:cNvCxnSpPr>
            <a:cxnSpLocks/>
          </p:cNvCxnSpPr>
          <p:nvPr/>
        </p:nvCxnSpPr>
        <p:spPr>
          <a:xfrm>
            <a:off x="5262022" y="6312939"/>
            <a:ext cx="0" cy="110470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78DFE9B-7EE0-4C6B-B58D-2F2C4149CE72}"/>
              </a:ext>
            </a:extLst>
          </p:cNvPr>
          <p:cNvCxnSpPr/>
          <p:nvPr/>
        </p:nvCxnSpPr>
        <p:spPr>
          <a:xfrm>
            <a:off x="6487886" y="7692325"/>
            <a:ext cx="103990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864820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D694EE-5B5C-4D78-8547-73F56E3A0198}"/>
              </a:ext>
            </a:extLst>
          </p:cNvPr>
          <p:cNvSpPr/>
          <p:nvPr/>
        </p:nvSpPr>
        <p:spPr>
          <a:xfrm>
            <a:off x="0" y="3618015"/>
            <a:ext cx="5688281" cy="2533403"/>
          </a:xfrm>
          <a:prstGeom prst="rect">
            <a:avLst/>
          </a:prstGeom>
          <a:solidFill>
            <a:srgbClr val="0077B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DFD5E-4EB5-49B6-9DFB-FC9B6744E8AD}"/>
              </a:ext>
            </a:extLst>
          </p:cNvPr>
          <p:cNvSpPr txBox="1"/>
          <p:nvPr/>
        </p:nvSpPr>
        <p:spPr>
          <a:xfrm>
            <a:off x="-1" y="4088238"/>
            <a:ext cx="568828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Avenir Next Medium"/>
              </a:rPr>
              <a:t>Plate_Detection</a:t>
            </a:r>
            <a:endParaRPr kumimoji="0" lang="ko-KR" altLang="en-US" sz="4400" b="0" i="0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sym typeface="Avenir Next Medium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387206-0D0B-493E-9B26-C6D8E3F6C22F}"/>
              </a:ext>
            </a:extLst>
          </p:cNvPr>
          <p:cNvSpPr/>
          <p:nvPr/>
        </p:nvSpPr>
        <p:spPr>
          <a:xfrm>
            <a:off x="757048" y="5265868"/>
            <a:ext cx="4170552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066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개요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Creating a full tab bar application with pickers">
            <a:extLst>
              <a:ext uri="{FF2B5EF4-FFF2-40B4-BE49-F238E27FC236}">
                <a16:creationId xmlns:a16="http://schemas.microsoft.com/office/drawing/2014/main" id="{3CEB54AE-DAA6-4266-89C3-E15DF223B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2065489"/>
            <a:ext cx="12192000" cy="6807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>
              <a:buClr>
                <a:srgbClr val="0077BB"/>
              </a:buClr>
            </a:pP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이미지로부터 특정 조건을 만족하는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convex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찾음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convex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꼭지점 개수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각도에 따라 영역 선정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Convex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모든 각의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cos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측정하며 이중 가장 큰 값을 저장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큰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cos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값이 특정 수치 이하인 경우 영역 선정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영역을 찾지 못하면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cos </a:t>
            </a:r>
            <a:r>
              <a:rPr lang="ko-KR" alt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한계값을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늘려가며 </a:t>
            </a:r>
            <a:r>
              <a:rPr lang="ko-KR" alt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재탐색</a:t>
            </a:r>
            <a:endParaRPr lang="en-US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466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내용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Creating a full tab bar application with pickers">
            <a:extLst>
              <a:ext uri="{FF2B5EF4-FFF2-40B4-BE49-F238E27FC236}">
                <a16:creationId xmlns:a16="http://schemas.microsoft.com/office/drawing/2014/main" id="{3CEB54AE-DAA6-4266-89C3-E15DF223B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2065489"/>
            <a:ext cx="12192000" cy="6807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Mat: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이미지를 불러와 저장 할 객체</a:t>
            </a:r>
            <a:endParaRPr lang="en-US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Canny: Edge detection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위한 함수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threshold: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 임계처리를 위한 함수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findContours</a:t>
            </a: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Contour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detection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위한 함수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endParaRPr lang="en-US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1345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동작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666FDB4-C8ED-493B-9D1A-3F708653D762}"/>
              </a:ext>
            </a:extLst>
          </p:cNvPr>
          <p:cNvSpPr/>
          <p:nvPr/>
        </p:nvSpPr>
        <p:spPr>
          <a:xfrm>
            <a:off x="406400" y="2455427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이미지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E177515-72A0-4DE4-B723-725466F03629}"/>
              </a:ext>
            </a:extLst>
          </p:cNvPr>
          <p:cNvSpPr/>
          <p:nvPr/>
        </p:nvSpPr>
        <p:spPr>
          <a:xfrm>
            <a:off x="3974352" y="2237495"/>
            <a:ext cx="2528048" cy="98523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spc="0" normalizeH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GrayScale</a:t>
            </a:r>
            <a:r>
              <a:rPr kumimoji="0" lang="ko-KR" altLang="en-US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로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변경</a:t>
            </a:r>
            <a:endParaRPr kumimoji="0" lang="ko-KR" altLang="en-US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909FE6C-2312-4009-A966-98246B49E77D}"/>
              </a:ext>
            </a:extLst>
          </p:cNvPr>
          <p:cNvSpPr/>
          <p:nvPr/>
        </p:nvSpPr>
        <p:spPr>
          <a:xfrm>
            <a:off x="3974352" y="4109498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Canny()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7D5C9C4-42E1-4503-BB4A-57C848A0CC7E}"/>
              </a:ext>
            </a:extLst>
          </p:cNvPr>
          <p:cNvSpPr/>
          <p:nvPr/>
        </p:nvSpPr>
        <p:spPr>
          <a:xfrm>
            <a:off x="3959838" y="5763569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t</a:t>
            </a:r>
            <a:r>
              <a:rPr kumimoji="0" lang="en-US" altLang="ko-KR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hreshold()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59867A-1E59-4225-9FFF-DF886A3C6E2D}"/>
              </a:ext>
            </a:extLst>
          </p:cNvPr>
          <p:cNvSpPr/>
          <p:nvPr/>
        </p:nvSpPr>
        <p:spPr>
          <a:xfrm>
            <a:off x="3959838" y="7417640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영역 추출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E3744F-5A85-4B2D-9963-C320E1BBFEA5}"/>
              </a:ext>
            </a:extLst>
          </p:cNvPr>
          <p:cNvSpPr/>
          <p:nvPr/>
        </p:nvSpPr>
        <p:spPr>
          <a:xfrm>
            <a:off x="7542304" y="7417640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도형 그리기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95BCF1-F227-4F64-8E59-3CE2AE42351B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2934448" y="2730112"/>
            <a:ext cx="103990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A058FF-D97F-4C0C-8382-1EB74E63D995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5238376" y="3222729"/>
            <a:ext cx="0" cy="88676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69EC1B5-6894-4589-8109-4350BE6A06FE}"/>
              </a:ext>
            </a:extLst>
          </p:cNvPr>
          <p:cNvCxnSpPr>
            <a:cxnSpLocks/>
          </p:cNvCxnSpPr>
          <p:nvPr/>
        </p:nvCxnSpPr>
        <p:spPr>
          <a:xfrm>
            <a:off x="5262022" y="4490977"/>
            <a:ext cx="0" cy="127259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8F15C3-30A8-4C8D-8CF5-437635625B4E}"/>
              </a:ext>
            </a:extLst>
          </p:cNvPr>
          <p:cNvCxnSpPr>
            <a:cxnSpLocks/>
          </p:cNvCxnSpPr>
          <p:nvPr/>
        </p:nvCxnSpPr>
        <p:spPr>
          <a:xfrm>
            <a:off x="5262022" y="6312939"/>
            <a:ext cx="0" cy="110470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78DFE9B-7EE0-4C6B-B58D-2F2C4149CE72}"/>
              </a:ext>
            </a:extLst>
          </p:cNvPr>
          <p:cNvCxnSpPr/>
          <p:nvPr/>
        </p:nvCxnSpPr>
        <p:spPr>
          <a:xfrm>
            <a:off x="6487886" y="7692325"/>
            <a:ext cx="103990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94C1AA61-B35B-415E-BC6A-DCEB10DBAD56}"/>
              </a:ext>
            </a:extLst>
          </p:cNvPr>
          <p:cNvSpPr/>
          <p:nvPr/>
        </p:nvSpPr>
        <p:spPr>
          <a:xfrm>
            <a:off x="0" y="6503366"/>
            <a:ext cx="2733972" cy="1136721"/>
          </a:xfrm>
          <a:prstGeom prst="wedgeRectCallout">
            <a:avLst>
              <a:gd name="adj1" fmla="val 95252"/>
              <a:gd name="adj2" fmla="val 37644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4</a:t>
            </a:r>
            <a:r>
              <a:rPr kumimoji="0" lang="ko-KR" altLang="en-US" sz="2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개의 점</a:t>
            </a:r>
            <a:endParaRPr kumimoji="0" lang="en-US" altLang="ko-KR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cap="all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총 면적</a:t>
            </a:r>
            <a:endParaRPr lang="en-US" altLang="ko-KR" sz="2800" cap="all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Convex</a:t>
            </a:r>
            <a:r>
              <a:rPr lang="ko-KR" altLang="en-US" sz="2800" cap="all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여부 확인</a:t>
            </a:r>
            <a:endParaRPr kumimoji="0" lang="ko-KR" altLang="en-US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D5FC0C1-7AD4-4D1B-84B4-313558CE5BF8}"/>
              </a:ext>
            </a:extLst>
          </p:cNvPr>
          <p:cNvCxnSpPr>
            <a:stCxn id="17" idx="0"/>
            <a:endCxn id="14" idx="3"/>
          </p:cNvCxnSpPr>
          <p:nvPr/>
        </p:nvCxnSpPr>
        <p:spPr>
          <a:xfrm rot="16200000" flipV="1">
            <a:off x="6137636" y="4748948"/>
            <a:ext cx="3033457" cy="2303928"/>
          </a:xfrm>
          <a:prstGeom prst="bentConnector2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FFD184-344D-4C16-A59D-70E45DD1F05E}"/>
              </a:ext>
            </a:extLst>
          </p:cNvPr>
          <p:cNvSpPr txBox="1"/>
          <p:nvPr/>
        </p:nvSpPr>
        <p:spPr>
          <a:xfrm>
            <a:off x="9015934" y="4876800"/>
            <a:ext cx="202299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Avenir Next Medium"/>
              </a:rPr>
              <a:t>Detection </a:t>
            </a: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Avenir Next Medium"/>
              </a:rPr>
              <a:t>영역에</a:t>
            </a:r>
            <a:endParaRPr kumimoji="0" lang="en-US" altLang="ko-KR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sym typeface="Avenir Next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따라 최대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반복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796985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개선점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Creating a full tab bar application with pickers">
            <a:extLst>
              <a:ext uri="{FF2B5EF4-FFF2-40B4-BE49-F238E27FC236}">
                <a16:creationId xmlns:a16="http://schemas.microsoft.com/office/drawing/2014/main" id="{3CEB54AE-DAA6-4266-89C3-E15DF223B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2065489"/>
            <a:ext cx="12192000" cy="6807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Convex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인식만을 이용하였기에 번호판이 아닌 다른 부분을 인식하거나 아예 인식을 못하는 경우가 생김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이를 위해 몇몇 방법들을 시도해봤으나 여전히 인식률이 높지 않음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차량의 번호판 만을 인식하고 번호판 내부의 번호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글자 등을 인식하진 못함   이 부분을 해결하기 위해 다양한 문서들을 참조해봤으나 대부분 딥 러닝을 이용한 방법 등이 제시되었음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 러닝을 이용하지 않는 다른 방법은 이미지를 불러와 레이블링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쓸모 없는 영역 제거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 등과 같은 과정을 거쳐 진행해야 하는데 이는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OpenCV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제공하는 기능을 이용하는 것이 아닌 직접 구현해야 하는 부분</a:t>
            </a:r>
            <a:endParaRPr lang="en-US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3978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Reference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Creating a full tab bar application with pickers">
            <a:extLst>
              <a:ext uri="{FF2B5EF4-FFF2-40B4-BE49-F238E27FC236}">
                <a16:creationId xmlns:a16="http://schemas.microsoft.com/office/drawing/2014/main" id="{3CEB54AE-DAA6-4266-89C3-E15DF223B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2065489"/>
            <a:ext cx="12192000" cy="6807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OpenCV 4.0.0 Documentation &lt;https://docs.opencv.org/4.0.0&gt;</a:t>
            </a:r>
          </a:p>
          <a:p>
            <a:pPr>
              <a:buClr>
                <a:srgbClr val="0077BB"/>
              </a:buClr>
            </a:pPr>
            <a:r>
              <a:rPr lang="ko-KR" alt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김성하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외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&lt;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차량 번호판 인식방법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&gt;,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특허번호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KR20100083966A</a:t>
            </a:r>
          </a:p>
          <a:p>
            <a:pPr>
              <a:buClr>
                <a:srgbClr val="0077BB"/>
              </a:buClr>
            </a:pPr>
            <a:r>
              <a:rPr lang="ko-KR" alt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이의철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외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&lt;Comparative analysis of vehicle license plate recognition algorithm&gt;, CICS 2013, 249-250 (2 pages)</a:t>
            </a:r>
            <a:endParaRPr lang="en-US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16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4130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D694EE-5B5C-4D78-8547-73F56E3A0198}"/>
              </a:ext>
            </a:extLst>
          </p:cNvPr>
          <p:cNvSpPr/>
          <p:nvPr/>
        </p:nvSpPr>
        <p:spPr>
          <a:xfrm>
            <a:off x="0" y="3618015"/>
            <a:ext cx="5688281" cy="2533403"/>
          </a:xfrm>
          <a:prstGeom prst="rect">
            <a:avLst/>
          </a:prstGeom>
          <a:solidFill>
            <a:srgbClr val="0077B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DFD5E-4EB5-49B6-9DFB-FC9B6744E8AD}"/>
              </a:ext>
            </a:extLst>
          </p:cNvPr>
          <p:cNvSpPr txBox="1"/>
          <p:nvPr/>
        </p:nvSpPr>
        <p:spPr>
          <a:xfrm>
            <a:off x="-1" y="4088238"/>
            <a:ext cx="568828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400" b="0" i="0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Avenir Next Medium"/>
              </a:rPr>
              <a:t>시연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387206-0D0B-493E-9B26-C6D8E3F6C22F}"/>
              </a:ext>
            </a:extLst>
          </p:cNvPr>
          <p:cNvSpPr/>
          <p:nvPr/>
        </p:nvSpPr>
        <p:spPr>
          <a:xfrm>
            <a:off x="2316415" y="5265868"/>
            <a:ext cx="1051818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374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환경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Creating a full tab bar application with pickers">
            <a:extLst>
              <a:ext uri="{FF2B5EF4-FFF2-40B4-BE49-F238E27FC236}">
                <a16:creationId xmlns:a16="http://schemas.microsoft.com/office/drawing/2014/main" id="{3CEB54AE-DAA6-4266-89C3-E15DF223B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2065489"/>
            <a:ext cx="12192000" cy="6807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Visual Studio 2017</a:t>
            </a:r>
          </a:p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OpenCV 4.0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9755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D694EE-5B5C-4D78-8547-73F56E3A0198}"/>
              </a:ext>
            </a:extLst>
          </p:cNvPr>
          <p:cNvSpPr/>
          <p:nvPr/>
        </p:nvSpPr>
        <p:spPr>
          <a:xfrm>
            <a:off x="0" y="3618015"/>
            <a:ext cx="5688281" cy="2533403"/>
          </a:xfrm>
          <a:prstGeom prst="rect">
            <a:avLst/>
          </a:prstGeom>
          <a:solidFill>
            <a:srgbClr val="0077B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DFD5E-4EB5-49B6-9DFB-FC9B6744E8AD}"/>
              </a:ext>
            </a:extLst>
          </p:cNvPr>
          <p:cNvSpPr txBox="1"/>
          <p:nvPr/>
        </p:nvSpPr>
        <p:spPr>
          <a:xfrm>
            <a:off x="-1" y="4088238"/>
            <a:ext cx="568828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Face</a:t>
            </a:r>
            <a:r>
              <a:rPr lang="ko-KR" altLang="en-US" sz="44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detection</a:t>
            </a:r>
            <a:endParaRPr kumimoji="0" lang="ko-KR" altLang="en-US" sz="4400" b="0" i="0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sym typeface="Avenir Next Medium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387206-0D0B-493E-9B26-C6D8E3F6C22F}"/>
              </a:ext>
            </a:extLst>
          </p:cNvPr>
          <p:cNvSpPr/>
          <p:nvPr/>
        </p:nvSpPr>
        <p:spPr>
          <a:xfrm flipV="1">
            <a:off x="915424" y="5265868"/>
            <a:ext cx="3853800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783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개요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Creating a full tab bar application with pickers">
            <a:extLst>
              <a:ext uri="{FF2B5EF4-FFF2-40B4-BE49-F238E27FC236}">
                <a16:creationId xmlns:a16="http://schemas.microsoft.com/office/drawing/2014/main" id="{3CEB54AE-DAA6-4266-89C3-E15DF223B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2065489"/>
            <a:ext cx="12192000" cy="6807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>
              <a:buClr>
                <a:srgbClr val="0077BB"/>
              </a:buClr>
            </a:pPr>
            <a:r>
              <a:rPr 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CascadeClassifier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 영상 또는 정지 이미지에서 얼굴 부분만을 인식하여 표시</a:t>
            </a:r>
            <a:endParaRPr lang="en-US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1935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내용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Creating a full tab bar application with pickers">
            <a:extLst>
              <a:ext uri="{FF2B5EF4-FFF2-40B4-BE49-F238E27FC236}">
                <a16:creationId xmlns:a16="http://schemas.microsoft.com/office/drawing/2014/main" id="{3CEB54AE-DAA6-4266-89C3-E15DF223B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2065489"/>
            <a:ext cx="12192000" cy="6807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>
              <a:buClr>
                <a:srgbClr val="0077BB"/>
              </a:buClr>
            </a:pPr>
            <a:r>
              <a:rPr 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VideoCatpure</a:t>
            </a: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카메라로부터 영상을 읽어올 객체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Mat: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영상을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frame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별로 저장하여 처리할 객체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CascadeClassifier</a:t>
            </a: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얼굴 인식을 위한 객체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Haarcascade_frontalface_alt.xml: OpenCV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제공하는 얼굴 인식을 위한 데이터 파일</a:t>
            </a:r>
            <a:endParaRPr lang="en-US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566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동작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666FDB4-C8ED-493B-9D1A-3F708653D762}"/>
              </a:ext>
            </a:extLst>
          </p:cNvPr>
          <p:cNvSpPr/>
          <p:nvPr/>
        </p:nvSpPr>
        <p:spPr>
          <a:xfrm>
            <a:off x="406400" y="2455427"/>
            <a:ext cx="2528048" cy="54937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cap="all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카메라</a:t>
            </a:r>
            <a:endParaRPr kumimoji="0" lang="ko-KR" altLang="en-US" sz="32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E177515-72A0-4DE4-B723-725466F03629}"/>
              </a:ext>
            </a:extLst>
          </p:cNvPr>
          <p:cNvSpPr/>
          <p:nvPr/>
        </p:nvSpPr>
        <p:spPr>
          <a:xfrm>
            <a:off x="3974352" y="2237495"/>
            <a:ext cx="2528048" cy="98523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Frame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cap="all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추출</a:t>
            </a:r>
            <a:endParaRPr kumimoji="0" lang="ko-KR" altLang="en-US" sz="32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909FE6C-2312-4009-A966-98246B49E77D}"/>
              </a:ext>
            </a:extLst>
          </p:cNvPr>
          <p:cNvSpPr/>
          <p:nvPr/>
        </p:nvSpPr>
        <p:spPr>
          <a:xfrm>
            <a:off x="3974352" y="3891566"/>
            <a:ext cx="2528048" cy="98523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Frame</a:t>
            </a:r>
            <a:r>
              <a:rPr lang="ko-KR" altLang="en-US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 변환</a:t>
            </a:r>
            <a:endParaRPr lang="en-US" altLang="ko-KR" sz="32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(Gray)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7D5C9C4-42E1-4503-BB4A-57C848A0CC7E}"/>
              </a:ext>
            </a:extLst>
          </p:cNvPr>
          <p:cNvSpPr/>
          <p:nvPr/>
        </p:nvSpPr>
        <p:spPr>
          <a:xfrm>
            <a:off x="3959838" y="5545637"/>
            <a:ext cx="2528048" cy="98523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Scale</a:t>
            </a:r>
            <a:r>
              <a:rPr lang="ko-KR" altLang="en-US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 비율로</a:t>
            </a:r>
            <a:endParaRPr lang="en-US" altLang="ko-KR" sz="32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Frame </a:t>
            </a:r>
            <a:r>
              <a:rPr kumimoji="0" lang="ko-KR" altLang="en-US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재조정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59867A-1E59-4225-9FFF-DF886A3C6E2D}"/>
              </a:ext>
            </a:extLst>
          </p:cNvPr>
          <p:cNvSpPr/>
          <p:nvPr/>
        </p:nvSpPr>
        <p:spPr>
          <a:xfrm>
            <a:off x="3959838" y="7199708"/>
            <a:ext cx="2528048" cy="98523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detectMulti</a:t>
            </a:r>
            <a:endParaRPr lang="en-US" altLang="ko-KR" sz="32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Scale()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E3744F-5A85-4B2D-9963-C320E1BBFEA5}"/>
              </a:ext>
            </a:extLst>
          </p:cNvPr>
          <p:cNvSpPr/>
          <p:nvPr/>
        </p:nvSpPr>
        <p:spPr>
          <a:xfrm>
            <a:off x="7542304" y="7199708"/>
            <a:ext cx="2528048" cy="98523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해당영역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체크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61EEAFA-A71E-4D53-A089-594ACAF0F124}"/>
              </a:ext>
            </a:extLst>
          </p:cNvPr>
          <p:cNvSpPr/>
          <p:nvPr/>
        </p:nvSpPr>
        <p:spPr>
          <a:xfrm>
            <a:off x="7542304" y="5545637"/>
            <a:ext cx="2528048" cy="98523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해당영역</a:t>
            </a:r>
            <a:r>
              <a:rPr lang="ko-KR" altLang="en-US" sz="3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에</a:t>
            </a:r>
            <a:endParaRPr lang="en-US" altLang="ko-KR" sz="32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sym typeface="Apple SD 산돌고딕 Neo 볼드체"/>
              </a:rPr>
              <a:t>원 그리기</a:t>
            </a:r>
            <a:endParaRPr kumimoji="0" lang="en-US" altLang="ko-KR" sz="3200" b="0" i="0" u="none" strike="noStrik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  <a:sym typeface="Apple SD 산돌고딕 Neo 볼드체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95BCF1-F227-4F64-8E59-3CE2AE42351B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2934448" y="2730112"/>
            <a:ext cx="103990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A058FF-D97F-4C0C-8382-1EB74E63D995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5238376" y="3222729"/>
            <a:ext cx="0" cy="66883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69EC1B5-6894-4589-8109-4350BE6A06FE}"/>
              </a:ext>
            </a:extLst>
          </p:cNvPr>
          <p:cNvCxnSpPr/>
          <p:nvPr/>
        </p:nvCxnSpPr>
        <p:spPr>
          <a:xfrm>
            <a:off x="5262022" y="4876800"/>
            <a:ext cx="0" cy="66883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8F15C3-30A8-4C8D-8CF5-437635625B4E}"/>
              </a:ext>
            </a:extLst>
          </p:cNvPr>
          <p:cNvCxnSpPr/>
          <p:nvPr/>
        </p:nvCxnSpPr>
        <p:spPr>
          <a:xfrm>
            <a:off x="5262022" y="6530871"/>
            <a:ext cx="0" cy="66883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78DFE9B-7EE0-4C6B-B58D-2F2C4149CE72}"/>
              </a:ext>
            </a:extLst>
          </p:cNvPr>
          <p:cNvCxnSpPr/>
          <p:nvPr/>
        </p:nvCxnSpPr>
        <p:spPr>
          <a:xfrm>
            <a:off x="6487886" y="7692325"/>
            <a:ext cx="103990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5E289-518E-44E1-9F87-D357802E4B78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V="1">
            <a:off x="8806328" y="6530871"/>
            <a:ext cx="0" cy="66883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831851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D694EE-5B5C-4D78-8547-73F56E3A0198}"/>
              </a:ext>
            </a:extLst>
          </p:cNvPr>
          <p:cNvSpPr/>
          <p:nvPr/>
        </p:nvSpPr>
        <p:spPr>
          <a:xfrm>
            <a:off x="0" y="3618015"/>
            <a:ext cx="5688281" cy="2533403"/>
          </a:xfrm>
          <a:prstGeom prst="rect">
            <a:avLst/>
          </a:prstGeom>
          <a:solidFill>
            <a:srgbClr val="0077B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볼드체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DFD5E-4EB5-49B6-9DFB-FC9B6744E8AD}"/>
              </a:ext>
            </a:extLst>
          </p:cNvPr>
          <p:cNvSpPr txBox="1"/>
          <p:nvPr/>
        </p:nvSpPr>
        <p:spPr>
          <a:xfrm>
            <a:off x="-1" y="4088238"/>
            <a:ext cx="568828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Avenir Next Medium"/>
              </a:rPr>
              <a:t>Intruder Detection</a:t>
            </a:r>
            <a:endParaRPr kumimoji="0" lang="ko-KR" altLang="en-US" sz="4400" b="0" i="0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sym typeface="Avenir Next Medium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387206-0D0B-493E-9B26-C6D8E3F6C22F}"/>
              </a:ext>
            </a:extLst>
          </p:cNvPr>
          <p:cNvSpPr/>
          <p:nvPr/>
        </p:nvSpPr>
        <p:spPr>
          <a:xfrm>
            <a:off x="347538" y="5265868"/>
            <a:ext cx="4989572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585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개요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Creating a full tab bar application with pickers">
            <a:extLst>
              <a:ext uri="{FF2B5EF4-FFF2-40B4-BE49-F238E27FC236}">
                <a16:creationId xmlns:a16="http://schemas.microsoft.com/office/drawing/2014/main" id="{3CEB54AE-DAA6-4266-89C3-E15DF223B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2065489"/>
            <a:ext cx="12192000" cy="6807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>
              <a:buClr>
                <a:srgbClr val="0077BB"/>
              </a:buClr>
            </a:pP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영상으로부터 배경 이미지를 제거하여 해당 영역에 움직이는 물체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침입자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다른 물체가 감지 될 경우 이를 알림</a:t>
            </a:r>
            <a:endParaRPr lang="en-US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2705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tab bars and pickers"/>
          <p:cNvSpPr txBox="1">
            <a:spLocks noGrp="1"/>
          </p:cNvSpPr>
          <p:nvPr>
            <p:ph type="body" idx="13"/>
          </p:nvPr>
        </p:nvSpPr>
        <p:spPr>
          <a:xfrm>
            <a:off x="406400" y="497876"/>
            <a:ext cx="11176000" cy="41652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en-US" altLang="ko-KR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Multimedia programming</a:t>
            </a:r>
          </a:p>
        </p:txBody>
      </p:sp>
      <p:sp>
        <p:nvSpPr>
          <p:cNvPr id="171" name="In this chapter"/>
          <p:cNvSpPr txBox="1">
            <a:spLocks noGrp="1"/>
          </p:cNvSpPr>
          <p:nvPr>
            <p:ph type="title"/>
          </p:nvPr>
        </p:nvSpPr>
        <p:spPr>
          <a:xfrm>
            <a:off x="406400" y="1341589"/>
            <a:ext cx="121920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9044">
              <a:spcBef>
                <a:spcPts val="2200"/>
              </a:spcBef>
              <a:defRPr sz="492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lang="ko-KR" altLang="en-US" dirty="0">
                <a:solidFill>
                  <a:srgbClr val="0077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내용</a:t>
            </a:r>
            <a:endParaRPr dirty="0">
              <a:solidFill>
                <a:srgbClr val="0077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Creating a full tab bar application with pickers">
            <a:extLst>
              <a:ext uri="{FF2B5EF4-FFF2-40B4-BE49-F238E27FC236}">
                <a16:creationId xmlns:a16="http://schemas.microsoft.com/office/drawing/2014/main" id="{3CEB54AE-DAA6-4266-89C3-E15DF223B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2065489"/>
            <a:ext cx="12192000" cy="6807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>
              <a:buClr>
                <a:srgbClr val="0077BB"/>
              </a:buClr>
            </a:pPr>
            <a:r>
              <a:rPr 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VideoCatpure</a:t>
            </a: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카메라로부터 영상을 읽어올 객체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Mat: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영상을 </a:t>
            </a:r>
            <a:r>
              <a:rPr lang="en-US" altLang="ko-KR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frame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별로 저장하여 처리할 객체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BackgroundSubtractorMOG2: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 이미지 인식 및 분리를 위한 객체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Haarcascade_frontalface_alt.xml: OpenCV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제공하는 얼굴 인식을 위한 데이터 파일</a:t>
            </a:r>
            <a:endParaRPr lang="en-US" altLang="ko-KR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rgbClr val="0077BB"/>
              </a:buClr>
            </a:pPr>
            <a:r>
              <a:rPr lang="en-US" sz="3200" dirty="0" err="1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PlaySound</a:t>
            </a:r>
            <a:r>
              <a:rPr 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solidFill>
                  <a:srgbClr val="A6AA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경보음을 울리게 하기 위한 함수</a:t>
            </a:r>
            <a:endParaRPr lang="en-US" sz="3200" dirty="0">
              <a:solidFill>
                <a:srgbClr val="A6AA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791FDD-702F-4554-8831-142A97ED5004}"/>
              </a:ext>
            </a:extLst>
          </p:cNvPr>
          <p:cNvGrpSpPr/>
          <p:nvPr/>
        </p:nvGrpSpPr>
        <p:grpSpPr>
          <a:xfrm>
            <a:off x="406400" y="971141"/>
            <a:ext cx="12192000" cy="104569"/>
            <a:chOff x="2929615" y="3616627"/>
            <a:chExt cx="6332770" cy="2406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E2D48F-5C3E-407D-B8BA-B32EBD6C571F}"/>
                </a:ext>
              </a:extLst>
            </p:cNvPr>
            <p:cNvSpPr/>
            <p:nvPr/>
          </p:nvSpPr>
          <p:spPr>
            <a:xfrm>
              <a:off x="2929615" y="3616627"/>
              <a:ext cx="6332770" cy="240631"/>
            </a:xfrm>
            <a:prstGeom prst="rect">
              <a:avLst/>
            </a:prstGeom>
            <a:solidFill>
              <a:srgbClr val="0077BB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D3D9C9-667C-41EC-8C84-3B030020C0F3}"/>
                </a:ext>
              </a:extLst>
            </p:cNvPr>
            <p:cNvSpPr/>
            <p:nvPr/>
          </p:nvSpPr>
          <p:spPr>
            <a:xfrm>
              <a:off x="4914899" y="3616627"/>
              <a:ext cx="2362202" cy="240631"/>
            </a:xfrm>
            <a:prstGeom prst="rect">
              <a:avLst/>
            </a:prstGeom>
            <a:solidFill>
              <a:srgbClr val="DC4E3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296964" y="431800"/>
            <a:ext cx="296555" cy="416524"/>
          </a:xfrm>
        </p:spPr>
        <p:txBody>
          <a:bodyPr/>
          <a:lstStyle/>
          <a:p>
            <a:fld id="{86CB4B4D-7CA3-9044-876B-883B54F8677D}" type="slidenum"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fld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6802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볼드체"/>
        <a:ea typeface="Apple SD 산돌고딕 Neo 볼드체"/>
        <a:cs typeface="Apple SD 산돌고딕 Neo 볼드체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볼드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볼드체"/>
        <a:ea typeface="Apple SD 산돌고딕 Neo 볼드체"/>
        <a:cs typeface="Apple SD 산돌고딕 Neo 볼드체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볼드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13964</TotalTime>
  <Words>454</Words>
  <Application>Microsoft Office PowerPoint</Application>
  <PresentationFormat>사용자 지정</PresentationFormat>
  <Paragraphs>106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Apple SD 산돌고딕 Neo 볼드체</vt:lpstr>
      <vt:lpstr>Apple SD 산돌고딕 Neo 일반체</vt:lpstr>
      <vt:lpstr>Avenir Next</vt:lpstr>
      <vt:lpstr>Avenir Next Medium</vt:lpstr>
      <vt:lpstr>DIN Alternate</vt:lpstr>
      <vt:lpstr>Helvetica Neue</vt:lpstr>
      <vt:lpstr>배달의민족 주아</vt:lpstr>
      <vt:lpstr>New_Template7</vt:lpstr>
      <vt:lpstr>Multimedia programming</vt:lpstr>
      <vt:lpstr>시스템 환경</vt:lpstr>
      <vt:lpstr>PowerPoint 프레젠테이션</vt:lpstr>
      <vt:lpstr>개요</vt:lpstr>
      <vt:lpstr>주요 내용</vt:lpstr>
      <vt:lpstr>동작</vt:lpstr>
      <vt:lpstr>PowerPoint 프레젠테이션</vt:lpstr>
      <vt:lpstr>개요</vt:lpstr>
      <vt:lpstr>주요 내용</vt:lpstr>
      <vt:lpstr>동작</vt:lpstr>
      <vt:lpstr>PowerPoint 프레젠테이션</vt:lpstr>
      <vt:lpstr>개요</vt:lpstr>
      <vt:lpstr>주요 내용</vt:lpstr>
      <vt:lpstr>동작</vt:lpstr>
      <vt:lpstr>개선점</vt:lpstr>
      <vt:lpstr>Reference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transparent window</dc:title>
  <dc:creator>hyuny</dc:creator>
  <cp:lastModifiedBy>홍현 안</cp:lastModifiedBy>
  <cp:revision>113</cp:revision>
  <dcterms:modified xsi:type="dcterms:W3CDTF">2018-12-05T17:03:00Z</dcterms:modified>
</cp:coreProperties>
</file>