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9" r:id="rId3"/>
    <p:sldId id="293" r:id="rId4"/>
    <p:sldId id="259" r:id="rId5"/>
    <p:sldId id="270" r:id="rId6"/>
    <p:sldId id="284" r:id="rId7"/>
    <p:sldId id="285" r:id="rId8"/>
    <p:sldId id="274" r:id="rId9"/>
    <p:sldId id="287" r:id="rId10"/>
    <p:sldId id="288" r:id="rId11"/>
    <p:sldId id="289" r:id="rId12"/>
    <p:sldId id="290" r:id="rId13"/>
    <p:sldId id="291" r:id="rId14"/>
    <p:sldId id="292" r:id="rId15"/>
    <p:sldId id="271" r:id="rId16"/>
    <p:sldId id="294" r:id="rId17"/>
    <p:sldId id="266" r:id="rId18"/>
  </p:sldIdLst>
  <p:sldSz cx="9144000" cy="6858000" type="screen4x3"/>
  <p:notesSz cx="10234613" cy="7104063"/>
  <p:embeddedFontLst>
    <p:embeddedFont>
      <p:font typeface="맑은 고딕" panose="020B0503020000020004" pitchFamily="50" charset="-127"/>
      <p:regular r:id="rId21"/>
      <p:bold r:id="rId22"/>
    </p:embeddedFont>
    <p:embeddedFont>
      <p:font typeface="나눔고딕" panose="020D0604000000000000" pitchFamily="50" charset="-127"/>
      <p:regular r:id="rId23"/>
      <p:bold r:id="rId24"/>
    </p:embeddedFont>
    <p:embeddedFont>
      <p:font typeface="나눔손글씨 펜" panose="03040600000000000000" pitchFamily="66" charset="-127"/>
      <p:regular r:id="rId25"/>
    </p:embeddedFont>
    <p:embeddedFont>
      <p:font typeface="Cambria Math" panose="02040503050406030204" pitchFamily="18" charset="0"/>
      <p:regular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yunynim1@naver.com" initials="h" lastIdx="2" clrIdx="0">
    <p:extLst>
      <p:ext uri="{19B8F6BF-5375-455C-9EA6-DF929625EA0E}">
        <p15:presenceInfo xmlns:p15="http://schemas.microsoft.com/office/powerpoint/2012/main" userId="776f86b3a20293f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6D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94660"/>
  </p:normalViewPr>
  <p:slideViewPr>
    <p:cSldViewPr>
      <p:cViewPr varScale="1">
        <p:scale>
          <a:sx n="81" d="100"/>
          <a:sy n="81" d="100"/>
        </p:scale>
        <p:origin x="1301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8A4DC4C-214B-4CA2-8E35-1829E53A574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6437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49DC6B-7740-42CD-9167-ED7FB52D04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797246" y="0"/>
            <a:ext cx="4434999" cy="356437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0C2D21F8-F96E-48F0-9840-6DC8BE6490D1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12D151-2079-4A7A-BCFE-41B95631B4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747627"/>
            <a:ext cx="4434999" cy="356436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06E849-EE94-4408-87E5-47FE3889CF4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797246" y="6747627"/>
            <a:ext cx="4434999" cy="356436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B28F53A8-B28F-415B-93E3-D6ACB02BD3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944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5203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797246" y="0"/>
            <a:ext cx="4434999" cy="355203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9C9A239D-8EAB-4675-960D-33BF23570D9B}" type="datetimeFigureOut">
              <a:rPr lang="ko-KR" altLang="en-US" smtClean="0"/>
              <a:pPr/>
              <a:t>2018-03-15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3400"/>
            <a:ext cx="3551237" cy="2663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3462" y="3374430"/>
            <a:ext cx="8187690" cy="3196828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747627"/>
            <a:ext cx="4434999" cy="355203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797246" y="6747627"/>
            <a:ext cx="4434999" cy="355203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B89C52FD-702A-4F63-9E0D-640FECA2C3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86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460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564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752">
              <a:defRPr/>
            </a:pPr>
            <a:r>
              <a:rPr lang="ko-KR" altLang="en-US" dirty="0"/>
              <a:t>알고리즘 문제해결전략 책에서 권장하는 입문자를 위한 추천 커리큘럼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061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010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3060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358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2130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567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C52FD-702A-4F63-9E0D-640FECA2C3E1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751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표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Documents and Settings\nhn\바탕 화면\메모장\0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Documents and Settings\nhn\바탕 화면\메모장\04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71600" y="885428"/>
            <a:ext cx="7704856" cy="1143000"/>
          </a:xfrm>
        </p:spPr>
        <p:txBody>
          <a:bodyPr>
            <a:normAutofit/>
          </a:bodyPr>
          <a:lstStyle>
            <a:lvl1pPr algn="l">
              <a:defRPr sz="3000" spc="-5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160314" y="2044154"/>
            <a:ext cx="7516142" cy="376111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600" spc="-2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내용을 입력하세요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3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Documents and Settings\nhn\바탕 화면\메모장\05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971600" y="885428"/>
            <a:ext cx="7704856" cy="1143000"/>
          </a:xfrm>
        </p:spPr>
        <p:txBody>
          <a:bodyPr>
            <a:normAutofit/>
          </a:bodyPr>
          <a:lstStyle>
            <a:lvl1pPr algn="l">
              <a:defRPr sz="3000" spc="-5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160314" y="2044154"/>
            <a:ext cx="7516142" cy="376111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600" spc="-2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내용을 입력하세요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4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6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62752"/>
          </a:xfrm>
          <a:prstGeom prst="rect">
            <a:avLst/>
          </a:prstGeom>
          <a:noFill/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71600" y="885428"/>
            <a:ext cx="7704856" cy="1143000"/>
          </a:xfrm>
        </p:spPr>
        <p:txBody>
          <a:bodyPr>
            <a:normAutofit/>
          </a:bodyPr>
          <a:lstStyle>
            <a:lvl1pPr algn="l">
              <a:defRPr sz="3000" spc="-5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160314" y="2044154"/>
            <a:ext cx="7516142" cy="376111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600" spc="-2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내용을 입력하세요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BE419-3DBD-4114-8239-FD00F4B4DADF}" type="datetimeFigureOut">
              <a:rPr lang="ko-KR" altLang="en-US" smtClean="0"/>
              <a:pPr/>
              <a:t>2018-03-15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C888-4DDF-427F-91EC-A8A62E1B0C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표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Documents and Settings\nhn\바탕 화면\메모장\02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Documents and Settings\nhn\바탕 화면\메모장\03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nhn\바탕 화면\메모장\04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nhn\바탕 화면\메모장\05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nhn\바탕 화면\메모장\06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62752"/>
          </a:xfrm>
          <a:prstGeom prst="rect">
            <a:avLst/>
          </a:prstGeom>
          <a:noFill/>
        </p:spPr>
      </p:pic>
      <p:sp>
        <p:nvSpPr>
          <p:cNvPr id="10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1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Documents and Settings\nhn\바탕 화면\메모장\0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 userDrawn="1"/>
        </p:nvSpPr>
        <p:spPr>
          <a:xfrm>
            <a:off x="6682462" y="6453336"/>
            <a:ext cx="228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br>
              <a:rPr lang="ko-KR" altLang="en-US" sz="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</a:br>
            <a:endParaRPr lang="en-US" altLang="ko-KR" sz="800" spc="-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78904" y="1844824"/>
            <a:ext cx="8229600" cy="1143000"/>
          </a:xfrm>
        </p:spPr>
        <p:txBody>
          <a:bodyPr>
            <a:normAutofit/>
          </a:bodyPr>
          <a:lstStyle>
            <a:lvl1pPr algn="l">
              <a:defRPr sz="6800" spc="-250" baseline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Documents and Settings\nhn\바탕 화면\메모장\02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878904" y="1844824"/>
            <a:ext cx="8229600" cy="1143000"/>
          </a:xfrm>
        </p:spPr>
        <p:txBody>
          <a:bodyPr>
            <a:normAutofit/>
          </a:bodyPr>
          <a:lstStyle>
            <a:lvl1pPr algn="l">
              <a:defRPr sz="6800" spc="-250" baseline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6682462" y="6453336"/>
            <a:ext cx="228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br>
              <a:rPr lang="ko-KR" altLang="en-US" sz="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</a:br>
            <a:endParaRPr lang="en-US" altLang="ko-KR" sz="800" spc="-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Documents and Settings\nhn\바탕 화면\메모장\03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1600" y="885428"/>
            <a:ext cx="7704856" cy="1143000"/>
          </a:xfrm>
        </p:spPr>
        <p:txBody>
          <a:bodyPr>
            <a:normAutofit/>
          </a:bodyPr>
          <a:lstStyle>
            <a:lvl1pPr algn="l">
              <a:defRPr sz="3000" spc="-5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fld id="{B790347D-9BAF-4156-929D-2FADE7813BE6}" type="slidenum">
              <a:rPr lang="en-US" altLang="ko-KR" spc="-2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r>
              <a:rPr lang="en-US" altLang="ko-KR" spc="-2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/10</a:t>
            </a:r>
            <a:endParaRPr lang="ko-KR" altLang="en-US" spc="-20" dirty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160314" y="2044154"/>
            <a:ext cx="7516142" cy="376111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600" spc="-20" baseline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내용을 입력하세요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BE419-3DBD-4114-8239-FD00F4B4DADF}" type="datetimeFigureOut">
              <a:rPr lang="ko-KR" altLang="en-US" smtClean="0"/>
              <a:pPr/>
              <a:t>2018-03-15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EC888-4DDF-427F-91EC-A8A62E1B0C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2" r:id="rId2"/>
    <p:sldLayoutId id="2147483667" r:id="rId3"/>
    <p:sldLayoutId id="2147483668" r:id="rId4"/>
    <p:sldLayoutId id="2147483669" r:id="rId5"/>
    <p:sldLayoutId id="2147483670" r:id="rId6"/>
    <p:sldLayoutId id="2147483665" r:id="rId7"/>
    <p:sldLayoutId id="2147483666" r:id="rId8"/>
    <p:sldLayoutId id="2147483660" r:id="rId9"/>
    <p:sldLayoutId id="2147483661" r:id="rId10"/>
    <p:sldLayoutId id="2147483663" r:id="rId11"/>
    <p:sldLayoutId id="2147483664" r:id="rId12"/>
    <p:sldLayoutId id="2147483649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Documents and Settings\nhn\바탕 화면\메모장\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971600" y="2132843"/>
            <a:ext cx="7344816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6800" b="0" spc="-10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Algorithmic </a:t>
            </a:r>
          </a:p>
          <a:p>
            <a:r>
              <a:rPr lang="en-US" altLang="ko-KR" sz="5400" b="0" spc="-10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Problem Solving Strategies</a:t>
            </a:r>
            <a:endParaRPr lang="en-US" altLang="ko-KR" sz="6800" b="0" spc="-10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1600" y="1268760"/>
            <a:ext cx="4968552" cy="864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3200" b="0" spc="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1</a:t>
            </a:r>
            <a:r>
              <a:rPr lang="ko-KR" altLang="en-US" sz="3200" b="0" spc="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주차</a:t>
            </a:r>
            <a:endParaRPr lang="en-US" altLang="ko-KR" sz="3200" b="0" spc="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820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2. Problem Solving Strategies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5698104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문제를 익숙한 용어로 재정의하기</a:t>
            </a:r>
            <a:endParaRPr lang="en-US" altLang="ko-KR" sz="3000" b="0" spc="-5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CA935E-00FB-4C47-AC89-61DEDEE2417E}"/>
              </a:ext>
            </a:extLst>
          </p:cNvPr>
          <p:cNvSpPr txBox="1"/>
          <p:nvPr/>
        </p:nvSpPr>
        <p:spPr>
          <a:xfrm>
            <a:off x="1160315" y="2044155"/>
            <a:ext cx="6642520" cy="3865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문제가 요구하는 바를 직관적으로 이해하기 위해 꼭 필요한 작업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문제의 추상화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(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현실 세계의 개념을 수학적 개념으로 옮겨 표현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   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이는 현실 세계의 복잡한 개념들을 어느 정도 본질만을 남겨두고 축약하여 다루기 쉽게 끔 만드는 것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추상화 과정이 프로그래밍이 나아갈 방향을 결정한다고 볼 수도 있음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이를 통해 체계적인 접근을 할 수 있음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 - 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비슷한 문제를 풀어본 적이 있는가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?</a:t>
            </a:r>
          </a:p>
          <a:p>
            <a:pPr>
              <a:lnSpc>
                <a:spcPct val="110000"/>
              </a:lnSpc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 - 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단순한 방법에서 시작할 수 있을까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?</a:t>
            </a:r>
          </a:p>
          <a:p>
            <a:pPr>
              <a:lnSpc>
                <a:spcPct val="110000"/>
              </a:lnSpc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 - 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무식하게 풀 수 있을까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?</a:t>
            </a:r>
          </a:p>
          <a:p>
            <a:pPr>
              <a:lnSpc>
                <a:spcPct val="110000"/>
              </a:lnSpc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 - 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문제를 그려볼 수 있을까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?</a:t>
            </a:r>
          </a:p>
          <a:p>
            <a:pPr>
              <a:lnSpc>
                <a:spcPct val="110000"/>
              </a:lnSpc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 - 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수식으로 표현할 수 있을까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?</a:t>
            </a:r>
          </a:p>
          <a:p>
            <a:pPr>
              <a:lnSpc>
                <a:spcPct val="110000"/>
              </a:lnSpc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 - 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문제를 분해할 수 있을까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?</a:t>
            </a:r>
          </a:p>
          <a:p>
            <a:pPr>
              <a:lnSpc>
                <a:spcPct val="110000"/>
              </a:lnSpc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 - 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뒤에서부터 생각해서 문제를 풀 수 있을까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?</a:t>
            </a:r>
          </a:p>
          <a:p>
            <a:pPr>
              <a:lnSpc>
                <a:spcPct val="110000"/>
              </a:lnSpc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 - 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순서를 강제할 수 있을까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?</a:t>
            </a:r>
          </a:p>
          <a:p>
            <a:pPr>
              <a:lnSpc>
                <a:spcPct val="110000"/>
              </a:lnSpc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 - 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특정 형태의 답만 고려할 수 있을까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01050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820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2. Problem Solving Strategies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5698104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어떻게 해결할지 계획 세우기</a:t>
            </a:r>
            <a:endParaRPr lang="en-US" altLang="ko-KR" sz="3000" b="0" spc="-5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CA935E-00FB-4C47-AC89-61DEDEE2417E}"/>
              </a:ext>
            </a:extLst>
          </p:cNvPr>
          <p:cNvSpPr txBox="1"/>
          <p:nvPr/>
        </p:nvSpPr>
        <p:spPr>
          <a:xfrm>
            <a:off x="1160315" y="2044155"/>
            <a:ext cx="664252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사용할 알고리즘과 자료구조의 선택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이를 위해 잘 알려진 알고리즘과 자료구조에 대해 공부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2394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820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2. Problem Solving Strategies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5698104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계획 검증과 계획 수행</a:t>
            </a:r>
            <a:endParaRPr lang="en-US" altLang="ko-KR" sz="3000" b="0" spc="-5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CA935E-00FB-4C47-AC89-61DEDEE2417E}"/>
              </a:ext>
            </a:extLst>
          </p:cNvPr>
          <p:cNvSpPr txBox="1"/>
          <p:nvPr/>
        </p:nvSpPr>
        <p:spPr>
          <a:xfrm>
            <a:off x="1160315" y="2044155"/>
            <a:ext cx="6642520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구현을 시작하기 전 설계한 알고리즘이 모든 경우에 요구 조건을 정확히 수행하는지 증명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수행에 걸리는 시간과 사용하는 메모리가 문제의 제한 내에 들어가는지 확인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이를 통해 계획의 수행 즉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,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프로그램을 작성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4600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820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2. Problem Solving Strategies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5698104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회고하기</a:t>
            </a:r>
            <a:endParaRPr lang="en-US" altLang="ko-KR" sz="3000" b="0" spc="-5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CA935E-00FB-4C47-AC89-61DEDEE2417E}"/>
              </a:ext>
            </a:extLst>
          </p:cNvPr>
          <p:cNvSpPr txBox="1"/>
          <p:nvPr/>
        </p:nvSpPr>
        <p:spPr>
          <a:xfrm>
            <a:off x="1160315" y="2044155"/>
            <a:ext cx="6642520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자신이 문제를 해결한 과정을 돌이켜 보고 개선하는 과정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문제를 여러 번 품으로써 더 효율적인 알고리즘을 찾거나 간결한 코드를 작성하는 등을 할 수 있음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이를 위해 코드 작성 시 자신의 경험을 기록으로 남기는 것이 큰 도움이 될 수 있음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특히 한번에 풀지 못한 경우 오답의 원인을 적는 것이 좋음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다른 사람의 코드를 참고하여 더 나은 방법을 찾을 수도 있음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따라서 이 스터디를 통하여 이러한 과정을 겪으며 같이 성장했으면 하는 바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364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820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2. Problem Solving Strategies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5698104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주의</a:t>
            </a: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!!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CA935E-00FB-4C47-AC89-61DEDEE2417E}"/>
              </a:ext>
            </a:extLst>
          </p:cNvPr>
          <p:cNvSpPr txBox="1"/>
          <p:nvPr/>
        </p:nvSpPr>
        <p:spPr>
          <a:xfrm>
            <a:off x="1160315" y="2044155"/>
            <a:ext cx="6642520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풀지 못하는 문제에만 계속 매달려 있는 것도 좋지 않음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어느정도 고민해보고 답을 찾지 못할 때는 다른 사람의 코드나 풀이방법을 참조하기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문제를 풀 때마다 항상 이러한 단계를 하나하나 맞출 필요는 없음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이는 생각을 돕기 위한 도구이므로 어느정도 숙달이 되면 이를 의식하지 않아도 자연스럽게 수행할 수 있음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1255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820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2. Problem Solving Strategies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1600" y="5236405"/>
            <a:ext cx="6642520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1.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수학적 사고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					2.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컴퓨터적 사고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3.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문제해결 전략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				4.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다양한 풀이 방법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7272808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알고리즘 맛보기</a:t>
            </a: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:</a:t>
            </a: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1010 (</a:t>
            </a: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다리놓기</a:t>
            </a: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)  </a:t>
            </a: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제한시간 </a:t>
            </a: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15</a:t>
            </a: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분</a:t>
            </a:r>
            <a:endParaRPr lang="en-US" altLang="ko-KR" sz="3000" b="0" spc="-5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BF0C34A-DD55-452D-9798-C652AB24C4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46" y="1703243"/>
            <a:ext cx="313372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287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820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2. Problem Solving Strategies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7272808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함께 </a:t>
            </a:r>
            <a:r>
              <a:rPr lang="ko-KR" altLang="en-US" sz="3000" b="0" spc="-50" dirty="0" err="1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풀어보기</a:t>
            </a: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:</a:t>
            </a: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2407 (</a:t>
            </a: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조합</a:t>
            </a: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)  </a:t>
            </a: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제한시간 </a:t>
            </a: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5</a:t>
            </a: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분</a:t>
            </a:r>
            <a:endParaRPr lang="en-US" altLang="ko-KR" sz="3000" b="0" spc="-5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C5ED413-2958-4F26-9261-CF09B1EEF4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737077"/>
            <a:ext cx="5264956" cy="31258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AE9D06-E468-4002-B3FD-5CF68C38DC4E}"/>
              </a:ext>
            </a:extLst>
          </p:cNvPr>
          <p:cNvSpPr txBox="1"/>
          <p:nvPr/>
        </p:nvSpPr>
        <p:spPr>
          <a:xfrm>
            <a:off x="971600" y="4970433"/>
            <a:ext cx="6642520" cy="169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buAutoNum type="arabicPeriod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수학적 사고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컴퓨터적 사고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문제해결전략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5745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Documents and Settings\nhn\바탕 화면\메모장\0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971600" y="1988840"/>
            <a:ext cx="7344816" cy="1027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6800" b="0" spc="-10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Thank U!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82462" y="6453336"/>
            <a:ext cx="228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br>
              <a:rPr lang="ko-KR" altLang="en-US" sz="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</a:br>
            <a:endParaRPr lang="en-US" altLang="ko-KR" sz="800" spc="-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Documents and Settings\nhn\바탕 화면\메모장\0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971600" y="476672"/>
            <a:ext cx="5698104" cy="881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z="3000" b="0" spc="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목차</a:t>
            </a:r>
            <a:endParaRPr lang="en-US" altLang="ko-KR" sz="3000" b="0" spc="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1600" y="1062261"/>
            <a:ext cx="5698104" cy="169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marL="457200" indent="-457200">
              <a:lnSpc>
                <a:spcPct val="151000"/>
              </a:lnSpc>
              <a:buAutoNum type="arabicPeriod"/>
            </a:pPr>
            <a:r>
              <a:rPr lang="en-US" altLang="ko-KR" sz="2300" b="0" spc="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Introduction to Algorithm</a:t>
            </a:r>
          </a:p>
          <a:p>
            <a:pPr marL="457200" indent="-457200">
              <a:lnSpc>
                <a:spcPct val="151000"/>
              </a:lnSpc>
              <a:buFontTx/>
              <a:buAutoNum type="arabicPeriod"/>
            </a:pPr>
            <a:r>
              <a:rPr lang="en-US" altLang="ko-KR" sz="2300" b="0" spc="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Problem Solving Strategies</a:t>
            </a:r>
          </a:p>
          <a:p>
            <a:pPr marL="457200" indent="-457200">
              <a:lnSpc>
                <a:spcPct val="151000"/>
              </a:lnSpc>
              <a:buFontTx/>
              <a:buAutoNum type="arabicPeriod"/>
            </a:pPr>
            <a:r>
              <a:rPr lang="en-US" altLang="ko-KR" sz="2300" b="0" spc="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Practice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820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0. Warming</a:t>
            </a:r>
            <a:r>
              <a:rPr lang="ko-KR" altLang="en-US" sz="1800" b="0" spc="0" dirty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1800" b="0" spc="0" dirty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Up!!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60315" y="2044155"/>
            <a:ext cx="6642520" cy="252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2442 </a:t>
            </a:r>
            <a:r>
              <a:rPr lang="ko-KR" altLang="en-US" sz="1600" spc="-20" dirty="0" err="1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별찍기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– 5</a:t>
            </a:r>
          </a:p>
          <a:p>
            <a:pPr marL="285750" indent="-285750">
              <a:lnSpc>
                <a:spcPct val="110000"/>
              </a:lnSpc>
              <a:buFontTx/>
              <a:buChar char="-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10992 </a:t>
            </a:r>
            <a:r>
              <a:rPr lang="ko-KR" altLang="en-US" sz="1600" spc="-20" dirty="0" err="1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별찍기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- 17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569810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별 찍기</a:t>
            </a: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!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7A8E9B-C24B-42E1-B6AA-CA594F1B75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4295699"/>
            <a:ext cx="1919775" cy="1944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0867FE9-CA65-417C-AE44-EBCC3425C1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1921256"/>
            <a:ext cx="1927129" cy="19454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17BC80B-5AC3-418E-8B9A-EFBF868B6204}"/>
              </a:ext>
            </a:extLst>
          </p:cNvPr>
          <p:cNvSpPr txBox="1"/>
          <p:nvPr/>
        </p:nvSpPr>
        <p:spPr>
          <a:xfrm>
            <a:off x="2411760" y="1340768"/>
            <a:ext cx="5698104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</a:pP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제한시간 </a:t>
            </a: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10</a:t>
            </a: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분</a:t>
            </a:r>
            <a:endParaRPr lang="en-US" altLang="ko-KR" sz="3000" b="0" spc="-5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7969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1. Introduction to Algorithm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60315" y="2044155"/>
            <a:ext cx="6642520" cy="2240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컴퓨터적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,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수학적 사고의 향상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문제 해결을 위해 적절한 알고리즘을 찾고 이를 구현하여 적용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Data structure(2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학년 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2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학기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), Algorithm(3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학년 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1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학기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)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과목에 대한 선행학습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프로그래밍 경진대회 참여 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     (ACM-ICPC, </a:t>
            </a:r>
            <a:r>
              <a:rPr lang="en-US" altLang="ko-KR" sz="1600" spc="-20" dirty="0" err="1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TopCoder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, Google Code Jam,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등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5698104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목표</a:t>
            </a:r>
            <a:endParaRPr lang="en-US" altLang="ko-KR" sz="3000" b="0" spc="-5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820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1. Introduction to Algorithm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60314" y="2044155"/>
            <a:ext cx="7156101" cy="440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문제 해결 전략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코딩과 디버깅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알고리즘의 시간 복잡도 분석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무식하게 풀기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분할 정복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동적 계획법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선형 자료 구조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큐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,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스택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, </a:t>
            </a:r>
            <a:r>
              <a:rPr lang="ko-KR" altLang="en-US" sz="1600" spc="-20" dirty="0" err="1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데크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트리의 구현과 순회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이진 검색 트리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우선순위 큐와 </a:t>
            </a:r>
            <a:r>
              <a:rPr lang="ko-KR" altLang="en-US" sz="1600" spc="-20" dirty="0" err="1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힙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그래프의 표현과 정의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그래프의 깊이 우선 탐색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(DFS)</a:t>
            </a: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그래프의 너비 우선 탐색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(BFS)</a:t>
            </a: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최단 경로 알고리즘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                                                      </a:t>
            </a:r>
            <a:r>
              <a:rPr lang="ko-KR" altLang="en-US" sz="1600" spc="-20" dirty="0" err="1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구종만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저 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『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프로그래밍 대회에서 배우는 알고리즘 문제해결전략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』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참고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5698104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Curriculum</a:t>
            </a:r>
          </a:p>
        </p:txBody>
      </p:sp>
    </p:spTree>
    <p:extLst>
      <p:ext uri="{BB962C8B-B14F-4D97-AF65-F5344CB8AC3E}">
        <p14:creationId xmlns:p14="http://schemas.microsoft.com/office/powerpoint/2010/main" val="610452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1. Introduction to Algorithm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7272808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알고리즘 맛보기</a:t>
            </a: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:</a:t>
            </a: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8393 (</a:t>
            </a: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합</a:t>
            </a: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) </a:t>
            </a: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제한시간 </a:t>
            </a: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10</a:t>
            </a: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분</a:t>
            </a:r>
            <a:endParaRPr lang="en-US" altLang="ko-KR" sz="3000" b="0" spc="-5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847377-12A7-46B8-AD6F-FAE7CFF77886}"/>
              </a:ext>
            </a:extLst>
          </p:cNvPr>
          <p:cNvSpPr txBox="1"/>
          <p:nvPr/>
        </p:nvSpPr>
        <p:spPr>
          <a:xfrm>
            <a:off x="1160315" y="3604257"/>
            <a:ext cx="6642520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buAutoNum type="arabicPeriod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컴퓨터적 사고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수학적 사고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문제해결 전략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다양한 풀이방법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CE5F41-F89F-4B80-986E-54CAD04F8503}"/>
                  </a:ext>
                </a:extLst>
              </p:cNvPr>
              <p:cNvSpPr txBox="1"/>
              <p:nvPr/>
            </p:nvSpPr>
            <p:spPr>
              <a:xfrm>
                <a:off x="827584" y="1999932"/>
                <a:ext cx="7650632" cy="1268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altLang="ko-KR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altLang="ko-KR" sz="280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altLang="ko-KR" sz="280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altLang="ko-KR" sz="28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nary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CE5F41-F89F-4B80-986E-54CAD04F8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999932"/>
                <a:ext cx="7650632" cy="12689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7637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820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1. Introduction to Algorithm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7272808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en-US" altLang="ko-KR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Algorithm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847377-12A7-46B8-AD6F-FAE7CFF77886}"/>
              </a:ext>
            </a:extLst>
          </p:cNvPr>
          <p:cNvSpPr txBox="1"/>
          <p:nvPr/>
        </p:nvSpPr>
        <p:spPr>
          <a:xfrm>
            <a:off x="1160315" y="2044155"/>
            <a:ext cx="6642520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어떠한 문제를 해결하기 위한 여러 동작들의 모임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알고리즘은 정확성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, </a:t>
            </a:r>
            <a:r>
              <a:rPr lang="ko-KR" altLang="en-US" sz="1600" spc="-20" dirty="0" err="1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최적성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,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작업량 복잡도 등으로 분석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복잡도는 시간 복잡도와 공간 복잡도가 있음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알고리즘은 유한성을 가지며 언젠가는 끝나야 함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알고리즘은 무작정 외우고 문제를 푼다고 해서 실력이 쌓이는게 아님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따라서 이런 추상적인 개념을 해결하기 위해 문제해결전략을 도입해야 함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1437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820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2. Problem Solving Strategies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5698104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문제해결전략</a:t>
            </a:r>
            <a:endParaRPr lang="en-US" altLang="ko-KR" sz="3000" b="0" spc="-5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CA935E-00FB-4C47-AC89-61DEDEE2417E}"/>
              </a:ext>
            </a:extLst>
          </p:cNvPr>
          <p:cNvSpPr txBox="1"/>
          <p:nvPr/>
        </p:nvSpPr>
        <p:spPr>
          <a:xfrm>
            <a:off x="1160315" y="2044155"/>
            <a:ext cx="66425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문제를 해결하기 위해 무작정 알고리즘을 외우는 것이 아닌 문제를 푸는 기술을 연마하는 것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자신이 문제를 어떤 방식으로 해결하는지를 의식하고 부족한점과 개선점을 파악할 것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-   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책에서는 다음과 같은 문제해결전략을 제안 함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문제를 읽고 이해한다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문제를 익숙한 용어로 재정의한다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어떻게 해결할지 계획을 세운다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계획을 검증한다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프로그램으로 구현한다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어떻게 풀었는지 돌아보고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,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개선할 방법이 있는지 찾아본다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4335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메모장\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71600" y="495722"/>
            <a:ext cx="5698104" cy="820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1800" b="0" spc="0" dirty="0">
                <a:solidFill>
                  <a:srgbClr val="346D94"/>
                </a:solidFill>
                <a:latin typeface="나눔손글씨 펜" pitchFamily="66" charset="-127"/>
                <a:ea typeface="나눔손글씨 펜" pitchFamily="66" charset="-127"/>
              </a:rPr>
              <a:t>2. Problem Solving Strategies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1360051"/>
            <a:ext cx="5698104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lnSpc>
                <a:spcPts val="2000"/>
              </a:lnSpc>
              <a:buFontTx/>
              <a:buChar char="-"/>
            </a:pPr>
            <a:r>
              <a:rPr lang="ko-KR" altLang="en-US" sz="3000" b="0" spc="-5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문제를 읽고 이해하기</a:t>
            </a:r>
            <a:endParaRPr lang="en-US" altLang="ko-KR" sz="3000" b="0" spc="-5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9D4E23-86C3-48C4-872B-38FE6620ECD1}"/>
              </a:ext>
            </a:extLst>
          </p:cNvPr>
          <p:cNvSpPr txBox="1"/>
          <p:nvPr/>
        </p:nvSpPr>
        <p:spPr>
          <a:xfrm>
            <a:off x="1160315" y="2044155"/>
            <a:ext cx="6642520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알고리즘 문제를 풀 때 그림과 입출력 예제 등은 원하는 것을 유추하기 쉬움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따라서 문제를 공격적으로 읽으며 문제가 원하는 바를 정확하게 이해하는 과정이 반드시 필요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직관적인 생각은 문제를 어떤 방식으로 풀어나가야 할지 얼개가 잡힐 수 있음</a:t>
            </a:r>
            <a:endParaRPr lang="en-US" altLang="ko-KR" sz="1600" spc="-20" dirty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문제를 단순화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(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제약조건의 완화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,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계산 변수 수를 줄임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, </a:t>
            </a:r>
            <a:r>
              <a:rPr lang="ko-KR" altLang="en-US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더 낮은 차원에서 생각해보기 등</a:t>
            </a:r>
            <a:r>
              <a:rPr lang="en-US" altLang="ko-KR" sz="1600" spc="-20" dirty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2512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0C0"/>
      </a:hlink>
      <a:folHlink>
        <a:srgbClr val="3F3F3F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4485</TotalTime>
  <Words>747</Words>
  <Application>Microsoft Office PowerPoint</Application>
  <PresentationFormat>화면 슬라이드 쇼(4:3)</PresentationFormat>
  <Paragraphs>143</Paragraphs>
  <Slides>17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Arial</vt:lpstr>
      <vt:lpstr>맑은 고딕</vt:lpstr>
      <vt:lpstr>나눔고딕</vt:lpstr>
      <vt:lpstr>나눔손글씨 펜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hyunynim1@naver.com</cp:lastModifiedBy>
  <cp:revision>59</cp:revision>
  <cp:lastPrinted>2018-03-09T14:51:45Z</cp:lastPrinted>
  <dcterms:created xsi:type="dcterms:W3CDTF">2011-09-02T09:01:33Z</dcterms:created>
  <dcterms:modified xsi:type="dcterms:W3CDTF">2018-03-15T05:15:18Z</dcterms:modified>
</cp:coreProperties>
</file>