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93" r:id="rId4"/>
    <p:sldId id="287" r:id="rId5"/>
    <p:sldId id="291" r:id="rId6"/>
    <p:sldId id="292" r:id="rId7"/>
    <p:sldId id="295" r:id="rId8"/>
    <p:sldId id="296" r:id="rId9"/>
    <p:sldId id="290" r:id="rId10"/>
    <p:sldId id="273" r:id="rId11"/>
    <p:sldId id="294" r:id="rId12"/>
    <p:sldId id="297" r:id="rId13"/>
    <p:sldId id="286" r:id="rId14"/>
    <p:sldId id="288" r:id="rId15"/>
    <p:sldId id="298" r:id="rId16"/>
    <p:sldId id="299" r:id="rId17"/>
    <p:sldId id="266" r:id="rId18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20"/>
      <p:bold r:id="rId21"/>
    </p:embeddedFont>
    <p:embeddedFont>
      <p:font typeface="나눔손글씨 펜" panose="03040600000000000000" pitchFamily="66" charset="-127"/>
      <p:regular r:id="rId22"/>
    </p:embeddedFont>
    <p:embeddedFont>
      <p:font typeface="Cambria Math" panose="02040503050406030204" pitchFamily="18" charset="0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ynim1@naver.com" initials="h" lastIdx="2" clrIdx="0">
    <p:extLst>
      <p:ext uri="{19B8F6BF-5375-455C-9EA6-DF929625EA0E}">
        <p15:presenceInfo xmlns:p15="http://schemas.microsoft.com/office/powerpoint/2012/main" userId="776f86b3a2029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5000" autoAdjust="0"/>
  </p:normalViewPr>
  <p:slideViewPr>
    <p:cSldViewPr>
      <p:cViewPr varScale="1">
        <p:scale>
          <a:sx n="60" d="100"/>
          <a:sy n="60" d="100"/>
        </p:scale>
        <p:origin x="53" y="3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63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</a:t>
            </a:r>
            <a:r>
              <a:rPr lang="ko-KR" altLang="en-US" dirty="0"/>
              <a:t>를 다루는 방법과 시간 복잡도에 대해서 얘기해주기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5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5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27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문제를 해결하는 빠른 알고리즘을 유도하는 과정이 책 </a:t>
            </a:r>
            <a:r>
              <a:rPr lang="en-US" altLang="ko-KR" dirty="0"/>
              <a:t>100</a:t>
            </a:r>
            <a:r>
              <a:rPr lang="ko-KR" altLang="en-US" dirty="0"/>
              <a:t>권 분량이고 그 코드가 천만줄을 넘더라도 수행 시간이 빠르다면 이는 쉬운 문제</a:t>
            </a:r>
            <a:endParaRPr lang="en-US" altLang="ko-KR" dirty="0"/>
          </a:p>
          <a:p>
            <a:r>
              <a:rPr lang="ko-KR" altLang="en-US" dirty="0"/>
              <a:t>그리고 여기서 수행시간이 빠른 알고리즘은 다항시간 내에 해결 가능한 알고리즘을 말함 이 문제가 바로 </a:t>
            </a:r>
            <a:r>
              <a:rPr lang="en-US" altLang="ko-KR" dirty="0"/>
              <a:t>P Problem</a:t>
            </a:r>
          </a:p>
          <a:p>
            <a:r>
              <a:rPr lang="en-US" altLang="ko-KR" dirty="0"/>
              <a:t>NP</a:t>
            </a:r>
            <a:r>
              <a:rPr lang="ko-KR" altLang="en-US" dirty="0"/>
              <a:t>가 </a:t>
            </a:r>
            <a:r>
              <a:rPr lang="en-US" altLang="ko-KR" dirty="0"/>
              <a:t>Non-polynomial</a:t>
            </a:r>
            <a:r>
              <a:rPr lang="ko-KR" altLang="en-US" dirty="0"/>
              <a:t>의 약자라고 해서 다항시간 알고리즘이 존재하지 않는구나 라고 생각하면 안됨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NP</a:t>
            </a:r>
            <a:r>
              <a:rPr lang="ko-KR" altLang="en-US" dirty="0"/>
              <a:t>문제는 답이 주어졌을 때 답이 맞는지 다항시간 내에 확인할 수 있는 문제를 말함</a:t>
            </a:r>
            <a:endParaRPr lang="en-US" altLang="ko-KR" dirty="0"/>
          </a:p>
          <a:p>
            <a:r>
              <a:rPr lang="ko-KR" altLang="en-US" dirty="0"/>
              <a:t>문제를 다항시간내에 풀 수 있음을 증명하기는 쉽지만 풀 수 없음을 증명하기는 어려움</a:t>
            </a:r>
            <a:r>
              <a:rPr lang="en-US" altLang="ko-KR" dirty="0"/>
              <a:t>(</a:t>
            </a:r>
            <a:r>
              <a:rPr lang="ko-KR" altLang="en-US" dirty="0"/>
              <a:t>흰 까마귀가 존재하냐</a:t>
            </a:r>
            <a:r>
              <a:rPr lang="en-US" altLang="ko-KR" dirty="0"/>
              <a:t>? 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어려운 문제는 정말 어려운 문제를 잘 골라서 기준으로 삼고 그 기준만큼 어렵거나 그 기준보다 어려운 문제를 어려운 문제 </a:t>
            </a:r>
            <a:r>
              <a:rPr lang="ko-KR" altLang="en-US" dirty="0" err="1"/>
              <a:t>라고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6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카잉</a:t>
            </a:r>
            <a:r>
              <a:rPr lang="ko-KR" altLang="en-US" dirty="0"/>
              <a:t> 달력 </a:t>
            </a:r>
            <a:r>
              <a:rPr lang="en-US" altLang="ko-KR" dirty="0"/>
              <a:t>– lcm</a:t>
            </a:r>
          </a:p>
          <a:p>
            <a:r>
              <a:rPr lang="ko-KR" altLang="en-US" dirty="0"/>
              <a:t>소수 구하기 </a:t>
            </a:r>
            <a:r>
              <a:rPr lang="en-US" altLang="ko-KR" dirty="0"/>
              <a:t>– </a:t>
            </a: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  <a:p>
            <a:r>
              <a:rPr lang="ko-KR" altLang="en-US" dirty="0"/>
              <a:t>벌집 </a:t>
            </a:r>
            <a:r>
              <a:rPr lang="en-US" altLang="ko-KR" dirty="0"/>
              <a:t>– </a:t>
            </a:r>
            <a:r>
              <a:rPr lang="ko-KR" altLang="en-US" dirty="0"/>
              <a:t>규칙 찾기</a:t>
            </a:r>
            <a:endParaRPr lang="en-US" altLang="ko-KR" dirty="0"/>
          </a:p>
          <a:p>
            <a:r>
              <a:rPr lang="ko-KR" altLang="en-US" dirty="0"/>
              <a:t>달팽이는 올라가고 싶다 </a:t>
            </a:r>
            <a:r>
              <a:rPr lang="en-US" altLang="ko-KR" dirty="0"/>
              <a:t>– </a:t>
            </a:r>
            <a:r>
              <a:rPr lang="ko-KR" altLang="en-US" dirty="0"/>
              <a:t>규칙 찾기</a:t>
            </a:r>
            <a:endParaRPr lang="en-US" altLang="ko-KR" dirty="0"/>
          </a:p>
          <a:p>
            <a:r>
              <a:rPr lang="ko-KR" altLang="en-US" dirty="0"/>
              <a:t>교수가 된 현우 </a:t>
            </a:r>
            <a:r>
              <a:rPr lang="en-US" altLang="ko-KR" dirty="0"/>
              <a:t>– </a:t>
            </a:r>
            <a:r>
              <a:rPr lang="ko-KR" altLang="en-US" dirty="0"/>
              <a:t>규칙 찾기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2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standard library</a:t>
            </a:r>
            <a:r>
              <a:rPr lang="ko-KR" altLang="en-US" dirty="0"/>
              <a:t>에 있는 </a:t>
            </a:r>
            <a:r>
              <a:rPr lang="en-US" altLang="ko-KR" dirty="0"/>
              <a:t>data structure, sorting </a:t>
            </a:r>
            <a:r>
              <a:rPr lang="ko-KR" altLang="en-US" dirty="0"/>
              <a:t>등 표준적인 알고리즘구현 사용법을 잘 </a:t>
            </a:r>
            <a:r>
              <a:rPr lang="ko-KR" altLang="en-US" dirty="0" err="1"/>
              <a:t>알아둬야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ko-KR" altLang="en-US" dirty="0"/>
              <a:t>자료의 정규화 </a:t>
            </a:r>
            <a:r>
              <a:rPr lang="en-US" altLang="ko-KR" dirty="0" err="1"/>
              <a:t>cf</a:t>
            </a:r>
            <a:r>
              <a:rPr lang="en-US" altLang="ko-KR" dirty="0"/>
              <a:t>&gt; </a:t>
            </a:r>
            <a:r>
              <a:rPr lang="ko-KR" altLang="en-US" dirty="0"/>
              <a:t>기약분수</a:t>
            </a:r>
            <a:r>
              <a:rPr lang="en-US" altLang="ko-KR" dirty="0"/>
              <a:t>, </a:t>
            </a:r>
            <a:r>
              <a:rPr lang="ko-KR" altLang="en-US" dirty="0" err="1"/>
              <a:t>극좌표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범위표현은 </a:t>
            </a:r>
            <a:r>
              <a:rPr lang="ko-KR" altLang="en-US" dirty="0" err="1"/>
              <a:t>열린구간</a:t>
            </a:r>
            <a:r>
              <a:rPr lang="en-US" altLang="ko-KR" dirty="0"/>
              <a:t>, </a:t>
            </a:r>
            <a:r>
              <a:rPr lang="ko-KR" altLang="en-US" dirty="0" err="1"/>
              <a:t>닫힌구간</a:t>
            </a:r>
            <a:r>
              <a:rPr lang="en-US" altLang="ko-KR" dirty="0"/>
              <a:t>, </a:t>
            </a:r>
            <a:r>
              <a:rPr lang="ko-KR" altLang="en-US" dirty="0" err="1"/>
              <a:t>반열린구간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미터 구간에 </a:t>
            </a:r>
            <a:r>
              <a:rPr lang="en-US" altLang="ko-KR" dirty="0"/>
              <a:t>10</a:t>
            </a:r>
            <a:r>
              <a:rPr lang="ko-KR" altLang="en-US" dirty="0"/>
              <a:t>미터 간격으로 말뚝을 </a:t>
            </a:r>
            <a:r>
              <a:rPr lang="ko-KR" altLang="en-US" dirty="0" err="1"/>
              <a:t>박고싶다</a:t>
            </a:r>
            <a:r>
              <a:rPr lang="en-US" altLang="ko-KR" dirty="0"/>
              <a:t>. </a:t>
            </a:r>
            <a:r>
              <a:rPr lang="ko-KR" altLang="en-US" dirty="0"/>
              <a:t>필요한 말뚝의 개수는</a:t>
            </a:r>
            <a:r>
              <a:rPr lang="en-US" altLang="ko-KR" dirty="0"/>
              <a:t>? 10 -&gt; 11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6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문제의 대략적인 해결방법 설명해주기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큰 수를 다룰 때 나누기의 원리를 이용하는 </a:t>
            </a:r>
            <a:r>
              <a:rPr lang="ko-KR" altLang="en-US"/>
              <a:t>방법 가르쳐 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3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범위표현은 </a:t>
            </a:r>
            <a:r>
              <a:rPr lang="ko-KR" altLang="en-US" dirty="0" err="1"/>
              <a:t>열린구간</a:t>
            </a:r>
            <a:r>
              <a:rPr lang="en-US" altLang="ko-KR" dirty="0"/>
              <a:t>, </a:t>
            </a:r>
            <a:r>
              <a:rPr lang="ko-KR" altLang="en-US" dirty="0" err="1"/>
              <a:t>닫힌구간</a:t>
            </a:r>
            <a:r>
              <a:rPr lang="en-US" altLang="ko-KR" dirty="0"/>
              <a:t>, </a:t>
            </a:r>
            <a:r>
              <a:rPr lang="ko-KR" altLang="en-US" dirty="0" err="1"/>
              <a:t>반열린구간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미터 구간에 </a:t>
            </a:r>
            <a:r>
              <a:rPr lang="en-US" altLang="ko-KR" dirty="0"/>
              <a:t>10</a:t>
            </a:r>
            <a:r>
              <a:rPr lang="ko-KR" altLang="en-US" dirty="0"/>
              <a:t>미터 간격으로 말뚝을 </a:t>
            </a:r>
            <a:r>
              <a:rPr lang="ko-KR" altLang="en-US" dirty="0" err="1"/>
              <a:t>박고싶다</a:t>
            </a:r>
            <a:r>
              <a:rPr lang="en-US" altLang="ko-KR" dirty="0"/>
              <a:t>. </a:t>
            </a:r>
            <a:r>
              <a:rPr lang="ko-KR" altLang="en-US" dirty="0"/>
              <a:t>필요한 말뚝의 개수는</a:t>
            </a:r>
            <a:r>
              <a:rPr lang="en-US" altLang="ko-KR" dirty="0"/>
              <a:t>? 10 -&gt; 11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5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범위표현은 </a:t>
            </a:r>
            <a:r>
              <a:rPr lang="ko-KR" altLang="en-US" dirty="0" err="1"/>
              <a:t>열린구간</a:t>
            </a:r>
            <a:r>
              <a:rPr lang="en-US" altLang="ko-KR" dirty="0"/>
              <a:t>, </a:t>
            </a:r>
            <a:r>
              <a:rPr lang="ko-KR" altLang="en-US" dirty="0" err="1"/>
              <a:t>닫힌구간</a:t>
            </a:r>
            <a:r>
              <a:rPr lang="en-US" altLang="ko-KR" dirty="0"/>
              <a:t>, </a:t>
            </a:r>
            <a:r>
              <a:rPr lang="ko-KR" altLang="en-US" dirty="0" err="1"/>
              <a:t>반열린구간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미터 구간에 </a:t>
            </a:r>
            <a:r>
              <a:rPr lang="en-US" altLang="ko-KR" dirty="0"/>
              <a:t>10</a:t>
            </a:r>
            <a:r>
              <a:rPr lang="ko-KR" altLang="en-US" dirty="0"/>
              <a:t>미터 간격으로 말뚝을 </a:t>
            </a:r>
            <a:r>
              <a:rPr lang="ko-KR" altLang="en-US" dirty="0" err="1"/>
              <a:t>박고싶다</a:t>
            </a:r>
            <a:r>
              <a:rPr lang="en-US" altLang="ko-KR" dirty="0"/>
              <a:t>. </a:t>
            </a:r>
            <a:r>
              <a:rPr lang="ko-KR" altLang="en-US" dirty="0"/>
              <a:t>필요한 말뚝의 개수는</a:t>
            </a:r>
            <a:r>
              <a:rPr lang="en-US" altLang="ko-KR" dirty="0"/>
              <a:t>? 10 -&gt; 11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0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20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8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시간복잡도에서는</a:t>
            </a:r>
            <a:r>
              <a:rPr lang="ko-KR" altLang="en-US" dirty="0"/>
              <a:t> 상수를 무시함 </a:t>
            </a:r>
            <a:r>
              <a:rPr lang="en-US" altLang="ko-KR" dirty="0"/>
              <a:t>ex) </a:t>
            </a:r>
            <a:r>
              <a:rPr lang="en-US" altLang="ko-KR" dirty="0" err="1"/>
              <a:t>kN</a:t>
            </a:r>
            <a:r>
              <a:rPr lang="en-US" altLang="ko-KR" dirty="0"/>
              <a:t> = N,, k2^N = 2^N</a:t>
            </a:r>
          </a:p>
          <a:p>
            <a:r>
              <a:rPr lang="en-US" altLang="ko-KR" dirty="0"/>
              <a:t>log_2(N) = log_10(N) / log_10(2) = log_10(N) = log(N)</a:t>
            </a:r>
          </a:p>
          <a:p>
            <a:r>
              <a:rPr lang="en-US" altLang="ko-KR" dirty="0" err="1"/>
              <a:t>a^N</a:t>
            </a:r>
            <a:r>
              <a:rPr lang="en-US" altLang="ko-KR" dirty="0"/>
              <a:t> = a^(log_2(2) * N) = 2^(log_2(a) * N) = 2^(log_2(a)) * 2^N = 2^N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1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2132843"/>
            <a:ext cx="734481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Algorithmic </a:t>
            </a:r>
          </a:p>
          <a:p>
            <a:r>
              <a:rPr lang="en-US" altLang="ko-KR" sz="54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Problem Solving Strategies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268760"/>
            <a:ext cx="4968552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주차</a:t>
            </a:r>
            <a:endParaRPr lang="en-US" altLang="ko-KR" sz="3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Time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Time Complexity(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 복잡도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알고리즘이 문제를 해결하는데 걸리는 시간과 입력 개수의 함수 관계를 가리킴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Big-Oh notation, Big-Theta notation, Big-Omega notation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을 사용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주로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Big-Oh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notation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을 사용함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대략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~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정도 시간이 걸림 보다 절대로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~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정도 시간은 넘지 않음이 더 신뢰도가 높음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Big-O notation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3E62A-869C-4677-B3F8-86DE4A35C18C}"/>
              </a:ext>
            </a:extLst>
          </p:cNvPr>
          <p:cNvSpPr txBox="1"/>
          <p:nvPr/>
        </p:nvSpPr>
        <p:spPr>
          <a:xfrm>
            <a:off x="1160315" y="2044155"/>
            <a:ext cx="6642520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Worst-case time complexity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최악의 경우의 시간 복잡도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최선의 경우는 별 의미가 없고 평균적인 경우에는 계산이 어렵기 때문에 최악의 경우가 가장 보편적으로 사용됨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입력의 개수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(n)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 커짐에 따라 함수가 어떻게 변하는지를 함수로 나타냄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수학에서와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같이 정확한 식을 이용하는 것이 아닌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최고차항을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이용한 근사식으로 나타냄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 증가하면 증가할수록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최고차항을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제외한 다른 항들은 연산 횟수에 큰 영향을 주지 않기 때문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정렬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(Sorting)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알고리즘처럼 입력의 개수가 같아도 어떤 집합이 입력으로 들어오는지에 따라 계산 시간이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달라지는 경우도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147649-BEFE-45C6-877D-AA4C0C969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52" y="1607798"/>
            <a:ext cx="4876800" cy="487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CEAC7-82E5-4D5C-8816-EC5A79E47784}"/>
                  </a:ext>
                </a:extLst>
              </p:cNvPr>
              <p:cNvSpPr txBox="1"/>
              <p:nvPr/>
            </p:nvSpPr>
            <p:spPr>
              <a:xfrm>
                <a:off x="5907362" y="2044155"/>
                <a:ext cx="2076323" cy="2532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O(k)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O(log 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pc="-2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손글씨 펜" pitchFamily="66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pc="-2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손글씨 펜" pitchFamily="66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 log 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O(n^2)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O(2^n)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O(n!)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endParaRPr lang="en-US" altLang="ko-KR" sz="1600" spc="-20" dirty="0">
                  <a:solidFill>
                    <a:schemeClr val="tx2">
                      <a:lumMod val="75000"/>
                    </a:schemeClr>
                  </a:solidFill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CEAC7-82E5-4D5C-8816-EC5A79E47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62" y="2044155"/>
                <a:ext cx="2076323" cy="2532937"/>
              </a:xfrm>
              <a:prstGeom prst="rect">
                <a:avLst/>
              </a:prstGeom>
              <a:blipFill>
                <a:blip r:embed="rId5"/>
                <a:stretch>
                  <a:fillRect l="-1173" t="-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 복잡도 분석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1629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곱셈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6C317-9DBB-4CDE-84CC-A01B0182AAFC}"/>
              </a:ext>
            </a:extLst>
          </p:cNvPr>
          <p:cNvSpPr txBox="1"/>
          <p:nvPr/>
        </p:nvSpPr>
        <p:spPr>
          <a:xfrm>
            <a:off x="1160314" y="2292202"/>
            <a:ext cx="694007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자연수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번 곱한 수를 알고 싶다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단 구하려는 수가 매우 커질 수 있으므로 이를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로 나눈 나머지를 출력한다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 B C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는 모두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2,147,483,647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이하의 자연수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68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Space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Space Complexity(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공간 복잡도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 복잡도의 개념을 공간에 적용시킨 복잡도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현대 컴퓨터는 과거에 비해 하드웨어의 스펙이 많이 업그레이드 되었으므로 크게 신경 쓰지는 않음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하지만 임베디드 프로그래밍 등의 경우처럼 메모리 관리가 필요할 때에는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신경써야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할 필요가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65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Example: 1003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함수  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6C317-9DBB-4CDE-84CC-A01B0182AAFC}"/>
              </a:ext>
            </a:extLst>
          </p:cNvPr>
          <p:cNvSpPr txBox="1"/>
          <p:nvPr/>
        </p:nvSpPr>
        <p:spPr>
          <a:xfrm>
            <a:off x="1160315" y="5789051"/>
            <a:ext cx="664252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“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시간초과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”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메시지에 유의하여 계산하기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77D276-6D57-473E-AAC6-99C77B423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17" y="1692841"/>
            <a:ext cx="4183571" cy="40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008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Computational complexity class : P-NP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문제가 어려운가 쉬운가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어려운가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여기서 말하는 문제의 쉽고 어려움은 그 문제를 해결하는 빠른 알고리즘이 있느냐의 여부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P(Polynomial) problem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NP(Non-Polynomial) problem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=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NP ??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이에 관한 이론은 알고리즘 수업 때 더 자세하고 정확하게 다루어 보도록 하자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31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3.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0642F-FD13-47AC-B8D8-40B085E11AA5}"/>
              </a:ext>
            </a:extLst>
          </p:cNvPr>
          <p:cNvSpPr txBox="1"/>
          <p:nvPr/>
        </p:nvSpPr>
        <p:spPr>
          <a:xfrm>
            <a:off x="1160315" y="2044155"/>
            <a:ext cx="664252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6064 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카잉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달력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1929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소수 구하기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2292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벌집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2869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달팽이는 올라가고 싶다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3474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교수가 된 현우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96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Thank 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062261"/>
            <a:ext cx="5698104" cy="276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Coding &amp; Debugging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endParaRPr lang="en-US" altLang="ko-KR" sz="23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Analysis of algorithms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endParaRPr lang="en-US" altLang="ko-KR" sz="23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0. 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0642F-FD13-47AC-B8D8-40B085E11AA5}"/>
              </a:ext>
            </a:extLst>
          </p:cNvPr>
          <p:cNvSpPr txBox="1"/>
          <p:nvPr/>
        </p:nvSpPr>
        <p:spPr>
          <a:xfrm>
            <a:off x="1160315" y="2044155"/>
            <a:ext cx="6642520" cy="256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10870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2748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2355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시그마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2609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최대공약수와 최대공배수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5.   2407 </a:t>
            </a:r>
            <a:r>
              <a:rPr lang="ko-KR" altLang="en-US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조합의 해결방법에 대하여 고민해보고 풀 수 있다면 도전해보기</a:t>
            </a:r>
            <a:endParaRPr lang="en-US" altLang="ko-KR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9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읽기 쉽게 작성하기 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간결하고 일관되며 효율적인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program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작성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짧을수록 버그는 줄어들고 디버깅이 쉬워 짐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적극적으로 재사용 하기 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 Function, Class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Standard Library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대해 공부하기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항상 같은 형태로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작성하기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일관적이고 명료한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명명법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사용하기   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naming convention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자료의 정규화 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같은 자료를 두 가지 형태로 저장하지 않기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분리하기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96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자주 하는 실수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Overflow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배열 접근 시 범위 밖 원소에 접근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일관되지 않은 범위표현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-&gt;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반열린구간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이용하기     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[a, b) 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Standard library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에서도 적용되며 공집합의 표현이 쉽고 두 구간의 연속성 확인이 쉬우며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구간의 파악이 쉬운 등 여러가지 장점을 가짐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Off-by-one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비교 연산자 등을 헷갈려서 하나가 많거나 모자라서 틀리는 오류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컴파일러가 잡아주지 못하는 상수 오타 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분리하기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Stack overflow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다차원 배열에서 순서 바꿔 쓰기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잘못된 비교함수 작성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최대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최소 예외 잘못 다루기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연산자 우선순위 잘못쓰기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너무 느린 입출력 방식 사용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변수 초기화 문제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0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되돌아 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2407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조합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Overflow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이 문제에서 다루는 수의 최대값은 약 </a:t>
            </a: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1.8 x 10^29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배열 접근 시 범위 밖 원소에 접근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배열을 이용할 경우 </a:t>
            </a: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index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가 배열의 범위를 넘지 않는지 생각해보기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일관되지 않은 범위표현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반복문과함수 등 여러 곳에서 구간을 공유하며 사용할 수 있기 때문에 범위표현을 일관되게 해야 함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다차원 배열에서 순서 바꿔 쓰기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2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차원 배열을 사용하여 문제를 해결할 경우 </a:t>
            </a: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index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순서에 주의하기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변수 초기화 문제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맨 처음 배열을 선언할 때 계산의 속도를 위해 일부 계산 결과를 입력해 주는 경우가 있음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880FC-8E4E-4FE3-9987-3D6FFC7F971B}"/>
              </a:ext>
            </a:extLst>
          </p:cNvPr>
          <p:cNvSpPr txBox="1"/>
          <p:nvPr/>
        </p:nvSpPr>
        <p:spPr>
          <a:xfrm>
            <a:off x="1160315" y="2044155"/>
            <a:ext cx="664252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다음의 것들에 유의하여 문제를 해결해보자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114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Floating-point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부동 소수점 표기 방식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소수점을 적절히 옮겨서 소수점 위에 한자리만 남도록 한 뒤 최상위 비트로부터 표현할 수 있는 만큼 표시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 후 반올림하고 소수점을 몇 칸이나 옮겼는지를 기록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 때문에 실수를 반복적으로 계산하거나 실수끼리 비교 연산을 할 경우 원하는 것과는 다른 결과를 얻을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해결하기 위해 다음과 같은 방법들을 제시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비교할 실수의 크기들에 비례한 오차 한도 설정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상대 오차 이용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7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실수 아예 사용하지 않기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곱셈과 나눗셈의 순서 바꾸기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양변 제곱하기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실수 좌표계를 필요로 하는 문제에서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x, 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축을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정수배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하여 풀기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4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알고리즘의 효율성은 주로 알고리즘이 돌아가는 시간과 사용하는 리소스의 크기에 의해 측정됨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크게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Time Complexity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Space Complexity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의해 측정 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같은 알고리즘이더라도 구현 방법에 따라 효율성이 달라질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99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5561</TotalTime>
  <Words>1206</Words>
  <Application>Microsoft Office PowerPoint</Application>
  <PresentationFormat>화면 슬라이드 쇼(4:3)</PresentationFormat>
  <Paragraphs>208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나눔고딕</vt:lpstr>
      <vt:lpstr>나눔손글씨 펜</vt:lpstr>
      <vt:lpstr>Cambria Math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hyunynim1@naver.com</cp:lastModifiedBy>
  <cp:revision>80</cp:revision>
  <dcterms:created xsi:type="dcterms:W3CDTF">2011-09-02T09:01:33Z</dcterms:created>
  <dcterms:modified xsi:type="dcterms:W3CDTF">2018-03-20T08:57:56Z</dcterms:modified>
</cp:coreProperties>
</file>