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4" r:id="rId3"/>
    <p:sldId id="292" r:id="rId4"/>
    <p:sldId id="290" r:id="rId5"/>
    <p:sldId id="293" r:id="rId6"/>
    <p:sldId id="297" r:id="rId7"/>
    <p:sldId id="258" r:id="rId8"/>
    <p:sldId id="299" r:id="rId9"/>
    <p:sldId id="300" r:id="rId10"/>
    <p:sldId id="294" r:id="rId11"/>
    <p:sldId id="295" r:id="rId12"/>
    <p:sldId id="298" r:id="rId13"/>
    <p:sldId id="296"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07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80" y="24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2DE8DC45-E4F1-4726-8FC5-3A90CCC31AD4}" type="datetimeFigureOut">
              <a:rPr lang="en-US" smtClean="0"/>
              <a:t>1/5/2018</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587F07EF-1E51-434B-B48C-A79C5EC5AA40}" type="slidenum">
              <a:rPr lang="en-US" smtClean="0"/>
              <a:t>‹#›</a:t>
            </a:fld>
            <a:endParaRPr lang="en-US"/>
          </a:p>
        </p:txBody>
      </p:sp>
    </p:spTree>
    <p:extLst>
      <p:ext uri="{BB962C8B-B14F-4D97-AF65-F5344CB8AC3E}">
        <p14:creationId xmlns:p14="http://schemas.microsoft.com/office/powerpoint/2010/main" val="11693410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587F07EF-1E51-434B-B48C-A79C5EC5AA40}" type="slidenum">
              <a:rPr lang="en-US" smtClean="0"/>
              <a:t>12</a:t>
            </a:fld>
            <a:endParaRPr lang="en-US"/>
          </a:p>
        </p:txBody>
      </p:sp>
    </p:spTree>
    <p:extLst>
      <p:ext uri="{BB962C8B-B14F-4D97-AF65-F5344CB8AC3E}">
        <p14:creationId xmlns:p14="http://schemas.microsoft.com/office/powerpoint/2010/main" val="3412409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1/5/2018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chemeClr val="bg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800" b="0" i="0">
                <a:solidFill>
                  <a:schemeClr val="bg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1/5/2018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chemeClr val="bg1"/>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1/5/2018</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spTree>
      <p:nvGrpSpPr>
        <p:cNvPr id="1" name=""/>
        <p:cNvGrpSpPr/>
        <p:nvPr/>
      </p:nvGrpSpPr>
      <p:grpSpPr>
        <a:xfrm>
          <a:off x="0" y="0"/>
          <a:ext cx="0" cy="0"/>
          <a:chOff x="0" y="0"/>
          <a:chExt cx="0" cy="0"/>
        </a:xfrm>
      </p:grpSpPr>
      <p:sp>
        <p:nvSpPr>
          <p:cNvPr id="16" name="bk object 16"/>
          <p:cNvSpPr/>
          <p:nvPr/>
        </p:nvSpPr>
        <p:spPr>
          <a:xfrm>
            <a:off x="0" y="0"/>
            <a:ext cx="12192000" cy="6858000"/>
          </a:xfrm>
          <a:custGeom>
            <a:avLst/>
            <a:gdLst/>
            <a:ahLst/>
            <a:cxnLst/>
            <a:rect l="l" t="t" r="r" b="b"/>
            <a:pathLst>
              <a:path w="12192000" h="6858000">
                <a:moveTo>
                  <a:pt x="0" y="6858000"/>
                </a:moveTo>
                <a:lnTo>
                  <a:pt x="12192000" y="6858000"/>
                </a:lnTo>
                <a:lnTo>
                  <a:pt x="12192000" y="0"/>
                </a:lnTo>
                <a:lnTo>
                  <a:pt x="0" y="0"/>
                </a:lnTo>
                <a:lnTo>
                  <a:pt x="0" y="6858000"/>
                </a:lnTo>
                <a:close/>
              </a:path>
            </a:pathLst>
          </a:custGeom>
          <a:solidFill>
            <a:srgbClr val="000000"/>
          </a:solidFill>
        </p:spPr>
        <p:txBody>
          <a:bodyPr wrap="square" lIns="0" tIns="0" rIns="0" bIns="0" rtlCol="0"/>
          <a:lstStyle/>
          <a:p>
            <a:endParaRPr/>
          </a:p>
        </p:txBody>
      </p:sp>
      <p:sp>
        <p:nvSpPr>
          <p:cNvPr id="17" name="bk object 17"/>
          <p:cNvSpPr/>
          <p:nvPr/>
        </p:nvSpPr>
        <p:spPr>
          <a:xfrm>
            <a:off x="11699748" y="6528816"/>
            <a:ext cx="187451" cy="257555"/>
          </a:xfrm>
          <a:prstGeom prst="rect">
            <a:avLst/>
          </a:prstGeom>
          <a:blipFill>
            <a:blip r:embed="rId2" cstate="print"/>
            <a:stretch>
              <a:fillRect/>
            </a:stretch>
          </a:blipFill>
        </p:spPr>
        <p:txBody>
          <a:bodyPr wrap="square" lIns="0" tIns="0" rIns="0" bIns="0" rtlCol="0"/>
          <a:lstStyle/>
          <a:p>
            <a:endParaRPr/>
          </a:p>
        </p:txBody>
      </p:sp>
      <p:sp>
        <p:nvSpPr>
          <p:cNvPr id="18" name="bk object 18"/>
          <p:cNvSpPr/>
          <p:nvPr/>
        </p:nvSpPr>
        <p:spPr>
          <a:xfrm>
            <a:off x="0" y="0"/>
            <a:ext cx="12191999" cy="6475039"/>
          </a:xfrm>
          <a:prstGeom prst="rect">
            <a:avLst/>
          </a:prstGeom>
          <a:blipFill>
            <a:blip r:embed="rId3" cstate="print"/>
            <a:stretch>
              <a:fillRect/>
            </a:stretch>
          </a:blipFill>
        </p:spPr>
        <p:txBody>
          <a:bodyPr wrap="square" lIns="0" tIns="0" rIns="0" bIns="0" rtlCol="0"/>
          <a:lstStyle/>
          <a:p>
            <a:endParaRPr/>
          </a:p>
        </p:txBody>
      </p:sp>
      <p:sp>
        <p:nvSpPr>
          <p:cNvPr id="19" name="bk object 19"/>
          <p:cNvSpPr/>
          <p:nvPr/>
        </p:nvSpPr>
        <p:spPr>
          <a:xfrm>
            <a:off x="0" y="7632"/>
            <a:ext cx="12192000" cy="6476987"/>
          </a:xfrm>
          <a:prstGeom prst="rect">
            <a:avLst/>
          </a:prstGeom>
          <a:blipFill>
            <a:blip r:embed="rId4" cstate="print"/>
            <a:stretch>
              <a:fillRect/>
            </a:stretch>
          </a:blipFill>
        </p:spPr>
        <p:txBody>
          <a:bodyPr wrap="square" lIns="0" tIns="0" rIns="0" bIns="0" rtlCol="0"/>
          <a:lstStyle/>
          <a:p>
            <a:endParaRPr/>
          </a:p>
        </p:txBody>
      </p:sp>
      <p:sp>
        <p:nvSpPr>
          <p:cNvPr id="20" name="bk object 20"/>
          <p:cNvSpPr/>
          <p:nvPr/>
        </p:nvSpPr>
        <p:spPr>
          <a:xfrm>
            <a:off x="4559807" y="790955"/>
            <a:ext cx="7008875" cy="2334767"/>
          </a:xfrm>
          <a:prstGeom prst="rect">
            <a:avLst/>
          </a:prstGeom>
          <a:blipFill>
            <a:blip r:embed="rId5"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200" b="0" i="0">
                <a:solidFill>
                  <a:schemeClr val="bg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1/5/2018</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1/5/2018</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cstate="print"/>
          <a:srcRect/>
          <a:stretch>
            <a:fillRect/>
          </a:stretch>
        </a:blipFill>
        <a:effectLst/>
      </p:bgPr>
    </p:bg>
    <p:spTree>
      <p:nvGrpSpPr>
        <p:cNvPr id="1" name=""/>
        <p:cNvGrpSpPr/>
        <p:nvPr/>
      </p:nvGrpSpPr>
      <p:grpSpPr>
        <a:xfrm>
          <a:off x="0" y="0"/>
          <a:ext cx="0" cy="0"/>
          <a:chOff x="0" y="0"/>
          <a:chExt cx="0" cy="0"/>
        </a:xfrm>
      </p:grpSpPr>
      <p:sp>
        <p:nvSpPr>
          <p:cNvPr id="16" name="bk object 16"/>
          <p:cNvSpPr/>
          <p:nvPr/>
        </p:nvSpPr>
        <p:spPr>
          <a:xfrm>
            <a:off x="0" y="0"/>
            <a:ext cx="12192000" cy="6858000"/>
          </a:xfrm>
          <a:custGeom>
            <a:avLst/>
            <a:gdLst/>
            <a:ahLst/>
            <a:cxnLst/>
            <a:rect l="l" t="t" r="r" b="b"/>
            <a:pathLst>
              <a:path w="12192000" h="6858000">
                <a:moveTo>
                  <a:pt x="0" y="6858000"/>
                </a:moveTo>
                <a:lnTo>
                  <a:pt x="12192000" y="6858000"/>
                </a:lnTo>
                <a:lnTo>
                  <a:pt x="12192000" y="0"/>
                </a:lnTo>
                <a:lnTo>
                  <a:pt x="0" y="0"/>
                </a:lnTo>
                <a:lnTo>
                  <a:pt x="0" y="6858000"/>
                </a:lnTo>
                <a:close/>
              </a:path>
            </a:pathLst>
          </a:custGeom>
          <a:solidFill>
            <a:srgbClr val="000000"/>
          </a:solidFill>
        </p:spPr>
        <p:txBody>
          <a:bodyPr wrap="square" lIns="0" tIns="0" rIns="0" bIns="0" rtlCol="0"/>
          <a:lstStyle/>
          <a:p>
            <a:endParaRPr/>
          </a:p>
        </p:txBody>
      </p:sp>
      <p:sp>
        <p:nvSpPr>
          <p:cNvPr id="2" name="Holder 2"/>
          <p:cNvSpPr>
            <a:spLocks noGrp="1"/>
          </p:cNvSpPr>
          <p:nvPr>
            <p:ph type="title"/>
          </p:nvPr>
        </p:nvSpPr>
        <p:spPr>
          <a:xfrm>
            <a:off x="628648" y="1454673"/>
            <a:ext cx="3951604" cy="874394"/>
          </a:xfrm>
          <a:prstGeom prst="rect">
            <a:avLst/>
          </a:prstGeom>
        </p:spPr>
        <p:txBody>
          <a:bodyPr wrap="square" lIns="0" tIns="0" rIns="0" bIns="0">
            <a:spAutoFit/>
          </a:bodyPr>
          <a:lstStyle>
            <a:lvl1pPr>
              <a:defRPr sz="3200" b="0" i="0">
                <a:solidFill>
                  <a:schemeClr val="bg1"/>
                </a:solidFill>
                <a:latin typeface="Calibri"/>
                <a:cs typeface="Calibri"/>
              </a:defRPr>
            </a:lvl1pPr>
          </a:lstStyle>
          <a:p>
            <a:endParaRPr/>
          </a:p>
        </p:txBody>
      </p:sp>
      <p:sp>
        <p:nvSpPr>
          <p:cNvPr id="3" name="Holder 3"/>
          <p:cNvSpPr>
            <a:spLocks noGrp="1"/>
          </p:cNvSpPr>
          <p:nvPr>
            <p:ph type="body" idx="1"/>
          </p:nvPr>
        </p:nvSpPr>
        <p:spPr>
          <a:xfrm>
            <a:off x="1046415" y="1899377"/>
            <a:ext cx="10099169" cy="3048000"/>
          </a:xfrm>
          <a:prstGeom prst="rect">
            <a:avLst/>
          </a:prstGeom>
        </p:spPr>
        <p:txBody>
          <a:bodyPr wrap="square" lIns="0" tIns="0" rIns="0" bIns="0">
            <a:spAutoFit/>
          </a:bodyPr>
          <a:lstStyle>
            <a:lvl1pPr>
              <a:defRPr sz="2800" b="0" i="0">
                <a:solidFill>
                  <a:schemeClr val="bg1"/>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1/5/2018</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1999" cy="6856476"/>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0" y="0"/>
            <a:ext cx="12192000" cy="2462213"/>
          </a:xfrm>
          <a:prstGeom prst="rect">
            <a:avLst/>
          </a:prstGeom>
        </p:spPr>
        <p:txBody>
          <a:bodyPr vert="horz" wrap="square" lIns="0" tIns="0" rIns="0" bIns="0" rtlCol="0">
            <a:spAutoFit/>
          </a:bodyPr>
          <a:lstStyle/>
          <a:p>
            <a:pPr>
              <a:lnSpc>
                <a:spcPct val="100000"/>
              </a:lnSpc>
            </a:pPr>
            <a:endParaRPr sz="800" dirty="0">
              <a:latin typeface="Times New Roman"/>
              <a:cs typeface="Times New Roman"/>
            </a:endParaRPr>
          </a:p>
          <a:p>
            <a:pPr>
              <a:lnSpc>
                <a:spcPct val="100000"/>
              </a:lnSpc>
            </a:pPr>
            <a:endParaRPr sz="800" dirty="0">
              <a:latin typeface="Times New Roman"/>
              <a:cs typeface="Times New Roman"/>
            </a:endParaRPr>
          </a:p>
          <a:p>
            <a:pPr>
              <a:lnSpc>
                <a:spcPct val="100000"/>
              </a:lnSpc>
            </a:pPr>
            <a:endParaRPr sz="800" dirty="0">
              <a:latin typeface="Times New Roman"/>
              <a:cs typeface="Times New Roman"/>
            </a:endParaRPr>
          </a:p>
          <a:p>
            <a:pPr>
              <a:lnSpc>
                <a:spcPct val="100000"/>
              </a:lnSpc>
            </a:pPr>
            <a:endParaRPr sz="800" dirty="0">
              <a:latin typeface="Times New Roman"/>
              <a:cs typeface="Times New Roman"/>
            </a:endParaRPr>
          </a:p>
          <a:p>
            <a:pPr>
              <a:lnSpc>
                <a:spcPct val="100000"/>
              </a:lnSpc>
            </a:pPr>
            <a:endParaRPr sz="800" dirty="0">
              <a:latin typeface="Times New Roman"/>
              <a:cs typeface="Times New Roman"/>
            </a:endParaRPr>
          </a:p>
          <a:p>
            <a:pPr>
              <a:lnSpc>
                <a:spcPct val="100000"/>
              </a:lnSpc>
            </a:pPr>
            <a:endParaRPr sz="800" dirty="0">
              <a:latin typeface="Times New Roman"/>
              <a:cs typeface="Times New Roman"/>
            </a:endParaRPr>
          </a:p>
          <a:p>
            <a:pPr>
              <a:lnSpc>
                <a:spcPct val="100000"/>
              </a:lnSpc>
            </a:pPr>
            <a:endParaRPr sz="800" dirty="0">
              <a:latin typeface="Times New Roman"/>
              <a:cs typeface="Times New Roman"/>
            </a:endParaRPr>
          </a:p>
          <a:p>
            <a:pPr>
              <a:lnSpc>
                <a:spcPct val="100000"/>
              </a:lnSpc>
            </a:pPr>
            <a:endParaRPr sz="800" dirty="0">
              <a:latin typeface="Times New Roman"/>
              <a:cs typeface="Times New Roman"/>
            </a:endParaRPr>
          </a:p>
          <a:p>
            <a:pPr>
              <a:lnSpc>
                <a:spcPct val="100000"/>
              </a:lnSpc>
            </a:pPr>
            <a:endParaRPr sz="800" dirty="0">
              <a:latin typeface="Times New Roman"/>
              <a:cs typeface="Times New Roman"/>
            </a:endParaRPr>
          </a:p>
          <a:p>
            <a:pPr>
              <a:lnSpc>
                <a:spcPct val="100000"/>
              </a:lnSpc>
            </a:pPr>
            <a:endParaRPr sz="800" dirty="0">
              <a:latin typeface="Times New Roman"/>
              <a:cs typeface="Times New Roman"/>
            </a:endParaRPr>
          </a:p>
          <a:p>
            <a:pPr>
              <a:lnSpc>
                <a:spcPct val="100000"/>
              </a:lnSpc>
            </a:pPr>
            <a:endParaRPr sz="800" dirty="0">
              <a:latin typeface="Times New Roman"/>
              <a:cs typeface="Times New Roman"/>
            </a:endParaRPr>
          </a:p>
          <a:p>
            <a:pPr>
              <a:lnSpc>
                <a:spcPct val="100000"/>
              </a:lnSpc>
            </a:pPr>
            <a:endParaRPr sz="800" dirty="0">
              <a:latin typeface="Times New Roman"/>
              <a:cs typeface="Times New Roman"/>
            </a:endParaRPr>
          </a:p>
          <a:p>
            <a:pPr>
              <a:lnSpc>
                <a:spcPct val="100000"/>
              </a:lnSpc>
            </a:pPr>
            <a:endParaRPr sz="800" dirty="0">
              <a:latin typeface="Times New Roman"/>
              <a:cs typeface="Times New Roman"/>
            </a:endParaRPr>
          </a:p>
          <a:p>
            <a:pPr>
              <a:lnSpc>
                <a:spcPct val="100000"/>
              </a:lnSpc>
            </a:pPr>
            <a:endParaRPr sz="800" dirty="0">
              <a:latin typeface="Times New Roman"/>
              <a:cs typeface="Times New Roman"/>
            </a:endParaRPr>
          </a:p>
          <a:p>
            <a:pPr>
              <a:lnSpc>
                <a:spcPct val="100000"/>
              </a:lnSpc>
            </a:pPr>
            <a:endParaRPr sz="800" dirty="0">
              <a:latin typeface="Times New Roman"/>
              <a:cs typeface="Times New Roman"/>
            </a:endParaRPr>
          </a:p>
          <a:p>
            <a:pPr>
              <a:lnSpc>
                <a:spcPct val="100000"/>
              </a:lnSpc>
            </a:pPr>
            <a:endParaRPr sz="800" dirty="0">
              <a:latin typeface="Times New Roman"/>
              <a:cs typeface="Times New Roman"/>
            </a:endParaRPr>
          </a:p>
          <a:p>
            <a:pPr>
              <a:lnSpc>
                <a:spcPct val="100000"/>
              </a:lnSpc>
            </a:pPr>
            <a:endParaRPr sz="800" dirty="0">
              <a:latin typeface="Times New Roman"/>
              <a:cs typeface="Times New Roman"/>
            </a:endParaRPr>
          </a:p>
          <a:p>
            <a:pPr>
              <a:lnSpc>
                <a:spcPct val="100000"/>
              </a:lnSpc>
            </a:pPr>
            <a:endParaRPr sz="800" dirty="0">
              <a:latin typeface="Times New Roman"/>
              <a:cs typeface="Times New Roman"/>
            </a:endParaRPr>
          </a:p>
          <a:p>
            <a:pPr>
              <a:lnSpc>
                <a:spcPct val="100000"/>
              </a:lnSpc>
            </a:pPr>
            <a:endParaRPr sz="800" dirty="0">
              <a:latin typeface="Times New Roman"/>
              <a:cs typeface="Times New Roman"/>
            </a:endParaRPr>
          </a:p>
          <a:p>
            <a:pPr>
              <a:lnSpc>
                <a:spcPct val="100000"/>
              </a:lnSpc>
            </a:pPr>
            <a:endParaRPr sz="800" dirty="0">
              <a:latin typeface="Times New Roman"/>
              <a:cs typeface="Times New Roman"/>
            </a:endParaRPr>
          </a:p>
        </p:txBody>
      </p:sp>
      <p:sp>
        <p:nvSpPr>
          <p:cNvPr id="7" name="object 7"/>
          <p:cNvSpPr/>
          <p:nvPr/>
        </p:nvSpPr>
        <p:spPr>
          <a:xfrm>
            <a:off x="0" y="1303020"/>
            <a:ext cx="12192000" cy="1363409"/>
          </a:xfrm>
          <a:prstGeom prst="rect">
            <a:avLst/>
          </a:prstGeom>
          <a:blipFill>
            <a:blip r:embed="rId3" cstate="print"/>
            <a:stretch>
              <a:fillRect/>
            </a:stretch>
          </a:blipFill>
        </p:spPr>
        <p:txBody>
          <a:bodyPr wrap="square" lIns="0" tIns="0" rIns="0" bIns="0" rtlCol="0"/>
          <a:lstStyle/>
          <a:p>
            <a:endParaRPr/>
          </a:p>
        </p:txBody>
      </p:sp>
      <p:sp>
        <p:nvSpPr>
          <p:cNvPr id="9" name="object 9"/>
          <p:cNvSpPr txBox="1">
            <a:spLocks noGrp="1"/>
          </p:cNvSpPr>
          <p:nvPr>
            <p:ph type="title"/>
          </p:nvPr>
        </p:nvSpPr>
        <p:spPr>
          <a:xfrm>
            <a:off x="628648" y="1454673"/>
            <a:ext cx="9048752" cy="984885"/>
          </a:xfrm>
          <a:prstGeom prst="rect">
            <a:avLst/>
          </a:prstGeom>
        </p:spPr>
        <p:txBody>
          <a:bodyPr vert="horz" wrap="square" lIns="0" tIns="0" rIns="0" bIns="0" rtlCol="0">
            <a:spAutoFit/>
          </a:bodyPr>
          <a:lstStyle/>
          <a:p>
            <a:pPr marL="12700">
              <a:lnSpc>
                <a:spcPct val="100000"/>
              </a:lnSpc>
            </a:pPr>
            <a:r>
              <a:rPr lang="en-US" spc="-60" dirty="0"/>
              <a:t>Data Analytics Assignment</a:t>
            </a:r>
            <a:br>
              <a:rPr lang="en-US" spc="-60" dirty="0"/>
            </a:br>
            <a:r>
              <a:rPr lang="en-US" spc="-60" dirty="0"/>
              <a:t>Adobe Systems Incorporated Customer and Product </a:t>
            </a:r>
            <a:endParaRPr sz="2100" dirty="0"/>
          </a:p>
        </p:txBody>
      </p:sp>
      <p:sp>
        <p:nvSpPr>
          <p:cNvPr id="10" name="object 4"/>
          <p:cNvSpPr txBox="1"/>
          <p:nvPr/>
        </p:nvSpPr>
        <p:spPr>
          <a:xfrm>
            <a:off x="152400" y="6528817"/>
            <a:ext cx="5029200" cy="153888"/>
          </a:xfrm>
          <a:prstGeom prst="rect">
            <a:avLst/>
          </a:prstGeom>
        </p:spPr>
        <p:txBody>
          <a:bodyPr vert="horz" wrap="square" lIns="0" tIns="0" rIns="0" bIns="0" rtlCol="0">
            <a:spAutoFit/>
          </a:bodyPr>
          <a:lstStyle/>
          <a:p>
            <a:pPr marL="12700">
              <a:lnSpc>
                <a:spcPct val="100000"/>
              </a:lnSpc>
            </a:pPr>
            <a:r>
              <a:rPr lang="en-US" sz="1000" spc="10" dirty="0">
                <a:solidFill>
                  <a:srgbClr val="FFFFFF"/>
                </a:solidFill>
                <a:latin typeface="Century Gothic"/>
                <a:cs typeface="Century Gothic"/>
              </a:rPr>
              <a:t>Presentation format taken from </a:t>
            </a:r>
            <a:r>
              <a:rPr sz="1000" spc="10" dirty="0">
                <a:solidFill>
                  <a:srgbClr val="FFFFFF"/>
                </a:solidFill>
                <a:latin typeface="Century Gothic"/>
                <a:cs typeface="Century Gothic"/>
              </a:rPr>
              <a:t>© </a:t>
            </a:r>
            <a:r>
              <a:rPr sz="1000" spc="-85" dirty="0">
                <a:solidFill>
                  <a:srgbClr val="FFFFFF"/>
                </a:solidFill>
                <a:latin typeface="Century Gothic"/>
                <a:cs typeface="Century Gothic"/>
              </a:rPr>
              <a:t>2017  </a:t>
            </a:r>
            <a:r>
              <a:rPr sz="1000" spc="-114" dirty="0">
                <a:solidFill>
                  <a:srgbClr val="FFFFFF"/>
                </a:solidFill>
                <a:latin typeface="Century Gothic"/>
                <a:cs typeface="Century Gothic"/>
              </a:rPr>
              <a:t>Adobe  </a:t>
            </a:r>
            <a:r>
              <a:rPr sz="1000" spc="-50" dirty="0">
                <a:solidFill>
                  <a:srgbClr val="FFFFFF"/>
                </a:solidFill>
                <a:latin typeface="Century Gothic"/>
                <a:cs typeface="Century Gothic"/>
              </a:rPr>
              <a:t>Systems </a:t>
            </a:r>
            <a:r>
              <a:rPr sz="1000" spc="-80" dirty="0">
                <a:solidFill>
                  <a:srgbClr val="FFFFFF"/>
                </a:solidFill>
                <a:latin typeface="Century Gothic"/>
                <a:cs typeface="Century Gothic"/>
              </a:rPr>
              <a:t>Incorporated.   </a:t>
            </a:r>
            <a:endParaRPr sz="1000" dirty="0">
              <a:latin typeface="Century Gothic"/>
              <a:cs typeface="Century Gothic"/>
            </a:endParaRPr>
          </a:p>
        </p:txBody>
      </p:sp>
      <p:sp>
        <p:nvSpPr>
          <p:cNvPr id="11" name="object 9"/>
          <p:cNvSpPr txBox="1">
            <a:spLocks/>
          </p:cNvSpPr>
          <p:nvPr/>
        </p:nvSpPr>
        <p:spPr>
          <a:xfrm>
            <a:off x="7848600" y="5570547"/>
            <a:ext cx="4248152" cy="754053"/>
          </a:xfrm>
          <a:prstGeom prst="rect">
            <a:avLst/>
          </a:prstGeom>
        </p:spPr>
        <p:txBody>
          <a:bodyPr vert="horz" wrap="square" lIns="0" tIns="0" rIns="0" bIns="0" rtlCol="0">
            <a:spAutoFit/>
          </a:bodyPr>
          <a:lstStyle>
            <a:lvl1pPr>
              <a:defRPr sz="3200" b="0" i="0">
                <a:solidFill>
                  <a:schemeClr val="bg1"/>
                </a:solidFill>
                <a:latin typeface="Calibri"/>
                <a:ea typeface="+mj-ea"/>
                <a:cs typeface="Calibri"/>
              </a:defRPr>
            </a:lvl1pPr>
          </a:lstStyle>
          <a:p>
            <a:pPr marL="12700" algn="r"/>
            <a:r>
              <a:rPr lang="en-US" sz="2800" kern="0" spc="-60" dirty="0"/>
              <a:t>Irene </a:t>
            </a:r>
            <a:r>
              <a:rPr lang="en-US" sz="2800" kern="0" spc="-60" dirty="0" err="1"/>
              <a:t>Hyunyou</a:t>
            </a:r>
            <a:r>
              <a:rPr lang="en-US" sz="2800" kern="0" spc="-60" dirty="0"/>
              <a:t> Choi</a:t>
            </a:r>
            <a:r>
              <a:rPr lang="en-US" kern="0" spc="-60" dirty="0"/>
              <a:t/>
            </a:r>
            <a:br>
              <a:rPr lang="en-US" kern="0" spc="-60" dirty="0"/>
            </a:br>
            <a:r>
              <a:rPr lang="en-US" sz="2100" kern="0" spc="-45" dirty="0">
                <a:solidFill>
                  <a:srgbClr val="C2C7CC"/>
                </a:solidFill>
              </a:rPr>
              <a:t>January </a:t>
            </a:r>
            <a:r>
              <a:rPr lang="en-US" sz="2100" kern="0" spc="-245" dirty="0">
                <a:solidFill>
                  <a:srgbClr val="C2C7CC"/>
                </a:solidFill>
              </a:rPr>
              <a:t>4, </a:t>
            </a:r>
            <a:r>
              <a:rPr lang="en-US" sz="2100" kern="0" spc="-220" dirty="0">
                <a:solidFill>
                  <a:srgbClr val="C2C7CC"/>
                </a:solidFill>
              </a:rPr>
              <a:t> </a:t>
            </a:r>
            <a:r>
              <a:rPr lang="en-US" sz="2100" kern="0" spc="-190" dirty="0">
                <a:solidFill>
                  <a:srgbClr val="C2C7CC"/>
                </a:solidFill>
              </a:rPr>
              <a:t>2018</a:t>
            </a:r>
            <a:endParaRPr lang="en-US" sz="2100" kern="0" dirty="0"/>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4"/>
          <p:cNvSpPr txBox="1"/>
          <p:nvPr/>
        </p:nvSpPr>
        <p:spPr>
          <a:xfrm>
            <a:off x="152400" y="6528817"/>
            <a:ext cx="5029200" cy="153888"/>
          </a:xfrm>
          <a:prstGeom prst="rect">
            <a:avLst/>
          </a:prstGeom>
        </p:spPr>
        <p:txBody>
          <a:bodyPr vert="horz" wrap="square" lIns="0" tIns="0" rIns="0" bIns="0" rtlCol="0">
            <a:spAutoFit/>
          </a:bodyPr>
          <a:lstStyle/>
          <a:p>
            <a:pPr marL="12700">
              <a:lnSpc>
                <a:spcPct val="100000"/>
              </a:lnSpc>
            </a:pPr>
            <a:r>
              <a:rPr lang="en-US" sz="1000" spc="10" dirty="0">
                <a:solidFill>
                  <a:srgbClr val="FFFFFF"/>
                </a:solidFill>
                <a:latin typeface="Century Gothic"/>
                <a:cs typeface="Century Gothic"/>
              </a:rPr>
              <a:t>Presentation format taken from </a:t>
            </a:r>
            <a:r>
              <a:rPr sz="1000" spc="10" dirty="0">
                <a:solidFill>
                  <a:srgbClr val="FFFFFF"/>
                </a:solidFill>
                <a:latin typeface="Century Gothic"/>
                <a:cs typeface="Century Gothic"/>
              </a:rPr>
              <a:t>© </a:t>
            </a:r>
            <a:r>
              <a:rPr sz="1000" spc="-85" dirty="0">
                <a:solidFill>
                  <a:srgbClr val="FFFFFF"/>
                </a:solidFill>
                <a:latin typeface="Century Gothic"/>
                <a:cs typeface="Century Gothic"/>
              </a:rPr>
              <a:t>2017  </a:t>
            </a:r>
            <a:r>
              <a:rPr sz="1000" spc="-114" dirty="0">
                <a:solidFill>
                  <a:srgbClr val="FFFFFF"/>
                </a:solidFill>
                <a:latin typeface="Century Gothic"/>
                <a:cs typeface="Century Gothic"/>
              </a:rPr>
              <a:t>Adobe  </a:t>
            </a:r>
            <a:r>
              <a:rPr sz="1000" spc="-50" dirty="0">
                <a:solidFill>
                  <a:srgbClr val="FFFFFF"/>
                </a:solidFill>
                <a:latin typeface="Century Gothic"/>
                <a:cs typeface="Century Gothic"/>
              </a:rPr>
              <a:t>Systems </a:t>
            </a:r>
            <a:r>
              <a:rPr sz="1000" spc="-80" dirty="0">
                <a:solidFill>
                  <a:srgbClr val="FFFFFF"/>
                </a:solidFill>
                <a:latin typeface="Century Gothic"/>
                <a:cs typeface="Century Gothic"/>
              </a:rPr>
              <a:t>Incorporated.   </a:t>
            </a:r>
            <a:endParaRPr sz="1000" dirty="0">
              <a:latin typeface="Century Gothic"/>
              <a:cs typeface="Century Gothic"/>
            </a:endParaRPr>
          </a:p>
        </p:txBody>
      </p:sp>
      <p:sp>
        <p:nvSpPr>
          <p:cNvPr id="9" name="object 4"/>
          <p:cNvSpPr txBox="1">
            <a:spLocks/>
          </p:cNvSpPr>
          <p:nvPr/>
        </p:nvSpPr>
        <p:spPr>
          <a:xfrm>
            <a:off x="400930" y="328846"/>
            <a:ext cx="7904870" cy="492443"/>
          </a:xfrm>
          <a:prstGeom prst="rect">
            <a:avLst/>
          </a:prstGeom>
        </p:spPr>
        <p:txBody>
          <a:bodyPr vert="horz" wrap="square" lIns="0" tIns="0" rIns="0" bIns="0" rtlCol="0">
            <a:spAutoFit/>
          </a:bodyPr>
          <a:lstStyle>
            <a:lvl1pPr>
              <a:defRPr sz="3200" b="0" i="0">
                <a:solidFill>
                  <a:schemeClr val="bg1"/>
                </a:solidFill>
                <a:latin typeface="Calibri"/>
                <a:ea typeface="+mj-ea"/>
                <a:cs typeface="Calibri"/>
              </a:defRPr>
            </a:lvl1pPr>
          </a:lstStyle>
          <a:p>
            <a:pPr marL="12700"/>
            <a:r>
              <a:rPr lang="en-US" kern="0" spc="-55" dirty="0" smtClean="0"/>
              <a:t>Decision Tree Analysis – Parameter Optimization </a:t>
            </a:r>
            <a:endParaRPr lang="en-US" kern="0" spc="-95" dirty="0"/>
          </a:p>
        </p:txBody>
      </p:sp>
      <p:pic>
        <p:nvPicPr>
          <p:cNvPr id="5" name="Picture 6"/>
          <p:cNvPicPr/>
          <p:nvPr/>
        </p:nvPicPr>
        <p:blipFill>
          <a:blip r:embed="rId2"/>
          <a:stretch>
            <a:fillRect/>
          </a:stretch>
        </p:blipFill>
        <p:spPr>
          <a:xfrm>
            <a:off x="304800" y="3553164"/>
            <a:ext cx="2344553" cy="2847635"/>
          </a:xfrm>
          <a:prstGeom prst="rect">
            <a:avLst/>
          </a:prstGeom>
        </p:spPr>
      </p:pic>
      <p:pic>
        <p:nvPicPr>
          <p:cNvPr id="6" name="Picture 7"/>
          <p:cNvPicPr/>
          <p:nvPr/>
        </p:nvPicPr>
        <p:blipFill>
          <a:blip r:embed="rId3"/>
          <a:stretch>
            <a:fillRect/>
          </a:stretch>
        </p:blipFill>
        <p:spPr>
          <a:xfrm>
            <a:off x="3124200" y="3553163"/>
            <a:ext cx="2623923" cy="2847634"/>
          </a:xfrm>
          <a:prstGeom prst="rect">
            <a:avLst/>
          </a:prstGeom>
        </p:spPr>
      </p:pic>
      <p:pic>
        <p:nvPicPr>
          <p:cNvPr id="8" name="Picture 8"/>
          <p:cNvPicPr/>
          <p:nvPr/>
        </p:nvPicPr>
        <p:blipFill>
          <a:blip r:embed="rId4"/>
          <a:stretch>
            <a:fillRect/>
          </a:stretch>
        </p:blipFill>
        <p:spPr>
          <a:xfrm>
            <a:off x="6131316" y="3531242"/>
            <a:ext cx="2846529" cy="2847633"/>
          </a:xfrm>
          <a:prstGeom prst="rect">
            <a:avLst/>
          </a:prstGeom>
        </p:spPr>
      </p:pic>
      <p:sp>
        <p:nvSpPr>
          <p:cNvPr id="12" name="object 6"/>
          <p:cNvSpPr txBox="1"/>
          <p:nvPr/>
        </p:nvSpPr>
        <p:spPr>
          <a:xfrm>
            <a:off x="400930" y="990600"/>
            <a:ext cx="6831327" cy="1661993"/>
          </a:xfrm>
          <a:prstGeom prst="rect">
            <a:avLst/>
          </a:prstGeom>
        </p:spPr>
        <p:txBody>
          <a:bodyPr vert="horz" wrap="square" lIns="0" tIns="0" rIns="0" bIns="0" rtlCol="0">
            <a:spAutoFit/>
          </a:bodyPr>
          <a:lstStyle/>
          <a:p>
            <a:r>
              <a:rPr lang="en-US" altLang="ko-KR" sz="2400" dirty="0" smtClean="0">
                <a:solidFill>
                  <a:schemeClr val="bg1"/>
                </a:solidFill>
              </a:rPr>
              <a:t> </a:t>
            </a:r>
          </a:p>
          <a:p>
            <a:r>
              <a:rPr lang="en-US" altLang="ko-KR" sz="2400" dirty="0" smtClean="0">
                <a:solidFill>
                  <a:schemeClr val="bg1"/>
                </a:solidFill>
              </a:rPr>
              <a:t>1. Feature Selection</a:t>
            </a:r>
          </a:p>
          <a:p>
            <a:pPr marL="342900" indent="-342900">
              <a:buFont typeface="Arial" panose="020B0604020202020204" pitchFamily="34" charset="0"/>
              <a:buChar char="•"/>
            </a:pPr>
            <a:r>
              <a:rPr lang="en-US" altLang="ko-KR" sz="2000" dirty="0" smtClean="0">
                <a:solidFill>
                  <a:schemeClr val="bg1"/>
                </a:solidFill>
              </a:rPr>
              <a:t>The </a:t>
            </a:r>
            <a:r>
              <a:rPr lang="en-US" altLang="ko-KR" sz="2000" dirty="0">
                <a:solidFill>
                  <a:schemeClr val="bg1"/>
                </a:solidFill>
              </a:rPr>
              <a:t>top 30% of the most important feature using a chi2 </a:t>
            </a:r>
            <a:r>
              <a:rPr lang="en-US" altLang="ko-KR" sz="2000" dirty="0" smtClean="0">
                <a:solidFill>
                  <a:schemeClr val="bg1"/>
                </a:solidFill>
              </a:rPr>
              <a:t>test. </a:t>
            </a:r>
          </a:p>
          <a:p>
            <a:pPr marL="342900" indent="-342900">
              <a:buFont typeface="Arial" panose="020B0604020202020204" pitchFamily="34" charset="0"/>
              <a:buChar char="•"/>
            </a:pPr>
            <a:r>
              <a:rPr lang="en-US" altLang="ko-KR" sz="2000" dirty="0" smtClean="0">
                <a:solidFill>
                  <a:schemeClr val="bg1"/>
                </a:solidFill>
              </a:rPr>
              <a:t>top </a:t>
            </a:r>
            <a:r>
              <a:rPr lang="en-US" altLang="ko-KR" sz="2000" dirty="0">
                <a:solidFill>
                  <a:schemeClr val="bg1"/>
                </a:solidFill>
              </a:rPr>
              <a:t>four features were “studied_credits”, “count_date”, “sum_click_sum”, and “avg_date_submission”. </a:t>
            </a:r>
            <a:endParaRPr lang="en-US" altLang="ko-KR" sz="2000" dirty="0" smtClean="0">
              <a:solidFill>
                <a:schemeClr val="bg1"/>
              </a:solidFill>
            </a:endParaRPr>
          </a:p>
        </p:txBody>
      </p:sp>
      <p:sp>
        <p:nvSpPr>
          <p:cNvPr id="4" name="직사각형 3"/>
          <p:cNvSpPr/>
          <p:nvPr/>
        </p:nvSpPr>
        <p:spPr>
          <a:xfrm>
            <a:off x="3124200" y="2917356"/>
            <a:ext cx="2623923" cy="461665"/>
          </a:xfrm>
          <a:prstGeom prst="rect">
            <a:avLst/>
          </a:prstGeom>
        </p:spPr>
        <p:txBody>
          <a:bodyPr wrap="none">
            <a:spAutoFit/>
          </a:bodyPr>
          <a:lstStyle/>
          <a:p>
            <a:r>
              <a:rPr lang="en-US" altLang="ko-KR" sz="2400" dirty="0" smtClean="0">
                <a:solidFill>
                  <a:schemeClr val="bg1"/>
                </a:solidFill>
              </a:rPr>
              <a:t>3. Max </a:t>
            </a:r>
            <a:r>
              <a:rPr lang="en-US" altLang="ko-KR" sz="2400" dirty="0">
                <a:solidFill>
                  <a:schemeClr val="bg1"/>
                </a:solidFill>
              </a:rPr>
              <a:t>Depth Value</a:t>
            </a:r>
          </a:p>
        </p:txBody>
      </p:sp>
      <p:sp>
        <p:nvSpPr>
          <p:cNvPr id="17" name="직사각형 16"/>
          <p:cNvSpPr/>
          <p:nvPr/>
        </p:nvSpPr>
        <p:spPr>
          <a:xfrm>
            <a:off x="6172200" y="2935540"/>
            <a:ext cx="2794163" cy="461665"/>
          </a:xfrm>
          <a:prstGeom prst="rect">
            <a:avLst/>
          </a:prstGeom>
        </p:spPr>
        <p:txBody>
          <a:bodyPr wrap="none">
            <a:spAutoFit/>
          </a:bodyPr>
          <a:lstStyle/>
          <a:p>
            <a:r>
              <a:rPr lang="en-US" altLang="ko-KR" sz="2400" dirty="0" smtClean="0">
                <a:solidFill>
                  <a:schemeClr val="bg1"/>
                </a:solidFill>
              </a:rPr>
              <a:t>4. Mean </a:t>
            </a:r>
            <a:r>
              <a:rPr lang="en-US" altLang="ko-KR" sz="2400" dirty="0">
                <a:solidFill>
                  <a:schemeClr val="bg1"/>
                </a:solidFill>
              </a:rPr>
              <a:t>Sample Leaf</a:t>
            </a:r>
          </a:p>
        </p:txBody>
      </p:sp>
      <p:sp>
        <p:nvSpPr>
          <p:cNvPr id="18" name="직사각형 17"/>
          <p:cNvSpPr/>
          <p:nvPr/>
        </p:nvSpPr>
        <p:spPr>
          <a:xfrm>
            <a:off x="304800" y="2899170"/>
            <a:ext cx="2344553" cy="461665"/>
          </a:xfrm>
          <a:prstGeom prst="rect">
            <a:avLst/>
          </a:prstGeom>
        </p:spPr>
        <p:txBody>
          <a:bodyPr wrap="none">
            <a:spAutoFit/>
          </a:bodyPr>
          <a:lstStyle/>
          <a:p>
            <a:r>
              <a:rPr lang="en-US" altLang="ko-KR" sz="2400" dirty="0" smtClean="0">
                <a:solidFill>
                  <a:schemeClr val="bg1"/>
                </a:solidFill>
              </a:rPr>
              <a:t>2. Best Percentile</a:t>
            </a:r>
            <a:endParaRPr lang="en-US" altLang="ko-KR" sz="2400" dirty="0">
              <a:solidFill>
                <a:schemeClr val="bg1"/>
              </a:solidFill>
            </a:endParaRPr>
          </a:p>
        </p:txBody>
      </p:sp>
      <p:sp>
        <p:nvSpPr>
          <p:cNvPr id="19" name="직사각형 18"/>
          <p:cNvSpPr/>
          <p:nvPr/>
        </p:nvSpPr>
        <p:spPr>
          <a:xfrm>
            <a:off x="9593892" y="3522871"/>
            <a:ext cx="2293307" cy="2308324"/>
          </a:xfrm>
          <a:prstGeom prst="rect">
            <a:avLst/>
          </a:prstGeom>
        </p:spPr>
        <p:txBody>
          <a:bodyPr wrap="square">
            <a:spAutoFit/>
          </a:bodyPr>
          <a:lstStyle/>
          <a:p>
            <a:r>
              <a:rPr lang="en-US" altLang="ko-KR" sz="2400" dirty="0" smtClean="0">
                <a:solidFill>
                  <a:schemeClr val="bg1"/>
                </a:solidFill>
              </a:rPr>
              <a:t>Accuracy improve from 0.45 to 0.56 after parameter optimization process</a:t>
            </a:r>
            <a:endParaRPr lang="en-US" altLang="ko-KR" sz="2400" dirty="0">
              <a:solidFill>
                <a:schemeClr val="bg1"/>
              </a:solidFill>
            </a:endParaRPr>
          </a:p>
        </p:txBody>
      </p:sp>
      <p:sp>
        <p:nvSpPr>
          <p:cNvPr id="20" name="직사각형 19"/>
          <p:cNvSpPr/>
          <p:nvPr/>
        </p:nvSpPr>
        <p:spPr>
          <a:xfrm>
            <a:off x="9593892" y="3083675"/>
            <a:ext cx="2362200" cy="461665"/>
          </a:xfrm>
          <a:prstGeom prst="rect">
            <a:avLst/>
          </a:prstGeom>
        </p:spPr>
        <p:txBody>
          <a:bodyPr wrap="square">
            <a:spAutoFit/>
          </a:bodyPr>
          <a:lstStyle/>
          <a:p>
            <a:r>
              <a:rPr lang="en-US" altLang="ko-KR" sz="2400" dirty="0">
                <a:solidFill>
                  <a:schemeClr val="bg1"/>
                </a:solidFill>
              </a:rPr>
              <a:t>5. Final result </a:t>
            </a:r>
          </a:p>
        </p:txBody>
      </p:sp>
    </p:spTree>
    <p:extLst>
      <p:ext uri="{BB962C8B-B14F-4D97-AF65-F5344CB8AC3E}">
        <p14:creationId xmlns:p14="http://schemas.microsoft.com/office/powerpoint/2010/main" val="1122947799"/>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4"/>
          <p:cNvSpPr txBox="1"/>
          <p:nvPr/>
        </p:nvSpPr>
        <p:spPr>
          <a:xfrm>
            <a:off x="152400" y="6528817"/>
            <a:ext cx="5029200" cy="153888"/>
          </a:xfrm>
          <a:prstGeom prst="rect">
            <a:avLst/>
          </a:prstGeom>
        </p:spPr>
        <p:txBody>
          <a:bodyPr vert="horz" wrap="square" lIns="0" tIns="0" rIns="0" bIns="0" rtlCol="0">
            <a:spAutoFit/>
          </a:bodyPr>
          <a:lstStyle/>
          <a:p>
            <a:pPr marL="12700">
              <a:lnSpc>
                <a:spcPct val="100000"/>
              </a:lnSpc>
            </a:pPr>
            <a:r>
              <a:rPr lang="en-US" sz="1000" spc="10" dirty="0">
                <a:solidFill>
                  <a:srgbClr val="FFFFFF"/>
                </a:solidFill>
                <a:latin typeface="Century Gothic"/>
                <a:cs typeface="Century Gothic"/>
              </a:rPr>
              <a:t>Presentation format taken from </a:t>
            </a:r>
            <a:r>
              <a:rPr sz="1000" spc="10" dirty="0">
                <a:solidFill>
                  <a:srgbClr val="FFFFFF"/>
                </a:solidFill>
                <a:latin typeface="Century Gothic"/>
                <a:cs typeface="Century Gothic"/>
              </a:rPr>
              <a:t>© </a:t>
            </a:r>
            <a:r>
              <a:rPr sz="1000" spc="-85" dirty="0">
                <a:solidFill>
                  <a:srgbClr val="FFFFFF"/>
                </a:solidFill>
                <a:latin typeface="Century Gothic"/>
                <a:cs typeface="Century Gothic"/>
              </a:rPr>
              <a:t>2017  </a:t>
            </a:r>
            <a:r>
              <a:rPr sz="1000" spc="-114" dirty="0">
                <a:solidFill>
                  <a:srgbClr val="FFFFFF"/>
                </a:solidFill>
                <a:latin typeface="Century Gothic"/>
                <a:cs typeface="Century Gothic"/>
              </a:rPr>
              <a:t>Adobe  </a:t>
            </a:r>
            <a:r>
              <a:rPr sz="1000" spc="-50" dirty="0">
                <a:solidFill>
                  <a:srgbClr val="FFFFFF"/>
                </a:solidFill>
                <a:latin typeface="Century Gothic"/>
                <a:cs typeface="Century Gothic"/>
              </a:rPr>
              <a:t>Systems </a:t>
            </a:r>
            <a:r>
              <a:rPr sz="1000" spc="-80" dirty="0">
                <a:solidFill>
                  <a:srgbClr val="FFFFFF"/>
                </a:solidFill>
                <a:latin typeface="Century Gothic"/>
                <a:cs typeface="Century Gothic"/>
              </a:rPr>
              <a:t>Incorporated.   </a:t>
            </a:r>
            <a:endParaRPr sz="1000" dirty="0">
              <a:latin typeface="Century Gothic"/>
              <a:cs typeface="Century Gothic"/>
            </a:endParaRPr>
          </a:p>
        </p:txBody>
      </p:sp>
      <p:sp>
        <p:nvSpPr>
          <p:cNvPr id="9" name="object 4"/>
          <p:cNvSpPr txBox="1">
            <a:spLocks/>
          </p:cNvSpPr>
          <p:nvPr/>
        </p:nvSpPr>
        <p:spPr>
          <a:xfrm>
            <a:off x="400930" y="328846"/>
            <a:ext cx="7904870" cy="492443"/>
          </a:xfrm>
          <a:prstGeom prst="rect">
            <a:avLst/>
          </a:prstGeom>
        </p:spPr>
        <p:txBody>
          <a:bodyPr vert="horz" wrap="square" lIns="0" tIns="0" rIns="0" bIns="0" rtlCol="0">
            <a:spAutoFit/>
          </a:bodyPr>
          <a:lstStyle>
            <a:lvl1pPr>
              <a:defRPr sz="3200" b="0" i="0">
                <a:solidFill>
                  <a:schemeClr val="bg1"/>
                </a:solidFill>
                <a:latin typeface="Calibri"/>
                <a:ea typeface="+mj-ea"/>
                <a:cs typeface="Calibri"/>
              </a:defRPr>
            </a:lvl1pPr>
          </a:lstStyle>
          <a:p>
            <a:pPr marL="12700"/>
            <a:r>
              <a:rPr lang="en-US" kern="0" spc="-55" dirty="0" smtClean="0"/>
              <a:t>Logistic Regression Analysis</a:t>
            </a:r>
            <a:endParaRPr lang="en-US" kern="0" spc="-95"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0" y="1022256"/>
            <a:ext cx="3905250" cy="5472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9" descr="C:\Users\ic07949\Desktop\personal\adobe\image-ROC_AUC.png"/>
          <p:cNvPicPr/>
          <p:nvPr/>
        </p:nvPicPr>
        <p:blipFill>
          <a:blip r:embed="rId3">
            <a:extLst>
              <a:ext uri="{28A0092B-C50C-407E-A947-70E740481C1C}">
                <a14:useLocalDpi xmlns:a14="http://schemas.microsoft.com/office/drawing/2010/main" val="0"/>
              </a:ext>
            </a:extLst>
          </a:blip>
          <a:srcRect/>
          <a:stretch>
            <a:fillRect/>
          </a:stretch>
        </p:blipFill>
        <p:spPr bwMode="auto">
          <a:xfrm>
            <a:off x="3886200" y="2908741"/>
            <a:ext cx="3886200" cy="3569970"/>
          </a:xfrm>
          <a:prstGeom prst="rect">
            <a:avLst/>
          </a:prstGeom>
          <a:noFill/>
          <a:ln>
            <a:noFill/>
          </a:ln>
        </p:spPr>
      </p:pic>
      <p:sp>
        <p:nvSpPr>
          <p:cNvPr id="2" name="TextBox 1"/>
          <p:cNvSpPr txBox="1"/>
          <p:nvPr/>
        </p:nvSpPr>
        <p:spPr>
          <a:xfrm>
            <a:off x="5181600" y="1022257"/>
            <a:ext cx="2286000" cy="369332"/>
          </a:xfrm>
          <a:prstGeom prst="rect">
            <a:avLst/>
          </a:prstGeom>
          <a:noFill/>
        </p:spPr>
        <p:txBody>
          <a:bodyPr wrap="square" rtlCol="0">
            <a:spAutoFit/>
          </a:bodyPr>
          <a:lstStyle/>
          <a:p>
            <a:r>
              <a:rPr lang="en-US" altLang="ko-KR" dirty="0" smtClean="0"/>
              <a:t>Model Fit </a:t>
            </a:r>
            <a:endParaRPr lang="ko-KR" altLang="en-US" dirty="0"/>
          </a:p>
        </p:txBody>
      </p:sp>
      <p:sp>
        <p:nvSpPr>
          <p:cNvPr id="10" name="직사각형 9"/>
          <p:cNvSpPr/>
          <p:nvPr/>
        </p:nvSpPr>
        <p:spPr>
          <a:xfrm>
            <a:off x="4976548" y="2167291"/>
            <a:ext cx="1371016" cy="461665"/>
          </a:xfrm>
          <a:prstGeom prst="rect">
            <a:avLst/>
          </a:prstGeom>
        </p:spPr>
        <p:txBody>
          <a:bodyPr wrap="none">
            <a:spAutoFit/>
          </a:bodyPr>
          <a:lstStyle/>
          <a:p>
            <a:r>
              <a:rPr lang="en-US" altLang="ko-KR" sz="2400" dirty="0" smtClean="0">
                <a:solidFill>
                  <a:schemeClr val="bg1"/>
                </a:solidFill>
              </a:rPr>
              <a:t>Accuracy </a:t>
            </a:r>
            <a:endParaRPr lang="en-US" altLang="ko-KR" sz="2400" dirty="0">
              <a:solidFill>
                <a:schemeClr val="bg1"/>
              </a:solidFill>
            </a:endParaRPr>
          </a:p>
        </p:txBody>
      </p:sp>
      <p:sp>
        <p:nvSpPr>
          <p:cNvPr id="12" name="직사각형 11"/>
          <p:cNvSpPr/>
          <p:nvPr/>
        </p:nvSpPr>
        <p:spPr>
          <a:xfrm>
            <a:off x="8915400" y="405564"/>
            <a:ext cx="1378904" cy="461665"/>
          </a:xfrm>
          <a:prstGeom prst="rect">
            <a:avLst/>
          </a:prstGeom>
        </p:spPr>
        <p:txBody>
          <a:bodyPr wrap="none">
            <a:spAutoFit/>
          </a:bodyPr>
          <a:lstStyle/>
          <a:p>
            <a:r>
              <a:rPr lang="en-US" altLang="ko-KR" sz="2400" dirty="0" smtClean="0">
                <a:solidFill>
                  <a:schemeClr val="bg1"/>
                </a:solidFill>
              </a:rPr>
              <a:t>Model Fit</a:t>
            </a:r>
            <a:endParaRPr lang="en-US" altLang="ko-KR" sz="2400" dirty="0">
              <a:solidFill>
                <a:schemeClr val="bg1"/>
              </a:solidFill>
            </a:endParaRPr>
          </a:p>
        </p:txBody>
      </p:sp>
      <p:sp>
        <p:nvSpPr>
          <p:cNvPr id="13" name="직사각형 12"/>
          <p:cNvSpPr/>
          <p:nvPr/>
        </p:nvSpPr>
        <p:spPr>
          <a:xfrm>
            <a:off x="53826" y="1659460"/>
            <a:ext cx="3832374" cy="4154984"/>
          </a:xfrm>
          <a:prstGeom prst="rect">
            <a:avLst/>
          </a:prstGeom>
        </p:spPr>
        <p:txBody>
          <a:bodyPr wrap="square">
            <a:spAutoFit/>
          </a:bodyPr>
          <a:lstStyle/>
          <a:p>
            <a:pPr marL="342900" indent="-342900">
              <a:buFont typeface="Arial" panose="020B0604020202020204" pitchFamily="34" charset="0"/>
              <a:buChar char="•"/>
            </a:pPr>
            <a:r>
              <a:rPr lang="en-US" altLang="ko-KR" sz="2400" dirty="0" smtClean="0">
                <a:solidFill>
                  <a:schemeClr val="bg1"/>
                </a:solidFill>
              </a:rPr>
              <a:t>Create binary target variable</a:t>
            </a:r>
          </a:p>
          <a:p>
            <a:pPr marL="342900" indent="-342900">
              <a:buFont typeface="Arial" panose="020B0604020202020204" pitchFamily="34" charset="0"/>
              <a:buChar char="•"/>
            </a:pPr>
            <a:endParaRPr lang="en-US" altLang="ko-KR" sz="2400" dirty="0">
              <a:solidFill>
                <a:schemeClr val="bg1"/>
              </a:solidFill>
            </a:endParaRPr>
          </a:p>
          <a:p>
            <a:pPr marL="342900" indent="-342900">
              <a:buFont typeface="Arial" panose="020B0604020202020204" pitchFamily="34" charset="0"/>
              <a:buChar char="•"/>
            </a:pPr>
            <a:r>
              <a:rPr lang="en-US" altLang="ko-KR" sz="2400" dirty="0" smtClean="0">
                <a:solidFill>
                  <a:schemeClr val="bg1"/>
                </a:solidFill>
              </a:rPr>
              <a:t>Model Fit (Fit)</a:t>
            </a:r>
          </a:p>
          <a:p>
            <a:pPr marL="342900" indent="-342900">
              <a:buFont typeface="Arial" panose="020B0604020202020204" pitchFamily="34" charset="0"/>
              <a:buChar char="•"/>
            </a:pPr>
            <a:r>
              <a:rPr lang="en-US" altLang="ko-KR" sz="2400" dirty="0" smtClean="0">
                <a:solidFill>
                  <a:schemeClr val="bg1"/>
                </a:solidFill>
              </a:rPr>
              <a:t>Multicollinearity test</a:t>
            </a:r>
          </a:p>
          <a:p>
            <a:pPr marL="342900" indent="-342900">
              <a:buFont typeface="Arial" panose="020B0604020202020204" pitchFamily="34" charset="0"/>
              <a:buChar char="•"/>
            </a:pPr>
            <a:r>
              <a:rPr lang="en-US" altLang="ko-KR" sz="2400" dirty="0" smtClean="0">
                <a:solidFill>
                  <a:schemeClr val="bg1"/>
                </a:solidFill>
              </a:rPr>
              <a:t>Fit Model again (Fit 2 –Final </a:t>
            </a:r>
            <a:r>
              <a:rPr lang="en-US" altLang="ko-KR" sz="2400" dirty="0" err="1" smtClean="0">
                <a:solidFill>
                  <a:schemeClr val="bg1"/>
                </a:solidFill>
              </a:rPr>
              <a:t>Mdoel</a:t>
            </a:r>
            <a:r>
              <a:rPr lang="en-US" altLang="ko-KR" sz="2400" dirty="0" smtClean="0">
                <a:solidFill>
                  <a:schemeClr val="bg1"/>
                </a:solidFill>
              </a:rPr>
              <a:t> )</a:t>
            </a:r>
          </a:p>
          <a:p>
            <a:pPr marL="342900" indent="-342900">
              <a:buFont typeface="Arial" panose="020B0604020202020204" pitchFamily="34" charset="0"/>
              <a:buChar char="•"/>
            </a:pPr>
            <a:endParaRPr lang="en-US" altLang="ko-KR" sz="2400" dirty="0">
              <a:solidFill>
                <a:schemeClr val="bg1"/>
              </a:solidFill>
            </a:endParaRPr>
          </a:p>
          <a:p>
            <a:pPr marL="342900" indent="-342900">
              <a:buFont typeface="Arial" panose="020B0604020202020204" pitchFamily="34" charset="0"/>
              <a:buChar char="•"/>
            </a:pPr>
            <a:r>
              <a:rPr lang="en-US" altLang="ko-KR" sz="2400" dirty="0" smtClean="0">
                <a:solidFill>
                  <a:schemeClr val="bg1"/>
                </a:solidFill>
              </a:rPr>
              <a:t>Accuracy test</a:t>
            </a:r>
          </a:p>
          <a:p>
            <a:pPr marL="342900" indent="-342900">
              <a:buFont typeface="Arial" panose="020B0604020202020204" pitchFamily="34" charset="0"/>
              <a:buChar char="•"/>
            </a:pPr>
            <a:r>
              <a:rPr lang="en-US" altLang="ko-KR" sz="2400" dirty="0" smtClean="0">
                <a:solidFill>
                  <a:schemeClr val="bg1"/>
                </a:solidFill>
              </a:rPr>
              <a:t>Stability test (bootstrapping)</a:t>
            </a:r>
          </a:p>
        </p:txBody>
      </p:sp>
    </p:spTree>
    <p:extLst>
      <p:ext uri="{BB962C8B-B14F-4D97-AF65-F5344CB8AC3E}">
        <p14:creationId xmlns:p14="http://schemas.microsoft.com/office/powerpoint/2010/main" val="2124432722"/>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표 13"/>
          <p:cNvGraphicFramePr>
            <a:graphicFrameLocks noGrp="1"/>
          </p:cNvGraphicFramePr>
          <p:nvPr>
            <p:extLst>
              <p:ext uri="{D42A27DB-BD31-4B8C-83A1-F6EECF244321}">
                <p14:modId xmlns:p14="http://schemas.microsoft.com/office/powerpoint/2010/main" val="3267658853"/>
              </p:ext>
            </p:extLst>
          </p:nvPr>
        </p:nvGraphicFramePr>
        <p:xfrm>
          <a:off x="304800" y="1264279"/>
          <a:ext cx="1562100" cy="1351280"/>
        </p:xfrm>
        <a:graphic>
          <a:graphicData uri="http://schemas.openxmlformats.org/drawingml/2006/table">
            <a:tbl>
              <a:tblPr firstRow="1" bandRow="1">
                <a:tableStyleId>{5C22544A-7EE6-4342-B048-85BDC9FD1C3A}</a:tableStyleId>
              </a:tblPr>
              <a:tblGrid>
                <a:gridCol w="1562100"/>
              </a:tblGrid>
              <a:tr h="248920">
                <a:tc>
                  <a:txBody>
                    <a:bodyPr/>
                    <a:lstStyle/>
                    <a:p>
                      <a:pPr marL="0" marR="0" indent="0" defTabSz="914400" eaLnBrk="1" fontAlgn="auto" latinLnBrk="1" hangingPunct="1">
                        <a:lnSpc>
                          <a:spcPct val="100000"/>
                        </a:lnSpc>
                        <a:spcBef>
                          <a:spcPts val="0"/>
                        </a:spcBef>
                        <a:spcAft>
                          <a:spcPts val="0"/>
                        </a:spcAft>
                        <a:buClrTx/>
                        <a:buSzTx/>
                        <a:buFontTx/>
                        <a:buNone/>
                        <a:tabLst/>
                        <a:defRPr/>
                      </a:pPr>
                      <a:r>
                        <a:rPr lang="en-US" altLang="ko-KR" sz="1400" dirty="0" smtClean="0"/>
                        <a:t> </a:t>
                      </a:r>
                      <a:r>
                        <a:rPr lang="en-US" altLang="ko-KR" sz="1400" dirty="0" smtClean="0">
                          <a:solidFill>
                            <a:schemeClr val="bg1"/>
                          </a:solidFill>
                        </a:rPr>
                        <a:t>courses.csv</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r>
              <a:tr h="370840">
                <a:tc>
                  <a:txBody>
                    <a:bodyPr/>
                    <a:lstStyle/>
                    <a:p>
                      <a:pPr latinLnBrk="1"/>
                      <a:r>
                        <a:rPr lang="en-US" altLang="ko-KR" sz="1400" dirty="0" smtClean="0">
                          <a:solidFill>
                            <a:schemeClr val="bg1"/>
                          </a:solidFill>
                        </a:rPr>
                        <a:t> code_module </a:t>
                      </a:r>
                      <a:endParaRPr lang="ko-KR" altLang="en-US" sz="14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r h="370840">
                <a:tc>
                  <a:txBody>
                    <a:bodyPr/>
                    <a:lstStyle/>
                    <a:p>
                      <a:pPr marL="0" marR="0" indent="0" defTabSz="91440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rPr>
                        <a:t>code_presntation   </a:t>
                      </a:r>
                      <a:endParaRPr lang="ko-KR" altLang="en-US" sz="14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r h="0">
                <a:tc>
                  <a:txBody>
                    <a:bodyPr/>
                    <a:lstStyle/>
                    <a:p>
                      <a:pPr latinLnBrk="1"/>
                      <a:r>
                        <a:rPr lang="en-US" altLang="ko-KR" sz="1400" dirty="0" smtClean="0">
                          <a:solidFill>
                            <a:schemeClr val="bg1"/>
                          </a:solidFill>
                        </a:rPr>
                        <a:t> length </a:t>
                      </a:r>
                      <a:endParaRPr lang="ko-KR" altLang="en-US" sz="14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bl>
          </a:graphicData>
        </a:graphic>
      </p:graphicFrame>
      <p:graphicFrame>
        <p:nvGraphicFramePr>
          <p:cNvPr id="18" name="표 17"/>
          <p:cNvGraphicFramePr>
            <a:graphicFrameLocks noGrp="1"/>
          </p:cNvGraphicFramePr>
          <p:nvPr>
            <p:extLst>
              <p:ext uri="{D42A27DB-BD31-4B8C-83A1-F6EECF244321}">
                <p14:modId xmlns:p14="http://schemas.microsoft.com/office/powerpoint/2010/main" val="415262550"/>
              </p:ext>
            </p:extLst>
          </p:nvPr>
        </p:nvGraphicFramePr>
        <p:xfrm>
          <a:off x="152400" y="3985959"/>
          <a:ext cx="1905000" cy="2672080"/>
        </p:xfrm>
        <a:graphic>
          <a:graphicData uri="http://schemas.openxmlformats.org/drawingml/2006/table">
            <a:tbl>
              <a:tblPr firstRow="1" bandRow="1">
                <a:tableStyleId>{5C22544A-7EE6-4342-B048-85BDC9FD1C3A}</a:tableStyleId>
              </a:tblPr>
              <a:tblGrid>
                <a:gridCol w="1905000"/>
              </a:tblGrid>
              <a:tr h="447040">
                <a:tc>
                  <a:txBody>
                    <a:bodyPr/>
                    <a:lstStyle/>
                    <a:p>
                      <a:pPr marL="0" latinLnBrk="1"/>
                      <a:r>
                        <a:rPr lang="en-US" altLang="ko-KR" sz="1400" dirty="0" smtClean="0">
                          <a:solidFill>
                            <a:schemeClr val="bg1"/>
                          </a:solidFill>
                          <a:latin typeface="+mn-lt"/>
                          <a:ea typeface="+mn-ea"/>
                          <a:cs typeface="+mn-cs"/>
                        </a:rPr>
                        <a:t>assessments.csv</a:t>
                      </a:r>
                      <a:endParaRPr lang="ko-KR" altLang="en-US" sz="1400" dirty="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r>
              <a:tr h="370840">
                <a:tc>
                  <a:txBody>
                    <a:bodyPr/>
                    <a:lstStyle/>
                    <a:p>
                      <a:pPr marL="0" latinLnBrk="1"/>
                      <a:r>
                        <a:rPr lang="en-US" altLang="ko-KR" sz="1400" dirty="0" smtClean="0">
                          <a:solidFill>
                            <a:schemeClr val="bg1"/>
                          </a:solidFill>
                          <a:latin typeface="+mn-lt"/>
                          <a:ea typeface="+mn-ea"/>
                          <a:cs typeface="+mn-cs"/>
                        </a:rPr>
                        <a:t> code_module(FK)</a:t>
                      </a:r>
                      <a:endParaRPr lang="ko-KR" altLang="en-US" sz="1400" dirty="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r h="370840">
                <a:tc>
                  <a:txBody>
                    <a:bodyPr/>
                    <a:lstStyle/>
                    <a:p>
                      <a:pPr marL="0" latinLnBrk="1"/>
                      <a:r>
                        <a:rPr lang="en-US" altLang="ko-KR" sz="1400" dirty="0" smtClean="0">
                          <a:solidFill>
                            <a:schemeClr val="bg1"/>
                          </a:solidFill>
                          <a:latin typeface="+mn-lt"/>
                          <a:ea typeface="+mn-ea"/>
                          <a:cs typeface="+mn-cs"/>
                        </a:rPr>
                        <a:t>code_presentation(FK)</a:t>
                      </a:r>
                      <a:endParaRPr lang="ko-KR" altLang="en-US" sz="1400" dirty="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r h="370840">
                <a:tc>
                  <a:txBody>
                    <a:bodyPr/>
                    <a:lstStyle/>
                    <a:p>
                      <a:pPr marL="0" latinLnBrk="1"/>
                      <a:r>
                        <a:rPr lang="en-US" altLang="ko-KR" sz="1400" dirty="0" smtClean="0">
                          <a:solidFill>
                            <a:schemeClr val="bg1"/>
                          </a:solidFill>
                          <a:latin typeface="+mn-lt"/>
                          <a:ea typeface="+mn-ea"/>
                          <a:cs typeface="+mn-cs"/>
                        </a:rPr>
                        <a:t>id_assessment</a:t>
                      </a:r>
                      <a:endParaRPr lang="ko-KR" altLang="en-US" sz="1400" dirty="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r h="370840">
                <a:tc>
                  <a:txBody>
                    <a:bodyPr/>
                    <a:lstStyle/>
                    <a:p>
                      <a:pPr marL="0" latinLnBrk="1"/>
                      <a:r>
                        <a:rPr lang="en-US" altLang="ko-KR" sz="1400" dirty="0" smtClean="0">
                          <a:solidFill>
                            <a:schemeClr val="bg1"/>
                          </a:solidFill>
                          <a:latin typeface="+mn-lt"/>
                          <a:ea typeface="+mn-ea"/>
                          <a:cs typeface="+mn-cs"/>
                        </a:rPr>
                        <a:t>assessment_type</a:t>
                      </a:r>
                      <a:endParaRPr lang="ko-KR" altLang="en-US" sz="1400" dirty="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r h="370840">
                <a:tc>
                  <a:txBody>
                    <a:bodyPr/>
                    <a:lstStyle/>
                    <a:p>
                      <a:pPr marL="0" latinLnBrk="1"/>
                      <a:r>
                        <a:rPr lang="en-US" altLang="ko-KR" sz="1400" dirty="0" smtClean="0">
                          <a:solidFill>
                            <a:schemeClr val="bg1"/>
                          </a:solidFill>
                          <a:latin typeface="+mn-lt"/>
                          <a:ea typeface="+mn-ea"/>
                          <a:cs typeface="+mn-cs"/>
                        </a:rPr>
                        <a:t>assessment_date</a:t>
                      </a:r>
                      <a:endParaRPr lang="ko-KR" altLang="en-US" sz="1400" dirty="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r h="370840">
                <a:tc>
                  <a:txBody>
                    <a:bodyPr/>
                    <a:lstStyle/>
                    <a:p>
                      <a:pPr marL="0" latinLnBrk="1"/>
                      <a:r>
                        <a:rPr lang="en-US" altLang="ko-KR" sz="1400" dirty="0" smtClean="0">
                          <a:solidFill>
                            <a:schemeClr val="bg1"/>
                          </a:solidFill>
                          <a:latin typeface="+mn-lt"/>
                          <a:ea typeface="+mn-ea"/>
                          <a:cs typeface="+mn-cs"/>
                        </a:rPr>
                        <a:t>weight</a:t>
                      </a:r>
                      <a:endParaRPr lang="ko-KR" altLang="en-US" sz="1400" dirty="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bl>
          </a:graphicData>
        </a:graphic>
      </p:graphicFrame>
      <p:graphicFrame>
        <p:nvGraphicFramePr>
          <p:cNvPr id="20" name="표 19"/>
          <p:cNvGraphicFramePr>
            <a:graphicFrameLocks noGrp="1"/>
          </p:cNvGraphicFramePr>
          <p:nvPr>
            <p:extLst>
              <p:ext uri="{D42A27DB-BD31-4B8C-83A1-F6EECF244321}">
                <p14:modId xmlns:p14="http://schemas.microsoft.com/office/powerpoint/2010/main" val="1093927113"/>
              </p:ext>
            </p:extLst>
          </p:nvPr>
        </p:nvGraphicFramePr>
        <p:xfrm>
          <a:off x="2971800" y="1918970"/>
          <a:ext cx="1981200" cy="1976438"/>
        </p:xfrm>
        <a:graphic>
          <a:graphicData uri="http://schemas.openxmlformats.org/drawingml/2006/table">
            <a:tbl>
              <a:tblPr firstRow="1" bandRow="1">
                <a:tableStyleId>{5C22544A-7EE6-4342-B048-85BDC9FD1C3A}</a:tableStyleId>
              </a:tblPr>
              <a:tblGrid>
                <a:gridCol w="1981200"/>
              </a:tblGrid>
              <a:tr h="285900">
                <a:tc>
                  <a:txBody>
                    <a:bodyPr/>
                    <a:lstStyle/>
                    <a:p>
                      <a:pPr marL="0" algn="ctr" fontAlgn="ctr" latinLnBrk="1"/>
                      <a:r>
                        <a:rPr lang="en-US" sz="1400" dirty="0">
                          <a:solidFill>
                            <a:schemeClr val="bg1"/>
                          </a:solidFill>
                          <a:latin typeface="+mn-lt"/>
                          <a:ea typeface="+mn-ea"/>
                          <a:cs typeface="+mn-cs"/>
                        </a:rPr>
                        <a:t>   vle.csv</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r>
              <a:tr h="273469">
                <a:tc>
                  <a:txBody>
                    <a:bodyPr/>
                    <a:lstStyle/>
                    <a:p>
                      <a:pPr marL="0" algn="ctr" fontAlgn="ctr" latinLnBrk="1"/>
                      <a:r>
                        <a:rPr lang="en-US" sz="1400" dirty="0">
                          <a:solidFill>
                            <a:schemeClr val="bg1"/>
                          </a:solidFill>
                          <a:latin typeface="+mn-lt"/>
                          <a:ea typeface="+mn-ea"/>
                          <a:cs typeface="+mn-cs"/>
                        </a:rPr>
                        <a:t>   id_site</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r h="273469">
                <a:tc>
                  <a:txBody>
                    <a:bodyPr/>
                    <a:lstStyle/>
                    <a:p>
                      <a:pPr marL="0" algn="ctr" fontAlgn="ctr" latinLnBrk="1"/>
                      <a:r>
                        <a:rPr lang="en-US" sz="1400" dirty="0">
                          <a:solidFill>
                            <a:schemeClr val="bg1"/>
                          </a:solidFill>
                          <a:latin typeface="+mn-lt"/>
                          <a:ea typeface="+mn-ea"/>
                          <a:cs typeface="+mn-cs"/>
                        </a:rPr>
                        <a:t>   </a:t>
                      </a:r>
                      <a:r>
                        <a:rPr lang="en-US" sz="1400" dirty="0" smtClean="0">
                          <a:solidFill>
                            <a:schemeClr val="bg1"/>
                          </a:solidFill>
                          <a:latin typeface="+mn-lt"/>
                          <a:ea typeface="+mn-ea"/>
                          <a:cs typeface="+mn-cs"/>
                        </a:rPr>
                        <a:t>code_module(FK) </a:t>
                      </a:r>
                      <a:endParaRPr lang="en-US" sz="1400" dirty="0">
                        <a:solidFill>
                          <a:schemeClr val="bg1"/>
                        </a:solidFill>
                        <a:latin typeface="+mn-lt"/>
                        <a:ea typeface="+mn-ea"/>
                        <a:cs typeface="+mn-cs"/>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r h="285900">
                <a:tc>
                  <a:txBody>
                    <a:bodyPr/>
                    <a:lstStyle/>
                    <a:p>
                      <a:pPr marL="0" algn="ctr" fontAlgn="ctr" latinLnBrk="1"/>
                      <a:r>
                        <a:rPr lang="en-US" sz="1400" dirty="0">
                          <a:solidFill>
                            <a:schemeClr val="bg1"/>
                          </a:solidFill>
                          <a:latin typeface="+mn-lt"/>
                          <a:ea typeface="+mn-ea"/>
                          <a:cs typeface="+mn-cs"/>
                        </a:rPr>
                        <a:t>   </a:t>
                      </a:r>
                      <a:r>
                        <a:rPr lang="en-US" sz="1400" dirty="0" smtClean="0">
                          <a:solidFill>
                            <a:schemeClr val="bg1"/>
                          </a:solidFill>
                          <a:latin typeface="+mn-lt"/>
                          <a:ea typeface="+mn-ea"/>
                          <a:cs typeface="+mn-cs"/>
                        </a:rPr>
                        <a:t>code_presentation(FK)</a:t>
                      </a:r>
                      <a:endParaRPr lang="en-US" sz="1400" dirty="0">
                        <a:solidFill>
                          <a:schemeClr val="bg1"/>
                        </a:solidFill>
                        <a:latin typeface="+mn-lt"/>
                        <a:ea typeface="+mn-ea"/>
                        <a:cs typeface="+mn-cs"/>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r h="285900">
                <a:tc>
                  <a:txBody>
                    <a:bodyPr/>
                    <a:lstStyle/>
                    <a:p>
                      <a:pPr marL="0" algn="ctr" fontAlgn="ctr" latinLnBrk="1"/>
                      <a:r>
                        <a:rPr lang="en-US" sz="1400" dirty="0">
                          <a:solidFill>
                            <a:schemeClr val="bg1"/>
                          </a:solidFill>
                          <a:latin typeface="+mn-lt"/>
                          <a:ea typeface="+mn-ea"/>
                          <a:cs typeface="+mn-cs"/>
                        </a:rPr>
                        <a:t>   activity_type</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r h="285900">
                <a:tc>
                  <a:txBody>
                    <a:bodyPr/>
                    <a:lstStyle/>
                    <a:p>
                      <a:pPr marL="0" algn="ctr" fontAlgn="ctr" latinLnBrk="1"/>
                      <a:r>
                        <a:rPr lang="en-US" sz="1400" dirty="0">
                          <a:solidFill>
                            <a:schemeClr val="bg1"/>
                          </a:solidFill>
                          <a:latin typeface="+mn-lt"/>
                          <a:ea typeface="+mn-ea"/>
                          <a:cs typeface="+mn-cs"/>
                        </a:rPr>
                        <a:t>   week_from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r h="285900">
                <a:tc>
                  <a:txBody>
                    <a:bodyPr/>
                    <a:lstStyle/>
                    <a:p>
                      <a:pPr marL="0" algn="ctr" fontAlgn="ctr" latinLnBrk="1"/>
                      <a:r>
                        <a:rPr lang="en-US" sz="1400" dirty="0">
                          <a:solidFill>
                            <a:schemeClr val="bg1"/>
                          </a:solidFill>
                          <a:latin typeface="+mn-lt"/>
                          <a:ea typeface="+mn-ea"/>
                          <a:cs typeface="+mn-cs"/>
                        </a:rPr>
                        <a:t>   week_to</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bl>
          </a:graphicData>
        </a:graphic>
      </p:graphicFrame>
      <p:graphicFrame>
        <p:nvGraphicFramePr>
          <p:cNvPr id="21" name="표 20"/>
          <p:cNvGraphicFramePr>
            <a:graphicFrameLocks noGrp="1"/>
          </p:cNvGraphicFramePr>
          <p:nvPr>
            <p:extLst>
              <p:ext uri="{D42A27DB-BD31-4B8C-83A1-F6EECF244321}">
                <p14:modId xmlns:p14="http://schemas.microsoft.com/office/powerpoint/2010/main" val="3778965147"/>
              </p:ext>
            </p:extLst>
          </p:nvPr>
        </p:nvGraphicFramePr>
        <p:xfrm>
          <a:off x="9296400" y="2514600"/>
          <a:ext cx="2667000" cy="2971800"/>
        </p:xfrm>
        <a:graphic>
          <a:graphicData uri="http://schemas.openxmlformats.org/drawingml/2006/table">
            <a:tbl>
              <a:tblPr firstRow="1" bandRow="1">
                <a:tableStyleId>{5C22544A-7EE6-4342-B048-85BDC9FD1C3A}</a:tableStyleId>
              </a:tblPr>
              <a:tblGrid>
                <a:gridCol w="2667000"/>
              </a:tblGrid>
              <a:tr h="219075">
                <a:tc>
                  <a:txBody>
                    <a:bodyPr/>
                    <a:lstStyle/>
                    <a:p>
                      <a:pPr marL="0" algn="ctr" fontAlgn="ctr" latinLnBrk="1"/>
                      <a:r>
                        <a:rPr lang="en-US" sz="1400" dirty="0">
                          <a:solidFill>
                            <a:schemeClr val="bg1"/>
                          </a:solidFill>
                          <a:latin typeface="+mn-lt"/>
                          <a:ea typeface="+mn-ea"/>
                          <a:cs typeface="+mn-cs"/>
                        </a:rPr>
                        <a:t>   studentInfo.csv</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r>
              <a:tr h="209550">
                <a:tc>
                  <a:txBody>
                    <a:bodyPr/>
                    <a:lstStyle/>
                    <a:p>
                      <a:pPr marL="0" algn="ctr" fontAlgn="ctr" latinLnBrk="1"/>
                      <a:r>
                        <a:rPr lang="en-US" sz="1400" dirty="0">
                          <a:solidFill>
                            <a:schemeClr val="bg1"/>
                          </a:solidFill>
                          <a:latin typeface="+mn-lt"/>
                          <a:ea typeface="+mn-ea"/>
                          <a:cs typeface="+mn-cs"/>
                        </a:rPr>
                        <a:t>   code_module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r h="209550">
                <a:tc>
                  <a:txBody>
                    <a:bodyPr/>
                    <a:lstStyle/>
                    <a:p>
                      <a:pPr marL="0" algn="ctr" fontAlgn="ctr" latinLnBrk="1"/>
                      <a:r>
                        <a:rPr lang="en-US" sz="1400" dirty="0">
                          <a:solidFill>
                            <a:schemeClr val="bg1"/>
                          </a:solidFill>
                          <a:latin typeface="+mn-lt"/>
                          <a:ea typeface="+mn-ea"/>
                          <a:cs typeface="+mn-cs"/>
                        </a:rPr>
                        <a:t>   code_presentation</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r h="219075">
                <a:tc>
                  <a:txBody>
                    <a:bodyPr/>
                    <a:lstStyle/>
                    <a:p>
                      <a:pPr marL="0" algn="ctr" fontAlgn="ctr" latinLnBrk="1"/>
                      <a:r>
                        <a:rPr lang="en-US" sz="1400" dirty="0">
                          <a:solidFill>
                            <a:schemeClr val="bg1"/>
                          </a:solidFill>
                          <a:latin typeface="+mn-lt"/>
                          <a:ea typeface="+mn-ea"/>
                          <a:cs typeface="+mn-cs"/>
                        </a:rPr>
                        <a:t>   id_student</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r h="219075">
                <a:tc>
                  <a:txBody>
                    <a:bodyPr/>
                    <a:lstStyle/>
                    <a:p>
                      <a:pPr marL="0" algn="ctr" fontAlgn="ctr" latinLnBrk="1"/>
                      <a:r>
                        <a:rPr lang="en-US" sz="1400" dirty="0">
                          <a:solidFill>
                            <a:schemeClr val="bg1"/>
                          </a:solidFill>
                          <a:latin typeface="+mn-lt"/>
                          <a:ea typeface="+mn-ea"/>
                          <a:cs typeface="+mn-cs"/>
                        </a:rPr>
                        <a:t>   gender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r h="219075">
                <a:tc>
                  <a:txBody>
                    <a:bodyPr/>
                    <a:lstStyle/>
                    <a:p>
                      <a:pPr marL="0" algn="ctr" fontAlgn="ctr" latinLnBrk="1"/>
                      <a:r>
                        <a:rPr lang="en-US" sz="1400" dirty="0">
                          <a:solidFill>
                            <a:schemeClr val="bg1"/>
                          </a:solidFill>
                          <a:latin typeface="+mn-lt"/>
                          <a:ea typeface="+mn-ea"/>
                          <a:cs typeface="+mn-cs"/>
                        </a:rPr>
                        <a:t>   region</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r h="297180">
                <a:tc>
                  <a:txBody>
                    <a:bodyPr/>
                    <a:lstStyle/>
                    <a:p>
                      <a:pPr marL="0" algn="ctr" fontAlgn="ctr" latinLnBrk="1"/>
                      <a:r>
                        <a:rPr lang="en-US" sz="1400" dirty="0">
                          <a:solidFill>
                            <a:schemeClr val="bg1"/>
                          </a:solidFill>
                          <a:latin typeface="+mn-lt"/>
                          <a:ea typeface="+mn-ea"/>
                          <a:cs typeface="+mn-cs"/>
                        </a:rPr>
                        <a:t>   highest_education</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r h="209550">
                <a:tc>
                  <a:txBody>
                    <a:bodyPr/>
                    <a:lstStyle/>
                    <a:p>
                      <a:pPr marL="0" algn="ctr" fontAlgn="ctr" latinLnBrk="1"/>
                      <a:r>
                        <a:rPr lang="en-US" sz="1400" dirty="0">
                          <a:solidFill>
                            <a:schemeClr val="bg1"/>
                          </a:solidFill>
                          <a:latin typeface="+mn-lt"/>
                          <a:ea typeface="+mn-ea"/>
                          <a:cs typeface="+mn-cs"/>
                        </a:rPr>
                        <a:t>   imd_band</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r h="209550">
                <a:tc>
                  <a:txBody>
                    <a:bodyPr/>
                    <a:lstStyle/>
                    <a:p>
                      <a:pPr marL="0" algn="ctr" fontAlgn="ctr" latinLnBrk="1"/>
                      <a:r>
                        <a:rPr lang="en-US" sz="1400" dirty="0">
                          <a:solidFill>
                            <a:schemeClr val="bg1"/>
                          </a:solidFill>
                          <a:latin typeface="+mn-lt"/>
                          <a:ea typeface="+mn-ea"/>
                          <a:cs typeface="+mn-cs"/>
                        </a:rPr>
                        <a:t>age_band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r h="209550">
                <a:tc>
                  <a:txBody>
                    <a:bodyPr/>
                    <a:lstStyle/>
                    <a:p>
                      <a:pPr marL="0" algn="ctr" fontAlgn="ctr" latinLnBrk="1"/>
                      <a:r>
                        <a:rPr lang="en-US" sz="1400" dirty="0">
                          <a:solidFill>
                            <a:schemeClr val="bg1"/>
                          </a:solidFill>
                          <a:latin typeface="+mn-lt"/>
                          <a:ea typeface="+mn-ea"/>
                          <a:cs typeface="+mn-cs"/>
                        </a:rPr>
                        <a:t>num_of_prev_attempts integer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r h="209550">
                <a:tc>
                  <a:txBody>
                    <a:bodyPr/>
                    <a:lstStyle/>
                    <a:p>
                      <a:pPr marL="0" algn="ctr" fontAlgn="ctr" latinLnBrk="1"/>
                      <a:r>
                        <a:rPr lang="en-US" sz="1400" dirty="0">
                          <a:solidFill>
                            <a:schemeClr val="bg1"/>
                          </a:solidFill>
                          <a:latin typeface="+mn-lt"/>
                          <a:ea typeface="+mn-ea"/>
                          <a:cs typeface="+mn-cs"/>
                        </a:rPr>
                        <a:t>studied_credits</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r h="209550">
                <a:tc>
                  <a:txBody>
                    <a:bodyPr/>
                    <a:lstStyle/>
                    <a:p>
                      <a:pPr marL="0" algn="ctr" fontAlgn="ctr" latinLnBrk="1"/>
                      <a:r>
                        <a:rPr lang="en-US" sz="1400" dirty="0">
                          <a:solidFill>
                            <a:schemeClr val="bg1"/>
                          </a:solidFill>
                          <a:latin typeface="+mn-lt"/>
                          <a:ea typeface="+mn-ea"/>
                          <a:cs typeface="+mn-cs"/>
                        </a:rPr>
                        <a:t> disability</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r h="219075">
                <a:tc>
                  <a:txBody>
                    <a:bodyPr/>
                    <a:lstStyle/>
                    <a:p>
                      <a:pPr marL="0" algn="ctr" fontAlgn="ctr" latinLnBrk="1"/>
                      <a:r>
                        <a:rPr lang="en-US" sz="1400" dirty="0">
                          <a:solidFill>
                            <a:schemeClr val="bg1"/>
                          </a:solidFill>
                          <a:latin typeface="+mn-lt"/>
                          <a:ea typeface="+mn-ea"/>
                          <a:cs typeface="+mn-cs"/>
                        </a:rPr>
                        <a:t>final_result</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bl>
          </a:graphicData>
        </a:graphic>
      </p:graphicFrame>
      <p:graphicFrame>
        <p:nvGraphicFramePr>
          <p:cNvPr id="22" name="표 21"/>
          <p:cNvGraphicFramePr>
            <a:graphicFrameLocks noGrp="1"/>
          </p:cNvGraphicFramePr>
          <p:nvPr>
            <p:extLst>
              <p:ext uri="{D42A27DB-BD31-4B8C-83A1-F6EECF244321}">
                <p14:modId xmlns:p14="http://schemas.microsoft.com/office/powerpoint/2010/main" val="4260898617"/>
              </p:ext>
            </p:extLst>
          </p:nvPr>
        </p:nvGraphicFramePr>
        <p:xfrm>
          <a:off x="5410200" y="990600"/>
          <a:ext cx="2120900" cy="1114425"/>
        </p:xfrm>
        <a:graphic>
          <a:graphicData uri="http://schemas.openxmlformats.org/drawingml/2006/table">
            <a:tbl>
              <a:tblPr firstRow="1" bandRow="1">
                <a:tableStyleId>{5C22544A-7EE6-4342-B048-85BDC9FD1C3A}</a:tableStyleId>
              </a:tblPr>
              <a:tblGrid>
                <a:gridCol w="2120900"/>
              </a:tblGrid>
              <a:tr h="219075">
                <a:tc>
                  <a:txBody>
                    <a:bodyPr/>
                    <a:lstStyle/>
                    <a:p>
                      <a:pPr marL="0" algn="ctr" fontAlgn="ctr" latinLnBrk="1"/>
                      <a:r>
                        <a:rPr lang="en-US" sz="1400" dirty="0">
                          <a:solidFill>
                            <a:schemeClr val="bg1"/>
                          </a:solidFill>
                          <a:latin typeface="+mn-lt"/>
                          <a:ea typeface="+mn-ea"/>
                          <a:cs typeface="+mn-cs"/>
                        </a:rPr>
                        <a:t>   studentRegistration.csv</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209550">
                <a:tc>
                  <a:txBody>
                    <a:bodyPr/>
                    <a:lstStyle/>
                    <a:p>
                      <a:pPr marL="0" algn="ctr" fontAlgn="ctr" latinLnBrk="1"/>
                      <a:r>
                        <a:rPr lang="en-US" sz="1400" dirty="0" smtClean="0">
                          <a:solidFill>
                            <a:schemeClr val="bg1"/>
                          </a:solidFill>
                          <a:latin typeface="+mn-lt"/>
                          <a:ea typeface="+mn-ea"/>
                          <a:cs typeface="+mn-cs"/>
                        </a:rPr>
                        <a:t>code_module(FK) </a:t>
                      </a:r>
                      <a:endParaRPr lang="en-US" sz="1400" dirty="0">
                        <a:solidFill>
                          <a:schemeClr val="bg1"/>
                        </a:solidFill>
                        <a:latin typeface="+mn-lt"/>
                        <a:ea typeface="+mn-ea"/>
                        <a:cs typeface="+mn-cs"/>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r h="209550">
                <a:tc>
                  <a:txBody>
                    <a:bodyPr/>
                    <a:lstStyle/>
                    <a:p>
                      <a:pPr marL="0" algn="ctr" fontAlgn="ctr" latinLnBrk="1"/>
                      <a:r>
                        <a:rPr lang="en-US" sz="1400" dirty="0" smtClean="0">
                          <a:solidFill>
                            <a:schemeClr val="bg1"/>
                          </a:solidFill>
                          <a:latin typeface="+mn-lt"/>
                          <a:ea typeface="+mn-ea"/>
                          <a:cs typeface="+mn-cs"/>
                        </a:rPr>
                        <a:t>code_presentation(FK)</a:t>
                      </a:r>
                      <a:endParaRPr lang="en-US" sz="1400" dirty="0">
                        <a:solidFill>
                          <a:schemeClr val="bg1"/>
                        </a:solidFill>
                        <a:latin typeface="+mn-lt"/>
                        <a:ea typeface="+mn-ea"/>
                        <a:cs typeface="+mn-cs"/>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r h="219075">
                <a:tc>
                  <a:txBody>
                    <a:bodyPr/>
                    <a:lstStyle/>
                    <a:p>
                      <a:pPr marL="0" algn="ctr" fontAlgn="ctr" latinLnBrk="1"/>
                      <a:r>
                        <a:rPr lang="en-US" sz="1400" dirty="0">
                          <a:solidFill>
                            <a:schemeClr val="bg1"/>
                          </a:solidFill>
                          <a:latin typeface="+mn-lt"/>
                          <a:ea typeface="+mn-ea"/>
                          <a:cs typeface="+mn-cs"/>
                        </a:rPr>
                        <a:t>date_registration</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r h="219075">
                <a:tc>
                  <a:txBody>
                    <a:bodyPr/>
                    <a:lstStyle/>
                    <a:p>
                      <a:pPr marL="0" algn="ctr" fontAlgn="ctr" latinLnBrk="1"/>
                      <a:r>
                        <a:rPr lang="en-US" sz="1400" dirty="0">
                          <a:solidFill>
                            <a:schemeClr val="bg1"/>
                          </a:solidFill>
                          <a:latin typeface="+mn-lt"/>
                          <a:ea typeface="+mn-ea"/>
                          <a:cs typeface="+mn-cs"/>
                        </a:rPr>
                        <a:t>date_unregistration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bl>
          </a:graphicData>
        </a:graphic>
      </p:graphicFrame>
      <p:graphicFrame>
        <p:nvGraphicFramePr>
          <p:cNvPr id="23" name="표 22"/>
          <p:cNvGraphicFramePr>
            <a:graphicFrameLocks noGrp="1"/>
          </p:cNvGraphicFramePr>
          <p:nvPr>
            <p:extLst>
              <p:ext uri="{D42A27DB-BD31-4B8C-83A1-F6EECF244321}">
                <p14:modId xmlns:p14="http://schemas.microsoft.com/office/powerpoint/2010/main" val="298827957"/>
              </p:ext>
            </p:extLst>
          </p:nvPr>
        </p:nvGraphicFramePr>
        <p:xfrm>
          <a:off x="4648200" y="5139690"/>
          <a:ext cx="2057400" cy="1413510"/>
        </p:xfrm>
        <a:graphic>
          <a:graphicData uri="http://schemas.openxmlformats.org/drawingml/2006/table">
            <a:tbl>
              <a:tblPr firstRow="1" bandRow="1">
                <a:tableStyleId>{5C22544A-7EE6-4342-B048-85BDC9FD1C3A}</a:tableStyleId>
              </a:tblPr>
              <a:tblGrid>
                <a:gridCol w="2057400"/>
              </a:tblGrid>
              <a:tr h="299085">
                <a:tc>
                  <a:txBody>
                    <a:bodyPr/>
                    <a:lstStyle/>
                    <a:p>
                      <a:pPr marL="0" algn="ctr" fontAlgn="ctr" latinLnBrk="1"/>
                      <a:r>
                        <a:rPr lang="en-US" sz="1400" dirty="0">
                          <a:solidFill>
                            <a:schemeClr val="bg1"/>
                          </a:solidFill>
                          <a:latin typeface="+mn-lt"/>
                          <a:ea typeface="+mn-ea"/>
                          <a:cs typeface="+mn-cs"/>
                        </a:rPr>
                        <a:t>   studentAssessment.csv</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r>
              <a:tr h="209550">
                <a:tc>
                  <a:txBody>
                    <a:bodyPr/>
                    <a:lstStyle/>
                    <a:p>
                      <a:pPr marL="0" algn="ctr" fontAlgn="ctr" latinLnBrk="1"/>
                      <a:r>
                        <a:rPr lang="en-US" sz="1400" dirty="0">
                          <a:solidFill>
                            <a:schemeClr val="bg1"/>
                          </a:solidFill>
                          <a:latin typeface="+mn-lt"/>
                          <a:ea typeface="+mn-ea"/>
                          <a:cs typeface="+mn-cs"/>
                        </a:rPr>
                        <a:t> </a:t>
                      </a:r>
                      <a:r>
                        <a:rPr lang="en-US" sz="1400" dirty="0" smtClean="0">
                          <a:solidFill>
                            <a:schemeClr val="bg1"/>
                          </a:solidFill>
                          <a:latin typeface="+mn-lt"/>
                          <a:ea typeface="+mn-ea"/>
                          <a:cs typeface="+mn-cs"/>
                        </a:rPr>
                        <a:t>id_assessment</a:t>
                      </a:r>
                      <a:r>
                        <a:rPr lang="en-US" altLang="ko-KR" sz="1400" dirty="0" smtClean="0">
                          <a:solidFill>
                            <a:schemeClr val="bg1"/>
                          </a:solidFill>
                          <a:latin typeface="+mn-lt"/>
                          <a:ea typeface="+mn-ea"/>
                          <a:cs typeface="+mn-cs"/>
                        </a:rPr>
                        <a:t>(FK)</a:t>
                      </a:r>
                      <a:r>
                        <a:rPr lang="en-US" sz="1400" dirty="0" smtClean="0">
                          <a:solidFill>
                            <a:schemeClr val="bg1"/>
                          </a:solidFill>
                          <a:latin typeface="+mn-lt"/>
                          <a:ea typeface="+mn-ea"/>
                          <a:cs typeface="+mn-cs"/>
                        </a:rPr>
                        <a:t> </a:t>
                      </a:r>
                      <a:endParaRPr lang="en-US" sz="1400" dirty="0">
                        <a:solidFill>
                          <a:schemeClr val="bg1"/>
                        </a:solidFill>
                        <a:latin typeface="+mn-lt"/>
                        <a:ea typeface="+mn-ea"/>
                        <a:cs typeface="+mn-cs"/>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r h="209550">
                <a:tc>
                  <a:txBody>
                    <a:bodyPr/>
                    <a:lstStyle/>
                    <a:p>
                      <a:pPr marL="0" algn="ctr" fontAlgn="ctr" latinLnBrk="1"/>
                      <a:r>
                        <a:rPr lang="en-US" sz="1400" dirty="0" smtClean="0">
                          <a:solidFill>
                            <a:schemeClr val="bg1"/>
                          </a:solidFill>
                          <a:latin typeface="+mn-lt"/>
                          <a:ea typeface="+mn-ea"/>
                          <a:cs typeface="+mn-cs"/>
                        </a:rPr>
                        <a:t>id_student</a:t>
                      </a:r>
                      <a:r>
                        <a:rPr lang="en-US" altLang="ko-KR" sz="1400" dirty="0" smtClean="0">
                          <a:solidFill>
                            <a:schemeClr val="bg1"/>
                          </a:solidFill>
                          <a:latin typeface="+mn-lt"/>
                          <a:ea typeface="+mn-ea"/>
                          <a:cs typeface="+mn-cs"/>
                        </a:rPr>
                        <a:t>(FK)</a:t>
                      </a:r>
                      <a:r>
                        <a:rPr lang="en-US" sz="1400" dirty="0" smtClean="0">
                          <a:solidFill>
                            <a:schemeClr val="bg1"/>
                          </a:solidFill>
                          <a:latin typeface="+mn-lt"/>
                          <a:ea typeface="+mn-ea"/>
                          <a:cs typeface="+mn-cs"/>
                        </a:rPr>
                        <a:t> </a:t>
                      </a:r>
                      <a:endParaRPr lang="en-US" sz="1400" dirty="0">
                        <a:solidFill>
                          <a:schemeClr val="bg1"/>
                        </a:solidFill>
                        <a:latin typeface="+mn-lt"/>
                        <a:ea typeface="+mn-ea"/>
                        <a:cs typeface="+mn-cs"/>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r h="219075">
                <a:tc>
                  <a:txBody>
                    <a:bodyPr/>
                    <a:lstStyle/>
                    <a:p>
                      <a:pPr marL="0" algn="ctr" fontAlgn="ctr" latinLnBrk="1"/>
                      <a:r>
                        <a:rPr lang="en-US" sz="1400" dirty="0">
                          <a:solidFill>
                            <a:schemeClr val="bg1"/>
                          </a:solidFill>
                          <a:latin typeface="+mn-lt"/>
                          <a:ea typeface="+mn-ea"/>
                          <a:cs typeface="+mn-cs"/>
                        </a:rPr>
                        <a:t>date_submitted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r h="219075">
                <a:tc>
                  <a:txBody>
                    <a:bodyPr/>
                    <a:lstStyle/>
                    <a:p>
                      <a:pPr marL="0" algn="ctr" fontAlgn="ctr" latinLnBrk="1"/>
                      <a:r>
                        <a:rPr lang="en-US" sz="1400" dirty="0">
                          <a:solidFill>
                            <a:schemeClr val="bg1"/>
                          </a:solidFill>
                          <a:latin typeface="+mn-lt"/>
                          <a:ea typeface="+mn-ea"/>
                          <a:cs typeface="+mn-cs"/>
                        </a:rPr>
                        <a:t> is_banked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r h="219075">
                <a:tc>
                  <a:txBody>
                    <a:bodyPr/>
                    <a:lstStyle/>
                    <a:p>
                      <a:pPr marL="0" algn="ctr" fontAlgn="ctr" latinLnBrk="1"/>
                      <a:r>
                        <a:rPr lang="en-US" sz="1400" dirty="0">
                          <a:solidFill>
                            <a:schemeClr val="bg1"/>
                          </a:solidFill>
                          <a:latin typeface="+mn-lt"/>
                          <a:ea typeface="+mn-ea"/>
                          <a:cs typeface="+mn-cs"/>
                        </a:rPr>
                        <a:t>score</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bl>
          </a:graphicData>
        </a:graphic>
      </p:graphicFrame>
      <p:graphicFrame>
        <p:nvGraphicFramePr>
          <p:cNvPr id="24" name="표 23"/>
          <p:cNvGraphicFramePr>
            <a:graphicFrameLocks noGrp="1"/>
          </p:cNvGraphicFramePr>
          <p:nvPr>
            <p:extLst>
              <p:ext uri="{D42A27DB-BD31-4B8C-83A1-F6EECF244321}">
                <p14:modId xmlns:p14="http://schemas.microsoft.com/office/powerpoint/2010/main" val="61867575"/>
              </p:ext>
            </p:extLst>
          </p:nvPr>
        </p:nvGraphicFramePr>
        <p:xfrm>
          <a:off x="6248400" y="2625090"/>
          <a:ext cx="2057400" cy="1560195"/>
        </p:xfrm>
        <a:graphic>
          <a:graphicData uri="http://schemas.openxmlformats.org/drawingml/2006/table">
            <a:tbl>
              <a:tblPr firstRow="1" bandRow="1">
                <a:tableStyleId>{5C22544A-7EE6-4342-B048-85BDC9FD1C3A}</a:tableStyleId>
              </a:tblPr>
              <a:tblGrid>
                <a:gridCol w="2057400"/>
              </a:tblGrid>
              <a:tr h="219075">
                <a:tc>
                  <a:txBody>
                    <a:bodyPr/>
                    <a:lstStyle/>
                    <a:p>
                      <a:pPr marL="0" algn="ctr" fontAlgn="ctr" latinLnBrk="1"/>
                      <a:r>
                        <a:rPr lang="en-US" sz="1400" dirty="0">
                          <a:solidFill>
                            <a:schemeClr val="bg1"/>
                          </a:solidFill>
                          <a:latin typeface="+mn-lt"/>
                          <a:ea typeface="+mn-ea"/>
                          <a:cs typeface="+mn-cs"/>
                        </a:rPr>
                        <a:t>   studentVle.csv</a:t>
                      </a:r>
                    </a:p>
                  </a:txBody>
                  <a:tcPr marL="9525" marR="9525" marT="9525" marB="0" anchor="ctr">
                    <a:solidFill>
                      <a:schemeClr val="accent1"/>
                    </a:solidFill>
                  </a:tcPr>
                </a:tc>
              </a:tr>
              <a:tr h="209550">
                <a:tc>
                  <a:txBody>
                    <a:bodyPr/>
                    <a:lstStyle/>
                    <a:p>
                      <a:pPr marL="0" algn="ctr" fontAlgn="ctr" latinLnBrk="1"/>
                      <a:r>
                        <a:rPr lang="en-US" sz="1400" dirty="0" smtClean="0">
                          <a:solidFill>
                            <a:schemeClr val="bg1"/>
                          </a:solidFill>
                          <a:latin typeface="+mn-lt"/>
                          <a:ea typeface="+mn-ea"/>
                          <a:cs typeface="+mn-cs"/>
                        </a:rPr>
                        <a:t>code_module(FK) </a:t>
                      </a:r>
                      <a:endParaRPr lang="en-US" sz="1400" dirty="0">
                        <a:solidFill>
                          <a:schemeClr val="bg1"/>
                        </a:solidFill>
                        <a:latin typeface="+mn-lt"/>
                        <a:ea typeface="+mn-ea"/>
                        <a:cs typeface="+mn-cs"/>
                      </a:endParaRPr>
                    </a:p>
                  </a:txBody>
                  <a:tcPr marL="9525" marR="9525" marT="9525" marB="0" anchor="ctr">
                    <a:noFill/>
                  </a:tcPr>
                </a:tc>
              </a:tr>
              <a:tr h="209550">
                <a:tc>
                  <a:txBody>
                    <a:bodyPr/>
                    <a:lstStyle/>
                    <a:p>
                      <a:pPr marL="0" algn="ctr" fontAlgn="ctr" latinLnBrk="1"/>
                      <a:r>
                        <a:rPr lang="en-US" sz="1400" dirty="0" smtClean="0">
                          <a:solidFill>
                            <a:schemeClr val="bg1"/>
                          </a:solidFill>
                          <a:latin typeface="+mn-lt"/>
                          <a:ea typeface="+mn-ea"/>
                          <a:cs typeface="+mn-cs"/>
                        </a:rPr>
                        <a:t>code_presentation</a:t>
                      </a:r>
                      <a:r>
                        <a:rPr lang="en-US" altLang="ko-KR" sz="1400" dirty="0" smtClean="0">
                          <a:solidFill>
                            <a:schemeClr val="bg1"/>
                          </a:solidFill>
                          <a:latin typeface="+mn-lt"/>
                          <a:ea typeface="+mn-ea"/>
                          <a:cs typeface="+mn-cs"/>
                        </a:rPr>
                        <a:t>(FK)</a:t>
                      </a:r>
                      <a:endParaRPr lang="en-US" sz="1400" dirty="0">
                        <a:solidFill>
                          <a:schemeClr val="bg1"/>
                        </a:solidFill>
                        <a:latin typeface="+mn-lt"/>
                        <a:ea typeface="+mn-ea"/>
                        <a:cs typeface="+mn-cs"/>
                      </a:endParaRPr>
                    </a:p>
                  </a:txBody>
                  <a:tcPr marL="9525" marR="9525" marT="9525" marB="0" anchor="ctr">
                    <a:noFill/>
                  </a:tcPr>
                </a:tc>
              </a:tr>
              <a:tr h="219075">
                <a:tc>
                  <a:txBody>
                    <a:bodyPr/>
                    <a:lstStyle/>
                    <a:p>
                      <a:pPr marL="0" algn="ctr" fontAlgn="ctr" latinLnBrk="1"/>
                      <a:r>
                        <a:rPr lang="en-US" sz="1400" dirty="0">
                          <a:solidFill>
                            <a:schemeClr val="bg1"/>
                          </a:solidFill>
                          <a:latin typeface="+mn-lt"/>
                          <a:ea typeface="+mn-ea"/>
                          <a:cs typeface="+mn-cs"/>
                        </a:rPr>
                        <a:t>id_student</a:t>
                      </a:r>
                    </a:p>
                  </a:txBody>
                  <a:tcPr marL="9525" marR="9525" marT="9525" marB="0" anchor="ctr">
                    <a:noFill/>
                  </a:tcPr>
                </a:tc>
              </a:tr>
              <a:tr h="219075">
                <a:tc>
                  <a:txBody>
                    <a:bodyPr/>
                    <a:lstStyle/>
                    <a:p>
                      <a:pPr marL="0" algn="ctr" fontAlgn="ctr" latinLnBrk="1"/>
                      <a:r>
                        <a:rPr lang="en-US" sz="1400" dirty="0" smtClean="0">
                          <a:solidFill>
                            <a:schemeClr val="bg1"/>
                          </a:solidFill>
                          <a:latin typeface="+mn-lt"/>
                          <a:ea typeface="+mn-ea"/>
                          <a:cs typeface="+mn-cs"/>
                        </a:rPr>
                        <a:t>id_site(FK)</a:t>
                      </a:r>
                      <a:endParaRPr lang="en-US" sz="1400" dirty="0">
                        <a:solidFill>
                          <a:schemeClr val="bg1"/>
                        </a:solidFill>
                        <a:latin typeface="+mn-lt"/>
                        <a:ea typeface="+mn-ea"/>
                        <a:cs typeface="+mn-cs"/>
                      </a:endParaRPr>
                    </a:p>
                  </a:txBody>
                  <a:tcPr marL="9525" marR="9525" marT="9525" marB="0" anchor="ctr">
                    <a:noFill/>
                  </a:tcPr>
                </a:tc>
              </a:tr>
              <a:tr h="219075">
                <a:tc>
                  <a:txBody>
                    <a:bodyPr/>
                    <a:lstStyle/>
                    <a:p>
                      <a:pPr marL="0" algn="ctr" fontAlgn="ctr" latinLnBrk="1"/>
                      <a:r>
                        <a:rPr lang="en-US" sz="1400" dirty="0">
                          <a:solidFill>
                            <a:schemeClr val="bg1"/>
                          </a:solidFill>
                          <a:latin typeface="+mn-lt"/>
                          <a:ea typeface="+mn-ea"/>
                          <a:cs typeface="+mn-cs"/>
                        </a:rPr>
                        <a:t>date  </a:t>
                      </a:r>
                    </a:p>
                  </a:txBody>
                  <a:tcPr marL="9525" marR="9525" marT="9525" marB="0" anchor="ctr">
                    <a:noFill/>
                  </a:tcPr>
                </a:tc>
              </a:tr>
              <a:tr h="219075">
                <a:tc>
                  <a:txBody>
                    <a:bodyPr/>
                    <a:lstStyle/>
                    <a:p>
                      <a:pPr marL="0" algn="ctr" fontAlgn="ctr" latinLnBrk="1"/>
                      <a:r>
                        <a:rPr lang="en-US" sz="1400" dirty="0">
                          <a:solidFill>
                            <a:schemeClr val="bg1"/>
                          </a:solidFill>
                          <a:latin typeface="+mn-lt"/>
                          <a:ea typeface="+mn-ea"/>
                          <a:cs typeface="+mn-cs"/>
                        </a:rPr>
                        <a:t> sum_click</a:t>
                      </a:r>
                    </a:p>
                  </a:txBody>
                  <a:tcPr marL="9525" marR="9525" marT="9525" marB="0" anchor="ctr">
                    <a:noFill/>
                  </a:tcPr>
                </a:tc>
              </a:tr>
            </a:tbl>
          </a:graphicData>
        </a:graphic>
      </p:graphicFrame>
      <p:cxnSp>
        <p:nvCxnSpPr>
          <p:cNvPr id="26" name="직선 연결선 25"/>
          <p:cNvCxnSpPr>
            <a:stCxn id="14" idx="2"/>
            <a:endCxn id="18" idx="0"/>
          </p:cNvCxnSpPr>
          <p:nvPr/>
        </p:nvCxnSpPr>
        <p:spPr>
          <a:xfrm>
            <a:off x="1085850" y="2615559"/>
            <a:ext cx="19050" cy="1370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직선 연결선 27"/>
          <p:cNvCxnSpPr/>
          <p:nvPr/>
        </p:nvCxnSpPr>
        <p:spPr>
          <a:xfrm>
            <a:off x="914400" y="2743200"/>
            <a:ext cx="30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직선 연결선 30"/>
          <p:cNvCxnSpPr/>
          <p:nvPr/>
        </p:nvCxnSpPr>
        <p:spPr>
          <a:xfrm>
            <a:off x="914400" y="3543300"/>
            <a:ext cx="30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직선 연결선 37"/>
          <p:cNvCxnSpPr/>
          <p:nvPr/>
        </p:nvCxnSpPr>
        <p:spPr>
          <a:xfrm flipH="1">
            <a:off x="914400" y="3543300"/>
            <a:ext cx="1524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직선 연결선 39"/>
          <p:cNvCxnSpPr/>
          <p:nvPr/>
        </p:nvCxnSpPr>
        <p:spPr>
          <a:xfrm>
            <a:off x="1105944" y="3581400"/>
            <a:ext cx="1143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꺾인 연결선 48"/>
          <p:cNvCxnSpPr/>
          <p:nvPr/>
        </p:nvCxnSpPr>
        <p:spPr>
          <a:xfrm>
            <a:off x="1828800" y="2169090"/>
            <a:ext cx="1143000" cy="106680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3" name="직선 연결선 52"/>
          <p:cNvCxnSpPr/>
          <p:nvPr/>
        </p:nvCxnSpPr>
        <p:spPr>
          <a:xfrm>
            <a:off x="1981200" y="201669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직선 연결선 56"/>
          <p:cNvCxnSpPr/>
          <p:nvPr/>
        </p:nvCxnSpPr>
        <p:spPr>
          <a:xfrm>
            <a:off x="2819400" y="3083490"/>
            <a:ext cx="0" cy="266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직선 연결선 58"/>
          <p:cNvCxnSpPr/>
          <p:nvPr/>
        </p:nvCxnSpPr>
        <p:spPr>
          <a:xfrm flipV="1">
            <a:off x="2819400" y="3083490"/>
            <a:ext cx="1524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직선 연결선 60"/>
          <p:cNvCxnSpPr/>
          <p:nvPr/>
        </p:nvCxnSpPr>
        <p:spPr>
          <a:xfrm>
            <a:off x="2819400" y="3200400"/>
            <a:ext cx="152400" cy="226219"/>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직선 연결선 64"/>
          <p:cNvCxnSpPr/>
          <p:nvPr/>
        </p:nvCxnSpPr>
        <p:spPr>
          <a:xfrm flipV="1">
            <a:off x="1828800" y="1481006"/>
            <a:ext cx="3581400" cy="2284"/>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직선 연결선 72"/>
          <p:cNvCxnSpPr/>
          <p:nvPr/>
        </p:nvCxnSpPr>
        <p:spPr>
          <a:xfrm>
            <a:off x="1981200" y="133089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직선 연결선 74"/>
          <p:cNvCxnSpPr/>
          <p:nvPr/>
        </p:nvCxnSpPr>
        <p:spPr>
          <a:xfrm>
            <a:off x="5257800" y="12954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직선 연결선 76"/>
          <p:cNvCxnSpPr/>
          <p:nvPr/>
        </p:nvCxnSpPr>
        <p:spPr>
          <a:xfrm>
            <a:off x="5257800" y="1447800"/>
            <a:ext cx="1524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직선 연결선 78"/>
          <p:cNvCxnSpPr/>
          <p:nvPr/>
        </p:nvCxnSpPr>
        <p:spPr>
          <a:xfrm flipV="1">
            <a:off x="5257800" y="1295400"/>
            <a:ext cx="152400" cy="150116"/>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꺾인 연결선 81"/>
          <p:cNvCxnSpPr/>
          <p:nvPr/>
        </p:nvCxnSpPr>
        <p:spPr>
          <a:xfrm>
            <a:off x="7543800" y="2001578"/>
            <a:ext cx="3086100" cy="1067942"/>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86" name="직선 연결선 85"/>
          <p:cNvCxnSpPr/>
          <p:nvPr/>
        </p:nvCxnSpPr>
        <p:spPr>
          <a:xfrm>
            <a:off x="7772400" y="186429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직선 연결선 90"/>
          <p:cNvCxnSpPr/>
          <p:nvPr/>
        </p:nvCxnSpPr>
        <p:spPr>
          <a:xfrm>
            <a:off x="10439400" y="2341810"/>
            <a:ext cx="30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직선 연결선 92"/>
          <p:cNvCxnSpPr/>
          <p:nvPr/>
        </p:nvCxnSpPr>
        <p:spPr>
          <a:xfrm flipH="1" flipV="1">
            <a:off x="7543800" y="1864290"/>
            <a:ext cx="228600" cy="151258"/>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직선 연결선 96"/>
          <p:cNvCxnSpPr/>
          <p:nvPr/>
        </p:nvCxnSpPr>
        <p:spPr>
          <a:xfrm flipH="1">
            <a:off x="7543800" y="2016690"/>
            <a:ext cx="2286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꺾인 연결선 99"/>
          <p:cNvCxnSpPr/>
          <p:nvPr/>
        </p:nvCxnSpPr>
        <p:spPr>
          <a:xfrm flipV="1">
            <a:off x="6744199" y="5486400"/>
            <a:ext cx="3924300" cy="360045"/>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01" name="직선 연결선 100"/>
          <p:cNvCxnSpPr/>
          <p:nvPr/>
        </p:nvCxnSpPr>
        <p:spPr>
          <a:xfrm>
            <a:off x="6858000" y="574929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직선 연결선 101"/>
          <p:cNvCxnSpPr/>
          <p:nvPr/>
        </p:nvCxnSpPr>
        <p:spPr>
          <a:xfrm>
            <a:off x="10515600" y="5562600"/>
            <a:ext cx="30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직선 연결선 103"/>
          <p:cNvCxnSpPr/>
          <p:nvPr/>
        </p:nvCxnSpPr>
        <p:spPr>
          <a:xfrm flipH="1" flipV="1">
            <a:off x="6705600" y="5715000"/>
            <a:ext cx="1524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직선 연결선 105"/>
          <p:cNvCxnSpPr/>
          <p:nvPr/>
        </p:nvCxnSpPr>
        <p:spPr>
          <a:xfrm flipH="1">
            <a:off x="6705600" y="5867400"/>
            <a:ext cx="152400" cy="152400"/>
          </a:xfrm>
          <a:prstGeom prst="line">
            <a:avLst/>
          </a:prstGeom>
        </p:spPr>
        <p:style>
          <a:lnRef idx="1">
            <a:schemeClr val="accent1"/>
          </a:lnRef>
          <a:fillRef idx="0">
            <a:schemeClr val="accent1"/>
          </a:fillRef>
          <a:effectRef idx="0">
            <a:schemeClr val="accent1"/>
          </a:effectRef>
          <a:fontRef idx="minor">
            <a:schemeClr val="tx1"/>
          </a:fontRef>
        </p:style>
      </p:cxnSp>
      <p:sp>
        <p:nvSpPr>
          <p:cNvPr id="107" name="순서도: 연결자 106"/>
          <p:cNvSpPr/>
          <p:nvPr/>
        </p:nvSpPr>
        <p:spPr>
          <a:xfrm>
            <a:off x="6858000" y="5715000"/>
            <a:ext cx="246345" cy="228600"/>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8" name="순서도: 연결자 107"/>
          <p:cNvSpPr/>
          <p:nvPr/>
        </p:nvSpPr>
        <p:spPr>
          <a:xfrm>
            <a:off x="2573055" y="3124200"/>
            <a:ext cx="246345" cy="228600"/>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9" name="순서도: 연결자 108"/>
          <p:cNvSpPr/>
          <p:nvPr/>
        </p:nvSpPr>
        <p:spPr>
          <a:xfrm>
            <a:off x="5020327" y="1350577"/>
            <a:ext cx="246345" cy="228600"/>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0" name="순서도: 연결자 109"/>
          <p:cNvSpPr/>
          <p:nvPr/>
        </p:nvSpPr>
        <p:spPr>
          <a:xfrm>
            <a:off x="7776575" y="1902390"/>
            <a:ext cx="246345" cy="228600"/>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1" name="순서도: 연결자 110"/>
          <p:cNvSpPr/>
          <p:nvPr/>
        </p:nvSpPr>
        <p:spPr>
          <a:xfrm>
            <a:off x="972855" y="3314700"/>
            <a:ext cx="246345" cy="228600"/>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13" name="직선 연결선 112"/>
          <p:cNvCxnSpPr/>
          <p:nvPr/>
        </p:nvCxnSpPr>
        <p:spPr>
          <a:xfrm flipH="1">
            <a:off x="2057400" y="5901690"/>
            <a:ext cx="2590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직선 연결선 113"/>
          <p:cNvCxnSpPr/>
          <p:nvPr/>
        </p:nvCxnSpPr>
        <p:spPr>
          <a:xfrm>
            <a:off x="2286000" y="5753466"/>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직선 연결선 114"/>
          <p:cNvCxnSpPr/>
          <p:nvPr/>
        </p:nvCxnSpPr>
        <p:spPr>
          <a:xfrm>
            <a:off x="4495800" y="5738852"/>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직선 연결선 116"/>
          <p:cNvCxnSpPr/>
          <p:nvPr/>
        </p:nvCxnSpPr>
        <p:spPr>
          <a:xfrm flipV="1">
            <a:off x="4495800" y="5738852"/>
            <a:ext cx="152400" cy="1628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직선 연결선 118"/>
          <p:cNvCxnSpPr/>
          <p:nvPr/>
        </p:nvCxnSpPr>
        <p:spPr>
          <a:xfrm>
            <a:off x="4495800" y="5891252"/>
            <a:ext cx="152400" cy="162839"/>
          </a:xfrm>
          <a:prstGeom prst="line">
            <a:avLst/>
          </a:prstGeom>
        </p:spPr>
        <p:style>
          <a:lnRef idx="1">
            <a:schemeClr val="accent1"/>
          </a:lnRef>
          <a:fillRef idx="0">
            <a:schemeClr val="accent1"/>
          </a:fillRef>
          <a:effectRef idx="0">
            <a:schemeClr val="accent1"/>
          </a:effectRef>
          <a:fontRef idx="minor">
            <a:schemeClr val="tx1"/>
          </a:fontRef>
        </p:style>
      </p:cxnSp>
      <p:sp>
        <p:nvSpPr>
          <p:cNvPr id="120" name="순서도: 연결자 119"/>
          <p:cNvSpPr/>
          <p:nvPr/>
        </p:nvSpPr>
        <p:spPr>
          <a:xfrm>
            <a:off x="4267200" y="5791566"/>
            <a:ext cx="246345" cy="228600"/>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32" name="직선 연결선 131"/>
          <p:cNvCxnSpPr/>
          <p:nvPr/>
        </p:nvCxnSpPr>
        <p:spPr>
          <a:xfrm>
            <a:off x="4953000" y="3323573"/>
            <a:ext cx="1295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직선 연결선 133"/>
          <p:cNvCxnSpPr/>
          <p:nvPr/>
        </p:nvCxnSpPr>
        <p:spPr>
          <a:xfrm>
            <a:off x="8305800" y="3053776"/>
            <a:ext cx="990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 name="직선 연결선 134"/>
          <p:cNvCxnSpPr/>
          <p:nvPr/>
        </p:nvCxnSpPr>
        <p:spPr>
          <a:xfrm>
            <a:off x="8458200" y="290957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직선 연결선 135"/>
          <p:cNvCxnSpPr/>
          <p:nvPr/>
        </p:nvCxnSpPr>
        <p:spPr>
          <a:xfrm>
            <a:off x="9144000" y="2897044"/>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직선 연결선 136"/>
          <p:cNvCxnSpPr/>
          <p:nvPr/>
        </p:nvCxnSpPr>
        <p:spPr>
          <a:xfrm>
            <a:off x="6096000" y="32004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직선 연결선 137"/>
          <p:cNvCxnSpPr/>
          <p:nvPr/>
        </p:nvCxnSpPr>
        <p:spPr>
          <a:xfrm>
            <a:off x="5105400" y="3171173"/>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직선 연결선 139"/>
          <p:cNvCxnSpPr/>
          <p:nvPr/>
        </p:nvCxnSpPr>
        <p:spPr>
          <a:xfrm flipV="1">
            <a:off x="6096000" y="3171173"/>
            <a:ext cx="1524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직선 연결선 141"/>
          <p:cNvCxnSpPr/>
          <p:nvPr/>
        </p:nvCxnSpPr>
        <p:spPr>
          <a:xfrm>
            <a:off x="6096000" y="3352800"/>
            <a:ext cx="1524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4" name="직선 연결선 143"/>
          <p:cNvCxnSpPr/>
          <p:nvPr/>
        </p:nvCxnSpPr>
        <p:spPr>
          <a:xfrm flipH="1">
            <a:off x="8305800" y="3061970"/>
            <a:ext cx="1524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직선 연결선 145"/>
          <p:cNvCxnSpPr/>
          <p:nvPr/>
        </p:nvCxnSpPr>
        <p:spPr>
          <a:xfrm flipH="1" flipV="1">
            <a:off x="8305800" y="2901376"/>
            <a:ext cx="152400" cy="152400"/>
          </a:xfrm>
          <a:prstGeom prst="line">
            <a:avLst/>
          </a:prstGeom>
        </p:spPr>
        <p:style>
          <a:lnRef idx="1">
            <a:schemeClr val="accent1"/>
          </a:lnRef>
          <a:fillRef idx="0">
            <a:schemeClr val="accent1"/>
          </a:fillRef>
          <a:effectRef idx="0">
            <a:schemeClr val="accent1"/>
          </a:effectRef>
          <a:fontRef idx="minor">
            <a:schemeClr val="tx1"/>
          </a:fontRef>
        </p:style>
      </p:cxnSp>
      <p:sp>
        <p:nvSpPr>
          <p:cNvPr id="147" name="순서도: 연결자 146"/>
          <p:cNvSpPr/>
          <p:nvPr/>
        </p:nvSpPr>
        <p:spPr>
          <a:xfrm>
            <a:off x="5849655" y="3209273"/>
            <a:ext cx="246345" cy="228600"/>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8" name="순서도: 연결자 147"/>
          <p:cNvSpPr/>
          <p:nvPr/>
        </p:nvSpPr>
        <p:spPr>
          <a:xfrm>
            <a:off x="8458200" y="2935144"/>
            <a:ext cx="246345" cy="228600"/>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6" name="object 4"/>
          <p:cNvSpPr txBox="1">
            <a:spLocks/>
          </p:cNvSpPr>
          <p:nvPr/>
        </p:nvSpPr>
        <p:spPr>
          <a:xfrm>
            <a:off x="400930" y="328846"/>
            <a:ext cx="7904870" cy="492443"/>
          </a:xfrm>
          <a:prstGeom prst="rect">
            <a:avLst/>
          </a:prstGeom>
        </p:spPr>
        <p:txBody>
          <a:bodyPr vert="horz" wrap="square" lIns="0" tIns="0" rIns="0" bIns="0" rtlCol="0">
            <a:spAutoFit/>
          </a:bodyPr>
          <a:lstStyle>
            <a:lvl1pPr>
              <a:defRPr sz="3200" b="0" i="0">
                <a:solidFill>
                  <a:schemeClr val="bg1"/>
                </a:solidFill>
                <a:latin typeface="Calibri"/>
                <a:ea typeface="+mj-ea"/>
                <a:cs typeface="Calibri"/>
              </a:defRPr>
            </a:lvl1pPr>
          </a:lstStyle>
          <a:p>
            <a:pPr marL="12700"/>
            <a:r>
              <a:rPr lang="en-US" kern="0" spc="-55" dirty="0" smtClean="0"/>
              <a:t>Potential ERD Suggestion</a:t>
            </a:r>
            <a:endParaRPr lang="en-US" kern="0" spc="-95" dirty="0"/>
          </a:p>
        </p:txBody>
      </p:sp>
    </p:spTree>
    <p:extLst>
      <p:ext uri="{BB962C8B-B14F-4D97-AF65-F5344CB8AC3E}">
        <p14:creationId xmlns:p14="http://schemas.microsoft.com/office/powerpoint/2010/main" val="1482630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4"/>
          <p:cNvSpPr txBox="1"/>
          <p:nvPr/>
        </p:nvSpPr>
        <p:spPr>
          <a:xfrm>
            <a:off x="152400" y="6528817"/>
            <a:ext cx="5029200" cy="153888"/>
          </a:xfrm>
          <a:prstGeom prst="rect">
            <a:avLst/>
          </a:prstGeom>
        </p:spPr>
        <p:txBody>
          <a:bodyPr vert="horz" wrap="square" lIns="0" tIns="0" rIns="0" bIns="0" rtlCol="0">
            <a:spAutoFit/>
          </a:bodyPr>
          <a:lstStyle/>
          <a:p>
            <a:pPr marL="12700">
              <a:lnSpc>
                <a:spcPct val="100000"/>
              </a:lnSpc>
            </a:pPr>
            <a:r>
              <a:rPr lang="en-US" sz="1000" spc="10" dirty="0">
                <a:solidFill>
                  <a:srgbClr val="FFFFFF"/>
                </a:solidFill>
                <a:latin typeface="Century Gothic"/>
                <a:cs typeface="Century Gothic"/>
              </a:rPr>
              <a:t>Presentation format taken from </a:t>
            </a:r>
            <a:r>
              <a:rPr sz="1000" spc="10" dirty="0">
                <a:solidFill>
                  <a:srgbClr val="FFFFFF"/>
                </a:solidFill>
                <a:latin typeface="Century Gothic"/>
                <a:cs typeface="Century Gothic"/>
              </a:rPr>
              <a:t>© </a:t>
            </a:r>
            <a:r>
              <a:rPr sz="1000" spc="-85" dirty="0">
                <a:solidFill>
                  <a:srgbClr val="FFFFFF"/>
                </a:solidFill>
                <a:latin typeface="Century Gothic"/>
                <a:cs typeface="Century Gothic"/>
              </a:rPr>
              <a:t>2017  </a:t>
            </a:r>
            <a:r>
              <a:rPr sz="1000" spc="-114" dirty="0">
                <a:solidFill>
                  <a:srgbClr val="FFFFFF"/>
                </a:solidFill>
                <a:latin typeface="Century Gothic"/>
                <a:cs typeface="Century Gothic"/>
              </a:rPr>
              <a:t>Adobe  </a:t>
            </a:r>
            <a:r>
              <a:rPr sz="1000" spc="-50" dirty="0">
                <a:solidFill>
                  <a:srgbClr val="FFFFFF"/>
                </a:solidFill>
                <a:latin typeface="Century Gothic"/>
                <a:cs typeface="Century Gothic"/>
              </a:rPr>
              <a:t>Systems </a:t>
            </a:r>
            <a:r>
              <a:rPr sz="1000" spc="-80" dirty="0">
                <a:solidFill>
                  <a:srgbClr val="FFFFFF"/>
                </a:solidFill>
                <a:latin typeface="Century Gothic"/>
                <a:cs typeface="Century Gothic"/>
              </a:rPr>
              <a:t>Incorporated.   </a:t>
            </a:r>
            <a:endParaRPr sz="1000" dirty="0">
              <a:latin typeface="Century Gothic"/>
              <a:cs typeface="Century Gothic"/>
            </a:endParaRPr>
          </a:p>
        </p:txBody>
      </p:sp>
      <p:sp>
        <p:nvSpPr>
          <p:cNvPr id="9" name="object 4"/>
          <p:cNvSpPr txBox="1">
            <a:spLocks/>
          </p:cNvSpPr>
          <p:nvPr/>
        </p:nvSpPr>
        <p:spPr>
          <a:xfrm>
            <a:off x="400930" y="328846"/>
            <a:ext cx="7904870" cy="492443"/>
          </a:xfrm>
          <a:prstGeom prst="rect">
            <a:avLst/>
          </a:prstGeom>
        </p:spPr>
        <p:txBody>
          <a:bodyPr vert="horz" wrap="square" lIns="0" tIns="0" rIns="0" bIns="0" rtlCol="0">
            <a:spAutoFit/>
          </a:bodyPr>
          <a:lstStyle>
            <a:lvl1pPr>
              <a:defRPr sz="3200" b="0" i="0">
                <a:solidFill>
                  <a:schemeClr val="bg1"/>
                </a:solidFill>
                <a:latin typeface="Calibri"/>
                <a:ea typeface="+mj-ea"/>
                <a:cs typeface="Calibri"/>
              </a:defRPr>
            </a:lvl1pPr>
          </a:lstStyle>
          <a:p>
            <a:pPr marL="12700"/>
            <a:r>
              <a:rPr lang="en-US" kern="0" spc="-55" dirty="0" smtClean="0"/>
              <a:t>Conclusion</a:t>
            </a:r>
            <a:endParaRPr lang="en-US" kern="0" spc="-95" dirty="0"/>
          </a:p>
        </p:txBody>
      </p:sp>
      <p:sp>
        <p:nvSpPr>
          <p:cNvPr id="4" name="직사각형 3"/>
          <p:cNvSpPr/>
          <p:nvPr/>
        </p:nvSpPr>
        <p:spPr>
          <a:xfrm>
            <a:off x="400930" y="1066800"/>
            <a:ext cx="11181470" cy="5262979"/>
          </a:xfrm>
          <a:prstGeom prst="rect">
            <a:avLst/>
          </a:prstGeom>
        </p:spPr>
        <p:txBody>
          <a:bodyPr wrap="square">
            <a:spAutoFit/>
          </a:bodyPr>
          <a:lstStyle/>
          <a:p>
            <a:pPr marL="342900" indent="-342900">
              <a:buFont typeface="Arial" panose="020B0604020202020204" pitchFamily="34" charset="0"/>
              <a:buChar char="•"/>
            </a:pPr>
            <a:endParaRPr lang="en-US" altLang="ko-KR" sz="2400" dirty="0">
              <a:solidFill>
                <a:schemeClr val="bg1"/>
              </a:solidFill>
            </a:endParaRPr>
          </a:p>
          <a:p>
            <a:pPr marL="342900" indent="-342900">
              <a:buFont typeface="Arial" panose="020B0604020202020204" pitchFamily="34" charset="0"/>
              <a:buChar char="•"/>
            </a:pPr>
            <a:r>
              <a:rPr lang="en-US" altLang="ko-KR" sz="2400" dirty="0">
                <a:solidFill>
                  <a:schemeClr val="bg1"/>
                </a:solidFill>
              </a:rPr>
              <a:t>Assessment type and composition affect to final result. </a:t>
            </a:r>
            <a:endParaRPr lang="en-US" altLang="ko-KR" sz="2400" dirty="0" smtClean="0">
              <a:solidFill>
                <a:schemeClr val="bg1"/>
              </a:solidFill>
            </a:endParaRPr>
          </a:p>
          <a:p>
            <a:pPr marL="342900" indent="-342900">
              <a:buFont typeface="Arial" panose="020B0604020202020204" pitchFamily="34" charset="0"/>
              <a:buChar char="•"/>
            </a:pPr>
            <a:endParaRPr lang="en-US" altLang="ko-KR" sz="2400" dirty="0">
              <a:solidFill>
                <a:schemeClr val="bg1"/>
              </a:solidFill>
            </a:endParaRPr>
          </a:p>
          <a:p>
            <a:pPr marL="342900" indent="-342900">
              <a:buFont typeface="Arial" panose="020B0604020202020204" pitchFamily="34" charset="0"/>
              <a:buChar char="•"/>
            </a:pPr>
            <a:r>
              <a:rPr lang="en-US" altLang="ko-KR" sz="2400" dirty="0" smtClean="0">
                <a:solidFill>
                  <a:schemeClr val="bg1"/>
                </a:solidFill>
              </a:rPr>
              <a:t>Based on model development analysis, student performance such as access to VLE, submission the materials on time affect to  final result. </a:t>
            </a:r>
            <a:endParaRPr lang="en-US" altLang="ko-KR" sz="2400" dirty="0">
              <a:solidFill>
                <a:schemeClr val="bg1"/>
              </a:solidFill>
            </a:endParaRPr>
          </a:p>
          <a:p>
            <a:pPr marL="342900" indent="-342900">
              <a:buFont typeface="Arial" panose="020B0604020202020204" pitchFamily="34" charset="0"/>
              <a:buChar char="•"/>
            </a:pPr>
            <a:endParaRPr lang="en-US" altLang="ko-KR" sz="2400" dirty="0" smtClean="0">
              <a:solidFill>
                <a:schemeClr val="bg1"/>
              </a:solidFill>
            </a:endParaRPr>
          </a:p>
          <a:p>
            <a:pPr marL="342900" indent="-342900">
              <a:buFont typeface="Arial" panose="020B0604020202020204" pitchFamily="34" charset="0"/>
              <a:buChar char="•"/>
            </a:pPr>
            <a:r>
              <a:rPr lang="en-US" altLang="ko-KR" sz="2400" dirty="0" smtClean="0">
                <a:solidFill>
                  <a:schemeClr val="bg1"/>
                </a:solidFill>
              </a:rPr>
              <a:t>Highest education and frequency of access to the VLE have a positive impact on the final result. </a:t>
            </a:r>
          </a:p>
          <a:p>
            <a:pPr marL="342900" indent="-342900">
              <a:buFont typeface="Arial" panose="020B0604020202020204" pitchFamily="34" charset="0"/>
              <a:buChar char="•"/>
            </a:pPr>
            <a:endParaRPr lang="en-US" altLang="ko-KR" sz="2400" dirty="0">
              <a:solidFill>
                <a:schemeClr val="bg1"/>
              </a:solidFill>
            </a:endParaRPr>
          </a:p>
          <a:p>
            <a:pPr marL="342900" indent="-342900">
              <a:buFont typeface="Arial" panose="020B0604020202020204" pitchFamily="34" charset="0"/>
              <a:buChar char="•"/>
            </a:pPr>
            <a:r>
              <a:rPr lang="en-US" altLang="ko-KR" sz="2400" dirty="0" smtClean="0">
                <a:solidFill>
                  <a:schemeClr val="bg1"/>
                </a:solidFill>
              </a:rPr>
              <a:t>A student who is male or has a disability will get low final result than others. </a:t>
            </a:r>
            <a:endParaRPr lang="en-US" altLang="ko-KR" sz="2400" dirty="0" smtClean="0">
              <a:solidFill>
                <a:schemeClr val="bg1"/>
              </a:solidFill>
            </a:endParaRPr>
          </a:p>
          <a:p>
            <a:pPr marL="342900" indent="-342900">
              <a:buFont typeface="Arial" panose="020B0604020202020204" pitchFamily="34" charset="0"/>
              <a:buChar char="•"/>
            </a:pPr>
            <a:endParaRPr lang="en-US" altLang="ko-KR" sz="2400" dirty="0">
              <a:solidFill>
                <a:schemeClr val="bg1"/>
              </a:solidFill>
            </a:endParaRPr>
          </a:p>
          <a:p>
            <a:pPr marL="342900" indent="-342900">
              <a:buFont typeface="Arial" panose="020B0604020202020204" pitchFamily="34" charset="0"/>
              <a:buChar char="•"/>
            </a:pPr>
            <a:r>
              <a:rPr lang="en-US" altLang="ko-KR" sz="2400" dirty="0">
                <a:solidFill>
                  <a:schemeClr val="bg1"/>
                </a:solidFill>
              </a:rPr>
              <a:t>The biggest problem area is data collection process. It need to improve the database structure(ERD) to store the variables more effectively. </a:t>
            </a:r>
            <a:endParaRPr lang="en-US" altLang="ko-KR" sz="2400" dirty="0">
              <a:solidFill>
                <a:schemeClr val="bg1"/>
              </a:solidFill>
            </a:endParaRPr>
          </a:p>
          <a:p>
            <a:pPr marL="342900" indent="-342900">
              <a:buFont typeface="Arial" panose="020B0604020202020204" pitchFamily="34" charset="0"/>
              <a:buChar char="•"/>
            </a:pPr>
            <a:endParaRPr lang="en-US" altLang="ko-KR" sz="2400" dirty="0" smtClean="0">
              <a:solidFill>
                <a:schemeClr val="bg1"/>
              </a:solidFill>
            </a:endParaRPr>
          </a:p>
        </p:txBody>
      </p:sp>
    </p:spTree>
    <p:extLst>
      <p:ext uri="{BB962C8B-B14F-4D97-AF65-F5344CB8AC3E}">
        <p14:creationId xmlns:p14="http://schemas.microsoft.com/office/powerpoint/2010/main" val="3807945433"/>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400930" y="328846"/>
            <a:ext cx="3637915" cy="492443"/>
          </a:xfrm>
          <a:prstGeom prst="rect">
            <a:avLst/>
          </a:prstGeom>
        </p:spPr>
        <p:txBody>
          <a:bodyPr vert="horz" wrap="square" lIns="0" tIns="0" rIns="0" bIns="0" rtlCol="0">
            <a:spAutoFit/>
          </a:bodyPr>
          <a:lstStyle/>
          <a:p>
            <a:pPr marL="12700">
              <a:lnSpc>
                <a:spcPct val="100000"/>
              </a:lnSpc>
            </a:pPr>
            <a:r>
              <a:rPr lang="en-US" spc="-55" dirty="0" smtClean="0"/>
              <a:t>Executive Summary</a:t>
            </a:r>
            <a:endParaRPr spc="-95" dirty="0"/>
          </a:p>
        </p:txBody>
      </p:sp>
      <p:sp>
        <p:nvSpPr>
          <p:cNvPr id="79" name="object 4"/>
          <p:cNvSpPr txBox="1"/>
          <p:nvPr/>
        </p:nvSpPr>
        <p:spPr>
          <a:xfrm>
            <a:off x="152400" y="6528817"/>
            <a:ext cx="5029200" cy="153888"/>
          </a:xfrm>
          <a:prstGeom prst="rect">
            <a:avLst/>
          </a:prstGeom>
        </p:spPr>
        <p:txBody>
          <a:bodyPr vert="horz" wrap="square" lIns="0" tIns="0" rIns="0" bIns="0" rtlCol="0">
            <a:spAutoFit/>
          </a:bodyPr>
          <a:lstStyle/>
          <a:p>
            <a:pPr marL="12700">
              <a:lnSpc>
                <a:spcPct val="100000"/>
              </a:lnSpc>
            </a:pPr>
            <a:r>
              <a:rPr lang="en-US" sz="1000" spc="10" dirty="0">
                <a:solidFill>
                  <a:srgbClr val="FFFFFF"/>
                </a:solidFill>
                <a:latin typeface="Century Gothic"/>
                <a:cs typeface="Century Gothic"/>
              </a:rPr>
              <a:t>Presentation format taken from </a:t>
            </a:r>
            <a:r>
              <a:rPr sz="1000" spc="10" dirty="0">
                <a:solidFill>
                  <a:srgbClr val="FFFFFF"/>
                </a:solidFill>
                <a:latin typeface="Century Gothic"/>
                <a:cs typeface="Century Gothic"/>
              </a:rPr>
              <a:t>© </a:t>
            </a:r>
            <a:r>
              <a:rPr sz="1000" spc="-85" dirty="0">
                <a:solidFill>
                  <a:srgbClr val="FFFFFF"/>
                </a:solidFill>
                <a:latin typeface="Century Gothic"/>
                <a:cs typeface="Century Gothic"/>
              </a:rPr>
              <a:t>2017  </a:t>
            </a:r>
            <a:r>
              <a:rPr sz="1000" spc="-114" dirty="0">
                <a:solidFill>
                  <a:srgbClr val="FFFFFF"/>
                </a:solidFill>
                <a:latin typeface="Century Gothic"/>
                <a:cs typeface="Century Gothic"/>
              </a:rPr>
              <a:t>Adobe  </a:t>
            </a:r>
            <a:r>
              <a:rPr sz="1000" spc="-50" dirty="0">
                <a:solidFill>
                  <a:srgbClr val="FFFFFF"/>
                </a:solidFill>
                <a:latin typeface="Century Gothic"/>
                <a:cs typeface="Century Gothic"/>
              </a:rPr>
              <a:t>Systems </a:t>
            </a:r>
            <a:r>
              <a:rPr sz="1000" spc="-80" dirty="0">
                <a:solidFill>
                  <a:srgbClr val="FFFFFF"/>
                </a:solidFill>
                <a:latin typeface="Century Gothic"/>
                <a:cs typeface="Century Gothic"/>
              </a:rPr>
              <a:t>Incorporated.   </a:t>
            </a:r>
            <a:endParaRPr sz="1000" dirty="0">
              <a:latin typeface="Century Gothic"/>
              <a:cs typeface="Century Gothic"/>
            </a:endParaRPr>
          </a:p>
        </p:txBody>
      </p:sp>
      <p:sp>
        <p:nvSpPr>
          <p:cNvPr id="80" name="object 6"/>
          <p:cNvSpPr txBox="1"/>
          <p:nvPr/>
        </p:nvSpPr>
        <p:spPr>
          <a:xfrm>
            <a:off x="404178" y="1227201"/>
            <a:ext cx="10974705" cy="4062651"/>
          </a:xfrm>
          <a:prstGeom prst="rect">
            <a:avLst/>
          </a:prstGeom>
        </p:spPr>
        <p:txBody>
          <a:bodyPr vert="horz" wrap="square" lIns="0" tIns="0" rIns="0" bIns="0" rtlCol="0">
            <a:spAutoFit/>
          </a:bodyPr>
          <a:lstStyle/>
          <a:p>
            <a:pPr marL="12700" marR="5080">
              <a:lnSpc>
                <a:spcPct val="100000"/>
              </a:lnSpc>
            </a:pPr>
            <a:r>
              <a:rPr lang="en-US" sz="2400" spc="-15" dirty="0" smtClean="0">
                <a:solidFill>
                  <a:schemeClr val="bg1"/>
                </a:solidFill>
                <a:latin typeface="Calibri"/>
                <a:cs typeface="Calibri"/>
              </a:rPr>
              <a:t>Objective of the Presentation and Documentation is to: </a:t>
            </a:r>
          </a:p>
          <a:p>
            <a:pPr marL="12700" marR="5080">
              <a:lnSpc>
                <a:spcPct val="100000"/>
              </a:lnSpc>
            </a:pPr>
            <a:endParaRPr lang="en-US" sz="2400" spc="-15" dirty="0" smtClean="0">
              <a:solidFill>
                <a:schemeClr val="bg1"/>
              </a:solidFill>
              <a:latin typeface="Calibri"/>
              <a:cs typeface="Calibri"/>
            </a:endParaRPr>
          </a:p>
          <a:p>
            <a:pPr marL="914400" lvl="1" indent="-457200">
              <a:buFont typeface="+mj-lt"/>
              <a:buAutoNum type="arabicPeriod"/>
            </a:pPr>
            <a:r>
              <a:rPr lang="en-US" sz="2400" dirty="0">
                <a:solidFill>
                  <a:schemeClr val="bg1"/>
                </a:solidFill>
              </a:rPr>
              <a:t>P</a:t>
            </a:r>
            <a:r>
              <a:rPr lang="en-US" sz="2400" dirty="0" smtClean="0">
                <a:solidFill>
                  <a:schemeClr val="bg1"/>
                </a:solidFill>
              </a:rPr>
              <a:t>rovide </a:t>
            </a:r>
            <a:r>
              <a:rPr lang="en-US" sz="2400" dirty="0">
                <a:solidFill>
                  <a:schemeClr val="bg1"/>
                </a:solidFill>
              </a:rPr>
              <a:t>basic analysis of the dataset using correlation and Shiny tool</a:t>
            </a:r>
            <a:r>
              <a:rPr lang="en-US" sz="2400" dirty="0" smtClean="0">
                <a:solidFill>
                  <a:schemeClr val="bg1"/>
                </a:solidFill>
              </a:rPr>
              <a:t>;</a:t>
            </a:r>
          </a:p>
          <a:p>
            <a:pPr marL="914400" lvl="1" indent="-457200">
              <a:buFont typeface="+mj-lt"/>
              <a:buAutoNum type="arabicPeriod"/>
            </a:pPr>
            <a:endParaRPr lang="en-US" sz="2400" dirty="0">
              <a:solidFill>
                <a:schemeClr val="bg1"/>
              </a:solidFill>
            </a:endParaRPr>
          </a:p>
          <a:p>
            <a:pPr marL="914400" lvl="1" indent="-457200">
              <a:buFont typeface="+mj-lt"/>
              <a:buAutoNum type="arabicPeriod"/>
            </a:pPr>
            <a:r>
              <a:rPr lang="en-US" sz="2400" dirty="0" smtClean="0">
                <a:solidFill>
                  <a:schemeClr val="bg1"/>
                </a:solidFill>
              </a:rPr>
              <a:t>Describe </a:t>
            </a:r>
            <a:r>
              <a:rPr lang="en-US" sz="2400" dirty="0">
                <a:solidFill>
                  <a:schemeClr val="bg1"/>
                </a:solidFill>
              </a:rPr>
              <a:t>the analysis process for logistic regression</a:t>
            </a:r>
            <a:r>
              <a:rPr lang="en-US" sz="2400" dirty="0" smtClean="0">
                <a:solidFill>
                  <a:schemeClr val="bg1"/>
                </a:solidFill>
              </a:rPr>
              <a:t>;</a:t>
            </a:r>
          </a:p>
          <a:p>
            <a:pPr marL="914400" lvl="1" indent="-457200">
              <a:buFont typeface="+mj-lt"/>
              <a:buAutoNum type="arabicPeriod"/>
            </a:pPr>
            <a:endParaRPr lang="en-US" sz="2400" dirty="0">
              <a:solidFill>
                <a:schemeClr val="bg1"/>
              </a:solidFill>
            </a:endParaRPr>
          </a:p>
          <a:p>
            <a:pPr marL="914400" lvl="1" indent="-457200">
              <a:buFont typeface="+mj-lt"/>
              <a:buAutoNum type="arabicPeriod"/>
            </a:pPr>
            <a:r>
              <a:rPr lang="en-US" sz="2400" dirty="0" smtClean="0">
                <a:solidFill>
                  <a:schemeClr val="bg1"/>
                </a:solidFill>
              </a:rPr>
              <a:t>Describe </a:t>
            </a:r>
            <a:r>
              <a:rPr lang="en-US" sz="2400" dirty="0">
                <a:solidFill>
                  <a:schemeClr val="bg1"/>
                </a:solidFill>
              </a:rPr>
              <a:t>the feature selection process using decision tree; </a:t>
            </a:r>
            <a:r>
              <a:rPr lang="en-US" sz="2400" dirty="0" smtClean="0">
                <a:solidFill>
                  <a:schemeClr val="bg1"/>
                </a:solidFill>
              </a:rPr>
              <a:t>and</a:t>
            </a:r>
          </a:p>
          <a:p>
            <a:pPr marL="914400" lvl="1" indent="-457200">
              <a:buFont typeface="+mj-lt"/>
              <a:buAutoNum type="arabicPeriod"/>
            </a:pPr>
            <a:endParaRPr lang="en-US" sz="2400" dirty="0">
              <a:solidFill>
                <a:schemeClr val="bg1"/>
              </a:solidFill>
            </a:endParaRPr>
          </a:p>
          <a:p>
            <a:pPr marL="914400" lvl="1" indent="-457200">
              <a:buFont typeface="+mj-lt"/>
              <a:buAutoNum type="arabicPeriod"/>
            </a:pPr>
            <a:r>
              <a:rPr lang="en-US" sz="2400" dirty="0" smtClean="0">
                <a:solidFill>
                  <a:schemeClr val="bg1"/>
                </a:solidFill>
              </a:rPr>
              <a:t>Discuss </a:t>
            </a:r>
            <a:r>
              <a:rPr lang="en-US" sz="2400" dirty="0">
                <a:solidFill>
                  <a:schemeClr val="bg1"/>
                </a:solidFill>
              </a:rPr>
              <a:t>the findings attained by basic analysis, logistic regression and decision tree.</a:t>
            </a:r>
          </a:p>
          <a:p>
            <a:pPr marL="355600" marR="5080" indent="-342900">
              <a:lnSpc>
                <a:spcPct val="100000"/>
              </a:lnSpc>
              <a:buFont typeface="Arial" panose="020B0604020202020204" pitchFamily="34" charset="0"/>
              <a:buChar char="•"/>
            </a:pPr>
            <a:endParaRPr sz="2400" dirty="0">
              <a:latin typeface="Calibri"/>
              <a:cs typeface="Calibri"/>
            </a:endParaRP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400930" y="328846"/>
            <a:ext cx="3637915" cy="492443"/>
          </a:xfrm>
          <a:prstGeom prst="rect">
            <a:avLst/>
          </a:prstGeom>
        </p:spPr>
        <p:txBody>
          <a:bodyPr vert="horz" wrap="square" lIns="0" tIns="0" rIns="0" bIns="0" rtlCol="0">
            <a:spAutoFit/>
          </a:bodyPr>
          <a:lstStyle/>
          <a:p>
            <a:pPr marL="12700">
              <a:lnSpc>
                <a:spcPct val="100000"/>
              </a:lnSpc>
            </a:pPr>
            <a:r>
              <a:rPr lang="en-US" spc="-55" dirty="0" smtClean="0"/>
              <a:t>Dataset Overview</a:t>
            </a:r>
            <a:endParaRPr spc="-95" dirty="0"/>
          </a:p>
        </p:txBody>
      </p:sp>
      <p:sp>
        <p:nvSpPr>
          <p:cNvPr id="79" name="object 4"/>
          <p:cNvSpPr txBox="1"/>
          <p:nvPr/>
        </p:nvSpPr>
        <p:spPr>
          <a:xfrm>
            <a:off x="152400" y="6528817"/>
            <a:ext cx="5029200" cy="153888"/>
          </a:xfrm>
          <a:prstGeom prst="rect">
            <a:avLst/>
          </a:prstGeom>
        </p:spPr>
        <p:txBody>
          <a:bodyPr vert="horz" wrap="square" lIns="0" tIns="0" rIns="0" bIns="0" rtlCol="0">
            <a:spAutoFit/>
          </a:bodyPr>
          <a:lstStyle/>
          <a:p>
            <a:pPr marL="12700">
              <a:lnSpc>
                <a:spcPct val="100000"/>
              </a:lnSpc>
            </a:pPr>
            <a:r>
              <a:rPr lang="en-US" sz="1000" spc="10" dirty="0">
                <a:solidFill>
                  <a:srgbClr val="FFFFFF"/>
                </a:solidFill>
                <a:latin typeface="Century Gothic"/>
                <a:cs typeface="Century Gothic"/>
              </a:rPr>
              <a:t>Presentation format taken from </a:t>
            </a:r>
            <a:r>
              <a:rPr sz="1000" spc="10" dirty="0">
                <a:solidFill>
                  <a:srgbClr val="FFFFFF"/>
                </a:solidFill>
                <a:latin typeface="Century Gothic"/>
                <a:cs typeface="Century Gothic"/>
              </a:rPr>
              <a:t>© </a:t>
            </a:r>
            <a:r>
              <a:rPr sz="1000" spc="-85" dirty="0">
                <a:solidFill>
                  <a:srgbClr val="FFFFFF"/>
                </a:solidFill>
                <a:latin typeface="Century Gothic"/>
                <a:cs typeface="Century Gothic"/>
              </a:rPr>
              <a:t>2017  </a:t>
            </a:r>
            <a:r>
              <a:rPr sz="1000" spc="-114" dirty="0">
                <a:solidFill>
                  <a:srgbClr val="FFFFFF"/>
                </a:solidFill>
                <a:latin typeface="Century Gothic"/>
                <a:cs typeface="Century Gothic"/>
              </a:rPr>
              <a:t>Adobe  </a:t>
            </a:r>
            <a:r>
              <a:rPr sz="1000" spc="-50" dirty="0">
                <a:solidFill>
                  <a:srgbClr val="FFFFFF"/>
                </a:solidFill>
                <a:latin typeface="Century Gothic"/>
                <a:cs typeface="Century Gothic"/>
              </a:rPr>
              <a:t>Systems </a:t>
            </a:r>
            <a:r>
              <a:rPr sz="1000" spc="-80" dirty="0">
                <a:solidFill>
                  <a:srgbClr val="FFFFFF"/>
                </a:solidFill>
                <a:latin typeface="Century Gothic"/>
                <a:cs typeface="Century Gothic"/>
              </a:rPr>
              <a:t>Incorporated.   </a:t>
            </a:r>
            <a:endParaRPr sz="1000" dirty="0">
              <a:latin typeface="Century Gothic"/>
              <a:cs typeface="Century Gothic"/>
            </a:endParaRPr>
          </a:p>
        </p:txBody>
      </p:sp>
      <p:sp>
        <p:nvSpPr>
          <p:cNvPr id="80" name="object 6"/>
          <p:cNvSpPr txBox="1"/>
          <p:nvPr/>
        </p:nvSpPr>
        <p:spPr>
          <a:xfrm>
            <a:off x="304800" y="990600"/>
            <a:ext cx="11430000" cy="5170646"/>
          </a:xfrm>
          <a:prstGeom prst="rect">
            <a:avLst/>
          </a:prstGeom>
        </p:spPr>
        <p:txBody>
          <a:bodyPr vert="horz" wrap="square" lIns="0" tIns="0" rIns="0" bIns="0" rtlCol="0">
            <a:spAutoFit/>
          </a:bodyPr>
          <a:lstStyle/>
          <a:p>
            <a:r>
              <a:rPr lang="en-US" sz="2400" dirty="0">
                <a:solidFill>
                  <a:schemeClr val="bg1"/>
                </a:solidFill>
              </a:rPr>
              <a:t>The Open University Learning Analytics Dataset (“OULAD”) </a:t>
            </a:r>
            <a:r>
              <a:rPr lang="en-US" sz="2400" dirty="0" smtClean="0">
                <a:solidFill>
                  <a:schemeClr val="bg1"/>
                </a:solidFill>
              </a:rPr>
              <a:t>contains </a:t>
            </a:r>
            <a:r>
              <a:rPr lang="en-US" sz="2400" dirty="0">
                <a:solidFill>
                  <a:schemeClr val="bg1"/>
                </a:solidFill>
              </a:rPr>
              <a:t>data about courses, students and the interactions with Virtual Learning Environment (VLE). The dataset is divided into three schema and further divided into seven csv files. Please see below for the dataset divisions </a:t>
            </a:r>
          </a:p>
          <a:p>
            <a:pPr marL="342900" lvl="0" indent="-342900">
              <a:buFont typeface="Arial" panose="020B0604020202020204" pitchFamily="34" charset="0"/>
              <a:buChar char="•"/>
            </a:pPr>
            <a:r>
              <a:rPr lang="en-US" sz="2400" dirty="0">
                <a:solidFill>
                  <a:schemeClr val="bg1"/>
                </a:solidFill>
              </a:rPr>
              <a:t>Module Presentation </a:t>
            </a:r>
          </a:p>
          <a:p>
            <a:pPr marL="800100" lvl="1" indent="-342900">
              <a:buFont typeface="Arial" panose="020B0604020202020204" pitchFamily="34" charset="0"/>
              <a:buChar char="•"/>
            </a:pPr>
            <a:r>
              <a:rPr lang="en-US" sz="2400" dirty="0">
                <a:solidFill>
                  <a:schemeClr val="bg1"/>
                </a:solidFill>
              </a:rPr>
              <a:t>Courses;</a:t>
            </a:r>
          </a:p>
          <a:p>
            <a:pPr marL="800100" lvl="1" indent="-342900">
              <a:buFont typeface="Arial" panose="020B0604020202020204" pitchFamily="34" charset="0"/>
              <a:buChar char="•"/>
            </a:pPr>
            <a:r>
              <a:rPr lang="en-US" sz="2400" dirty="0">
                <a:solidFill>
                  <a:schemeClr val="bg1"/>
                </a:solidFill>
              </a:rPr>
              <a:t>Assessment;</a:t>
            </a:r>
          </a:p>
          <a:p>
            <a:pPr marL="800100" lvl="1" indent="-342900">
              <a:buFont typeface="Arial" panose="020B0604020202020204" pitchFamily="34" charset="0"/>
              <a:buChar char="•"/>
            </a:pPr>
            <a:r>
              <a:rPr lang="en-US" sz="2400" dirty="0" err="1">
                <a:solidFill>
                  <a:schemeClr val="bg1"/>
                </a:solidFill>
              </a:rPr>
              <a:t>Vle</a:t>
            </a:r>
            <a:r>
              <a:rPr lang="en-US" sz="2400" dirty="0">
                <a:solidFill>
                  <a:schemeClr val="bg1"/>
                </a:solidFill>
              </a:rPr>
              <a:t>;</a:t>
            </a:r>
          </a:p>
          <a:p>
            <a:pPr marL="342900" lvl="0" indent="-342900">
              <a:buFont typeface="Arial" panose="020B0604020202020204" pitchFamily="34" charset="0"/>
              <a:buChar char="•"/>
            </a:pPr>
            <a:r>
              <a:rPr lang="en-US" sz="2400" dirty="0">
                <a:solidFill>
                  <a:schemeClr val="bg1"/>
                </a:solidFill>
              </a:rPr>
              <a:t>Student-Demographics </a:t>
            </a:r>
          </a:p>
          <a:p>
            <a:pPr marL="800100" lvl="1" indent="-342900">
              <a:buFont typeface="Arial" panose="020B0604020202020204" pitchFamily="34" charset="0"/>
              <a:buChar char="•"/>
            </a:pPr>
            <a:r>
              <a:rPr lang="en-US" sz="2400" dirty="0" err="1">
                <a:solidFill>
                  <a:schemeClr val="bg1"/>
                </a:solidFill>
              </a:rPr>
              <a:t>StudentInfo</a:t>
            </a:r>
            <a:r>
              <a:rPr lang="en-US" sz="2400" dirty="0">
                <a:solidFill>
                  <a:schemeClr val="bg1"/>
                </a:solidFill>
              </a:rPr>
              <a:t>;</a:t>
            </a:r>
          </a:p>
          <a:p>
            <a:pPr marL="342900" lvl="0" indent="-342900">
              <a:buFont typeface="Arial" panose="020B0604020202020204" pitchFamily="34" charset="0"/>
              <a:buChar char="•"/>
            </a:pPr>
            <a:r>
              <a:rPr lang="en-US" sz="2400" dirty="0">
                <a:solidFill>
                  <a:schemeClr val="bg1"/>
                </a:solidFill>
              </a:rPr>
              <a:t>Student-Activities</a:t>
            </a:r>
          </a:p>
          <a:p>
            <a:pPr marL="800100" lvl="1" indent="-342900">
              <a:buFont typeface="Arial" panose="020B0604020202020204" pitchFamily="34" charset="0"/>
              <a:buChar char="•"/>
            </a:pPr>
            <a:r>
              <a:rPr lang="en-US" sz="2400" dirty="0" err="1">
                <a:solidFill>
                  <a:schemeClr val="bg1"/>
                </a:solidFill>
              </a:rPr>
              <a:t>StudentRegistration</a:t>
            </a:r>
            <a:r>
              <a:rPr lang="en-US" sz="2400" dirty="0">
                <a:solidFill>
                  <a:schemeClr val="bg1"/>
                </a:solidFill>
              </a:rPr>
              <a:t>;</a:t>
            </a:r>
          </a:p>
          <a:p>
            <a:pPr marL="800100" lvl="1" indent="-342900">
              <a:buFont typeface="Arial" panose="020B0604020202020204" pitchFamily="34" charset="0"/>
              <a:buChar char="•"/>
            </a:pPr>
            <a:r>
              <a:rPr lang="en-US" sz="2400" dirty="0" err="1">
                <a:solidFill>
                  <a:schemeClr val="bg1"/>
                </a:solidFill>
              </a:rPr>
              <a:t>StudentAssessment</a:t>
            </a:r>
            <a:r>
              <a:rPr lang="en-US" sz="2400" dirty="0">
                <a:solidFill>
                  <a:schemeClr val="bg1"/>
                </a:solidFill>
              </a:rPr>
              <a:t>; and</a:t>
            </a:r>
          </a:p>
          <a:p>
            <a:pPr marL="800100" lvl="1" indent="-342900">
              <a:buFont typeface="Arial" panose="020B0604020202020204" pitchFamily="34" charset="0"/>
              <a:buChar char="•"/>
            </a:pPr>
            <a:r>
              <a:rPr lang="en-US" sz="2400" dirty="0" err="1">
                <a:solidFill>
                  <a:schemeClr val="bg1"/>
                </a:solidFill>
              </a:rPr>
              <a:t>StudentVle</a:t>
            </a:r>
            <a:r>
              <a:rPr lang="en-US" sz="2400" dirty="0">
                <a:solidFill>
                  <a:schemeClr val="bg1"/>
                </a:solidFill>
              </a:rPr>
              <a:t>. </a:t>
            </a:r>
          </a:p>
        </p:txBody>
      </p:sp>
      <p:graphicFrame>
        <p:nvGraphicFramePr>
          <p:cNvPr id="5" name="Table 4"/>
          <p:cNvGraphicFramePr>
            <a:graphicFrameLocks noGrp="1"/>
          </p:cNvGraphicFramePr>
          <p:nvPr>
            <p:extLst>
              <p:ext uri="{D42A27DB-BD31-4B8C-83A1-F6EECF244321}">
                <p14:modId xmlns:p14="http://schemas.microsoft.com/office/powerpoint/2010/main" val="1142759048"/>
              </p:ext>
            </p:extLst>
          </p:nvPr>
        </p:nvGraphicFramePr>
        <p:xfrm>
          <a:off x="4343399" y="2819400"/>
          <a:ext cx="7391401" cy="2438400"/>
        </p:xfrm>
        <a:graphic>
          <a:graphicData uri="http://schemas.openxmlformats.org/drawingml/2006/table">
            <a:tbl>
              <a:tblPr firstRow="1" firstCol="1" bandRow="1">
                <a:tableStyleId>{5C22544A-7EE6-4342-B048-85BDC9FD1C3A}</a:tableStyleId>
              </a:tblPr>
              <a:tblGrid>
                <a:gridCol w="2362200"/>
                <a:gridCol w="1371600"/>
                <a:gridCol w="1066800"/>
                <a:gridCol w="2590801"/>
              </a:tblGrid>
              <a:tr h="158115">
                <a:tc>
                  <a:txBody>
                    <a:bodyPr/>
                    <a:lstStyle/>
                    <a:p>
                      <a:pPr marL="0" marR="0" algn="ctr">
                        <a:spcBef>
                          <a:spcPts val="0"/>
                        </a:spcBef>
                        <a:spcAft>
                          <a:spcPts val="0"/>
                        </a:spcAft>
                      </a:pPr>
                      <a:r>
                        <a:rPr lang="en-US" sz="1600" b="1" dirty="0">
                          <a:effectLst/>
                        </a:rPr>
                        <a:t>Name</a:t>
                      </a:r>
                      <a:endParaRPr lang="en-US" sz="1600" b="1"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b="1" dirty="0">
                          <a:effectLst/>
                        </a:rPr>
                        <a:t>Observations</a:t>
                      </a:r>
                      <a:endParaRPr lang="en-US" sz="1600" b="1"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b="1">
                          <a:effectLst/>
                        </a:rPr>
                        <a:t>Variables</a:t>
                      </a:r>
                      <a:endParaRPr lang="en-US" sz="1600" b="1">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b="1" dirty="0">
                          <a:effectLst/>
                        </a:rPr>
                        <a:t>Missing </a:t>
                      </a:r>
                      <a:r>
                        <a:rPr lang="en-US" sz="1600" b="1" dirty="0" smtClean="0">
                          <a:effectLst/>
                        </a:rPr>
                        <a:t>Variable (count</a:t>
                      </a:r>
                      <a:r>
                        <a:rPr lang="en-US" sz="1600" b="1" dirty="0">
                          <a:effectLst/>
                        </a:rPr>
                        <a:t>)</a:t>
                      </a:r>
                      <a:endParaRPr lang="en-US" sz="1600" b="1"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tc>
              </a:tr>
              <a:tr h="158115">
                <a:tc>
                  <a:txBody>
                    <a:bodyPr/>
                    <a:lstStyle/>
                    <a:p>
                      <a:pPr marL="0" marR="0">
                        <a:spcBef>
                          <a:spcPts val="0"/>
                        </a:spcBef>
                        <a:spcAft>
                          <a:spcPts val="0"/>
                        </a:spcAft>
                      </a:pPr>
                      <a:r>
                        <a:rPr lang="en-US" sz="1600" b="1">
                          <a:effectLst/>
                        </a:rPr>
                        <a:t>Assessments.csv</a:t>
                      </a:r>
                      <a:endParaRPr lang="en-US" sz="1600" b="1">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b="0" dirty="0">
                          <a:effectLst/>
                        </a:rPr>
                        <a:t>206</a:t>
                      </a:r>
                      <a:endParaRPr lang="en-US" sz="1600" b="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b="0">
                          <a:effectLst/>
                        </a:rPr>
                        <a:t>6</a:t>
                      </a:r>
                      <a:endParaRPr lang="en-US" sz="1600" b="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b="0">
                          <a:effectLst/>
                        </a:rPr>
                        <a:t>date(11)</a:t>
                      </a:r>
                      <a:endParaRPr lang="en-US" sz="1600" b="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tc>
              </a:tr>
              <a:tr h="158115">
                <a:tc>
                  <a:txBody>
                    <a:bodyPr/>
                    <a:lstStyle/>
                    <a:p>
                      <a:pPr marL="0" marR="0">
                        <a:spcBef>
                          <a:spcPts val="0"/>
                        </a:spcBef>
                        <a:spcAft>
                          <a:spcPts val="0"/>
                        </a:spcAft>
                      </a:pPr>
                      <a:r>
                        <a:rPr lang="en-US" sz="1600" b="1">
                          <a:effectLst/>
                        </a:rPr>
                        <a:t>Courses.csv</a:t>
                      </a:r>
                      <a:endParaRPr lang="en-US" sz="1600" b="1">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b="0" dirty="0">
                          <a:effectLst/>
                        </a:rPr>
                        <a:t>22</a:t>
                      </a:r>
                      <a:endParaRPr lang="en-US" sz="1600" b="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b="0">
                          <a:effectLst/>
                        </a:rPr>
                        <a:t>3</a:t>
                      </a:r>
                      <a:endParaRPr lang="en-US" sz="1600" b="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b="0">
                          <a:effectLst/>
                        </a:rPr>
                        <a:t> </a:t>
                      </a:r>
                      <a:endParaRPr lang="en-US" sz="1600" b="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tc>
              </a:tr>
              <a:tr h="158115">
                <a:tc>
                  <a:txBody>
                    <a:bodyPr/>
                    <a:lstStyle/>
                    <a:p>
                      <a:pPr marL="0" marR="0">
                        <a:spcBef>
                          <a:spcPts val="0"/>
                        </a:spcBef>
                        <a:spcAft>
                          <a:spcPts val="0"/>
                        </a:spcAft>
                      </a:pPr>
                      <a:r>
                        <a:rPr lang="en-US" sz="1600" b="1">
                          <a:effectLst/>
                        </a:rPr>
                        <a:t>studentAssessment.csv</a:t>
                      </a:r>
                      <a:endParaRPr lang="en-US" sz="1600" b="1">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b="0">
                          <a:effectLst/>
                        </a:rPr>
                        <a:t>173,912</a:t>
                      </a:r>
                      <a:endParaRPr lang="en-US" sz="1600" b="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b="0" dirty="0">
                          <a:effectLst/>
                        </a:rPr>
                        <a:t>5</a:t>
                      </a:r>
                      <a:endParaRPr lang="en-US" sz="1600" b="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b="0">
                          <a:effectLst/>
                        </a:rPr>
                        <a:t>score(173)</a:t>
                      </a:r>
                      <a:endParaRPr lang="en-US" sz="1600" b="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tc>
              </a:tr>
              <a:tr h="158115">
                <a:tc>
                  <a:txBody>
                    <a:bodyPr/>
                    <a:lstStyle/>
                    <a:p>
                      <a:pPr marL="0" marR="0">
                        <a:spcBef>
                          <a:spcPts val="0"/>
                        </a:spcBef>
                        <a:spcAft>
                          <a:spcPts val="0"/>
                        </a:spcAft>
                      </a:pPr>
                      <a:r>
                        <a:rPr lang="en-US" sz="1600" b="1">
                          <a:effectLst/>
                        </a:rPr>
                        <a:t>studentInfo.csv</a:t>
                      </a:r>
                      <a:endParaRPr lang="en-US" sz="1600" b="1">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b="0">
                          <a:effectLst/>
                        </a:rPr>
                        <a:t>32,593</a:t>
                      </a:r>
                      <a:endParaRPr lang="en-US" sz="1600" b="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b="0">
                          <a:effectLst/>
                        </a:rPr>
                        <a:t>12</a:t>
                      </a:r>
                      <a:endParaRPr lang="en-US" sz="1600" b="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b="0" dirty="0">
                          <a:effectLst/>
                        </a:rPr>
                        <a:t> </a:t>
                      </a:r>
                      <a:endParaRPr lang="en-US" sz="1600" b="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tc>
              </a:tr>
              <a:tr h="158115">
                <a:tc>
                  <a:txBody>
                    <a:bodyPr/>
                    <a:lstStyle/>
                    <a:p>
                      <a:pPr marL="0" marR="0">
                        <a:spcBef>
                          <a:spcPts val="0"/>
                        </a:spcBef>
                        <a:spcAft>
                          <a:spcPts val="0"/>
                        </a:spcAft>
                      </a:pPr>
                      <a:r>
                        <a:rPr lang="en-US" sz="1600" b="1">
                          <a:effectLst/>
                        </a:rPr>
                        <a:t>studentRegistration.csv</a:t>
                      </a:r>
                      <a:endParaRPr lang="en-US" sz="1600" b="1">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b="0">
                          <a:effectLst/>
                        </a:rPr>
                        <a:t>32,593</a:t>
                      </a:r>
                      <a:endParaRPr lang="en-US" sz="1600" b="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b="0">
                          <a:effectLst/>
                        </a:rPr>
                        <a:t>5</a:t>
                      </a:r>
                      <a:endParaRPr lang="en-US" sz="1600" b="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b="0" dirty="0" err="1">
                          <a:effectLst/>
                        </a:rPr>
                        <a:t>date_registration</a:t>
                      </a:r>
                      <a:r>
                        <a:rPr lang="en-US" sz="1600" b="0" dirty="0">
                          <a:effectLst/>
                        </a:rPr>
                        <a:t>(45)</a:t>
                      </a:r>
                    </a:p>
                    <a:p>
                      <a:pPr marL="0" marR="0" algn="ctr">
                        <a:spcBef>
                          <a:spcPts val="0"/>
                        </a:spcBef>
                        <a:spcAft>
                          <a:spcPts val="0"/>
                        </a:spcAft>
                      </a:pPr>
                      <a:r>
                        <a:rPr lang="en-US" sz="1600" b="0" dirty="0" err="1" smtClean="0">
                          <a:effectLst/>
                        </a:rPr>
                        <a:t>date_unregistration</a:t>
                      </a:r>
                      <a:r>
                        <a:rPr lang="en-US" sz="1600" b="0" dirty="0" smtClean="0">
                          <a:effectLst/>
                        </a:rPr>
                        <a:t>(22,521</a:t>
                      </a:r>
                      <a:r>
                        <a:rPr lang="en-US" sz="1600" b="0" dirty="0">
                          <a:effectLst/>
                        </a:rPr>
                        <a:t>)</a:t>
                      </a:r>
                      <a:endParaRPr lang="en-US" sz="1600" b="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tc>
              </a:tr>
              <a:tr h="158115">
                <a:tc>
                  <a:txBody>
                    <a:bodyPr/>
                    <a:lstStyle/>
                    <a:p>
                      <a:pPr marL="0" marR="0">
                        <a:spcBef>
                          <a:spcPts val="0"/>
                        </a:spcBef>
                        <a:spcAft>
                          <a:spcPts val="0"/>
                        </a:spcAft>
                      </a:pPr>
                      <a:r>
                        <a:rPr lang="en-US" sz="1600" b="1">
                          <a:effectLst/>
                        </a:rPr>
                        <a:t>studentVle.csv</a:t>
                      </a:r>
                      <a:endParaRPr lang="en-US" sz="1600" b="1">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b="0">
                          <a:effectLst/>
                        </a:rPr>
                        <a:t>106,552,806</a:t>
                      </a:r>
                      <a:endParaRPr lang="en-US" sz="1600" b="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b="0">
                          <a:effectLst/>
                        </a:rPr>
                        <a:t>6</a:t>
                      </a:r>
                      <a:endParaRPr lang="en-US" sz="1600" b="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b="0" dirty="0">
                          <a:effectLst/>
                        </a:rPr>
                        <a:t> </a:t>
                      </a:r>
                      <a:endParaRPr lang="en-US" sz="1600" b="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tc>
              </a:tr>
              <a:tr h="158115">
                <a:tc>
                  <a:txBody>
                    <a:bodyPr/>
                    <a:lstStyle/>
                    <a:p>
                      <a:pPr marL="0" marR="0">
                        <a:spcBef>
                          <a:spcPts val="0"/>
                        </a:spcBef>
                        <a:spcAft>
                          <a:spcPts val="0"/>
                        </a:spcAft>
                      </a:pPr>
                      <a:r>
                        <a:rPr lang="en-US" sz="1600" b="1">
                          <a:effectLst/>
                        </a:rPr>
                        <a:t>Vle.csv</a:t>
                      </a:r>
                      <a:endParaRPr lang="en-US" sz="1600" b="1">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b="0" dirty="0">
                          <a:effectLst/>
                        </a:rPr>
                        <a:t>6,364</a:t>
                      </a:r>
                      <a:endParaRPr lang="en-US" sz="1600" b="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b="0">
                          <a:effectLst/>
                        </a:rPr>
                        <a:t>6</a:t>
                      </a:r>
                      <a:endParaRPr lang="en-US" sz="1600" b="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b="0" dirty="0" err="1">
                          <a:effectLst/>
                        </a:rPr>
                        <a:t>week_from</a:t>
                      </a:r>
                      <a:r>
                        <a:rPr lang="en-US" sz="1600" b="0" dirty="0">
                          <a:effectLst/>
                        </a:rPr>
                        <a:t>(5243)</a:t>
                      </a:r>
                    </a:p>
                    <a:p>
                      <a:pPr marL="0" marR="0" algn="ctr">
                        <a:spcBef>
                          <a:spcPts val="0"/>
                        </a:spcBef>
                        <a:spcAft>
                          <a:spcPts val="0"/>
                        </a:spcAft>
                      </a:pPr>
                      <a:r>
                        <a:rPr lang="en-US" sz="1600" b="0" dirty="0" err="1">
                          <a:effectLst/>
                        </a:rPr>
                        <a:t>week_to</a:t>
                      </a:r>
                      <a:r>
                        <a:rPr lang="en-US" sz="1600" b="0" dirty="0">
                          <a:effectLst/>
                        </a:rPr>
                        <a:t>(5243)</a:t>
                      </a:r>
                      <a:endParaRPr lang="en-US" sz="1600" b="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555410453"/>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xmlns="" id="{7D3D45C9-B8CB-49AB-848B-C9C05218803E}"/>
              </a:ext>
            </a:extLst>
          </p:cNvPr>
          <p:cNvGraphicFramePr>
            <a:graphicFrameLocks noGrp="1"/>
          </p:cNvGraphicFramePr>
          <p:nvPr>
            <p:extLst>
              <p:ext uri="{D42A27DB-BD31-4B8C-83A1-F6EECF244321}">
                <p14:modId xmlns:p14="http://schemas.microsoft.com/office/powerpoint/2010/main" val="1452554043"/>
              </p:ext>
            </p:extLst>
          </p:nvPr>
        </p:nvGraphicFramePr>
        <p:xfrm>
          <a:off x="515901" y="2583201"/>
          <a:ext cx="2316126" cy="1020755"/>
        </p:xfrm>
        <a:graphic>
          <a:graphicData uri="http://schemas.openxmlformats.org/drawingml/2006/table">
            <a:tbl>
              <a:tblPr>
                <a:tableStyleId>{2D5ABB26-0587-4C30-8999-92F81FD0307C}</a:tableStyleId>
              </a:tblPr>
              <a:tblGrid>
                <a:gridCol w="2316126">
                  <a:extLst>
                    <a:ext uri="{9D8B030D-6E8A-4147-A177-3AD203B41FA5}">
                      <a16:colId xmlns:a16="http://schemas.microsoft.com/office/drawing/2014/main" xmlns="" val="906687848"/>
                    </a:ext>
                  </a:extLst>
                </a:gridCol>
              </a:tblGrid>
              <a:tr h="253690">
                <a:tc>
                  <a:txBody>
                    <a:bodyPr/>
                    <a:lstStyle/>
                    <a:p>
                      <a:pPr algn="ctr" fontAlgn="ctr"/>
                      <a:r>
                        <a:rPr lang="en-US" sz="1100" u="none" strike="noStrike" dirty="0">
                          <a:solidFill>
                            <a:schemeClr val="bg1"/>
                          </a:solidFill>
                          <a:effectLst/>
                        </a:rPr>
                        <a:t>   </a:t>
                      </a:r>
                      <a:r>
                        <a:rPr lang="en-US" sz="1800" u="none" strike="noStrike" dirty="0">
                          <a:solidFill>
                            <a:schemeClr val="bg1"/>
                          </a:solidFill>
                          <a:effectLst/>
                        </a:rPr>
                        <a:t>courses.csv</a:t>
                      </a:r>
                      <a:endParaRPr lang="en-US" sz="1800" b="1"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425315875"/>
                  </a:ext>
                </a:extLst>
              </a:tr>
              <a:tr h="241610">
                <a:tc>
                  <a:txBody>
                    <a:bodyPr/>
                    <a:lstStyle/>
                    <a:p>
                      <a:pPr algn="ctr" fontAlgn="ctr"/>
                      <a:r>
                        <a:rPr lang="en-US" sz="1100" u="none" strike="noStrike" dirty="0">
                          <a:solidFill>
                            <a:schemeClr val="bg1"/>
                          </a:solidFill>
                          <a:effectLst/>
                        </a:rPr>
                        <a:t>   </a:t>
                      </a:r>
                      <a:r>
                        <a:rPr lang="en-US" sz="1100" u="none" strike="noStrike" dirty="0" err="1">
                          <a:solidFill>
                            <a:schemeClr val="bg1"/>
                          </a:solidFill>
                          <a:effectLst/>
                        </a:rPr>
                        <a:t>code_module</a:t>
                      </a:r>
                      <a:r>
                        <a:rPr lang="en-US" sz="1100" u="none" strike="noStrike" dirty="0">
                          <a:solidFill>
                            <a:schemeClr val="bg1"/>
                          </a:solidFill>
                          <a:effectLst/>
                        </a:rPr>
                        <a:t> </a:t>
                      </a:r>
                      <a:endParaRPr lang="en-US" sz="1100" b="0"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3998217084"/>
                  </a:ext>
                </a:extLst>
              </a:tr>
              <a:tr h="241610">
                <a:tc>
                  <a:txBody>
                    <a:bodyPr/>
                    <a:lstStyle/>
                    <a:p>
                      <a:pPr algn="ctr" fontAlgn="ctr"/>
                      <a:r>
                        <a:rPr lang="en-US" sz="1100" u="none" strike="noStrike" dirty="0">
                          <a:solidFill>
                            <a:schemeClr val="bg1"/>
                          </a:solidFill>
                          <a:effectLst/>
                        </a:rPr>
                        <a:t>   </a:t>
                      </a:r>
                      <a:r>
                        <a:rPr lang="en-US" sz="1100" u="none" strike="noStrike" dirty="0" err="1">
                          <a:solidFill>
                            <a:schemeClr val="bg1"/>
                          </a:solidFill>
                          <a:effectLst/>
                        </a:rPr>
                        <a:t>code_presentation</a:t>
                      </a:r>
                      <a:r>
                        <a:rPr lang="en-US" sz="1100" u="none" strike="noStrike" dirty="0">
                          <a:solidFill>
                            <a:schemeClr val="bg1"/>
                          </a:solidFill>
                          <a:effectLst/>
                        </a:rPr>
                        <a:t>   </a:t>
                      </a:r>
                      <a:endParaRPr lang="en-US" sz="1100" b="0"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649442446"/>
                  </a:ext>
                </a:extLst>
              </a:tr>
              <a:tr h="253690">
                <a:tc>
                  <a:txBody>
                    <a:bodyPr/>
                    <a:lstStyle/>
                    <a:p>
                      <a:pPr algn="ctr" fontAlgn="ctr"/>
                      <a:r>
                        <a:rPr lang="en-US" sz="1100" u="none" strike="noStrike" dirty="0">
                          <a:solidFill>
                            <a:schemeClr val="bg1"/>
                          </a:solidFill>
                          <a:effectLst/>
                        </a:rPr>
                        <a:t>   length </a:t>
                      </a:r>
                      <a:endParaRPr lang="en-US" sz="1100" b="0"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1263110981"/>
                  </a:ext>
                </a:extLst>
              </a:tr>
            </a:tbl>
          </a:graphicData>
        </a:graphic>
      </p:graphicFrame>
      <p:graphicFrame>
        <p:nvGraphicFramePr>
          <p:cNvPr id="9" name="Table 8">
            <a:extLst>
              <a:ext uri="{FF2B5EF4-FFF2-40B4-BE49-F238E27FC236}">
                <a16:creationId xmlns:a16="http://schemas.microsoft.com/office/drawing/2014/main" xmlns="" id="{86971FD7-231F-4D56-87BE-E090074C3BDA}"/>
              </a:ext>
            </a:extLst>
          </p:cNvPr>
          <p:cNvGraphicFramePr>
            <a:graphicFrameLocks noGrp="1"/>
          </p:cNvGraphicFramePr>
          <p:nvPr>
            <p:extLst>
              <p:ext uri="{D42A27DB-BD31-4B8C-83A1-F6EECF244321}">
                <p14:modId xmlns:p14="http://schemas.microsoft.com/office/powerpoint/2010/main" val="37014868"/>
              </p:ext>
            </p:extLst>
          </p:nvPr>
        </p:nvGraphicFramePr>
        <p:xfrm>
          <a:off x="503274" y="920115"/>
          <a:ext cx="2316126" cy="1442085"/>
        </p:xfrm>
        <a:graphic>
          <a:graphicData uri="http://schemas.openxmlformats.org/drawingml/2006/table">
            <a:tbl>
              <a:tblPr>
                <a:effectLst>
                  <a:outerShdw blurRad="50800" dist="38100" dir="2700000" algn="tl" rotWithShape="0">
                    <a:prstClr val="black">
                      <a:alpha val="40000"/>
                    </a:prstClr>
                  </a:outerShdw>
                </a:effectLst>
                <a:tableStyleId>{2D5ABB26-0587-4C30-8999-92F81FD0307C}</a:tableStyleId>
              </a:tblPr>
              <a:tblGrid>
                <a:gridCol w="2316126">
                  <a:extLst>
                    <a:ext uri="{9D8B030D-6E8A-4147-A177-3AD203B41FA5}">
                      <a16:colId xmlns:a16="http://schemas.microsoft.com/office/drawing/2014/main" xmlns="" val="1888619766"/>
                    </a:ext>
                  </a:extLst>
                </a:gridCol>
              </a:tblGrid>
              <a:tr h="0">
                <a:tc>
                  <a:txBody>
                    <a:bodyPr/>
                    <a:lstStyle/>
                    <a:p>
                      <a:pPr algn="ctr" fontAlgn="ctr"/>
                      <a:r>
                        <a:rPr lang="en-US" sz="1100" u="none" strike="noStrike" dirty="0">
                          <a:solidFill>
                            <a:schemeClr val="bg1"/>
                          </a:solidFill>
                          <a:effectLst/>
                        </a:rPr>
                        <a:t>   </a:t>
                      </a:r>
                      <a:r>
                        <a:rPr lang="en-US" sz="1800" kern="1200" spc="80" dirty="0">
                          <a:solidFill>
                            <a:schemeClr val="bg1"/>
                          </a:solidFill>
                        </a:rPr>
                        <a:t>assessments</a:t>
                      </a:r>
                      <a:r>
                        <a:rPr lang="en-US" sz="1100" u="none" strike="noStrike" dirty="0">
                          <a:solidFill>
                            <a:schemeClr val="bg1"/>
                          </a:solidFill>
                          <a:effectLst/>
                        </a:rPr>
                        <a:t>.</a:t>
                      </a:r>
                      <a:r>
                        <a:rPr lang="en-US" sz="1800" kern="1200" spc="80" dirty="0">
                          <a:solidFill>
                            <a:schemeClr val="bg1"/>
                          </a:solidFill>
                        </a:rPr>
                        <a:t>csv</a:t>
                      </a:r>
                      <a:endParaRPr lang="en-US" sz="1800" kern="1200" spc="80" dirty="0">
                        <a:solidFill>
                          <a:schemeClr val="bg1"/>
                        </a:solidFill>
                        <a:latin typeface="+mn-lt"/>
                        <a:ea typeface="+mn-ea"/>
                        <a:cs typeface="+mn-cs"/>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xmlns="" val="3145270734"/>
                  </a:ext>
                </a:extLst>
              </a:tr>
              <a:tr h="190500">
                <a:tc>
                  <a:txBody>
                    <a:bodyPr/>
                    <a:lstStyle/>
                    <a:p>
                      <a:pPr algn="ctr" fontAlgn="ctr"/>
                      <a:r>
                        <a:rPr lang="en-US" sz="1100" u="none" strike="noStrike" dirty="0">
                          <a:solidFill>
                            <a:schemeClr val="bg1"/>
                          </a:solidFill>
                          <a:effectLst/>
                        </a:rPr>
                        <a:t>   </a:t>
                      </a:r>
                      <a:r>
                        <a:rPr lang="en-US" sz="1100" u="none" strike="noStrike" dirty="0" err="1">
                          <a:solidFill>
                            <a:schemeClr val="bg1"/>
                          </a:solidFill>
                          <a:effectLst/>
                        </a:rPr>
                        <a:t>code_module</a:t>
                      </a:r>
                      <a:endParaRPr lang="en-US" sz="1100" b="0"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xmlns="" val="1721204605"/>
                  </a:ext>
                </a:extLst>
              </a:tr>
              <a:tr h="190500">
                <a:tc>
                  <a:txBody>
                    <a:bodyPr/>
                    <a:lstStyle/>
                    <a:p>
                      <a:pPr algn="ctr" fontAlgn="ctr"/>
                      <a:r>
                        <a:rPr lang="en-US" sz="1100" u="none" strike="noStrike" dirty="0">
                          <a:solidFill>
                            <a:schemeClr val="bg1"/>
                          </a:solidFill>
                          <a:effectLst/>
                        </a:rPr>
                        <a:t>   </a:t>
                      </a:r>
                      <a:r>
                        <a:rPr lang="en-US" sz="1100" u="none" strike="noStrike" dirty="0" err="1">
                          <a:solidFill>
                            <a:schemeClr val="bg1"/>
                          </a:solidFill>
                          <a:effectLst/>
                        </a:rPr>
                        <a:t>code_presentation</a:t>
                      </a:r>
                      <a:endParaRPr lang="en-US" sz="1100" b="0"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xmlns="" val="657621150"/>
                  </a:ext>
                </a:extLst>
              </a:tr>
              <a:tr h="200025">
                <a:tc>
                  <a:txBody>
                    <a:bodyPr/>
                    <a:lstStyle/>
                    <a:p>
                      <a:pPr algn="ctr" fontAlgn="ctr"/>
                      <a:r>
                        <a:rPr lang="en-US" sz="1100" u="none" strike="noStrike" dirty="0">
                          <a:solidFill>
                            <a:schemeClr val="bg1"/>
                          </a:solidFill>
                          <a:effectLst/>
                        </a:rPr>
                        <a:t>   </a:t>
                      </a:r>
                      <a:r>
                        <a:rPr lang="en-US" sz="1100" u="none" strike="noStrike" dirty="0" err="1">
                          <a:solidFill>
                            <a:schemeClr val="bg1"/>
                          </a:solidFill>
                          <a:effectLst/>
                        </a:rPr>
                        <a:t>id_assessment</a:t>
                      </a:r>
                      <a:r>
                        <a:rPr lang="en-US" sz="1100" u="none" strike="noStrike" dirty="0">
                          <a:solidFill>
                            <a:schemeClr val="bg1"/>
                          </a:solidFill>
                          <a:effectLst/>
                        </a:rPr>
                        <a:t> </a:t>
                      </a:r>
                      <a:endParaRPr lang="en-US" sz="1100" b="0"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xmlns="" val="489231743"/>
                  </a:ext>
                </a:extLst>
              </a:tr>
              <a:tr h="200025">
                <a:tc>
                  <a:txBody>
                    <a:bodyPr/>
                    <a:lstStyle/>
                    <a:p>
                      <a:pPr algn="ctr" fontAlgn="ctr"/>
                      <a:r>
                        <a:rPr lang="en-US" sz="1100" u="none" strike="noStrike" dirty="0">
                          <a:solidFill>
                            <a:schemeClr val="bg1"/>
                          </a:solidFill>
                          <a:effectLst/>
                        </a:rPr>
                        <a:t>   </a:t>
                      </a:r>
                      <a:r>
                        <a:rPr lang="en-US" sz="1100" u="none" strike="noStrike" dirty="0" err="1">
                          <a:solidFill>
                            <a:schemeClr val="bg1"/>
                          </a:solidFill>
                          <a:effectLst/>
                        </a:rPr>
                        <a:t>assessment_type</a:t>
                      </a:r>
                      <a:endParaRPr lang="en-US" sz="1100" b="0"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xmlns="" val="519216872"/>
                  </a:ext>
                </a:extLst>
              </a:tr>
              <a:tr h="200025">
                <a:tc>
                  <a:txBody>
                    <a:bodyPr/>
                    <a:lstStyle/>
                    <a:p>
                      <a:pPr algn="ctr" fontAlgn="ctr"/>
                      <a:r>
                        <a:rPr lang="en-US" sz="1100" u="none" strike="noStrike" dirty="0">
                          <a:solidFill>
                            <a:schemeClr val="bg1"/>
                          </a:solidFill>
                          <a:effectLst/>
                        </a:rPr>
                        <a:t>   date</a:t>
                      </a:r>
                      <a:endParaRPr lang="en-US" sz="1100" b="0"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xmlns="" val="302915068"/>
                  </a:ext>
                </a:extLst>
              </a:tr>
              <a:tr h="158383">
                <a:tc>
                  <a:txBody>
                    <a:bodyPr/>
                    <a:lstStyle/>
                    <a:p>
                      <a:pPr algn="ctr" fontAlgn="ctr"/>
                      <a:r>
                        <a:rPr lang="en-US" sz="1100" u="none" strike="noStrike" dirty="0">
                          <a:solidFill>
                            <a:schemeClr val="bg1"/>
                          </a:solidFill>
                          <a:effectLst/>
                        </a:rPr>
                        <a:t>   weight</a:t>
                      </a:r>
                      <a:endParaRPr lang="en-US" sz="1100" b="0"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xmlns="" val="931829451"/>
                  </a:ext>
                </a:extLst>
              </a:tr>
            </a:tbl>
          </a:graphicData>
        </a:graphic>
      </p:graphicFrame>
      <p:graphicFrame>
        <p:nvGraphicFramePr>
          <p:cNvPr id="10" name="Table 9">
            <a:extLst>
              <a:ext uri="{FF2B5EF4-FFF2-40B4-BE49-F238E27FC236}">
                <a16:creationId xmlns:a16="http://schemas.microsoft.com/office/drawing/2014/main" xmlns="" id="{FF8B9F48-97B1-4CB8-B040-1E023A2C94A5}"/>
              </a:ext>
            </a:extLst>
          </p:cNvPr>
          <p:cNvGraphicFramePr>
            <a:graphicFrameLocks noGrp="1"/>
          </p:cNvGraphicFramePr>
          <p:nvPr>
            <p:extLst>
              <p:ext uri="{D42A27DB-BD31-4B8C-83A1-F6EECF244321}">
                <p14:modId xmlns:p14="http://schemas.microsoft.com/office/powerpoint/2010/main" val="17147355"/>
              </p:ext>
            </p:extLst>
          </p:nvPr>
        </p:nvGraphicFramePr>
        <p:xfrm>
          <a:off x="9296401" y="5181600"/>
          <a:ext cx="2286000" cy="1464945"/>
        </p:xfrm>
        <a:graphic>
          <a:graphicData uri="http://schemas.openxmlformats.org/drawingml/2006/table">
            <a:tbl>
              <a:tblPr/>
              <a:tblGrid>
                <a:gridCol w="2286000">
                  <a:extLst>
                    <a:ext uri="{9D8B030D-6E8A-4147-A177-3AD203B41FA5}">
                      <a16:colId xmlns:a16="http://schemas.microsoft.com/office/drawing/2014/main" xmlns="" val="287903806"/>
                    </a:ext>
                  </a:extLst>
                </a:gridCol>
              </a:tblGrid>
              <a:tr h="200025">
                <a:tc>
                  <a:txBody>
                    <a:bodyPr/>
                    <a:lstStyle/>
                    <a:p>
                      <a:pPr algn="ctr" fontAlgn="ctr"/>
                      <a:r>
                        <a:rPr lang="en-US" sz="1800" b="1" i="0" u="none" strike="noStrike" dirty="0">
                          <a:solidFill>
                            <a:schemeClr val="bg1"/>
                          </a:solidFill>
                          <a:effectLst/>
                          <a:latin typeface="Calibri" panose="020F0502020204030204" pitchFamily="34" charset="0"/>
                        </a:rPr>
                        <a:t>   vle.csv</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1611420305"/>
                  </a:ext>
                </a:extLst>
              </a:tr>
              <a:tr h="190500">
                <a:tc>
                  <a:txBody>
                    <a:bodyPr/>
                    <a:lstStyle/>
                    <a:p>
                      <a:pPr algn="ctr" fontAlgn="ctr"/>
                      <a:r>
                        <a:rPr lang="en-US" sz="1100" b="0" i="0" u="none" strike="noStrike">
                          <a:solidFill>
                            <a:schemeClr val="bg1"/>
                          </a:solidFill>
                          <a:effectLst/>
                          <a:latin typeface="Calibri" panose="020F0502020204030204" pitchFamily="34" charset="0"/>
                        </a:rPr>
                        <a:t>   id_site</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2034423783"/>
                  </a:ext>
                </a:extLst>
              </a:tr>
              <a:tr h="190500">
                <a:tc>
                  <a:txBody>
                    <a:bodyPr/>
                    <a:lstStyle/>
                    <a:p>
                      <a:pPr algn="ctr" fontAlgn="ctr"/>
                      <a:r>
                        <a:rPr lang="en-US" sz="1100" b="0" i="0" u="none" strike="noStrike" dirty="0">
                          <a:solidFill>
                            <a:schemeClr val="bg1"/>
                          </a:solidFill>
                          <a:effectLst/>
                          <a:latin typeface="Calibri" panose="020F0502020204030204" pitchFamily="34" charset="0"/>
                        </a:rPr>
                        <a:t>   </a:t>
                      </a:r>
                      <a:r>
                        <a:rPr lang="en-US" sz="1100" b="0" i="0" u="none" strike="noStrike" dirty="0" err="1">
                          <a:solidFill>
                            <a:schemeClr val="bg1"/>
                          </a:solidFill>
                          <a:effectLst/>
                          <a:latin typeface="Calibri" panose="020F0502020204030204" pitchFamily="34" charset="0"/>
                        </a:rPr>
                        <a:t>code_module</a:t>
                      </a:r>
                      <a:r>
                        <a:rPr lang="en-US" sz="1100" b="0" i="0" u="none" strike="noStrike" dirty="0">
                          <a:solidFill>
                            <a:schemeClr val="bg1"/>
                          </a:solidFill>
                          <a:effectLst/>
                          <a:latin typeface="Calibri" panose="020F0502020204030204" pitchFamily="34" charset="0"/>
                        </a:rPr>
                        <a:t>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1390218447"/>
                  </a:ext>
                </a:extLst>
              </a:tr>
              <a:tr h="200025">
                <a:tc>
                  <a:txBody>
                    <a:bodyPr/>
                    <a:lstStyle/>
                    <a:p>
                      <a:pPr algn="ctr" fontAlgn="ctr"/>
                      <a:r>
                        <a:rPr lang="en-US" sz="1100" b="0" i="0" u="none" strike="noStrike" dirty="0">
                          <a:solidFill>
                            <a:schemeClr val="bg1"/>
                          </a:solidFill>
                          <a:effectLst/>
                          <a:latin typeface="Calibri" panose="020F0502020204030204" pitchFamily="34" charset="0"/>
                        </a:rPr>
                        <a:t>   </a:t>
                      </a:r>
                      <a:r>
                        <a:rPr lang="en-US" sz="1100" b="0" i="0" u="none" strike="noStrike" dirty="0" err="1">
                          <a:solidFill>
                            <a:schemeClr val="bg1"/>
                          </a:solidFill>
                          <a:effectLst/>
                          <a:latin typeface="Calibri" panose="020F0502020204030204" pitchFamily="34" charset="0"/>
                        </a:rPr>
                        <a:t>code_presentation</a:t>
                      </a:r>
                      <a:endParaRPr lang="en-US" sz="1100" b="0"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1245060363"/>
                  </a:ext>
                </a:extLst>
              </a:tr>
              <a:tr h="200025">
                <a:tc>
                  <a:txBody>
                    <a:bodyPr/>
                    <a:lstStyle/>
                    <a:p>
                      <a:pPr algn="ctr" fontAlgn="ctr"/>
                      <a:r>
                        <a:rPr lang="en-US" sz="1100" b="0" i="0" u="none" strike="noStrike">
                          <a:solidFill>
                            <a:schemeClr val="bg1"/>
                          </a:solidFill>
                          <a:effectLst/>
                          <a:latin typeface="Calibri" panose="020F0502020204030204" pitchFamily="34" charset="0"/>
                        </a:rPr>
                        <a:t>   activity_type</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1297380446"/>
                  </a:ext>
                </a:extLst>
              </a:tr>
              <a:tr h="200025">
                <a:tc>
                  <a:txBody>
                    <a:bodyPr/>
                    <a:lstStyle/>
                    <a:p>
                      <a:pPr algn="ctr" fontAlgn="ctr"/>
                      <a:r>
                        <a:rPr lang="en-US" sz="1100" b="0" i="0" u="none" strike="noStrike" dirty="0">
                          <a:solidFill>
                            <a:schemeClr val="bg1"/>
                          </a:solidFill>
                          <a:effectLst/>
                          <a:latin typeface="Calibri" panose="020F0502020204030204" pitchFamily="34" charset="0"/>
                        </a:rPr>
                        <a:t>   </a:t>
                      </a:r>
                      <a:r>
                        <a:rPr lang="en-US" sz="1100" b="0" i="0" u="none" strike="noStrike" dirty="0" err="1">
                          <a:solidFill>
                            <a:schemeClr val="bg1"/>
                          </a:solidFill>
                          <a:effectLst/>
                          <a:latin typeface="Calibri" panose="020F0502020204030204" pitchFamily="34" charset="0"/>
                        </a:rPr>
                        <a:t>week_from</a:t>
                      </a:r>
                      <a:r>
                        <a:rPr lang="en-US" sz="1100" b="0" i="0" u="none" strike="noStrike" dirty="0">
                          <a:solidFill>
                            <a:schemeClr val="bg1"/>
                          </a:solidFill>
                          <a:effectLst/>
                          <a:latin typeface="Calibri" panose="020F0502020204030204" pitchFamily="34" charset="0"/>
                        </a:rPr>
                        <a:t>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842753297"/>
                  </a:ext>
                </a:extLst>
              </a:tr>
              <a:tr h="200025">
                <a:tc>
                  <a:txBody>
                    <a:bodyPr/>
                    <a:lstStyle/>
                    <a:p>
                      <a:pPr algn="ctr" fontAlgn="ctr"/>
                      <a:r>
                        <a:rPr lang="en-US" sz="1100" b="0" i="0" u="none" strike="noStrike" dirty="0">
                          <a:solidFill>
                            <a:schemeClr val="bg1"/>
                          </a:solidFill>
                          <a:effectLst/>
                          <a:latin typeface="Calibri" panose="020F0502020204030204" pitchFamily="34" charset="0"/>
                        </a:rPr>
                        <a:t>   </a:t>
                      </a:r>
                      <a:r>
                        <a:rPr lang="en-US" sz="1100" b="0" i="0" u="none" strike="noStrike" dirty="0" err="1">
                          <a:solidFill>
                            <a:schemeClr val="bg1"/>
                          </a:solidFill>
                          <a:effectLst/>
                          <a:latin typeface="Calibri" panose="020F0502020204030204" pitchFamily="34" charset="0"/>
                        </a:rPr>
                        <a:t>week_to</a:t>
                      </a:r>
                      <a:endParaRPr lang="en-US" sz="1100" b="0"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1591704348"/>
                  </a:ext>
                </a:extLst>
              </a:tr>
            </a:tbl>
          </a:graphicData>
        </a:graphic>
      </p:graphicFrame>
      <p:graphicFrame>
        <p:nvGraphicFramePr>
          <p:cNvPr id="11" name="Table 10">
            <a:extLst>
              <a:ext uri="{FF2B5EF4-FFF2-40B4-BE49-F238E27FC236}">
                <a16:creationId xmlns:a16="http://schemas.microsoft.com/office/drawing/2014/main" xmlns="" id="{FE7A90AC-F99B-4B8A-BD8C-E264661481DB}"/>
              </a:ext>
            </a:extLst>
          </p:cNvPr>
          <p:cNvGraphicFramePr>
            <a:graphicFrameLocks noGrp="1"/>
          </p:cNvGraphicFramePr>
          <p:nvPr>
            <p:extLst>
              <p:ext uri="{D42A27DB-BD31-4B8C-83A1-F6EECF244321}">
                <p14:modId xmlns:p14="http://schemas.microsoft.com/office/powerpoint/2010/main" val="1238957459"/>
              </p:ext>
            </p:extLst>
          </p:nvPr>
        </p:nvGraphicFramePr>
        <p:xfrm>
          <a:off x="9296401" y="2438400"/>
          <a:ext cx="2286000" cy="2617470"/>
        </p:xfrm>
        <a:graphic>
          <a:graphicData uri="http://schemas.openxmlformats.org/drawingml/2006/table">
            <a:tbl>
              <a:tblPr/>
              <a:tblGrid>
                <a:gridCol w="2286000">
                  <a:extLst>
                    <a:ext uri="{9D8B030D-6E8A-4147-A177-3AD203B41FA5}">
                      <a16:colId xmlns:a16="http://schemas.microsoft.com/office/drawing/2014/main" xmlns="" val="268774853"/>
                    </a:ext>
                  </a:extLst>
                </a:gridCol>
              </a:tblGrid>
              <a:tr h="146050">
                <a:tc>
                  <a:txBody>
                    <a:bodyPr/>
                    <a:lstStyle/>
                    <a:p>
                      <a:pPr algn="ctr" fontAlgn="ctr"/>
                      <a:r>
                        <a:rPr lang="en-US" sz="1800" b="1" i="0" u="none" strike="noStrike" dirty="0">
                          <a:solidFill>
                            <a:schemeClr val="bg1"/>
                          </a:solidFill>
                          <a:effectLst/>
                          <a:latin typeface="Calibri" panose="020F0502020204030204" pitchFamily="34" charset="0"/>
                        </a:rPr>
                        <a:t>   studentInfo.csv</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1446733154"/>
                  </a:ext>
                </a:extLst>
              </a:tr>
              <a:tr h="190500">
                <a:tc>
                  <a:txBody>
                    <a:bodyPr/>
                    <a:lstStyle/>
                    <a:p>
                      <a:pPr algn="ctr" fontAlgn="ctr"/>
                      <a:r>
                        <a:rPr lang="en-US" sz="1100" b="0" i="0" u="none" strike="noStrike">
                          <a:solidFill>
                            <a:schemeClr val="bg1"/>
                          </a:solidFill>
                          <a:effectLst/>
                          <a:latin typeface="Calibri" panose="020F0502020204030204" pitchFamily="34" charset="0"/>
                        </a:rPr>
                        <a:t>   code_module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1824671341"/>
                  </a:ext>
                </a:extLst>
              </a:tr>
              <a:tr h="190500">
                <a:tc>
                  <a:txBody>
                    <a:bodyPr/>
                    <a:lstStyle/>
                    <a:p>
                      <a:pPr algn="ctr" fontAlgn="ctr"/>
                      <a:r>
                        <a:rPr lang="en-US" sz="1100" b="0" i="0" u="none" strike="noStrike">
                          <a:solidFill>
                            <a:schemeClr val="bg1"/>
                          </a:solidFill>
                          <a:effectLst/>
                          <a:latin typeface="Calibri" panose="020F0502020204030204" pitchFamily="34" charset="0"/>
                        </a:rPr>
                        <a:t>   code_presentation</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4001694556"/>
                  </a:ext>
                </a:extLst>
              </a:tr>
              <a:tr h="200025">
                <a:tc>
                  <a:txBody>
                    <a:bodyPr/>
                    <a:lstStyle/>
                    <a:p>
                      <a:pPr algn="ctr" fontAlgn="ctr"/>
                      <a:r>
                        <a:rPr lang="en-US" sz="1100" b="0" i="0" u="none" strike="noStrike" dirty="0">
                          <a:solidFill>
                            <a:schemeClr val="bg1"/>
                          </a:solidFill>
                          <a:effectLst/>
                          <a:latin typeface="Calibri" panose="020F0502020204030204" pitchFamily="34" charset="0"/>
                        </a:rPr>
                        <a:t>   </a:t>
                      </a:r>
                      <a:r>
                        <a:rPr lang="en-US" sz="1100" b="0" i="0" u="none" strike="noStrike" dirty="0" err="1">
                          <a:solidFill>
                            <a:schemeClr val="bg1"/>
                          </a:solidFill>
                          <a:effectLst/>
                          <a:latin typeface="Calibri" panose="020F0502020204030204" pitchFamily="34" charset="0"/>
                        </a:rPr>
                        <a:t>id_student</a:t>
                      </a:r>
                      <a:endParaRPr lang="en-US" sz="1100" b="0"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105747551"/>
                  </a:ext>
                </a:extLst>
              </a:tr>
              <a:tr h="200025">
                <a:tc>
                  <a:txBody>
                    <a:bodyPr/>
                    <a:lstStyle/>
                    <a:p>
                      <a:pPr algn="ctr" fontAlgn="ctr"/>
                      <a:r>
                        <a:rPr lang="en-US" sz="1100" b="0" i="0" u="none" strike="noStrike">
                          <a:solidFill>
                            <a:schemeClr val="bg1"/>
                          </a:solidFill>
                          <a:effectLst/>
                          <a:latin typeface="Calibri" panose="020F0502020204030204" pitchFamily="34" charset="0"/>
                        </a:rPr>
                        <a:t>   gender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1198547196"/>
                  </a:ext>
                </a:extLst>
              </a:tr>
              <a:tr h="200025">
                <a:tc>
                  <a:txBody>
                    <a:bodyPr/>
                    <a:lstStyle/>
                    <a:p>
                      <a:pPr algn="ctr" fontAlgn="ctr"/>
                      <a:r>
                        <a:rPr lang="en-US" sz="1100" b="0" i="0" u="none" strike="noStrike">
                          <a:solidFill>
                            <a:schemeClr val="bg1"/>
                          </a:solidFill>
                          <a:effectLst/>
                          <a:latin typeface="Calibri" panose="020F0502020204030204" pitchFamily="34" charset="0"/>
                        </a:rPr>
                        <a:t>   region</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2417980119"/>
                  </a:ext>
                </a:extLst>
              </a:tr>
              <a:tr h="200025">
                <a:tc>
                  <a:txBody>
                    <a:bodyPr/>
                    <a:lstStyle/>
                    <a:p>
                      <a:pPr algn="ctr" fontAlgn="ctr"/>
                      <a:r>
                        <a:rPr lang="en-US" sz="1100" b="0" i="0" u="none" strike="noStrike" dirty="0">
                          <a:solidFill>
                            <a:schemeClr val="bg1"/>
                          </a:solidFill>
                          <a:effectLst/>
                          <a:latin typeface="Calibri" panose="020F0502020204030204" pitchFamily="34" charset="0"/>
                        </a:rPr>
                        <a:t>   </a:t>
                      </a:r>
                      <a:r>
                        <a:rPr lang="en-US" sz="1100" b="0" i="0" u="none" strike="noStrike" dirty="0" err="1">
                          <a:solidFill>
                            <a:schemeClr val="bg1"/>
                          </a:solidFill>
                          <a:effectLst/>
                          <a:latin typeface="Calibri" panose="020F0502020204030204" pitchFamily="34" charset="0"/>
                        </a:rPr>
                        <a:t>highest_education</a:t>
                      </a:r>
                      <a:endParaRPr lang="en-US" sz="1100" b="0"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398746204"/>
                  </a:ext>
                </a:extLst>
              </a:tr>
              <a:tr h="190500">
                <a:tc>
                  <a:txBody>
                    <a:bodyPr/>
                    <a:lstStyle/>
                    <a:p>
                      <a:pPr algn="ctr" fontAlgn="ctr"/>
                      <a:r>
                        <a:rPr lang="en-US" sz="1100" b="0" i="0" u="none" strike="noStrike">
                          <a:solidFill>
                            <a:schemeClr val="bg1"/>
                          </a:solidFill>
                          <a:effectLst/>
                          <a:latin typeface="Calibri" panose="020F0502020204030204" pitchFamily="34" charset="0"/>
                        </a:rPr>
                        <a:t>   imd_band</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1000851035"/>
                  </a:ext>
                </a:extLst>
              </a:tr>
              <a:tr h="190500">
                <a:tc>
                  <a:txBody>
                    <a:bodyPr/>
                    <a:lstStyle/>
                    <a:p>
                      <a:pPr algn="ctr" fontAlgn="ctr"/>
                      <a:r>
                        <a:rPr lang="en-US" sz="1100" b="0" i="0" u="none" strike="noStrike" dirty="0" err="1">
                          <a:solidFill>
                            <a:schemeClr val="bg1"/>
                          </a:solidFill>
                          <a:effectLst/>
                          <a:latin typeface="Calibri" panose="020F0502020204030204" pitchFamily="34" charset="0"/>
                        </a:rPr>
                        <a:t>age_band</a:t>
                      </a:r>
                      <a:r>
                        <a:rPr lang="en-US" sz="1100" b="0" i="0" u="none" strike="noStrike" dirty="0">
                          <a:solidFill>
                            <a:schemeClr val="bg1"/>
                          </a:solidFill>
                          <a:effectLst/>
                          <a:latin typeface="Calibri" panose="020F0502020204030204" pitchFamily="34" charset="0"/>
                        </a:rPr>
                        <a:t>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990471606"/>
                  </a:ext>
                </a:extLst>
              </a:tr>
              <a:tr h="190500">
                <a:tc>
                  <a:txBody>
                    <a:bodyPr/>
                    <a:lstStyle/>
                    <a:p>
                      <a:pPr algn="ctr" fontAlgn="ctr"/>
                      <a:r>
                        <a:rPr lang="en-US" sz="1100" b="0" i="0" u="none" strike="noStrike">
                          <a:solidFill>
                            <a:schemeClr val="bg1"/>
                          </a:solidFill>
                          <a:effectLst/>
                          <a:latin typeface="Calibri" panose="020F0502020204030204" pitchFamily="34" charset="0"/>
                        </a:rPr>
                        <a:t>num_of_prev_attempts integer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3770063968"/>
                  </a:ext>
                </a:extLst>
              </a:tr>
              <a:tr h="190500">
                <a:tc>
                  <a:txBody>
                    <a:bodyPr/>
                    <a:lstStyle/>
                    <a:p>
                      <a:pPr algn="ctr" fontAlgn="ctr"/>
                      <a:r>
                        <a:rPr lang="en-US" sz="1100" b="0" i="0" u="none" strike="noStrike" dirty="0">
                          <a:solidFill>
                            <a:schemeClr val="bg1"/>
                          </a:solidFill>
                          <a:effectLst/>
                          <a:latin typeface="Calibri" panose="020F0502020204030204" pitchFamily="34" charset="0"/>
                        </a:rPr>
                        <a:t>studied_credits</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2154778110"/>
                  </a:ext>
                </a:extLst>
              </a:tr>
              <a:tr h="190500">
                <a:tc>
                  <a:txBody>
                    <a:bodyPr/>
                    <a:lstStyle/>
                    <a:p>
                      <a:pPr algn="ctr" fontAlgn="ctr"/>
                      <a:r>
                        <a:rPr lang="en-US" sz="1100" b="0" i="0" u="none" strike="noStrike">
                          <a:solidFill>
                            <a:schemeClr val="bg1"/>
                          </a:solidFill>
                          <a:effectLst/>
                          <a:latin typeface="Calibri" panose="020F0502020204030204" pitchFamily="34" charset="0"/>
                        </a:rPr>
                        <a:t> disability</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3676759698"/>
                  </a:ext>
                </a:extLst>
              </a:tr>
              <a:tr h="200025">
                <a:tc>
                  <a:txBody>
                    <a:bodyPr/>
                    <a:lstStyle/>
                    <a:p>
                      <a:pPr algn="ctr" fontAlgn="ctr"/>
                      <a:r>
                        <a:rPr lang="en-US" sz="1100" b="0" i="0" u="none" strike="noStrike" dirty="0" err="1">
                          <a:solidFill>
                            <a:schemeClr val="bg1"/>
                          </a:solidFill>
                          <a:effectLst/>
                          <a:latin typeface="Calibri" panose="020F0502020204030204" pitchFamily="34" charset="0"/>
                        </a:rPr>
                        <a:t>final_result</a:t>
                      </a:r>
                      <a:endParaRPr lang="en-US" sz="1100" b="0"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2202391728"/>
                  </a:ext>
                </a:extLst>
              </a:tr>
            </a:tbl>
          </a:graphicData>
        </a:graphic>
      </p:graphicFrame>
      <p:graphicFrame>
        <p:nvGraphicFramePr>
          <p:cNvPr id="12" name="Table 11">
            <a:extLst>
              <a:ext uri="{FF2B5EF4-FFF2-40B4-BE49-F238E27FC236}">
                <a16:creationId xmlns:a16="http://schemas.microsoft.com/office/drawing/2014/main" xmlns="" id="{ADE6764E-7361-4308-9515-00088AB5BFA5}"/>
              </a:ext>
            </a:extLst>
          </p:cNvPr>
          <p:cNvGraphicFramePr>
            <a:graphicFrameLocks noGrp="1"/>
          </p:cNvGraphicFramePr>
          <p:nvPr>
            <p:extLst>
              <p:ext uri="{D42A27DB-BD31-4B8C-83A1-F6EECF244321}">
                <p14:modId xmlns:p14="http://schemas.microsoft.com/office/powerpoint/2010/main" val="2269242149"/>
              </p:ext>
            </p:extLst>
          </p:nvPr>
        </p:nvGraphicFramePr>
        <p:xfrm>
          <a:off x="515901" y="5396865"/>
          <a:ext cx="2347793" cy="1232535"/>
        </p:xfrm>
        <a:graphic>
          <a:graphicData uri="http://schemas.openxmlformats.org/drawingml/2006/table">
            <a:tbl>
              <a:tblPr/>
              <a:tblGrid>
                <a:gridCol w="2347793">
                  <a:extLst>
                    <a:ext uri="{9D8B030D-6E8A-4147-A177-3AD203B41FA5}">
                      <a16:colId xmlns:a16="http://schemas.microsoft.com/office/drawing/2014/main" xmlns="" val="3087669003"/>
                    </a:ext>
                  </a:extLst>
                </a:gridCol>
              </a:tblGrid>
              <a:tr h="0">
                <a:tc>
                  <a:txBody>
                    <a:bodyPr/>
                    <a:lstStyle/>
                    <a:p>
                      <a:pPr algn="ctr" fontAlgn="ctr"/>
                      <a:r>
                        <a:rPr lang="en-US" sz="1100" b="1" i="0" u="none" strike="noStrike" dirty="0">
                          <a:solidFill>
                            <a:schemeClr val="bg1"/>
                          </a:solidFill>
                          <a:effectLst/>
                          <a:latin typeface="Calibri" panose="020F0502020204030204" pitchFamily="34" charset="0"/>
                        </a:rPr>
                        <a:t>   </a:t>
                      </a:r>
                      <a:r>
                        <a:rPr lang="en-US" sz="1800" b="1" i="0" u="none" strike="noStrike" dirty="0">
                          <a:solidFill>
                            <a:schemeClr val="bg1"/>
                          </a:solidFill>
                          <a:effectLst/>
                          <a:latin typeface="Calibri" panose="020F0502020204030204" pitchFamily="34" charset="0"/>
                        </a:rPr>
                        <a:t>studentRegistration.csv</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1468667616"/>
                  </a:ext>
                </a:extLst>
              </a:tr>
              <a:tr h="190500">
                <a:tc>
                  <a:txBody>
                    <a:bodyPr/>
                    <a:lstStyle/>
                    <a:p>
                      <a:pPr algn="ctr" fontAlgn="ctr"/>
                      <a:r>
                        <a:rPr lang="en-US" sz="1100" b="0" i="0" u="none" strike="noStrike" dirty="0" err="1">
                          <a:solidFill>
                            <a:schemeClr val="bg1"/>
                          </a:solidFill>
                          <a:effectLst/>
                          <a:latin typeface="Calibri" panose="020F0502020204030204" pitchFamily="34" charset="0"/>
                        </a:rPr>
                        <a:t>code_module</a:t>
                      </a:r>
                      <a:r>
                        <a:rPr lang="en-US" sz="1100" b="0" i="0" u="none" strike="noStrike" dirty="0">
                          <a:solidFill>
                            <a:schemeClr val="bg1"/>
                          </a:solidFill>
                          <a:effectLst/>
                          <a:latin typeface="Calibri" panose="020F0502020204030204" pitchFamily="34" charset="0"/>
                        </a:rPr>
                        <a:t>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3730563065"/>
                  </a:ext>
                </a:extLst>
              </a:tr>
              <a:tr h="190500">
                <a:tc>
                  <a:txBody>
                    <a:bodyPr/>
                    <a:lstStyle/>
                    <a:p>
                      <a:pPr algn="ctr" fontAlgn="ctr"/>
                      <a:r>
                        <a:rPr lang="en-US" sz="1100" b="0" i="0" u="none" strike="noStrike" dirty="0" err="1">
                          <a:solidFill>
                            <a:schemeClr val="bg1"/>
                          </a:solidFill>
                          <a:effectLst/>
                          <a:latin typeface="Calibri" panose="020F0502020204030204" pitchFamily="34" charset="0"/>
                        </a:rPr>
                        <a:t>code_presentation</a:t>
                      </a:r>
                      <a:endParaRPr lang="en-US" sz="1100" b="0"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480561041"/>
                  </a:ext>
                </a:extLst>
              </a:tr>
              <a:tr h="200025">
                <a:tc>
                  <a:txBody>
                    <a:bodyPr/>
                    <a:lstStyle/>
                    <a:p>
                      <a:pPr algn="ctr" fontAlgn="ctr"/>
                      <a:r>
                        <a:rPr lang="en-US" sz="1100" b="0" i="0" u="none" strike="noStrike">
                          <a:solidFill>
                            <a:schemeClr val="bg1"/>
                          </a:solidFill>
                          <a:effectLst/>
                          <a:latin typeface="Calibri" panose="020F0502020204030204" pitchFamily="34" charset="0"/>
                        </a:rPr>
                        <a:t>date_registration</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220401670"/>
                  </a:ext>
                </a:extLst>
              </a:tr>
              <a:tr h="200025">
                <a:tc>
                  <a:txBody>
                    <a:bodyPr/>
                    <a:lstStyle/>
                    <a:p>
                      <a:pPr algn="ctr" fontAlgn="ctr"/>
                      <a:r>
                        <a:rPr lang="en-US" sz="1100" b="0" i="0" u="none" strike="noStrike" dirty="0" err="1">
                          <a:solidFill>
                            <a:schemeClr val="bg1"/>
                          </a:solidFill>
                          <a:effectLst/>
                          <a:latin typeface="Calibri" panose="020F0502020204030204" pitchFamily="34" charset="0"/>
                        </a:rPr>
                        <a:t>date_unregistration</a:t>
                      </a:r>
                      <a:r>
                        <a:rPr lang="en-US" sz="1100" b="0" i="0" u="none" strike="noStrike" dirty="0">
                          <a:solidFill>
                            <a:schemeClr val="bg1"/>
                          </a:solidFill>
                          <a:effectLst/>
                          <a:latin typeface="Calibri" panose="020F0502020204030204" pitchFamily="34" charset="0"/>
                        </a:rPr>
                        <a:t>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3561006647"/>
                  </a:ext>
                </a:extLst>
              </a:tr>
            </a:tbl>
          </a:graphicData>
        </a:graphic>
      </p:graphicFrame>
      <p:graphicFrame>
        <p:nvGraphicFramePr>
          <p:cNvPr id="13" name="Table 12">
            <a:extLst>
              <a:ext uri="{FF2B5EF4-FFF2-40B4-BE49-F238E27FC236}">
                <a16:creationId xmlns:a16="http://schemas.microsoft.com/office/drawing/2014/main" xmlns="" id="{C49B4D43-088A-48D5-832D-4984ED9EE749}"/>
              </a:ext>
            </a:extLst>
          </p:cNvPr>
          <p:cNvGraphicFramePr>
            <a:graphicFrameLocks noGrp="1"/>
          </p:cNvGraphicFramePr>
          <p:nvPr>
            <p:extLst>
              <p:ext uri="{D42A27DB-BD31-4B8C-83A1-F6EECF244321}">
                <p14:modId xmlns:p14="http://schemas.microsoft.com/office/powerpoint/2010/main" val="2063248395"/>
              </p:ext>
            </p:extLst>
          </p:nvPr>
        </p:nvGraphicFramePr>
        <p:xfrm>
          <a:off x="515901" y="3811017"/>
          <a:ext cx="2308067" cy="1432560"/>
        </p:xfrm>
        <a:graphic>
          <a:graphicData uri="http://schemas.openxmlformats.org/drawingml/2006/table">
            <a:tbl>
              <a:tblPr/>
              <a:tblGrid>
                <a:gridCol w="2308067">
                  <a:extLst>
                    <a:ext uri="{9D8B030D-6E8A-4147-A177-3AD203B41FA5}">
                      <a16:colId xmlns:a16="http://schemas.microsoft.com/office/drawing/2014/main" xmlns="" val="1723643659"/>
                    </a:ext>
                  </a:extLst>
                </a:gridCol>
              </a:tblGrid>
              <a:tr h="200025">
                <a:tc>
                  <a:txBody>
                    <a:bodyPr/>
                    <a:lstStyle/>
                    <a:p>
                      <a:pPr algn="ctr" fontAlgn="ctr"/>
                      <a:r>
                        <a:rPr lang="en-US" sz="1100" b="1" i="0" u="none" strike="noStrike" dirty="0">
                          <a:solidFill>
                            <a:schemeClr val="bg1"/>
                          </a:solidFill>
                          <a:effectLst/>
                          <a:latin typeface="Calibri" panose="020F0502020204030204" pitchFamily="34" charset="0"/>
                        </a:rPr>
                        <a:t>   </a:t>
                      </a:r>
                      <a:r>
                        <a:rPr lang="en-US" sz="1800" b="1" i="0" u="none" strike="noStrike" dirty="0">
                          <a:solidFill>
                            <a:schemeClr val="bg1"/>
                          </a:solidFill>
                          <a:effectLst/>
                          <a:latin typeface="Calibri" panose="020F0502020204030204" pitchFamily="34" charset="0"/>
                        </a:rPr>
                        <a:t>studentAssessment.csv</a:t>
                      </a:r>
                      <a:endParaRPr lang="en-US" sz="1100" b="1"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2373794239"/>
                  </a:ext>
                </a:extLst>
              </a:tr>
              <a:tr h="190500">
                <a:tc>
                  <a:txBody>
                    <a:bodyPr/>
                    <a:lstStyle/>
                    <a:p>
                      <a:pPr algn="ctr" fontAlgn="ctr"/>
                      <a:r>
                        <a:rPr lang="en-US" sz="1100" b="0" i="0" u="none" strike="noStrike" dirty="0">
                          <a:solidFill>
                            <a:schemeClr val="bg1"/>
                          </a:solidFill>
                          <a:effectLst/>
                          <a:latin typeface="Calibri" panose="020F0502020204030204" pitchFamily="34" charset="0"/>
                        </a:rPr>
                        <a:t> </a:t>
                      </a:r>
                      <a:r>
                        <a:rPr lang="en-US" sz="1100" b="0" i="0" u="none" strike="noStrike" dirty="0" err="1">
                          <a:solidFill>
                            <a:schemeClr val="bg1"/>
                          </a:solidFill>
                          <a:effectLst/>
                          <a:latin typeface="Calibri" panose="020F0502020204030204" pitchFamily="34" charset="0"/>
                        </a:rPr>
                        <a:t>id_assessment</a:t>
                      </a:r>
                      <a:r>
                        <a:rPr lang="en-US" sz="1100" b="0" i="0" u="none" strike="noStrike" dirty="0">
                          <a:solidFill>
                            <a:schemeClr val="bg1"/>
                          </a:solidFill>
                          <a:effectLst/>
                          <a:latin typeface="Calibri" panose="020F0502020204030204" pitchFamily="34" charset="0"/>
                        </a:rPr>
                        <a:t>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1854034667"/>
                  </a:ext>
                </a:extLst>
              </a:tr>
              <a:tr h="190500">
                <a:tc>
                  <a:txBody>
                    <a:bodyPr/>
                    <a:lstStyle/>
                    <a:p>
                      <a:pPr algn="ctr" fontAlgn="ctr"/>
                      <a:r>
                        <a:rPr lang="en-US" sz="1100" b="0" i="0" u="none" strike="noStrike" dirty="0" err="1">
                          <a:solidFill>
                            <a:schemeClr val="bg1"/>
                          </a:solidFill>
                          <a:effectLst/>
                          <a:latin typeface="Calibri" panose="020F0502020204030204" pitchFamily="34" charset="0"/>
                        </a:rPr>
                        <a:t>id_student</a:t>
                      </a:r>
                      <a:r>
                        <a:rPr lang="en-US" sz="1100" b="0" i="0" u="none" strike="noStrike" dirty="0">
                          <a:solidFill>
                            <a:schemeClr val="bg1"/>
                          </a:solidFill>
                          <a:effectLst/>
                          <a:latin typeface="Calibri" panose="020F0502020204030204" pitchFamily="34" charset="0"/>
                        </a:rPr>
                        <a:t>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3689567034"/>
                  </a:ext>
                </a:extLst>
              </a:tr>
              <a:tr h="200025">
                <a:tc>
                  <a:txBody>
                    <a:bodyPr/>
                    <a:lstStyle/>
                    <a:p>
                      <a:pPr algn="ctr" fontAlgn="ctr"/>
                      <a:r>
                        <a:rPr lang="en-US" sz="1100" b="0" i="0" u="none" strike="noStrike" dirty="0" err="1">
                          <a:solidFill>
                            <a:schemeClr val="bg1"/>
                          </a:solidFill>
                          <a:effectLst/>
                          <a:latin typeface="Calibri" panose="020F0502020204030204" pitchFamily="34" charset="0"/>
                        </a:rPr>
                        <a:t>date_submitted</a:t>
                      </a:r>
                      <a:r>
                        <a:rPr lang="en-US" sz="1100" b="0" i="0" u="none" strike="noStrike" dirty="0">
                          <a:solidFill>
                            <a:schemeClr val="bg1"/>
                          </a:solidFill>
                          <a:effectLst/>
                          <a:latin typeface="Calibri" panose="020F0502020204030204" pitchFamily="34" charset="0"/>
                        </a:rPr>
                        <a:t>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72086896"/>
                  </a:ext>
                </a:extLst>
              </a:tr>
              <a:tr h="200025">
                <a:tc>
                  <a:txBody>
                    <a:bodyPr/>
                    <a:lstStyle/>
                    <a:p>
                      <a:pPr algn="ctr" fontAlgn="ctr"/>
                      <a:r>
                        <a:rPr lang="en-US" sz="1100" b="0" i="0" u="none" strike="noStrike">
                          <a:solidFill>
                            <a:schemeClr val="bg1"/>
                          </a:solidFill>
                          <a:effectLst/>
                          <a:latin typeface="Calibri" panose="020F0502020204030204" pitchFamily="34" charset="0"/>
                        </a:rPr>
                        <a:t> is_banked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3233477362"/>
                  </a:ext>
                </a:extLst>
              </a:tr>
              <a:tr h="200025">
                <a:tc>
                  <a:txBody>
                    <a:bodyPr/>
                    <a:lstStyle/>
                    <a:p>
                      <a:pPr algn="ctr" fontAlgn="ctr"/>
                      <a:r>
                        <a:rPr lang="en-US" sz="1100" b="0" i="0" u="none" strike="noStrike" dirty="0">
                          <a:solidFill>
                            <a:schemeClr val="bg1"/>
                          </a:solidFill>
                          <a:effectLst/>
                          <a:latin typeface="Calibri" panose="020F0502020204030204" pitchFamily="34" charset="0"/>
                        </a:rPr>
                        <a:t>score</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3565783399"/>
                  </a:ext>
                </a:extLst>
              </a:tr>
            </a:tbl>
          </a:graphicData>
        </a:graphic>
      </p:graphicFrame>
      <p:graphicFrame>
        <p:nvGraphicFramePr>
          <p:cNvPr id="14" name="Table 13">
            <a:extLst>
              <a:ext uri="{FF2B5EF4-FFF2-40B4-BE49-F238E27FC236}">
                <a16:creationId xmlns:a16="http://schemas.microsoft.com/office/drawing/2014/main" xmlns="" id="{67A5F250-19F2-4F3A-8745-BAB140328E93}"/>
              </a:ext>
            </a:extLst>
          </p:cNvPr>
          <p:cNvGraphicFramePr>
            <a:graphicFrameLocks noGrp="1"/>
          </p:cNvGraphicFramePr>
          <p:nvPr>
            <p:extLst>
              <p:ext uri="{D42A27DB-BD31-4B8C-83A1-F6EECF244321}">
                <p14:modId xmlns:p14="http://schemas.microsoft.com/office/powerpoint/2010/main" val="42534435"/>
              </p:ext>
            </p:extLst>
          </p:nvPr>
        </p:nvGraphicFramePr>
        <p:xfrm>
          <a:off x="9296401" y="897255"/>
          <a:ext cx="2286000" cy="1464945"/>
        </p:xfrm>
        <a:graphic>
          <a:graphicData uri="http://schemas.openxmlformats.org/drawingml/2006/table">
            <a:tbl>
              <a:tblPr/>
              <a:tblGrid>
                <a:gridCol w="2286000">
                  <a:extLst>
                    <a:ext uri="{9D8B030D-6E8A-4147-A177-3AD203B41FA5}">
                      <a16:colId xmlns:a16="http://schemas.microsoft.com/office/drawing/2014/main" xmlns="" val="3385348855"/>
                    </a:ext>
                  </a:extLst>
                </a:gridCol>
              </a:tblGrid>
              <a:tr h="200025">
                <a:tc>
                  <a:txBody>
                    <a:bodyPr/>
                    <a:lstStyle/>
                    <a:p>
                      <a:pPr algn="ctr" fontAlgn="ctr"/>
                      <a:r>
                        <a:rPr lang="en-US" sz="1100" b="1" i="0" u="none" strike="noStrike" dirty="0">
                          <a:solidFill>
                            <a:schemeClr val="bg1"/>
                          </a:solidFill>
                          <a:effectLst/>
                          <a:latin typeface="Calibri" panose="020F0502020204030204" pitchFamily="34" charset="0"/>
                        </a:rPr>
                        <a:t>   </a:t>
                      </a:r>
                      <a:r>
                        <a:rPr lang="en-US" sz="1800" b="1" i="0" u="none" strike="noStrike" dirty="0">
                          <a:solidFill>
                            <a:schemeClr val="bg1"/>
                          </a:solidFill>
                          <a:effectLst/>
                          <a:latin typeface="Calibri" panose="020F0502020204030204" pitchFamily="34" charset="0"/>
                        </a:rPr>
                        <a:t>studentVle.csv</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2074979054"/>
                  </a:ext>
                </a:extLst>
              </a:tr>
              <a:tr h="190500">
                <a:tc>
                  <a:txBody>
                    <a:bodyPr/>
                    <a:lstStyle/>
                    <a:p>
                      <a:pPr algn="ctr" fontAlgn="ctr"/>
                      <a:r>
                        <a:rPr lang="en-US" sz="1100" b="0" i="0" u="none" strike="noStrike" dirty="0" err="1">
                          <a:solidFill>
                            <a:schemeClr val="bg1"/>
                          </a:solidFill>
                          <a:effectLst/>
                          <a:latin typeface="Calibri" panose="020F0502020204030204" pitchFamily="34" charset="0"/>
                        </a:rPr>
                        <a:t>code_module</a:t>
                      </a:r>
                      <a:r>
                        <a:rPr lang="en-US" sz="1100" b="0" i="0" u="none" strike="noStrike" dirty="0">
                          <a:solidFill>
                            <a:schemeClr val="bg1"/>
                          </a:solidFill>
                          <a:effectLst/>
                          <a:latin typeface="Calibri" panose="020F0502020204030204" pitchFamily="34" charset="0"/>
                        </a:rPr>
                        <a:t>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3540467443"/>
                  </a:ext>
                </a:extLst>
              </a:tr>
              <a:tr h="190500">
                <a:tc>
                  <a:txBody>
                    <a:bodyPr/>
                    <a:lstStyle/>
                    <a:p>
                      <a:pPr algn="ctr" fontAlgn="ctr"/>
                      <a:r>
                        <a:rPr lang="en-US" sz="1100" b="0" i="0" u="none" strike="noStrike" dirty="0" err="1">
                          <a:solidFill>
                            <a:schemeClr val="bg1"/>
                          </a:solidFill>
                          <a:effectLst/>
                          <a:latin typeface="Calibri" panose="020F0502020204030204" pitchFamily="34" charset="0"/>
                        </a:rPr>
                        <a:t>code_presentation</a:t>
                      </a:r>
                      <a:endParaRPr lang="en-US" sz="1100" b="0"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3273665070"/>
                  </a:ext>
                </a:extLst>
              </a:tr>
              <a:tr h="200025">
                <a:tc>
                  <a:txBody>
                    <a:bodyPr/>
                    <a:lstStyle/>
                    <a:p>
                      <a:pPr algn="ctr" fontAlgn="ctr"/>
                      <a:r>
                        <a:rPr lang="en-US" sz="1100" b="0" i="0" u="none" strike="noStrike">
                          <a:solidFill>
                            <a:schemeClr val="bg1"/>
                          </a:solidFill>
                          <a:effectLst/>
                          <a:latin typeface="Calibri" panose="020F0502020204030204" pitchFamily="34" charset="0"/>
                        </a:rPr>
                        <a:t>id_student</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2360174851"/>
                  </a:ext>
                </a:extLst>
              </a:tr>
              <a:tr h="200025">
                <a:tc>
                  <a:txBody>
                    <a:bodyPr/>
                    <a:lstStyle/>
                    <a:p>
                      <a:pPr algn="ctr" fontAlgn="ctr"/>
                      <a:r>
                        <a:rPr lang="en-US" sz="1100" b="0" i="0" u="none" strike="noStrike" dirty="0" err="1">
                          <a:solidFill>
                            <a:schemeClr val="bg1"/>
                          </a:solidFill>
                          <a:effectLst/>
                          <a:latin typeface="Calibri" panose="020F0502020204030204" pitchFamily="34" charset="0"/>
                        </a:rPr>
                        <a:t>id_site</a:t>
                      </a:r>
                      <a:endParaRPr lang="en-US" sz="1100" b="0"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1109839843"/>
                  </a:ext>
                </a:extLst>
              </a:tr>
              <a:tr h="200025">
                <a:tc>
                  <a:txBody>
                    <a:bodyPr/>
                    <a:lstStyle/>
                    <a:p>
                      <a:pPr algn="ctr" fontAlgn="ctr"/>
                      <a:r>
                        <a:rPr lang="en-US" sz="1100" b="0" i="0" u="none" strike="noStrike" dirty="0">
                          <a:solidFill>
                            <a:schemeClr val="bg1"/>
                          </a:solidFill>
                          <a:effectLst/>
                          <a:latin typeface="Calibri" panose="020F0502020204030204" pitchFamily="34" charset="0"/>
                        </a:rPr>
                        <a:t>date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2203922590"/>
                  </a:ext>
                </a:extLst>
              </a:tr>
              <a:tr h="200025">
                <a:tc>
                  <a:txBody>
                    <a:bodyPr/>
                    <a:lstStyle/>
                    <a:p>
                      <a:pPr algn="ctr" fontAlgn="ctr"/>
                      <a:r>
                        <a:rPr lang="en-US" sz="1100" b="0" i="0" u="none" strike="noStrike" dirty="0">
                          <a:solidFill>
                            <a:schemeClr val="bg1"/>
                          </a:solidFill>
                          <a:effectLst/>
                          <a:latin typeface="Calibri" panose="020F0502020204030204" pitchFamily="34" charset="0"/>
                        </a:rPr>
                        <a:t> </a:t>
                      </a:r>
                      <a:r>
                        <a:rPr lang="en-US" sz="1100" b="0" i="0" u="none" strike="noStrike" dirty="0" err="1">
                          <a:solidFill>
                            <a:schemeClr val="bg1"/>
                          </a:solidFill>
                          <a:effectLst/>
                          <a:latin typeface="Calibri" panose="020F0502020204030204" pitchFamily="34" charset="0"/>
                        </a:rPr>
                        <a:t>sum_click</a:t>
                      </a:r>
                      <a:endParaRPr lang="en-US" sz="1100" b="0"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2421387163"/>
                  </a:ext>
                </a:extLst>
              </a:tr>
            </a:tbl>
          </a:graphicData>
        </a:graphic>
      </p:graphicFrame>
      <p:sp>
        <p:nvSpPr>
          <p:cNvPr id="15" name="object 10">
            <a:extLst>
              <a:ext uri="{FF2B5EF4-FFF2-40B4-BE49-F238E27FC236}">
                <a16:creationId xmlns:a16="http://schemas.microsoft.com/office/drawing/2014/main" xmlns="" id="{42079E18-629B-407A-AA50-BDCF9C6EEFE4}"/>
              </a:ext>
            </a:extLst>
          </p:cNvPr>
          <p:cNvSpPr txBox="1"/>
          <p:nvPr/>
        </p:nvSpPr>
        <p:spPr>
          <a:xfrm>
            <a:off x="4572738" y="974499"/>
            <a:ext cx="2927130" cy="369332"/>
          </a:xfrm>
          <a:prstGeom prst="rect">
            <a:avLst/>
          </a:prstGeom>
          <a:ln>
            <a:solidFill>
              <a:schemeClr val="bg1"/>
            </a:solidFill>
          </a:ln>
        </p:spPr>
        <p:txBody>
          <a:bodyPr vert="horz" wrap="square" lIns="0" tIns="0" rIns="0" bIns="0" rtlCol="0">
            <a:spAutoFit/>
          </a:bodyPr>
          <a:lstStyle/>
          <a:p>
            <a:pPr marL="1905" algn="ctr">
              <a:lnSpc>
                <a:spcPct val="100000"/>
              </a:lnSpc>
            </a:pPr>
            <a:r>
              <a:rPr lang="en-US" sz="2400" spc="80" dirty="0">
                <a:solidFill>
                  <a:srgbClr val="56D0FF"/>
                </a:solidFill>
                <a:cs typeface="Calibri"/>
              </a:rPr>
              <a:t>df_studentVle_v1</a:t>
            </a:r>
          </a:p>
        </p:txBody>
      </p:sp>
      <p:sp>
        <p:nvSpPr>
          <p:cNvPr id="16" name="object 10">
            <a:extLst>
              <a:ext uri="{FF2B5EF4-FFF2-40B4-BE49-F238E27FC236}">
                <a16:creationId xmlns:a16="http://schemas.microsoft.com/office/drawing/2014/main" xmlns="" id="{3F96997B-0BC8-4EC6-A3C8-6E6F6C608B91}"/>
              </a:ext>
            </a:extLst>
          </p:cNvPr>
          <p:cNvSpPr txBox="1"/>
          <p:nvPr/>
        </p:nvSpPr>
        <p:spPr>
          <a:xfrm>
            <a:off x="4598137" y="3062757"/>
            <a:ext cx="2901732" cy="369332"/>
          </a:xfrm>
          <a:prstGeom prst="rect">
            <a:avLst/>
          </a:prstGeom>
          <a:ln>
            <a:solidFill>
              <a:schemeClr val="bg1"/>
            </a:solidFill>
          </a:ln>
        </p:spPr>
        <p:txBody>
          <a:bodyPr vert="horz" wrap="square" lIns="0" tIns="0" rIns="0" bIns="0" rtlCol="0">
            <a:spAutoFit/>
          </a:bodyPr>
          <a:lstStyle/>
          <a:p>
            <a:pPr marL="1905" algn="ctr">
              <a:lnSpc>
                <a:spcPct val="100000"/>
              </a:lnSpc>
            </a:pPr>
            <a:r>
              <a:rPr lang="en-US" sz="2400" spc="80" dirty="0" err="1">
                <a:solidFill>
                  <a:srgbClr val="56D0FF"/>
                </a:solidFill>
                <a:cs typeface="Calibri"/>
              </a:rPr>
              <a:t>df_assessments</a:t>
            </a:r>
            <a:endParaRPr lang="en-US" sz="2400" spc="80" dirty="0">
              <a:solidFill>
                <a:srgbClr val="56D0FF"/>
              </a:solidFill>
              <a:cs typeface="Calibri"/>
            </a:endParaRPr>
          </a:p>
        </p:txBody>
      </p:sp>
      <p:sp>
        <p:nvSpPr>
          <p:cNvPr id="17" name="object 10">
            <a:extLst>
              <a:ext uri="{FF2B5EF4-FFF2-40B4-BE49-F238E27FC236}">
                <a16:creationId xmlns:a16="http://schemas.microsoft.com/office/drawing/2014/main" xmlns="" id="{A72EF317-41CD-42A9-ABD8-1F25BDA30FDC}"/>
              </a:ext>
            </a:extLst>
          </p:cNvPr>
          <p:cNvSpPr txBox="1"/>
          <p:nvPr/>
        </p:nvSpPr>
        <p:spPr>
          <a:xfrm>
            <a:off x="4572738" y="2415044"/>
            <a:ext cx="2927130" cy="369332"/>
          </a:xfrm>
          <a:prstGeom prst="rect">
            <a:avLst/>
          </a:prstGeom>
          <a:ln>
            <a:solidFill>
              <a:schemeClr val="bg1"/>
            </a:solidFill>
          </a:ln>
        </p:spPr>
        <p:txBody>
          <a:bodyPr vert="horz" wrap="square" lIns="0" tIns="0" rIns="0" bIns="0" rtlCol="0">
            <a:spAutoFit/>
          </a:bodyPr>
          <a:lstStyle/>
          <a:p>
            <a:pPr marL="1905" algn="ctr">
              <a:lnSpc>
                <a:spcPct val="100000"/>
              </a:lnSpc>
            </a:pPr>
            <a:r>
              <a:rPr lang="en-US" sz="2400" spc="80" dirty="0" err="1">
                <a:solidFill>
                  <a:srgbClr val="56D0FF"/>
                </a:solidFill>
                <a:cs typeface="Calibri"/>
              </a:rPr>
              <a:t>assessments_courses</a:t>
            </a:r>
            <a:endParaRPr lang="en-US" sz="2400" spc="80" dirty="0">
              <a:solidFill>
                <a:srgbClr val="56D0FF"/>
              </a:solidFill>
              <a:cs typeface="Calibri"/>
            </a:endParaRPr>
          </a:p>
        </p:txBody>
      </p:sp>
      <p:sp>
        <p:nvSpPr>
          <p:cNvPr id="20" name="object 10">
            <a:extLst>
              <a:ext uri="{FF2B5EF4-FFF2-40B4-BE49-F238E27FC236}">
                <a16:creationId xmlns:a16="http://schemas.microsoft.com/office/drawing/2014/main" xmlns="" id="{4663063C-16C0-4409-8F92-43AF3E9928C9}"/>
              </a:ext>
            </a:extLst>
          </p:cNvPr>
          <p:cNvSpPr txBox="1"/>
          <p:nvPr/>
        </p:nvSpPr>
        <p:spPr>
          <a:xfrm>
            <a:off x="4618940" y="5682302"/>
            <a:ext cx="2819772" cy="369332"/>
          </a:xfrm>
          <a:prstGeom prst="rect">
            <a:avLst/>
          </a:prstGeom>
          <a:ln>
            <a:solidFill>
              <a:schemeClr val="bg1"/>
            </a:solidFill>
          </a:ln>
        </p:spPr>
        <p:txBody>
          <a:bodyPr vert="horz" wrap="square" lIns="0" tIns="0" rIns="0" bIns="0" rtlCol="0">
            <a:spAutoFit/>
          </a:bodyPr>
          <a:lstStyle/>
          <a:p>
            <a:pPr marL="1905" algn="ctr">
              <a:lnSpc>
                <a:spcPct val="100000"/>
              </a:lnSpc>
            </a:pPr>
            <a:r>
              <a:rPr lang="en-US" sz="2000" spc="80" dirty="0">
                <a:solidFill>
                  <a:srgbClr val="56D0FF"/>
                </a:solidFill>
                <a:cs typeface="Calibri"/>
              </a:rPr>
              <a:t>df_</a:t>
            </a:r>
            <a:r>
              <a:rPr lang="en-US" sz="2400" spc="80" dirty="0">
                <a:solidFill>
                  <a:srgbClr val="56D0FF"/>
                </a:solidFill>
                <a:cs typeface="Calibri"/>
              </a:rPr>
              <a:t>studentReg</a:t>
            </a:r>
            <a:r>
              <a:rPr lang="en-US" sz="2000" spc="80" dirty="0">
                <a:solidFill>
                  <a:srgbClr val="56D0FF"/>
                </a:solidFill>
                <a:cs typeface="Calibri"/>
              </a:rPr>
              <a:t>_v1</a:t>
            </a:r>
          </a:p>
        </p:txBody>
      </p:sp>
      <p:cxnSp>
        <p:nvCxnSpPr>
          <p:cNvPr id="44" name="Straight Connector 43">
            <a:extLst>
              <a:ext uri="{FF2B5EF4-FFF2-40B4-BE49-F238E27FC236}">
                <a16:creationId xmlns:a16="http://schemas.microsoft.com/office/drawing/2014/main" xmlns="" id="{2238B1A2-EAE1-45E7-B453-A9C5C4D995AC}"/>
              </a:ext>
            </a:extLst>
          </p:cNvPr>
          <p:cNvCxnSpPr>
            <a:cxnSpLocks/>
            <a:endCxn id="17" idx="1"/>
          </p:cNvCxnSpPr>
          <p:nvPr/>
        </p:nvCxnSpPr>
        <p:spPr>
          <a:xfrm flipV="1">
            <a:off x="2832027" y="2599710"/>
            <a:ext cx="1740711" cy="55603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xmlns="" id="{FD3E06D2-F7C0-4292-B577-B6C10F3A6452}"/>
              </a:ext>
            </a:extLst>
          </p:cNvPr>
          <p:cNvCxnSpPr>
            <a:cxnSpLocks/>
            <a:endCxn id="17" idx="1"/>
          </p:cNvCxnSpPr>
          <p:nvPr/>
        </p:nvCxnSpPr>
        <p:spPr>
          <a:xfrm>
            <a:off x="2840696" y="1090789"/>
            <a:ext cx="1732042" cy="150892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xmlns="" id="{A86425B6-3ACB-49D2-AC99-3218FDB11F3F}"/>
              </a:ext>
            </a:extLst>
          </p:cNvPr>
          <p:cNvCxnSpPr>
            <a:stCxn id="15" idx="3"/>
          </p:cNvCxnSpPr>
          <p:nvPr/>
        </p:nvCxnSpPr>
        <p:spPr>
          <a:xfrm>
            <a:off x="7499868" y="1159165"/>
            <a:ext cx="179653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xmlns="" id="{3227D492-B8DA-495D-A513-4390E6FC0497}"/>
              </a:ext>
            </a:extLst>
          </p:cNvPr>
          <p:cNvCxnSpPr>
            <a:cxnSpLocks/>
            <a:stCxn id="12" idx="3"/>
            <a:endCxn id="20" idx="1"/>
          </p:cNvCxnSpPr>
          <p:nvPr/>
        </p:nvCxnSpPr>
        <p:spPr>
          <a:xfrm flipV="1">
            <a:off x="2863694" y="5866968"/>
            <a:ext cx="1755246" cy="14616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6" name="object 10">
            <a:extLst>
              <a:ext uri="{FF2B5EF4-FFF2-40B4-BE49-F238E27FC236}">
                <a16:creationId xmlns:a16="http://schemas.microsoft.com/office/drawing/2014/main" xmlns="" id="{6D042E52-5354-45AF-983C-7BA40D38C51B}"/>
              </a:ext>
            </a:extLst>
          </p:cNvPr>
          <p:cNvSpPr txBox="1"/>
          <p:nvPr/>
        </p:nvSpPr>
        <p:spPr>
          <a:xfrm>
            <a:off x="4611379" y="3862167"/>
            <a:ext cx="2885729" cy="369332"/>
          </a:xfrm>
          <a:prstGeom prst="rect">
            <a:avLst/>
          </a:prstGeom>
          <a:ln>
            <a:solidFill>
              <a:schemeClr val="bg1"/>
            </a:solidFill>
          </a:ln>
        </p:spPr>
        <p:txBody>
          <a:bodyPr vert="horz" wrap="square" lIns="0" tIns="0" rIns="0" bIns="0" rtlCol="0">
            <a:spAutoFit/>
          </a:bodyPr>
          <a:lstStyle/>
          <a:p>
            <a:pPr marL="1905" algn="ctr">
              <a:lnSpc>
                <a:spcPct val="100000"/>
              </a:lnSpc>
            </a:pPr>
            <a:r>
              <a:rPr lang="en-US" sz="2400" spc="80" dirty="0" err="1">
                <a:solidFill>
                  <a:srgbClr val="56D0FF"/>
                </a:solidFill>
                <a:cs typeface="Calibri"/>
              </a:rPr>
              <a:t>df_studentInfo</a:t>
            </a:r>
            <a:endParaRPr lang="en-US" sz="2400" spc="80" dirty="0">
              <a:solidFill>
                <a:srgbClr val="56D0FF"/>
              </a:solidFill>
              <a:cs typeface="Calibri"/>
            </a:endParaRPr>
          </a:p>
        </p:txBody>
      </p:sp>
      <p:cxnSp>
        <p:nvCxnSpPr>
          <p:cNvPr id="71" name="Straight Connector 70">
            <a:extLst>
              <a:ext uri="{FF2B5EF4-FFF2-40B4-BE49-F238E27FC236}">
                <a16:creationId xmlns:a16="http://schemas.microsoft.com/office/drawing/2014/main" xmlns="" id="{CED8F4EC-D0F5-4A6E-97C9-D9AAA36A5AC4}"/>
              </a:ext>
            </a:extLst>
          </p:cNvPr>
          <p:cNvCxnSpPr>
            <a:cxnSpLocks/>
          </p:cNvCxnSpPr>
          <p:nvPr/>
        </p:nvCxnSpPr>
        <p:spPr>
          <a:xfrm flipV="1">
            <a:off x="7514916" y="1603643"/>
            <a:ext cx="1787573" cy="244242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xmlns="" id="{D513EF1A-F160-43FD-B93E-3B4C339EFACC}"/>
              </a:ext>
            </a:extLst>
          </p:cNvPr>
          <p:cNvCxnSpPr>
            <a:cxnSpLocks/>
            <a:endCxn id="56" idx="1"/>
          </p:cNvCxnSpPr>
          <p:nvPr/>
        </p:nvCxnSpPr>
        <p:spPr>
          <a:xfrm>
            <a:off x="2832027" y="1854490"/>
            <a:ext cx="1779352" cy="219234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4" name="object 10">
            <a:extLst>
              <a:ext uri="{FF2B5EF4-FFF2-40B4-BE49-F238E27FC236}">
                <a16:creationId xmlns:a16="http://schemas.microsoft.com/office/drawing/2014/main" xmlns="" id="{6BAC2E35-EC33-4B80-A44B-2DAF69C512D5}"/>
              </a:ext>
            </a:extLst>
          </p:cNvPr>
          <p:cNvSpPr txBox="1"/>
          <p:nvPr/>
        </p:nvSpPr>
        <p:spPr>
          <a:xfrm>
            <a:off x="4604225" y="4621388"/>
            <a:ext cx="2819772" cy="369332"/>
          </a:xfrm>
          <a:prstGeom prst="rect">
            <a:avLst/>
          </a:prstGeom>
          <a:ln>
            <a:solidFill>
              <a:schemeClr val="bg1"/>
            </a:solidFill>
          </a:ln>
        </p:spPr>
        <p:txBody>
          <a:bodyPr vert="horz" wrap="square" lIns="0" tIns="0" rIns="0" bIns="0" rtlCol="0">
            <a:spAutoFit/>
          </a:bodyPr>
          <a:lstStyle/>
          <a:p>
            <a:pPr marL="1905" algn="ctr">
              <a:lnSpc>
                <a:spcPct val="100000"/>
              </a:lnSpc>
            </a:pPr>
            <a:r>
              <a:rPr lang="en-US" sz="2400" spc="80" dirty="0" err="1">
                <a:solidFill>
                  <a:srgbClr val="56D0FF"/>
                </a:solidFill>
                <a:cs typeface="Calibri"/>
              </a:rPr>
              <a:t>coursesInfo</a:t>
            </a:r>
            <a:endParaRPr lang="en-US" sz="2000" spc="80" dirty="0">
              <a:solidFill>
                <a:srgbClr val="56D0FF"/>
              </a:solidFill>
              <a:cs typeface="Calibri"/>
            </a:endParaRPr>
          </a:p>
        </p:txBody>
      </p:sp>
      <p:cxnSp>
        <p:nvCxnSpPr>
          <p:cNvPr id="85" name="Straight Connector 84">
            <a:extLst>
              <a:ext uri="{FF2B5EF4-FFF2-40B4-BE49-F238E27FC236}">
                <a16:creationId xmlns:a16="http://schemas.microsoft.com/office/drawing/2014/main" xmlns="" id="{68D9FA11-95D7-4562-893F-F96FDD80393E}"/>
              </a:ext>
            </a:extLst>
          </p:cNvPr>
          <p:cNvCxnSpPr>
            <a:cxnSpLocks/>
          </p:cNvCxnSpPr>
          <p:nvPr/>
        </p:nvCxnSpPr>
        <p:spPr>
          <a:xfrm flipV="1">
            <a:off x="7438712" y="4683386"/>
            <a:ext cx="1864315" cy="14302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xmlns="" id="{2C1050BD-A647-45D3-9ED4-AB1BDBEB4FDC}"/>
              </a:ext>
            </a:extLst>
          </p:cNvPr>
          <p:cNvCxnSpPr>
            <a:cxnSpLocks/>
            <a:endCxn id="74" idx="1"/>
          </p:cNvCxnSpPr>
          <p:nvPr/>
        </p:nvCxnSpPr>
        <p:spPr>
          <a:xfrm>
            <a:off x="2843410" y="3432089"/>
            <a:ext cx="1760815" cy="137396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xmlns="" id="{4A1CD2AF-9693-4FFF-96CF-EFF550ADC64A}"/>
              </a:ext>
            </a:extLst>
          </p:cNvPr>
          <p:cNvCxnSpPr>
            <a:cxnSpLocks/>
            <a:endCxn id="74" idx="1"/>
          </p:cNvCxnSpPr>
          <p:nvPr/>
        </p:nvCxnSpPr>
        <p:spPr>
          <a:xfrm>
            <a:off x="2855635" y="2279992"/>
            <a:ext cx="1748590" cy="252606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xmlns="" id="{C982EA70-895B-44B4-90EA-AC89F3E095D0}"/>
              </a:ext>
            </a:extLst>
          </p:cNvPr>
          <p:cNvCxnSpPr>
            <a:endCxn id="16" idx="1"/>
          </p:cNvCxnSpPr>
          <p:nvPr/>
        </p:nvCxnSpPr>
        <p:spPr>
          <a:xfrm>
            <a:off x="2823968" y="1655098"/>
            <a:ext cx="1774169" cy="159232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xmlns="" id="{30FABA09-2B5F-4CDE-B2D0-266279EF1E8C}"/>
              </a:ext>
            </a:extLst>
          </p:cNvPr>
          <p:cNvCxnSpPr>
            <a:endCxn id="16" idx="1"/>
          </p:cNvCxnSpPr>
          <p:nvPr/>
        </p:nvCxnSpPr>
        <p:spPr>
          <a:xfrm flipV="1">
            <a:off x="2832027" y="3247423"/>
            <a:ext cx="1766110" cy="165314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xmlns="" id="{13143A48-4380-4459-B7B2-D9B0021D5FAF}"/>
              </a:ext>
            </a:extLst>
          </p:cNvPr>
          <p:cNvCxnSpPr>
            <a:endCxn id="17" idx="1"/>
          </p:cNvCxnSpPr>
          <p:nvPr/>
        </p:nvCxnSpPr>
        <p:spPr>
          <a:xfrm flipV="1">
            <a:off x="2863694" y="2599710"/>
            <a:ext cx="1709044" cy="317501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xmlns="" id="{47B372C4-F509-4BC9-B7E2-BC90C340B089}"/>
              </a:ext>
            </a:extLst>
          </p:cNvPr>
          <p:cNvCxnSpPr>
            <a:endCxn id="74" idx="1"/>
          </p:cNvCxnSpPr>
          <p:nvPr/>
        </p:nvCxnSpPr>
        <p:spPr>
          <a:xfrm flipV="1">
            <a:off x="2869092" y="4806054"/>
            <a:ext cx="1735133" cy="10336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xmlns="" id="{3FECC6D4-765E-4687-9657-F82AAF437C2D}"/>
              </a:ext>
            </a:extLst>
          </p:cNvPr>
          <p:cNvCxnSpPr>
            <a:endCxn id="56" idx="1"/>
          </p:cNvCxnSpPr>
          <p:nvPr/>
        </p:nvCxnSpPr>
        <p:spPr>
          <a:xfrm flipV="1">
            <a:off x="2885246" y="4046833"/>
            <a:ext cx="1726133" cy="181957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xmlns="" id="{A6ECBEA7-EB26-4BDE-B082-4DC36C239912}"/>
              </a:ext>
            </a:extLst>
          </p:cNvPr>
          <p:cNvCxnSpPr/>
          <p:nvPr/>
        </p:nvCxnSpPr>
        <p:spPr>
          <a:xfrm>
            <a:off x="7497108" y="4034439"/>
            <a:ext cx="1796533"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1" name="object 4"/>
          <p:cNvSpPr txBox="1">
            <a:spLocks/>
          </p:cNvSpPr>
          <p:nvPr/>
        </p:nvSpPr>
        <p:spPr>
          <a:xfrm>
            <a:off x="400930" y="328846"/>
            <a:ext cx="7904870" cy="492443"/>
          </a:xfrm>
          <a:prstGeom prst="rect">
            <a:avLst/>
          </a:prstGeom>
        </p:spPr>
        <p:txBody>
          <a:bodyPr vert="horz" wrap="square" lIns="0" tIns="0" rIns="0" bIns="0" rtlCol="0">
            <a:spAutoFit/>
          </a:bodyPr>
          <a:lstStyle>
            <a:lvl1pPr>
              <a:defRPr sz="3200" b="0" i="0">
                <a:solidFill>
                  <a:schemeClr val="bg1"/>
                </a:solidFill>
                <a:latin typeface="Calibri"/>
                <a:ea typeface="+mj-ea"/>
                <a:cs typeface="Calibri"/>
              </a:defRPr>
            </a:lvl1pPr>
          </a:lstStyle>
          <a:p>
            <a:pPr marL="12700"/>
            <a:r>
              <a:rPr lang="en-US" kern="0" spc="-95" dirty="0" smtClean="0"/>
              <a:t>Dataset Preprocessing</a:t>
            </a:r>
            <a:endParaRPr lang="en-US" kern="0" spc="-95" dirty="0"/>
          </a:p>
        </p:txBody>
      </p:sp>
    </p:spTree>
    <p:extLst>
      <p:ext uri="{BB962C8B-B14F-4D97-AF65-F5344CB8AC3E}">
        <p14:creationId xmlns:p14="http://schemas.microsoft.com/office/powerpoint/2010/main" val="1063078476"/>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400929" y="328846"/>
            <a:ext cx="10449081" cy="492443"/>
          </a:xfrm>
          <a:prstGeom prst="rect">
            <a:avLst/>
          </a:prstGeom>
        </p:spPr>
        <p:txBody>
          <a:bodyPr vert="horz" wrap="square" lIns="0" tIns="0" rIns="0" bIns="0" rtlCol="0">
            <a:spAutoFit/>
          </a:bodyPr>
          <a:lstStyle/>
          <a:p>
            <a:pPr marL="12700">
              <a:lnSpc>
                <a:spcPct val="100000"/>
              </a:lnSpc>
            </a:pPr>
            <a:r>
              <a:rPr lang="en-US" spc="-55" dirty="0" smtClean="0"/>
              <a:t>Candidate Modeling – Modeling Choice</a:t>
            </a:r>
            <a:endParaRPr spc="-95" dirty="0"/>
          </a:p>
        </p:txBody>
      </p:sp>
      <p:sp>
        <p:nvSpPr>
          <p:cNvPr id="79" name="object 4"/>
          <p:cNvSpPr txBox="1"/>
          <p:nvPr/>
        </p:nvSpPr>
        <p:spPr>
          <a:xfrm>
            <a:off x="152400" y="6528817"/>
            <a:ext cx="5029200" cy="153888"/>
          </a:xfrm>
          <a:prstGeom prst="rect">
            <a:avLst/>
          </a:prstGeom>
        </p:spPr>
        <p:txBody>
          <a:bodyPr vert="horz" wrap="square" lIns="0" tIns="0" rIns="0" bIns="0" rtlCol="0">
            <a:spAutoFit/>
          </a:bodyPr>
          <a:lstStyle/>
          <a:p>
            <a:pPr marL="12700">
              <a:lnSpc>
                <a:spcPct val="100000"/>
              </a:lnSpc>
            </a:pPr>
            <a:r>
              <a:rPr lang="en-US" sz="1000" spc="10" dirty="0">
                <a:solidFill>
                  <a:srgbClr val="FFFFFF"/>
                </a:solidFill>
                <a:latin typeface="Century Gothic"/>
                <a:cs typeface="Century Gothic"/>
              </a:rPr>
              <a:t>Presentation format taken from </a:t>
            </a:r>
            <a:r>
              <a:rPr sz="1000" spc="10" dirty="0">
                <a:solidFill>
                  <a:srgbClr val="FFFFFF"/>
                </a:solidFill>
                <a:latin typeface="Century Gothic"/>
                <a:cs typeface="Century Gothic"/>
              </a:rPr>
              <a:t>© </a:t>
            </a:r>
            <a:r>
              <a:rPr sz="1000" spc="-85" dirty="0">
                <a:solidFill>
                  <a:srgbClr val="FFFFFF"/>
                </a:solidFill>
                <a:latin typeface="Century Gothic"/>
                <a:cs typeface="Century Gothic"/>
              </a:rPr>
              <a:t>2017  </a:t>
            </a:r>
            <a:r>
              <a:rPr sz="1000" spc="-114" dirty="0">
                <a:solidFill>
                  <a:srgbClr val="FFFFFF"/>
                </a:solidFill>
                <a:latin typeface="Century Gothic"/>
                <a:cs typeface="Century Gothic"/>
              </a:rPr>
              <a:t>Adobe  </a:t>
            </a:r>
            <a:r>
              <a:rPr sz="1000" spc="-50" dirty="0">
                <a:solidFill>
                  <a:srgbClr val="FFFFFF"/>
                </a:solidFill>
                <a:latin typeface="Century Gothic"/>
                <a:cs typeface="Century Gothic"/>
              </a:rPr>
              <a:t>Systems </a:t>
            </a:r>
            <a:r>
              <a:rPr sz="1000" spc="-80" dirty="0">
                <a:solidFill>
                  <a:srgbClr val="FFFFFF"/>
                </a:solidFill>
                <a:latin typeface="Century Gothic"/>
                <a:cs typeface="Century Gothic"/>
              </a:rPr>
              <a:t>Incorporated.   </a:t>
            </a:r>
            <a:endParaRPr sz="1000" dirty="0">
              <a:latin typeface="Century Gothic"/>
              <a:cs typeface="Century Gothic"/>
            </a:endParaRPr>
          </a:p>
        </p:txBody>
      </p:sp>
      <p:graphicFrame>
        <p:nvGraphicFramePr>
          <p:cNvPr id="3" name="Table 2"/>
          <p:cNvGraphicFramePr>
            <a:graphicFrameLocks noGrp="1"/>
          </p:cNvGraphicFramePr>
          <p:nvPr>
            <p:extLst>
              <p:ext uri="{D42A27DB-BD31-4B8C-83A1-F6EECF244321}">
                <p14:modId xmlns:p14="http://schemas.microsoft.com/office/powerpoint/2010/main" val="1957287366"/>
              </p:ext>
            </p:extLst>
          </p:nvPr>
        </p:nvGraphicFramePr>
        <p:xfrm>
          <a:off x="553329" y="1143000"/>
          <a:ext cx="11029071" cy="4876800"/>
        </p:xfrm>
        <a:graphic>
          <a:graphicData uri="http://schemas.openxmlformats.org/drawingml/2006/table">
            <a:tbl>
              <a:tblPr firstRow="1" firstCol="1" bandRow="1">
                <a:tableStyleId>{5C22544A-7EE6-4342-B048-85BDC9FD1C3A}</a:tableStyleId>
              </a:tblPr>
              <a:tblGrid>
                <a:gridCol w="4316779"/>
                <a:gridCol w="3357249"/>
                <a:gridCol w="3355043"/>
              </a:tblGrid>
              <a:tr h="307099">
                <a:tc>
                  <a:txBody>
                    <a:bodyPr/>
                    <a:lstStyle/>
                    <a:p>
                      <a:pPr marL="0" marR="0" algn="l">
                        <a:spcBef>
                          <a:spcPts val="0"/>
                        </a:spcBef>
                        <a:spcAft>
                          <a:spcPts val="0"/>
                        </a:spcAft>
                      </a:pPr>
                      <a:r>
                        <a:rPr lang="en-US" sz="1600" dirty="0">
                          <a:effectLst/>
                        </a:rPr>
                        <a:t>Method and Description</a:t>
                      </a:r>
                      <a:endParaRPr lang="en-US" sz="24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4540" marR="64540" marT="0" marB="0"/>
                </a:tc>
                <a:tc>
                  <a:txBody>
                    <a:bodyPr/>
                    <a:lstStyle/>
                    <a:p>
                      <a:pPr marL="0" marR="0" algn="l">
                        <a:spcBef>
                          <a:spcPts val="0"/>
                        </a:spcBef>
                        <a:spcAft>
                          <a:spcPts val="0"/>
                        </a:spcAft>
                      </a:pPr>
                      <a:r>
                        <a:rPr lang="en-US" sz="1600">
                          <a:effectLst/>
                        </a:rPr>
                        <a:t>Advantages</a:t>
                      </a:r>
                      <a:endParaRPr lang="en-US" sz="2400">
                        <a:effectLst/>
                        <a:latin typeface="Times New Roman" panose="02020603050405020304" pitchFamily="18" charset="0"/>
                        <a:ea typeface="Batang" panose="02030600000101010101" pitchFamily="18" charset="-127"/>
                        <a:cs typeface="Times New Roman" panose="02020603050405020304" pitchFamily="18" charset="0"/>
                      </a:endParaRPr>
                    </a:p>
                  </a:txBody>
                  <a:tcPr marL="64540" marR="64540" marT="0" marB="0"/>
                </a:tc>
                <a:tc>
                  <a:txBody>
                    <a:bodyPr/>
                    <a:lstStyle/>
                    <a:p>
                      <a:pPr marL="0" marR="0" algn="l">
                        <a:spcBef>
                          <a:spcPts val="0"/>
                        </a:spcBef>
                        <a:spcAft>
                          <a:spcPts val="0"/>
                        </a:spcAft>
                      </a:pPr>
                      <a:r>
                        <a:rPr lang="en-US" sz="1600">
                          <a:effectLst/>
                        </a:rPr>
                        <a:t>Disadvantages</a:t>
                      </a:r>
                      <a:endParaRPr lang="en-US" sz="2400">
                        <a:effectLst/>
                        <a:latin typeface="Times New Roman" panose="02020603050405020304" pitchFamily="18" charset="0"/>
                        <a:ea typeface="Batang" panose="02030600000101010101" pitchFamily="18" charset="-127"/>
                        <a:cs typeface="Times New Roman" panose="02020603050405020304" pitchFamily="18" charset="0"/>
                      </a:endParaRPr>
                    </a:p>
                  </a:txBody>
                  <a:tcPr marL="64540" marR="64540" marT="0" marB="0"/>
                </a:tc>
              </a:tr>
              <a:tr h="1101244">
                <a:tc>
                  <a:txBody>
                    <a:bodyPr/>
                    <a:lstStyle/>
                    <a:p>
                      <a:pPr marL="0" marR="0" algn="l">
                        <a:spcBef>
                          <a:spcPts val="0"/>
                        </a:spcBef>
                        <a:spcAft>
                          <a:spcPts val="0"/>
                        </a:spcAft>
                      </a:pPr>
                      <a:r>
                        <a:rPr lang="en-US" sz="1600" dirty="0">
                          <a:effectLst/>
                        </a:rPr>
                        <a:t>Linear Regression: </a:t>
                      </a:r>
                      <a:endParaRPr lang="en-US" sz="1600" dirty="0" smtClean="0">
                        <a:effectLst/>
                      </a:endParaRPr>
                    </a:p>
                    <a:p>
                      <a:pPr marL="0" marR="0" algn="l">
                        <a:spcBef>
                          <a:spcPts val="0"/>
                        </a:spcBef>
                        <a:spcAft>
                          <a:spcPts val="0"/>
                        </a:spcAft>
                      </a:pPr>
                      <a:r>
                        <a:rPr lang="en-US" sz="1600" b="0" dirty="0" smtClean="0">
                          <a:effectLst/>
                        </a:rPr>
                        <a:t>A </a:t>
                      </a:r>
                      <a:r>
                        <a:rPr lang="en-US" sz="1600" b="0" dirty="0">
                          <a:effectLst/>
                        </a:rPr>
                        <a:t>simple regression determining relationship between an independent variable and a dependent variable. </a:t>
                      </a:r>
                      <a:endParaRPr lang="en-US" sz="2400" b="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4540" marR="64540" marT="0" marB="0"/>
                </a:tc>
                <a:tc>
                  <a:txBody>
                    <a:bodyPr/>
                    <a:lstStyle/>
                    <a:p>
                      <a:pPr marL="342900" marR="0" lvl="0" indent="-342900" algn="l">
                        <a:spcBef>
                          <a:spcPts val="0"/>
                        </a:spcBef>
                        <a:spcAft>
                          <a:spcPts val="0"/>
                        </a:spcAft>
                        <a:buSzPts val="1100"/>
                        <a:buFont typeface="Symbol" panose="05050102010706020507" pitchFamily="18" charset="2"/>
                        <a:buChar char=""/>
                        <a:tabLst>
                          <a:tab pos="215900" algn="l"/>
                        </a:tabLst>
                      </a:pPr>
                      <a:r>
                        <a:rPr lang="en-US" sz="1600">
                          <a:effectLst/>
                        </a:rPr>
                        <a:t>Simple, transparent, straightforward.</a:t>
                      </a:r>
                    </a:p>
                    <a:p>
                      <a:pPr marL="342900" marR="0" lvl="0" indent="-342900" algn="l">
                        <a:spcBef>
                          <a:spcPts val="0"/>
                        </a:spcBef>
                        <a:spcAft>
                          <a:spcPts val="0"/>
                        </a:spcAft>
                        <a:buSzPts val="1100"/>
                        <a:buFont typeface="Symbol" panose="05050102010706020507" pitchFamily="18" charset="2"/>
                        <a:buChar char=""/>
                        <a:tabLst>
                          <a:tab pos="215900" algn="l"/>
                        </a:tabLst>
                      </a:pPr>
                      <a:r>
                        <a:rPr lang="en-US" sz="1600">
                          <a:effectLst/>
                        </a:rPr>
                        <a:t>Low model risk due to low complexity.</a:t>
                      </a:r>
                      <a:endParaRPr lang="en-US" sz="1600">
                        <a:effectLst/>
                        <a:latin typeface="Arial" panose="020B0604020202020204" pitchFamily="34" charset="0"/>
                        <a:ea typeface="Batang" panose="02030600000101010101" pitchFamily="18" charset="-127"/>
                        <a:cs typeface="Times New Roman" panose="02020603050405020304" pitchFamily="18" charset="0"/>
                      </a:endParaRPr>
                    </a:p>
                  </a:txBody>
                  <a:tcPr marL="64540" marR="64540" marT="0" marB="0"/>
                </a:tc>
                <a:tc>
                  <a:txBody>
                    <a:bodyPr/>
                    <a:lstStyle/>
                    <a:p>
                      <a:pPr marL="342900" marR="0" lvl="0" indent="-342900" algn="l">
                        <a:spcBef>
                          <a:spcPts val="0"/>
                        </a:spcBef>
                        <a:spcAft>
                          <a:spcPts val="0"/>
                        </a:spcAft>
                        <a:buSzPts val="1100"/>
                        <a:buFont typeface="Symbol" panose="05050102010706020507" pitchFamily="18" charset="2"/>
                        <a:buChar char=""/>
                        <a:tabLst>
                          <a:tab pos="215900" algn="l"/>
                        </a:tabLst>
                      </a:pPr>
                      <a:r>
                        <a:rPr lang="en-US" sz="1600">
                          <a:effectLst/>
                        </a:rPr>
                        <a:t>Low accuracy in a dataset with large number of variables</a:t>
                      </a:r>
                      <a:endParaRPr lang="en-US" sz="1600">
                        <a:effectLst/>
                        <a:latin typeface="Arial" panose="020B0604020202020204" pitchFamily="34" charset="0"/>
                        <a:ea typeface="Batang" panose="02030600000101010101" pitchFamily="18" charset="-127"/>
                        <a:cs typeface="Times New Roman" panose="02020603050405020304" pitchFamily="18" charset="0"/>
                      </a:endParaRPr>
                    </a:p>
                  </a:txBody>
                  <a:tcPr marL="64540" marR="64540" marT="0" marB="0"/>
                </a:tc>
              </a:tr>
              <a:tr h="1101244">
                <a:tc>
                  <a:txBody>
                    <a:bodyPr/>
                    <a:lstStyle/>
                    <a:p>
                      <a:pPr marL="0" marR="0" algn="l">
                        <a:spcBef>
                          <a:spcPts val="0"/>
                        </a:spcBef>
                        <a:spcAft>
                          <a:spcPts val="0"/>
                        </a:spcAft>
                      </a:pPr>
                      <a:r>
                        <a:rPr lang="en-US" sz="1600" dirty="0">
                          <a:effectLst/>
                        </a:rPr>
                        <a:t>Multivariate Regression: </a:t>
                      </a:r>
                      <a:endParaRPr lang="en-US" sz="1600" dirty="0" smtClean="0">
                        <a:effectLst/>
                      </a:endParaRPr>
                    </a:p>
                    <a:p>
                      <a:pPr marL="0" marR="0" algn="l">
                        <a:spcBef>
                          <a:spcPts val="0"/>
                        </a:spcBef>
                        <a:spcAft>
                          <a:spcPts val="0"/>
                        </a:spcAft>
                      </a:pPr>
                      <a:r>
                        <a:rPr lang="en-US" sz="1600" b="0" dirty="0" smtClean="0">
                          <a:effectLst/>
                        </a:rPr>
                        <a:t>A </a:t>
                      </a:r>
                      <a:r>
                        <a:rPr lang="en-US" sz="1600" b="0" dirty="0">
                          <a:effectLst/>
                        </a:rPr>
                        <a:t>complex version of the Linear Regression that determines relationship between multiple independent variable and a dependent variable.</a:t>
                      </a:r>
                      <a:endParaRPr lang="en-US" sz="2400" b="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4540" marR="64540" marT="0" marB="0"/>
                </a:tc>
                <a:tc>
                  <a:txBody>
                    <a:bodyPr/>
                    <a:lstStyle/>
                    <a:p>
                      <a:pPr marL="342900" marR="0" lvl="0" indent="-342900" algn="l">
                        <a:spcBef>
                          <a:spcPts val="0"/>
                        </a:spcBef>
                        <a:spcAft>
                          <a:spcPts val="0"/>
                        </a:spcAft>
                        <a:buSzPts val="1100"/>
                        <a:buFont typeface="Symbol" panose="05050102010706020507" pitchFamily="18" charset="2"/>
                        <a:buChar char=""/>
                        <a:tabLst>
                          <a:tab pos="215900" algn="l"/>
                        </a:tabLst>
                      </a:pPr>
                      <a:r>
                        <a:rPr lang="en-US" sz="1600">
                          <a:effectLst/>
                        </a:rPr>
                        <a:t>Relatively simple, transparent, straightforward</a:t>
                      </a:r>
                    </a:p>
                    <a:p>
                      <a:pPr marL="342900" marR="0" lvl="0" indent="-342900" algn="l">
                        <a:spcBef>
                          <a:spcPts val="0"/>
                        </a:spcBef>
                        <a:spcAft>
                          <a:spcPts val="0"/>
                        </a:spcAft>
                        <a:buSzPts val="1100"/>
                        <a:buFont typeface="Symbol" panose="05050102010706020507" pitchFamily="18" charset="2"/>
                        <a:buChar char=""/>
                        <a:tabLst>
                          <a:tab pos="215900" algn="l"/>
                        </a:tabLst>
                      </a:pPr>
                      <a:r>
                        <a:rPr lang="en-US" sz="1600">
                          <a:effectLst/>
                        </a:rPr>
                        <a:t>Able to find relative impact of multiple variables in a dataset</a:t>
                      </a:r>
                      <a:endParaRPr lang="en-US" sz="1600">
                        <a:effectLst/>
                        <a:latin typeface="Arial" panose="020B0604020202020204" pitchFamily="34" charset="0"/>
                        <a:ea typeface="Batang" panose="02030600000101010101" pitchFamily="18" charset="-127"/>
                        <a:cs typeface="Times New Roman" panose="02020603050405020304" pitchFamily="18" charset="0"/>
                      </a:endParaRPr>
                    </a:p>
                  </a:txBody>
                  <a:tcPr marL="64540" marR="64540" marT="0" marB="0"/>
                </a:tc>
                <a:tc>
                  <a:txBody>
                    <a:bodyPr/>
                    <a:lstStyle/>
                    <a:p>
                      <a:pPr marL="342900" marR="0" lvl="0" indent="-342900" algn="l">
                        <a:spcBef>
                          <a:spcPts val="0"/>
                        </a:spcBef>
                        <a:spcAft>
                          <a:spcPts val="0"/>
                        </a:spcAft>
                        <a:buSzPts val="1100"/>
                        <a:buFont typeface="Symbol" panose="05050102010706020507" pitchFamily="18" charset="2"/>
                        <a:buChar char=""/>
                        <a:tabLst>
                          <a:tab pos="215900" algn="l"/>
                        </a:tabLst>
                      </a:pPr>
                      <a:r>
                        <a:rPr lang="en-US" sz="1600">
                          <a:effectLst/>
                        </a:rPr>
                        <a:t>Require all the assumption test </a:t>
                      </a:r>
                    </a:p>
                    <a:p>
                      <a:pPr marL="342900" marR="0" lvl="0" indent="-342900" algn="l">
                        <a:spcBef>
                          <a:spcPts val="0"/>
                        </a:spcBef>
                        <a:spcAft>
                          <a:spcPts val="0"/>
                        </a:spcAft>
                        <a:buSzPts val="1100"/>
                        <a:buFont typeface="Symbol" panose="05050102010706020507" pitchFamily="18" charset="2"/>
                        <a:buChar char=""/>
                        <a:tabLst>
                          <a:tab pos="215900" algn="l"/>
                        </a:tabLst>
                      </a:pPr>
                      <a:r>
                        <a:rPr lang="en-US" sz="1600">
                          <a:effectLst/>
                        </a:rPr>
                        <a:t>Low accuracy</a:t>
                      </a:r>
                      <a:endParaRPr lang="en-US" sz="1600">
                        <a:effectLst/>
                        <a:latin typeface="Arial" panose="020B0604020202020204" pitchFamily="34" charset="0"/>
                        <a:ea typeface="Batang" panose="02030600000101010101" pitchFamily="18" charset="-127"/>
                        <a:cs typeface="Times New Roman" panose="02020603050405020304" pitchFamily="18" charset="0"/>
                      </a:endParaRPr>
                    </a:p>
                  </a:txBody>
                  <a:tcPr marL="64540" marR="64540" marT="0" marB="0"/>
                </a:tc>
              </a:tr>
              <a:tr h="1228391">
                <a:tc>
                  <a:txBody>
                    <a:bodyPr/>
                    <a:lstStyle/>
                    <a:p>
                      <a:pPr marL="0" marR="0" algn="l">
                        <a:spcBef>
                          <a:spcPts val="0"/>
                        </a:spcBef>
                        <a:spcAft>
                          <a:spcPts val="0"/>
                        </a:spcAft>
                      </a:pPr>
                      <a:r>
                        <a:rPr lang="en-US" sz="1600" dirty="0">
                          <a:solidFill>
                            <a:srgbClr val="FFFF00"/>
                          </a:solidFill>
                          <a:effectLst/>
                        </a:rPr>
                        <a:t>Decision Tree</a:t>
                      </a:r>
                      <a:r>
                        <a:rPr lang="en-US" sz="1600" dirty="0" smtClean="0">
                          <a:solidFill>
                            <a:srgbClr val="FFFF00"/>
                          </a:solidFill>
                          <a:effectLst/>
                        </a:rPr>
                        <a:t>:</a:t>
                      </a:r>
                    </a:p>
                    <a:p>
                      <a:pPr marL="0" marR="0" algn="l">
                        <a:spcBef>
                          <a:spcPts val="0"/>
                        </a:spcBef>
                        <a:spcAft>
                          <a:spcPts val="0"/>
                        </a:spcAft>
                      </a:pPr>
                      <a:r>
                        <a:rPr lang="en-US" sz="1600" dirty="0" smtClean="0">
                          <a:effectLst/>
                        </a:rPr>
                        <a:t>A </a:t>
                      </a:r>
                      <a:r>
                        <a:rPr lang="en-US" sz="1600" dirty="0">
                          <a:effectLst/>
                        </a:rPr>
                        <a:t>decision support tool that uses model of decisions and the possible consequences. </a:t>
                      </a:r>
                      <a:endParaRPr lang="en-US" sz="24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4540" marR="64540" marT="0" marB="0"/>
                </a:tc>
                <a:tc>
                  <a:txBody>
                    <a:bodyPr/>
                    <a:lstStyle/>
                    <a:p>
                      <a:pPr marL="342900" marR="0" lvl="0" indent="-342900" algn="l">
                        <a:spcBef>
                          <a:spcPts val="0"/>
                        </a:spcBef>
                        <a:spcAft>
                          <a:spcPts val="0"/>
                        </a:spcAft>
                        <a:buSzPts val="1100"/>
                        <a:buFont typeface="Symbol" panose="05050102010706020507" pitchFamily="18" charset="2"/>
                        <a:buChar char=""/>
                        <a:tabLst>
                          <a:tab pos="215900" algn="l"/>
                        </a:tabLst>
                      </a:pPr>
                      <a:r>
                        <a:rPr lang="en-US" sz="1600" dirty="0">
                          <a:effectLst/>
                        </a:rPr>
                        <a:t>Simple to use</a:t>
                      </a:r>
                    </a:p>
                    <a:p>
                      <a:pPr marL="342900" marR="0" lvl="0" indent="-342900" algn="l">
                        <a:spcBef>
                          <a:spcPts val="0"/>
                        </a:spcBef>
                        <a:spcAft>
                          <a:spcPts val="0"/>
                        </a:spcAft>
                        <a:buSzPts val="1100"/>
                        <a:buFont typeface="Symbol" panose="05050102010706020507" pitchFamily="18" charset="2"/>
                        <a:buChar char=""/>
                        <a:tabLst>
                          <a:tab pos="215900" algn="l"/>
                        </a:tabLst>
                      </a:pPr>
                      <a:r>
                        <a:rPr lang="en-US" sz="1600" dirty="0">
                          <a:effectLst/>
                        </a:rPr>
                        <a:t>Easy to understand if there are not too many branches</a:t>
                      </a:r>
                      <a:endParaRPr lang="en-US" sz="1600" dirty="0">
                        <a:effectLst/>
                        <a:latin typeface="Arial" panose="020B0604020202020204" pitchFamily="34" charset="0"/>
                        <a:ea typeface="Batang" panose="02030600000101010101" pitchFamily="18" charset="-127"/>
                        <a:cs typeface="Times New Roman" panose="02020603050405020304" pitchFamily="18" charset="0"/>
                      </a:endParaRPr>
                    </a:p>
                  </a:txBody>
                  <a:tcPr marL="64540" marR="64540" marT="0" marB="0"/>
                </a:tc>
                <a:tc>
                  <a:txBody>
                    <a:bodyPr/>
                    <a:lstStyle/>
                    <a:p>
                      <a:pPr marL="342900" marR="0" lvl="0" indent="-342900" algn="l">
                        <a:spcBef>
                          <a:spcPts val="0"/>
                        </a:spcBef>
                        <a:spcAft>
                          <a:spcPts val="0"/>
                        </a:spcAft>
                        <a:buSzPts val="1100"/>
                        <a:buFont typeface="Symbol" panose="05050102010706020507" pitchFamily="18" charset="2"/>
                        <a:buChar char=""/>
                        <a:tabLst>
                          <a:tab pos="215900" algn="l"/>
                        </a:tabLst>
                      </a:pPr>
                      <a:r>
                        <a:rPr lang="en-US" sz="1600" dirty="0">
                          <a:effectLst/>
                        </a:rPr>
                        <a:t>Inadequate in applying regression and predicting continuous values</a:t>
                      </a:r>
                    </a:p>
                    <a:p>
                      <a:pPr marL="342900" marR="0" lvl="0" indent="-342900" algn="l">
                        <a:spcBef>
                          <a:spcPts val="0"/>
                        </a:spcBef>
                        <a:spcAft>
                          <a:spcPts val="0"/>
                        </a:spcAft>
                        <a:buSzPts val="1100"/>
                        <a:buFont typeface="Symbol" panose="05050102010706020507" pitchFamily="18" charset="2"/>
                        <a:buChar char=""/>
                        <a:tabLst>
                          <a:tab pos="215900" algn="l"/>
                        </a:tabLst>
                      </a:pPr>
                      <a:r>
                        <a:rPr lang="en-US" sz="1600" dirty="0">
                          <a:effectLst/>
                        </a:rPr>
                        <a:t>Large decision tree with multiple branches are hard to comprehend</a:t>
                      </a:r>
                      <a:endParaRPr lang="en-US" sz="1600" dirty="0">
                        <a:effectLst/>
                        <a:latin typeface="Arial" panose="020B0604020202020204" pitchFamily="34" charset="0"/>
                        <a:ea typeface="Batang" panose="02030600000101010101" pitchFamily="18" charset="-127"/>
                        <a:cs typeface="Times New Roman" panose="02020603050405020304" pitchFamily="18" charset="0"/>
                      </a:endParaRPr>
                    </a:p>
                  </a:txBody>
                  <a:tcPr marL="64540" marR="64540" marT="0" marB="0"/>
                </a:tc>
              </a:tr>
              <a:tr h="1138822">
                <a:tc>
                  <a:txBody>
                    <a:bodyPr/>
                    <a:lstStyle/>
                    <a:p>
                      <a:pPr marL="0" marR="0" algn="l">
                        <a:spcBef>
                          <a:spcPts val="0"/>
                        </a:spcBef>
                        <a:spcAft>
                          <a:spcPts val="0"/>
                        </a:spcAft>
                      </a:pPr>
                      <a:r>
                        <a:rPr lang="en-US" sz="1600" dirty="0">
                          <a:solidFill>
                            <a:srgbClr val="FFFF00"/>
                          </a:solidFill>
                          <a:effectLst/>
                        </a:rPr>
                        <a:t>Logistic Regression: </a:t>
                      </a:r>
                      <a:endParaRPr lang="en-US" sz="1600" dirty="0" smtClean="0">
                        <a:solidFill>
                          <a:srgbClr val="FFFF00"/>
                        </a:solidFill>
                        <a:effectLst/>
                      </a:endParaRPr>
                    </a:p>
                    <a:p>
                      <a:pPr marL="0" marR="0" algn="l">
                        <a:spcBef>
                          <a:spcPts val="0"/>
                        </a:spcBef>
                        <a:spcAft>
                          <a:spcPts val="0"/>
                        </a:spcAft>
                      </a:pPr>
                      <a:r>
                        <a:rPr lang="en-US" sz="1600" dirty="0" smtClean="0">
                          <a:effectLst/>
                        </a:rPr>
                        <a:t>A </a:t>
                      </a:r>
                      <a:r>
                        <a:rPr lang="en-US" sz="1600" dirty="0">
                          <a:effectLst/>
                        </a:rPr>
                        <a:t>regression that measures a correlation for a dichotomous dependent variable for multiple independent variables.</a:t>
                      </a:r>
                      <a:endParaRPr lang="en-US" sz="24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4540" marR="64540" marT="0" marB="0"/>
                </a:tc>
                <a:tc>
                  <a:txBody>
                    <a:bodyPr/>
                    <a:lstStyle/>
                    <a:p>
                      <a:pPr marL="342900" marR="0" lvl="0" indent="-342900" algn="l">
                        <a:spcBef>
                          <a:spcPts val="0"/>
                        </a:spcBef>
                        <a:spcAft>
                          <a:spcPts val="0"/>
                        </a:spcAft>
                        <a:buSzPts val="1100"/>
                        <a:buFont typeface="Symbol" panose="05050102010706020507" pitchFamily="18" charset="2"/>
                        <a:buChar char=""/>
                        <a:tabLst>
                          <a:tab pos="215900" algn="l"/>
                        </a:tabLst>
                      </a:pPr>
                      <a:r>
                        <a:rPr lang="en-US" sz="1600">
                          <a:effectLst/>
                        </a:rPr>
                        <a:t>Possible to interpret the relationships of dependent and independent variables </a:t>
                      </a:r>
                      <a:endParaRPr lang="en-US" sz="1600">
                        <a:effectLst/>
                        <a:latin typeface="Arial" panose="020B0604020202020204" pitchFamily="34" charset="0"/>
                        <a:ea typeface="Batang" panose="02030600000101010101" pitchFamily="18" charset="-127"/>
                        <a:cs typeface="Times New Roman" panose="02020603050405020304" pitchFamily="18" charset="0"/>
                      </a:endParaRPr>
                    </a:p>
                  </a:txBody>
                  <a:tcPr marL="64540" marR="64540" marT="0" marB="0"/>
                </a:tc>
                <a:tc>
                  <a:txBody>
                    <a:bodyPr/>
                    <a:lstStyle/>
                    <a:p>
                      <a:pPr marL="342900" marR="0" lvl="0" indent="-342900" algn="l">
                        <a:spcBef>
                          <a:spcPts val="0"/>
                        </a:spcBef>
                        <a:spcAft>
                          <a:spcPts val="0"/>
                        </a:spcAft>
                        <a:buSzPts val="1100"/>
                        <a:buFont typeface="Symbol" panose="05050102010706020507" pitchFamily="18" charset="2"/>
                        <a:buChar char=""/>
                        <a:tabLst>
                          <a:tab pos="215900" algn="l"/>
                        </a:tabLst>
                      </a:pPr>
                      <a:r>
                        <a:rPr lang="en-US" sz="1600" dirty="0">
                          <a:effectLst/>
                        </a:rPr>
                        <a:t>Overfitting</a:t>
                      </a:r>
                    </a:p>
                    <a:p>
                      <a:pPr marL="342900" marR="0" lvl="0" indent="-342900" algn="l">
                        <a:spcBef>
                          <a:spcPts val="0"/>
                        </a:spcBef>
                        <a:spcAft>
                          <a:spcPts val="0"/>
                        </a:spcAft>
                        <a:buSzPts val="1100"/>
                        <a:buFont typeface="Symbol" panose="05050102010706020507" pitchFamily="18" charset="2"/>
                        <a:buChar char=""/>
                        <a:tabLst>
                          <a:tab pos="215900" algn="l"/>
                        </a:tabLst>
                      </a:pPr>
                      <a:r>
                        <a:rPr lang="en-US" sz="1600" dirty="0">
                          <a:effectLst/>
                        </a:rPr>
                        <a:t>Multicollinearity</a:t>
                      </a:r>
                      <a:endParaRPr lang="en-US" sz="1600" dirty="0">
                        <a:effectLst/>
                        <a:latin typeface="Arial" panose="020B0604020202020204" pitchFamily="34" charset="0"/>
                        <a:ea typeface="Batang" panose="02030600000101010101" pitchFamily="18" charset="-127"/>
                        <a:cs typeface="Times New Roman" panose="02020603050405020304" pitchFamily="18" charset="0"/>
                      </a:endParaRPr>
                    </a:p>
                  </a:txBody>
                  <a:tcPr marL="64540" marR="64540" marT="0" marB="0"/>
                </a:tc>
              </a:tr>
            </a:tbl>
          </a:graphicData>
        </a:graphic>
      </p:graphicFrame>
    </p:spTree>
    <p:extLst>
      <p:ext uri="{BB962C8B-B14F-4D97-AF65-F5344CB8AC3E}">
        <p14:creationId xmlns:p14="http://schemas.microsoft.com/office/powerpoint/2010/main" val="1204732859"/>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400929" y="328846"/>
            <a:ext cx="10449081" cy="492443"/>
          </a:xfrm>
          <a:prstGeom prst="rect">
            <a:avLst/>
          </a:prstGeom>
        </p:spPr>
        <p:txBody>
          <a:bodyPr vert="horz" wrap="square" lIns="0" tIns="0" rIns="0" bIns="0" rtlCol="0">
            <a:spAutoFit/>
          </a:bodyPr>
          <a:lstStyle/>
          <a:p>
            <a:pPr marL="12700">
              <a:lnSpc>
                <a:spcPct val="100000"/>
              </a:lnSpc>
            </a:pPr>
            <a:r>
              <a:rPr lang="en-US" spc="-55" dirty="0" smtClean="0"/>
              <a:t>Basic Analysis – Overview and Identification of Top 5</a:t>
            </a:r>
            <a:endParaRPr spc="-95" dirty="0"/>
          </a:p>
        </p:txBody>
      </p:sp>
      <p:sp>
        <p:nvSpPr>
          <p:cNvPr id="79" name="object 4"/>
          <p:cNvSpPr txBox="1"/>
          <p:nvPr/>
        </p:nvSpPr>
        <p:spPr>
          <a:xfrm>
            <a:off x="152400" y="6528817"/>
            <a:ext cx="5029200" cy="153888"/>
          </a:xfrm>
          <a:prstGeom prst="rect">
            <a:avLst/>
          </a:prstGeom>
        </p:spPr>
        <p:txBody>
          <a:bodyPr vert="horz" wrap="square" lIns="0" tIns="0" rIns="0" bIns="0" rtlCol="0">
            <a:spAutoFit/>
          </a:bodyPr>
          <a:lstStyle/>
          <a:p>
            <a:pPr marL="12700">
              <a:lnSpc>
                <a:spcPct val="100000"/>
              </a:lnSpc>
            </a:pPr>
            <a:r>
              <a:rPr lang="en-US" sz="1000" spc="10" dirty="0">
                <a:solidFill>
                  <a:srgbClr val="FFFFFF"/>
                </a:solidFill>
                <a:latin typeface="Century Gothic"/>
                <a:cs typeface="Century Gothic"/>
              </a:rPr>
              <a:t>Presentation format taken from </a:t>
            </a:r>
            <a:r>
              <a:rPr sz="1000" spc="10" dirty="0">
                <a:solidFill>
                  <a:srgbClr val="FFFFFF"/>
                </a:solidFill>
                <a:latin typeface="Century Gothic"/>
                <a:cs typeface="Century Gothic"/>
              </a:rPr>
              <a:t>© </a:t>
            </a:r>
            <a:r>
              <a:rPr sz="1000" spc="-85" dirty="0">
                <a:solidFill>
                  <a:srgbClr val="FFFFFF"/>
                </a:solidFill>
                <a:latin typeface="Century Gothic"/>
                <a:cs typeface="Century Gothic"/>
              </a:rPr>
              <a:t>2017  </a:t>
            </a:r>
            <a:r>
              <a:rPr sz="1000" spc="-114" dirty="0">
                <a:solidFill>
                  <a:srgbClr val="FFFFFF"/>
                </a:solidFill>
                <a:latin typeface="Century Gothic"/>
                <a:cs typeface="Century Gothic"/>
              </a:rPr>
              <a:t>Adobe  </a:t>
            </a:r>
            <a:r>
              <a:rPr sz="1000" spc="-50" dirty="0">
                <a:solidFill>
                  <a:srgbClr val="FFFFFF"/>
                </a:solidFill>
                <a:latin typeface="Century Gothic"/>
                <a:cs typeface="Century Gothic"/>
              </a:rPr>
              <a:t>Systems </a:t>
            </a:r>
            <a:r>
              <a:rPr sz="1000" spc="-80" dirty="0">
                <a:solidFill>
                  <a:srgbClr val="FFFFFF"/>
                </a:solidFill>
                <a:latin typeface="Century Gothic"/>
                <a:cs typeface="Century Gothic"/>
              </a:rPr>
              <a:t>Incorporated.   </a:t>
            </a:r>
            <a:endParaRPr sz="1000" dirty="0">
              <a:latin typeface="Century Gothic"/>
              <a:cs typeface="Century Gothic"/>
            </a:endParaRPr>
          </a:p>
        </p:txBody>
      </p:sp>
      <p:sp>
        <p:nvSpPr>
          <p:cNvPr id="80" name="object 6"/>
          <p:cNvSpPr txBox="1"/>
          <p:nvPr/>
        </p:nvSpPr>
        <p:spPr>
          <a:xfrm>
            <a:off x="455295" y="4343400"/>
            <a:ext cx="10974705" cy="307777"/>
          </a:xfrm>
          <a:prstGeom prst="rect">
            <a:avLst/>
          </a:prstGeom>
        </p:spPr>
        <p:txBody>
          <a:bodyPr vert="horz" wrap="square" lIns="0" tIns="0" rIns="0" bIns="0" rtlCol="0">
            <a:spAutoFit/>
          </a:bodyPr>
          <a:lstStyle/>
          <a:p>
            <a:pPr marL="12700" marR="5080" algn="ctr">
              <a:lnSpc>
                <a:spcPct val="100000"/>
              </a:lnSpc>
            </a:pPr>
            <a:r>
              <a:rPr lang="en-US" sz="2000" spc="-15" dirty="0" smtClean="0">
                <a:solidFill>
                  <a:srgbClr val="FFFFFF"/>
                </a:solidFill>
                <a:latin typeface="Calibri"/>
                <a:cs typeface="Calibri"/>
              </a:rPr>
              <a:t>Top five module-presentations for each Final Result</a:t>
            </a:r>
            <a:endParaRPr sz="2000" dirty="0">
              <a:latin typeface="Calibri"/>
              <a:cs typeface="Calibri"/>
            </a:endParaRPr>
          </a:p>
        </p:txBody>
      </p:sp>
      <p:pic>
        <p:nvPicPr>
          <p:cNvPr id="7" name="Picture 6" descr="C:\Users\ic07949\Desktop\personal\adobe\image-_percentage_of_result_per_pt.png">
            <a:extLst>
              <a:ext uri="{FF2B5EF4-FFF2-40B4-BE49-F238E27FC236}">
                <a16:creationId xmlns:a16="http://schemas.microsoft.com/office/drawing/2014/main" xmlns="" id="{1D1CA03F-060C-4A19-92BD-3581494C37E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71189" y="914400"/>
            <a:ext cx="4754011" cy="3302443"/>
          </a:xfrm>
          <a:prstGeom prst="rect">
            <a:avLst/>
          </a:prstGeom>
          <a:noFill/>
          <a:ln>
            <a:noFill/>
          </a:ln>
        </p:spPr>
      </p:pic>
      <p:pic>
        <p:nvPicPr>
          <p:cNvPr id="8" name="Picture 7" descr="C:\Users\ic07949\Desktop\personal\adobe\image_number_of_result.png">
            <a:extLst>
              <a:ext uri="{FF2B5EF4-FFF2-40B4-BE49-F238E27FC236}">
                <a16:creationId xmlns:a16="http://schemas.microsoft.com/office/drawing/2014/main" xmlns="" id="{65DC15D2-78FB-4D9D-8C22-8284AAB0D36F}"/>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4400" y="914400"/>
            <a:ext cx="4800600" cy="3302443"/>
          </a:xfrm>
          <a:prstGeom prst="rect">
            <a:avLst/>
          </a:prstGeom>
          <a:noFill/>
          <a:ln>
            <a:noFill/>
          </a:ln>
        </p:spPr>
      </p:pic>
      <p:graphicFrame>
        <p:nvGraphicFramePr>
          <p:cNvPr id="2" name="Table 1"/>
          <p:cNvGraphicFramePr>
            <a:graphicFrameLocks noGrp="1"/>
          </p:cNvGraphicFramePr>
          <p:nvPr>
            <p:extLst>
              <p:ext uri="{D42A27DB-BD31-4B8C-83A1-F6EECF244321}">
                <p14:modId xmlns:p14="http://schemas.microsoft.com/office/powerpoint/2010/main" val="3218342299"/>
              </p:ext>
            </p:extLst>
          </p:nvPr>
        </p:nvGraphicFramePr>
        <p:xfrm>
          <a:off x="2590800" y="4740275"/>
          <a:ext cx="6804910" cy="1355725"/>
        </p:xfrm>
        <a:graphic>
          <a:graphicData uri="http://schemas.openxmlformats.org/drawingml/2006/table">
            <a:tbl>
              <a:tblPr firstRow="1" firstCol="1" bandRow="1">
                <a:tableStyleId>{5C22544A-7EE6-4342-B048-85BDC9FD1C3A}</a:tableStyleId>
              </a:tblPr>
              <a:tblGrid>
                <a:gridCol w="1133669"/>
                <a:gridCol w="1134393"/>
                <a:gridCol w="1134393"/>
                <a:gridCol w="1133669"/>
                <a:gridCol w="1134393"/>
                <a:gridCol w="1134393"/>
              </a:tblGrid>
              <a:tr h="271145">
                <a:tc>
                  <a:txBody>
                    <a:bodyPr/>
                    <a:lstStyle/>
                    <a:p>
                      <a:pPr marL="0" marR="0">
                        <a:spcBef>
                          <a:spcPts val="0"/>
                        </a:spcBef>
                        <a:spcAft>
                          <a:spcPts val="0"/>
                        </a:spcAft>
                      </a:pPr>
                      <a:r>
                        <a:rPr lang="en-US" sz="1400" dirty="0">
                          <a:effectLst/>
                        </a:rPr>
                        <a:t>Final Result </a:t>
                      </a:r>
                      <a:endParaRPr lang="en-US" sz="24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dirty="0">
                          <a:effectLst/>
                        </a:rPr>
                        <a:t>First</a:t>
                      </a:r>
                      <a:endParaRPr lang="en-US" sz="24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a:effectLst/>
                        </a:rPr>
                        <a:t>Second</a:t>
                      </a:r>
                      <a:endParaRPr lang="en-US" sz="240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dirty="0">
                          <a:effectLst/>
                        </a:rPr>
                        <a:t>Third</a:t>
                      </a:r>
                      <a:endParaRPr lang="en-US" sz="24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a:effectLst/>
                        </a:rPr>
                        <a:t>Fourth</a:t>
                      </a:r>
                      <a:endParaRPr lang="en-US" sz="240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a:effectLst/>
                        </a:rPr>
                        <a:t>Fifth</a:t>
                      </a:r>
                      <a:endParaRPr lang="en-US" sz="240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ctr"/>
                </a:tc>
              </a:tr>
              <a:tr h="271145">
                <a:tc>
                  <a:txBody>
                    <a:bodyPr/>
                    <a:lstStyle/>
                    <a:p>
                      <a:pPr marL="0" marR="0">
                        <a:spcBef>
                          <a:spcPts val="0"/>
                        </a:spcBef>
                        <a:spcAft>
                          <a:spcPts val="0"/>
                        </a:spcAft>
                      </a:pPr>
                      <a:r>
                        <a:rPr lang="en-US" sz="1400">
                          <a:effectLst/>
                        </a:rPr>
                        <a:t>Distinction</a:t>
                      </a:r>
                      <a:endParaRPr lang="en-US" sz="240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400" dirty="0">
                          <a:effectLst/>
                        </a:rPr>
                        <a:t>GGG 2014B</a:t>
                      </a:r>
                      <a:endParaRPr lang="en-US" sz="24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400">
                          <a:effectLst/>
                        </a:rPr>
                        <a:t>GGG 2014J</a:t>
                      </a:r>
                      <a:endParaRPr lang="en-US" sz="240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400">
                          <a:effectLst/>
                        </a:rPr>
                        <a:t>GGG 2013J</a:t>
                      </a:r>
                      <a:endParaRPr lang="en-US" sz="240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400">
                          <a:effectLst/>
                        </a:rPr>
                        <a:t>EEE 2014B</a:t>
                      </a:r>
                      <a:endParaRPr lang="en-US" sz="240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400" dirty="0">
                          <a:effectLst/>
                        </a:rPr>
                        <a:t>CCC 2014B</a:t>
                      </a:r>
                      <a:endParaRPr lang="en-US" sz="24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b"/>
                </a:tc>
              </a:tr>
              <a:tr h="271145">
                <a:tc>
                  <a:txBody>
                    <a:bodyPr/>
                    <a:lstStyle/>
                    <a:p>
                      <a:pPr marL="0" marR="0">
                        <a:spcBef>
                          <a:spcPts val="0"/>
                        </a:spcBef>
                        <a:spcAft>
                          <a:spcPts val="0"/>
                        </a:spcAft>
                      </a:pPr>
                      <a:r>
                        <a:rPr lang="en-US" sz="1400">
                          <a:effectLst/>
                        </a:rPr>
                        <a:t>Fail</a:t>
                      </a:r>
                      <a:endParaRPr lang="en-US" sz="240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400" dirty="0">
                          <a:effectLst/>
                        </a:rPr>
                        <a:t>GGG 2013J</a:t>
                      </a:r>
                      <a:endParaRPr lang="en-US" sz="24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400">
                          <a:effectLst/>
                        </a:rPr>
                        <a:t>GGG 2014J</a:t>
                      </a:r>
                      <a:endParaRPr lang="en-US" sz="240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400">
                          <a:effectLst/>
                        </a:rPr>
                        <a:t>DDD 2013J</a:t>
                      </a:r>
                      <a:endParaRPr lang="en-US" sz="240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400">
                          <a:effectLst/>
                        </a:rPr>
                        <a:t>FFF 2013 J</a:t>
                      </a:r>
                      <a:endParaRPr lang="en-US" sz="240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400">
                          <a:effectLst/>
                        </a:rPr>
                        <a:t>BBB 2013J</a:t>
                      </a:r>
                      <a:endParaRPr lang="en-US" sz="240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b"/>
                </a:tc>
              </a:tr>
              <a:tr h="271145">
                <a:tc>
                  <a:txBody>
                    <a:bodyPr/>
                    <a:lstStyle/>
                    <a:p>
                      <a:pPr marL="0" marR="0">
                        <a:spcBef>
                          <a:spcPts val="0"/>
                        </a:spcBef>
                        <a:spcAft>
                          <a:spcPts val="0"/>
                        </a:spcAft>
                      </a:pPr>
                      <a:r>
                        <a:rPr lang="en-US" sz="1400">
                          <a:effectLst/>
                        </a:rPr>
                        <a:t>Pass</a:t>
                      </a:r>
                      <a:endParaRPr lang="en-US" sz="240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400" dirty="0">
                          <a:effectLst/>
                        </a:rPr>
                        <a:t>AAA 2013J</a:t>
                      </a:r>
                      <a:endParaRPr lang="en-US" sz="24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400">
                          <a:effectLst/>
                        </a:rPr>
                        <a:t>AAA 2014J</a:t>
                      </a:r>
                      <a:endParaRPr lang="en-US" sz="240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400">
                          <a:effectLst/>
                        </a:rPr>
                        <a:t>GGG 2013J</a:t>
                      </a:r>
                      <a:endParaRPr lang="en-US" sz="240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400">
                          <a:effectLst/>
                        </a:rPr>
                        <a:t>EEE 2013J</a:t>
                      </a:r>
                      <a:endParaRPr lang="en-US" sz="240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400">
                          <a:effectLst/>
                        </a:rPr>
                        <a:t>EEE 2014B</a:t>
                      </a:r>
                      <a:endParaRPr lang="en-US" sz="240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b"/>
                </a:tc>
              </a:tr>
              <a:tr h="271145">
                <a:tc>
                  <a:txBody>
                    <a:bodyPr/>
                    <a:lstStyle/>
                    <a:p>
                      <a:pPr marL="0" marR="0">
                        <a:spcBef>
                          <a:spcPts val="0"/>
                        </a:spcBef>
                        <a:spcAft>
                          <a:spcPts val="0"/>
                        </a:spcAft>
                      </a:pPr>
                      <a:r>
                        <a:rPr lang="en-US" sz="1400" dirty="0">
                          <a:effectLst/>
                        </a:rPr>
                        <a:t>Withdrawal</a:t>
                      </a:r>
                      <a:endParaRPr lang="en-US" sz="24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400" dirty="0">
                          <a:effectLst/>
                        </a:rPr>
                        <a:t>CCC 2014J</a:t>
                      </a:r>
                      <a:endParaRPr lang="en-US" sz="24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400" dirty="0">
                          <a:effectLst/>
                        </a:rPr>
                        <a:t>CCC 2014B</a:t>
                      </a:r>
                      <a:endParaRPr lang="en-US" sz="24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400">
                          <a:effectLst/>
                        </a:rPr>
                        <a:t>DDD 2013B</a:t>
                      </a:r>
                      <a:endParaRPr lang="en-US" sz="240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400">
                          <a:effectLst/>
                        </a:rPr>
                        <a:t>FFF 2013 B</a:t>
                      </a:r>
                      <a:endParaRPr lang="en-US" sz="240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400" dirty="0">
                          <a:effectLst/>
                        </a:rPr>
                        <a:t>DDD 2014B</a:t>
                      </a:r>
                      <a:endParaRPr lang="en-US" sz="24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nchor="b"/>
                </a:tc>
              </a:tr>
            </a:tbl>
          </a:graphicData>
        </a:graphic>
      </p:graphicFrame>
    </p:spTree>
    <p:extLst>
      <p:ext uri="{BB962C8B-B14F-4D97-AF65-F5344CB8AC3E}">
        <p14:creationId xmlns:p14="http://schemas.microsoft.com/office/powerpoint/2010/main" val="504087168"/>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4"/>
          <p:cNvSpPr txBox="1"/>
          <p:nvPr/>
        </p:nvSpPr>
        <p:spPr>
          <a:xfrm>
            <a:off x="152400" y="6528817"/>
            <a:ext cx="5029200" cy="153888"/>
          </a:xfrm>
          <a:prstGeom prst="rect">
            <a:avLst/>
          </a:prstGeom>
        </p:spPr>
        <p:txBody>
          <a:bodyPr vert="horz" wrap="square" lIns="0" tIns="0" rIns="0" bIns="0" rtlCol="0">
            <a:spAutoFit/>
          </a:bodyPr>
          <a:lstStyle/>
          <a:p>
            <a:pPr marL="12700">
              <a:lnSpc>
                <a:spcPct val="100000"/>
              </a:lnSpc>
            </a:pPr>
            <a:r>
              <a:rPr lang="en-US" sz="1000" spc="10" dirty="0">
                <a:solidFill>
                  <a:srgbClr val="FFFFFF"/>
                </a:solidFill>
                <a:latin typeface="Century Gothic"/>
                <a:cs typeface="Century Gothic"/>
              </a:rPr>
              <a:t>Presentation format taken from </a:t>
            </a:r>
            <a:r>
              <a:rPr sz="1000" spc="10" dirty="0">
                <a:solidFill>
                  <a:srgbClr val="FFFFFF"/>
                </a:solidFill>
                <a:latin typeface="Century Gothic"/>
                <a:cs typeface="Century Gothic"/>
              </a:rPr>
              <a:t>© </a:t>
            </a:r>
            <a:r>
              <a:rPr sz="1000" spc="-85" dirty="0">
                <a:solidFill>
                  <a:srgbClr val="FFFFFF"/>
                </a:solidFill>
                <a:latin typeface="Century Gothic"/>
                <a:cs typeface="Century Gothic"/>
              </a:rPr>
              <a:t>2017  </a:t>
            </a:r>
            <a:r>
              <a:rPr sz="1000" spc="-114" dirty="0">
                <a:solidFill>
                  <a:srgbClr val="FFFFFF"/>
                </a:solidFill>
                <a:latin typeface="Century Gothic"/>
                <a:cs typeface="Century Gothic"/>
              </a:rPr>
              <a:t>Adobe  </a:t>
            </a:r>
            <a:r>
              <a:rPr sz="1000" spc="-50" dirty="0">
                <a:solidFill>
                  <a:srgbClr val="FFFFFF"/>
                </a:solidFill>
                <a:latin typeface="Century Gothic"/>
                <a:cs typeface="Century Gothic"/>
              </a:rPr>
              <a:t>Systems </a:t>
            </a:r>
            <a:r>
              <a:rPr sz="1000" spc="-80" dirty="0">
                <a:solidFill>
                  <a:srgbClr val="FFFFFF"/>
                </a:solidFill>
                <a:latin typeface="Century Gothic"/>
                <a:cs typeface="Century Gothic"/>
              </a:rPr>
              <a:t>Incorporated.   </a:t>
            </a:r>
            <a:endParaRPr sz="1000" dirty="0">
              <a:latin typeface="Century Gothic"/>
              <a:cs typeface="Century Gothic"/>
            </a:endParaRPr>
          </a:p>
        </p:txBody>
      </p:sp>
      <p:sp>
        <p:nvSpPr>
          <p:cNvPr id="9" name="object 4"/>
          <p:cNvSpPr txBox="1">
            <a:spLocks/>
          </p:cNvSpPr>
          <p:nvPr/>
        </p:nvSpPr>
        <p:spPr>
          <a:xfrm>
            <a:off x="400930" y="328846"/>
            <a:ext cx="7904870" cy="492443"/>
          </a:xfrm>
          <a:prstGeom prst="rect">
            <a:avLst/>
          </a:prstGeom>
        </p:spPr>
        <p:txBody>
          <a:bodyPr vert="horz" wrap="square" lIns="0" tIns="0" rIns="0" bIns="0" rtlCol="0">
            <a:spAutoFit/>
          </a:bodyPr>
          <a:lstStyle>
            <a:lvl1pPr>
              <a:defRPr sz="3200" b="0" i="0">
                <a:solidFill>
                  <a:schemeClr val="bg1"/>
                </a:solidFill>
                <a:latin typeface="Calibri"/>
                <a:ea typeface="+mj-ea"/>
                <a:cs typeface="Calibri"/>
              </a:defRPr>
            </a:lvl1pPr>
          </a:lstStyle>
          <a:p>
            <a:pPr marL="12700"/>
            <a:r>
              <a:rPr lang="en-US" kern="0" spc="-55" dirty="0" smtClean="0"/>
              <a:t>Basic Analysis – Analysis using Top 5</a:t>
            </a:r>
            <a:endParaRPr lang="en-US" kern="0" spc="-95" dirty="0"/>
          </a:p>
        </p:txBody>
      </p:sp>
      <p:pic>
        <p:nvPicPr>
          <p:cNvPr id="8" name="그림 31" descr="C:\Users\IT정책경영\Desktop\New folder\New folder\image_corrplot_cousesInfo.png"/>
          <p:cNvPicPr/>
          <p:nvPr/>
        </p:nvPicPr>
        <p:blipFill>
          <a:blip r:embed="rId2">
            <a:extLst>
              <a:ext uri="{28A0092B-C50C-407E-A947-70E740481C1C}">
                <a14:useLocalDpi xmlns:a14="http://schemas.microsoft.com/office/drawing/2010/main" val="0"/>
              </a:ext>
            </a:extLst>
          </a:blip>
          <a:srcRect/>
          <a:stretch>
            <a:fillRect/>
          </a:stretch>
        </p:blipFill>
        <p:spPr bwMode="auto">
          <a:xfrm>
            <a:off x="685800" y="1063592"/>
            <a:ext cx="5143222" cy="3810000"/>
          </a:xfrm>
          <a:prstGeom prst="rect">
            <a:avLst/>
          </a:prstGeom>
          <a:noFill/>
          <a:ln>
            <a:noFill/>
          </a:ln>
        </p:spPr>
      </p:pic>
      <p:pic>
        <p:nvPicPr>
          <p:cNvPr id="10" name="그림 57" descr="C:\Users\IT정책경영\Desktop\New folder\New folder\image_heatmap_courseInfo.png"/>
          <p:cNvPicPr/>
          <p:nvPr/>
        </p:nvPicPr>
        <p:blipFill>
          <a:blip r:embed="rId3">
            <a:extLst>
              <a:ext uri="{28A0092B-C50C-407E-A947-70E740481C1C}">
                <a14:useLocalDpi xmlns:a14="http://schemas.microsoft.com/office/drawing/2010/main" val="0"/>
              </a:ext>
            </a:extLst>
          </a:blip>
          <a:srcRect/>
          <a:stretch>
            <a:fillRect/>
          </a:stretch>
        </p:blipFill>
        <p:spPr bwMode="auto">
          <a:xfrm>
            <a:off x="6248400" y="1063592"/>
            <a:ext cx="5073523" cy="3810000"/>
          </a:xfrm>
          <a:prstGeom prst="rect">
            <a:avLst/>
          </a:prstGeom>
          <a:noFill/>
          <a:ln>
            <a:noFill/>
          </a:ln>
        </p:spPr>
      </p:pic>
      <p:sp>
        <p:nvSpPr>
          <p:cNvPr id="11" name="object 6"/>
          <p:cNvSpPr txBox="1"/>
          <p:nvPr/>
        </p:nvSpPr>
        <p:spPr>
          <a:xfrm>
            <a:off x="337593" y="5181600"/>
            <a:ext cx="10974705" cy="1231106"/>
          </a:xfrm>
          <a:prstGeom prst="rect">
            <a:avLst/>
          </a:prstGeom>
        </p:spPr>
        <p:txBody>
          <a:bodyPr vert="horz" wrap="square" lIns="0" tIns="0" rIns="0" bIns="0" rtlCol="0">
            <a:spAutoFit/>
          </a:bodyPr>
          <a:lstStyle/>
          <a:p>
            <a:r>
              <a:rPr lang="en-US" sz="2000" dirty="0" smtClean="0">
                <a:solidFill>
                  <a:schemeClr val="bg1"/>
                </a:solidFill>
              </a:rPr>
              <a:t>Meaningful results from the Correlation Plot and </a:t>
            </a:r>
            <a:r>
              <a:rPr lang="en-US" sz="2000" dirty="0" err="1" smtClean="0">
                <a:solidFill>
                  <a:schemeClr val="bg1"/>
                </a:solidFill>
              </a:rPr>
              <a:t>Heatmap</a:t>
            </a:r>
            <a:r>
              <a:rPr lang="en-US" sz="2000" dirty="0" smtClean="0">
                <a:solidFill>
                  <a:schemeClr val="bg1"/>
                </a:solidFill>
              </a:rPr>
              <a:t> Plot</a:t>
            </a:r>
          </a:p>
          <a:p>
            <a:pPr marL="342900" indent="-342900">
              <a:buFont typeface="Arial" panose="020B0604020202020204" pitchFamily="34" charset="0"/>
              <a:buChar char="•"/>
            </a:pPr>
            <a:r>
              <a:rPr lang="en-US" sz="2000" dirty="0" smtClean="0">
                <a:solidFill>
                  <a:schemeClr val="bg1"/>
                </a:solidFill>
              </a:rPr>
              <a:t>Weighted proportion of the Computer Marked Assessment (“CMA”) and weighted proportion of the Exam are highly correlated with Student withdrawal.</a:t>
            </a:r>
          </a:p>
          <a:p>
            <a:pPr marL="342900" indent="-342900">
              <a:buFont typeface="Arial" panose="020B0604020202020204" pitchFamily="34" charset="0"/>
              <a:buChar char="•"/>
            </a:pPr>
            <a:r>
              <a:rPr lang="en-US" sz="2000" dirty="0">
                <a:solidFill>
                  <a:schemeClr val="bg1"/>
                </a:solidFill>
              </a:rPr>
              <a:t>Number of assessment for TMA has a negative correlation with the distinction student results</a:t>
            </a:r>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4"/>
          <p:cNvSpPr txBox="1"/>
          <p:nvPr/>
        </p:nvSpPr>
        <p:spPr>
          <a:xfrm>
            <a:off x="152400" y="6528817"/>
            <a:ext cx="5029200" cy="153888"/>
          </a:xfrm>
          <a:prstGeom prst="rect">
            <a:avLst/>
          </a:prstGeom>
        </p:spPr>
        <p:txBody>
          <a:bodyPr vert="horz" wrap="square" lIns="0" tIns="0" rIns="0" bIns="0" rtlCol="0">
            <a:spAutoFit/>
          </a:bodyPr>
          <a:lstStyle/>
          <a:p>
            <a:pPr marL="12700">
              <a:lnSpc>
                <a:spcPct val="100000"/>
              </a:lnSpc>
            </a:pPr>
            <a:r>
              <a:rPr lang="en-US" sz="1000" spc="10" dirty="0">
                <a:solidFill>
                  <a:srgbClr val="FFFFFF"/>
                </a:solidFill>
                <a:latin typeface="Century Gothic"/>
                <a:cs typeface="Century Gothic"/>
              </a:rPr>
              <a:t>Presentation format taken from </a:t>
            </a:r>
            <a:r>
              <a:rPr sz="1000" spc="10" dirty="0">
                <a:solidFill>
                  <a:srgbClr val="FFFFFF"/>
                </a:solidFill>
                <a:latin typeface="Century Gothic"/>
                <a:cs typeface="Century Gothic"/>
              </a:rPr>
              <a:t>© </a:t>
            </a:r>
            <a:r>
              <a:rPr sz="1000" spc="-85" dirty="0">
                <a:solidFill>
                  <a:srgbClr val="FFFFFF"/>
                </a:solidFill>
                <a:latin typeface="Century Gothic"/>
                <a:cs typeface="Century Gothic"/>
              </a:rPr>
              <a:t>2017  </a:t>
            </a:r>
            <a:r>
              <a:rPr sz="1000" spc="-114" dirty="0">
                <a:solidFill>
                  <a:srgbClr val="FFFFFF"/>
                </a:solidFill>
                <a:latin typeface="Century Gothic"/>
                <a:cs typeface="Century Gothic"/>
              </a:rPr>
              <a:t>Adobe  </a:t>
            </a:r>
            <a:r>
              <a:rPr sz="1000" spc="-50" dirty="0">
                <a:solidFill>
                  <a:srgbClr val="FFFFFF"/>
                </a:solidFill>
                <a:latin typeface="Century Gothic"/>
                <a:cs typeface="Century Gothic"/>
              </a:rPr>
              <a:t>Systems </a:t>
            </a:r>
            <a:r>
              <a:rPr sz="1000" spc="-80" dirty="0">
                <a:solidFill>
                  <a:srgbClr val="FFFFFF"/>
                </a:solidFill>
                <a:latin typeface="Century Gothic"/>
                <a:cs typeface="Century Gothic"/>
              </a:rPr>
              <a:t>Incorporated.   </a:t>
            </a:r>
            <a:endParaRPr sz="1000" dirty="0">
              <a:latin typeface="Century Gothic"/>
              <a:cs typeface="Century Gothic"/>
            </a:endParaRPr>
          </a:p>
        </p:txBody>
      </p:sp>
      <p:sp>
        <p:nvSpPr>
          <p:cNvPr id="9" name="object 4"/>
          <p:cNvSpPr txBox="1">
            <a:spLocks/>
          </p:cNvSpPr>
          <p:nvPr/>
        </p:nvSpPr>
        <p:spPr>
          <a:xfrm>
            <a:off x="400930" y="328846"/>
            <a:ext cx="7904870" cy="492443"/>
          </a:xfrm>
          <a:prstGeom prst="rect">
            <a:avLst/>
          </a:prstGeom>
        </p:spPr>
        <p:txBody>
          <a:bodyPr vert="horz" wrap="square" lIns="0" tIns="0" rIns="0" bIns="0" rtlCol="0">
            <a:spAutoFit/>
          </a:bodyPr>
          <a:lstStyle>
            <a:lvl1pPr>
              <a:defRPr sz="3200" b="0" i="0">
                <a:solidFill>
                  <a:schemeClr val="bg1"/>
                </a:solidFill>
                <a:latin typeface="Calibri"/>
                <a:ea typeface="+mj-ea"/>
                <a:cs typeface="Calibri"/>
              </a:defRPr>
            </a:lvl1pPr>
          </a:lstStyle>
          <a:p>
            <a:pPr marL="12700"/>
            <a:r>
              <a:rPr lang="en-US" kern="0" spc="-55" dirty="0" smtClean="0"/>
              <a:t>Basic Analysis – Shiny tool</a:t>
            </a:r>
            <a:endParaRPr lang="en-US" kern="0" spc="-95" dirty="0"/>
          </a:p>
        </p:txBody>
      </p:sp>
      <p:pic>
        <p:nvPicPr>
          <p:cNvPr id="12" name="그림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747" y="821289"/>
            <a:ext cx="8085453" cy="5579511"/>
          </a:xfrm>
          <a:prstGeom prst="rect">
            <a:avLst/>
          </a:prstGeom>
          <a:ln>
            <a:noFill/>
          </a:ln>
        </p:spPr>
      </p:pic>
    </p:spTree>
    <p:extLst>
      <p:ext uri="{BB962C8B-B14F-4D97-AF65-F5344CB8AC3E}">
        <p14:creationId xmlns:p14="http://schemas.microsoft.com/office/powerpoint/2010/main" val="1381177562"/>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4"/>
          <p:cNvSpPr txBox="1"/>
          <p:nvPr/>
        </p:nvSpPr>
        <p:spPr>
          <a:xfrm>
            <a:off x="152400" y="6528817"/>
            <a:ext cx="5029200" cy="153888"/>
          </a:xfrm>
          <a:prstGeom prst="rect">
            <a:avLst/>
          </a:prstGeom>
        </p:spPr>
        <p:txBody>
          <a:bodyPr vert="horz" wrap="square" lIns="0" tIns="0" rIns="0" bIns="0" rtlCol="0">
            <a:spAutoFit/>
          </a:bodyPr>
          <a:lstStyle/>
          <a:p>
            <a:pPr marL="12700">
              <a:lnSpc>
                <a:spcPct val="100000"/>
              </a:lnSpc>
            </a:pPr>
            <a:r>
              <a:rPr lang="en-US" sz="1000" spc="10" dirty="0">
                <a:solidFill>
                  <a:srgbClr val="FFFFFF"/>
                </a:solidFill>
                <a:latin typeface="Century Gothic"/>
                <a:cs typeface="Century Gothic"/>
              </a:rPr>
              <a:t>Presentation format taken from </a:t>
            </a:r>
            <a:r>
              <a:rPr sz="1000" spc="10" dirty="0">
                <a:solidFill>
                  <a:srgbClr val="FFFFFF"/>
                </a:solidFill>
                <a:latin typeface="Century Gothic"/>
                <a:cs typeface="Century Gothic"/>
              </a:rPr>
              <a:t>© </a:t>
            </a:r>
            <a:r>
              <a:rPr sz="1000" spc="-85" dirty="0">
                <a:solidFill>
                  <a:srgbClr val="FFFFFF"/>
                </a:solidFill>
                <a:latin typeface="Century Gothic"/>
                <a:cs typeface="Century Gothic"/>
              </a:rPr>
              <a:t>2017  </a:t>
            </a:r>
            <a:r>
              <a:rPr sz="1000" spc="-114" dirty="0">
                <a:solidFill>
                  <a:srgbClr val="FFFFFF"/>
                </a:solidFill>
                <a:latin typeface="Century Gothic"/>
                <a:cs typeface="Century Gothic"/>
              </a:rPr>
              <a:t>Adobe  </a:t>
            </a:r>
            <a:r>
              <a:rPr sz="1000" spc="-50" dirty="0">
                <a:solidFill>
                  <a:srgbClr val="FFFFFF"/>
                </a:solidFill>
                <a:latin typeface="Century Gothic"/>
                <a:cs typeface="Century Gothic"/>
              </a:rPr>
              <a:t>Systems </a:t>
            </a:r>
            <a:r>
              <a:rPr sz="1000" spc="-80" dirty="0">
                <a:solidFill>
                  <a:srgbClr val="FFFFFF"/>
                </a:solidFill>
                <a:latin typeface="Century Gothic"/>
                <a:cs typeface="Century Gothic"/>
              </a:rPr>
              <a:t>Incorporated.   </a:t>
            </a:r>
            <a:endParaRPr sz="1000" dirty="0">
              <a:latin typeface="Century Gothic"/>
              <a:cs typeface="Century Gothic"/>
            </a:endParaRPr>
          </a:p>
        </p:txBody>
      </p:sp>
      <p:sp>
        <p:nvSpPr>
          <p:cNvPr id="9" name="object 4"/>
          <p:cNvSpPr txBox="1">
            <a:spLocks/>
          </p:cNvSpPr>
          <p:nvPr/>
        </p:nvSpPr>
        <p:spPr>
          <a:xfrm>
            <a:off x="400930" y="328846"/>
            <a:ext cx="7904870" cy="492443"/>
          </a:xfrm>
          <a:prstGeom prst="rect">
            <a:avLst/>
          </a:prstGeom>
        </p:spPr>
        <p:txBody>
          <a:bodyPr vert="horz" wrap="square" lIns="0" tIns="0" rIns="0" bIns="0" rtlCol="0">
            <a:spAutoFit/>
          </a:bodyPr>
          <a:lstStyle>
            <a:lvl1pPr>
              <a:defRPr sz="3200" b="0" i="0">
                <a:solidFill>
                  <a:schemeClr val="bg1"/>
                </a:solidFill>
                <a:latin typeface="Calibri"/>
                <a:ea typeface="+mj-ea"/>
                <a:cs typeface="Calibri"/>
              </a:defRPr>
            </a:lvl1pPr>
          </a:lstStyle>
          <a:p>
            <a:pPr marL="12700"/>
            <a:r>
              <a:rPr lang="en-US" altLang="ko-KR" kern="0" spc="-55" dirty="0"/>
              <a:t>Decision Tree Analysis</a:t>
            </a:r>
            <a:endParaRPr lang="en-US" kern="0" spc="-95" dirty="0"/>
          </a:p>
        </p:txBody>
      </p:sp>
      <p:pic>
        <p:nvPicPr>
          <p:cNvPr id="5" name="Picture 5"/>
          <p:cNvPicPr/>
          <p:nvPr/>
        </p:nvPicPr>
        <p:blipFill>
          <a:blip r:embed="rId2"/>
          <a:stretch>
            <a:fillRect/>
          </a:stretch>
        </p:blipFill>
        <p:spPr>
          <a:xfrm>
            <a:off x="487567" y="2438400"/>
            <a:ext cx="4105275" cy="3429000"/>
          </a:xfrm>
          <a:prstGeom prst="rect">
            <a:avLst/>
          </a:prstGeom>
        </p:spPr>
      </p:pic>
      <p:sp>
        <p:nvSpPr>
          <p:cNvPr id="3" name="직사각형 2"/>
          <p:cNvSpPr/>
          <p:nvPr/>
        </p:nvSpPr>
        <p:spPr>
          <a:xfrm>
            <a:off x="1143000" y="1295400"/>
            <a:ext cx="2113848" cy="461665"/>
          </a:xfrm>
          <a:prstGeom prst="rect">
            <a:avLst/>
          </a:prstGeom>
        </p:spPr>
        <p:txBody>
          <a:bodyPr wrap="none">
            <a:spAutoFit/>
          </a:bodyPr>
          <a:lstStyle/>
          <a:p>
            <a:r>
              <a:rPr lang="en-US" altLang="ko-KR" sz="2400" dirty="0" smtClean="0">
                <a:solidFill>
                  <a:schemeClr val="bg1"/>
                </a:solidFill>
              </a:rPr>
              <a:t>Model fit result</a:t>
            </a:r>
            <a:endParaRPr lang="ko-KR" altLang="en-US" sz="2400" dirty="0">
              <a:solidFill>
                <a:schemeClr val="bg1"/>
              </a:solidFill>
            </a:endParaRPr>
          </a:p>
        </p:txBody>
      </p:sp>
    </p:spTree>
    <p:extLst>
      <p:ext uri="{BB962C8B-B14F-4D97-AF65-F5344CB8AC3E}">
        <p14:creationId xmlns:p14="http://schemas.microsoft.com/office/powerpoint/2010/main" val="445382491"/>
      </p:ext>
    </p:extLst>
  </p:cSld>
  <p:clrMapOvr>
    <a:masterClrMapping/>
  </p:clrMapOvr>
  <p:transition spd="med">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2487</TotalTime>
  <Words>970</Words>
  <Application>Microsoft Office PowerPoint</Application>
  <PresentationFormat>사용자 지정</PresentationFormat>
  <Paragraphs>292</Paragraphs>
  <Slides>13</Slides>
  <Notes>1</Notes>
  <HiddenSlides>0</HiddenSlides>
  <MMClips>0</MMClips>
  <ScaleCrop>false</ScaleCrop>
  <HeadingPairs>
    <vt:vector size="4" baseType="variant">
      <vt:variant>
        <vt:lpstr>테마</vt:lpstr>
      </vt:variant>
      <vt:variant>
        <vt:i4>1</vt:i4>
      </vt:variant>
      <vt:variant>
        <vt:lpstr>슬라이드 제목</vt:lpstr>
      </vt:variant>
      <vt:variant>
        <vt:i4>13</vt:i4>
      </vt:variant>
    </vt:vector>
  </HeadingPairs>
  <TitlesOfParts>
    <vt:vector size="14" baseType="lpstr">
      <vt:lpstr>Office Theme</vt:lpstr>
      <vt:lpstr>Data Analytics Assignment Adobe Systems Incorporated Customer and Product </vt:lpstr>
      <vt:lpstr>Executive Summary</vt:lpstr>
      <vt:lpstr>Dataset Overview</vt:lpstr>
      <vt:lpstr>PowerPoint 프레젠테이션</vt:lpstr>
      <vt:lpstr>Candidate Modeling – Modeling Choice</vt:lpstr>
      <vt:lpstr>Basic Analysis – Overview and Identification of Top 5</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2017 Adobe financial analyst briefing slides 10-18-2017</dc:title>
  <dc:creator>Adobe Investor Relations</dc:creator>
  <cp:lastModifiedBy>user</cp:lastModifiedBy>
  <cp:revision>30</cp:revision>
  <dcterms:created xsi:type="dcterms:W3CDTF">2018-01-01T17:05:39Z</dcterms:created>
  <dcterms:modified xsi:type="dcterms:W3CDTF">2018-01-05T09:06:59Z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2017-10-17T00:00:00Z</vt:filetime>
  </property>
  <property fmtid="{D5CDD505-2E9C-101B-9397-08002B2CF9AE}" pid="3" name="Creator">
    <vt:lpwstr>Acrobat PDFMaker 17 for PowerPoint</vt:lpwstr>
  </property>
  <property fmtid="{D5CDD505-2E9C-101B-9397-08002B2CF9AE}" pid="4" name="LastSaved">
    <vt:filetime>2018-01-01T00:00:00Z</vt:filetime>
  </property>
</Properties>
</file>