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3" r:id="rId2"/>
    <p:sldId id="445" r:id="rId3"/>
    <p:sldId id="444" r:id="rId4"/>
    <p:sldId id="446" r:id="rId5"/>
    <p:sldId id="447" r:id="rId6"/>
    <p:sldId id="448" r:id="rId7"/>
    <p:sldId id="449" r:id="rId8"/>
    <p:sldId id="450" r:id="rId9"/>
    <p:sldId id="451" r:id="rId10"/>
    <p:sldId id="452" r:id="rId11"/>
    <p:sldId id="454" r:id="rId12"/>
    <p:sldId id="455" r:id="rId13"/>
    <p:sldId id="456" r:id="rId14"/>
    <p:sldId id="457" r:id="rId15"/>
    <p:sldId id="458" r:id="rId16"/>
    <p:sldId id="459" r:id="rId17"/>
    <p:sldId id="461" r:id="rId18"/>
    <p:sldId id="460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353" r:id="rId28"/>
    <p:sldId id="354" r:id="rId29"/>
    <p:sldId id="35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1776" userDrawn="1">
          <p15:clr>
            <a:srgbClr val="A4A3A4"/>
          </p15:clr>
        </p15:guide>
        <p15:guide id="5" pos="1550" userDrawn="1">
          <p15:clr>
            <a:srgbClr val="A4A3A4"/>
          </p15:clr>
        </p15:guide>
        <p15:guide id="6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C16D"/>
    <a:srgbClr val="60D08C"/>
    <a:srgbClr val="3191FE"/>
    <a:srgbClr val="0036A2"/>
    <a:srgbClr val="05183D"/>
    <a:srgbClr val="EEEEEE"/>
    <a:srgbClr val="E3E2EC"/>
    <a:srgbClr val="EFF2F9"/>
    <a:srgbClr val="061E4E"/>
    <a:srgbClr val="EBE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84" y="108"/>
      </p:cViewPr>
      <p:guideLst>
        <p:guide pos="1776"/>
        <p:guide pos="155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3A55-D336-45FE-9300-12F06A94C6D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870B-170B-4BD7-AC2C-1C3517748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77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3A55-D336-45FE-9300-12F06A94C6D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870B-170B-4BD7-AC2C-1C3517748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2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3A55-D336-45FE-9300-12F06A94C6D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870B-170B-4BD7-AC2C-1C3517748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29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3A55-D336-45FE-9300-12F06A94C6D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870B-170B-4BD7-AC2C-1C3517748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32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3A55-D336-45FE-9300-12F06A94C6D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870B-170B-4BD7-AC2C-1C3517748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1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3A55-D336-45FE-9300-12F06A94C6D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870B-170B-4BD7-AC2C-1C3517748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3A55-D336-45FE-9300-12F06A94C6D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870B-170B-4BD7-AC2C-1C3517748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9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3A55-D336-45FE-9300-12F06A94C6D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870B-170B-4BD7-AC2C-1C3517748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96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3A55-D336-45FE-9300-12F06A94C6D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870B-170B-4BD7-AC2C-1C3517748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2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3A55-D336-45FE-9300-12F06A94C6D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870B-170B-4BD7-AC2C-1C3517748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26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3A55-D336-45FE-9300-12F06A94C6D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870B-170B-4BD7-AC2C-1C3517748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6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E3A55-D336-45FE-9300-12F06A94C6D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9870B-170B-4BD7-AC2C-1C3517748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1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B0C003-96F3-40EF-8F67-E5C2516DD373}"/>
              </a:ext>
            </a:extLst>
          </p:cNvPr>
          <p:cNvSpPr/>
          <p:nvPr/>
        </p:nvSpPr>
        <p:spPr>
          <a:xfrm>
            <a:off x="2429079" y="-1"/>
            <a:ext cx="9772057" cy="685800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75740" y="902590"/>
            <a:ext cx="76200" cy="76200"/>
          </a:xfrm>
          <a:prstGeom prst="ellipse">
            <a:avLst/>
          </a:prstGeom>
          <a:solidFill>
            <a:srgbClr val="39C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29;p6"/>
          <p:cNvSpPr txBox="1">
            <a:spLocks noChangeArrowheads="1"/>
          </p:cNvSpPr>
          <p:nvPr/>
        </p:nvSpPr>
        <p:spPr bwMode="auto">
          <a:xfrm>
            <a:off x="282930" y="352552"/>
            <a:ext cx="2258235" cy="354013"/>
          </a:xfrm>
          <a:prstGeom prst="rect">
            <a:avLst/>
          </a:prstGeom>
          <a:noFill/>
          <a:ln w="9525">
            <a:solidFill>
              <a:schemeClr val="accent1">
                <a:alpha val="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00" tIns="45700" rIns="45700" bIns="457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9pPr>
          </a:lstStyle>
          <a:p>
            <a:pPr eaLnBrk="1" latinLnBrk="0" hangingPunct="1">
              <a:buClr>
                <a:srgbClr val="D1D1D1"/>
              </a:buClr>
              <a:buSzPts val="2000"/>
            </a:pPr>
            <a:r>
              <a:rPr lang="en-US" altLang="ko-KR" sz="1100" dirty="0">
                <a:solidFill>
                  <a:srgbClr val="60D08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05</a:t>
            </a:r>
            <a:r>
              <a:rPr lang="en-US" altLang="ko-KR" sz="1100" dirty="0">
                <a:solidFill>
                  <a:srgbClr val="3191F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데이터로 투자하는 사람들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퀀트</a:t>
            </a:r>
            <a:endParaRPr lang="ko-KR" altLang="ko-KR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사각형: 둥근 모서리 39">
            <a:extLst>
              <a:ext uri="{FF2B5EF4-FFF2-40B4-BE49-F238E27FC236}">
                <a16:creationId xmlns:a16="http://schemas.microsoft.com/office/drawing/2014/main" id="{82C75B7B-C2F2-8D40-BA0E-FD975B8F5656}"/>
              </a:ext>
            </a:extLst>
          </p:cNvPr>
          <p:cNvSpPr/>
          <p:nvPr/>
        </p:nvSpPr>
        <p:spPr>
          <a:xfrm>
            <a:off x="2883792" y="723505"/>
            <a:ext cx="8932468" cy="5410989"/>
          </a:xfrm>
          <a:prstGeom prst="roundRect">
            <a:avLst>
              <a:gd name="adj" fmla="val 12627"/>
            </a:avLst>
          </a:prstGeom>
          <a:solidFill>
            <a:schemeClr val="bg1">
              <a:lumMod val="95000"/>
              <a:alpha val="80000"/>
            </a:schemeClr>
          </a:solidFill>
          <a:ln w="635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 anchorCtr="0"/>
          <a:lstStyle/>
          <a:p>
            <a:pPr marL="126000" indent="-1260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67F3D-A6CE-5345-972E-1D87135C9327}"/>
              </a:ext>
            </a:extLst>
          </p:cNvPr>
          <p:cNvSpPr txBox="1"/>
          <p:nvPr/>
        </p:nvSpPr>
        <p:spPr>
          <a:xfrm>
            <a:off x="3086433" y="882677"/>
            <a:ext cx="8386262" cy="594944"/>
          </a:xfrm>
          <a:prstGeom prst="roundRect">
            <a:avLst>
              <a:gd name="adj" fmla="val 41279"/>
            </a:avLst>
          </a:prstGeom>
          <a:solidFill>
            <a:srgbClr val="60D08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백테스트 성과를 왜곡하는 실수들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생존 편향</a:t>
            </a:r>
          </a:p>
        </p:txBody>
      </p:sp>
      <p:sp>
        <p:nvSpPr>
          <p:cNvPr id="37" name="자유형 245"/>
          <p:cNvSpPr/>
          <p:nvPr/>
        </p:nvSpPr>
        <p:spPr>
          <a:xfrm flipH="1">
            <a:off x="9513651" y="-1"/>
            <a:ext cx="2678349" cy="902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5696" y="12991"/>
                </a:lnTo>
                <a:cubicBezTo>
                  <a:pt x="6775" y="11361"/>
                  <a:pt x="8509" y="10981"/>
                  <a:pt x="9542" y="12007"/>
                </a:cubicBezTo>
                <a:cubicBezTo>
                  <a:pt x="9876" y="12393"/>
                  <a:pt x="9983" y="12592"/>
                  <a:pt x="10203" y="12884"/>
                </a:cubicBezTo>
                <a:cubicBezTo>
                  <a:pt x="11205" y="14548"/>
                  <a:pt x="12829" y="14548"/>
                  <a:pt x="13831" y="12884"/>
                </a:cubicBezTo>
                <a:close/>
              </a:path>
            </a:pathLst>
          </a:custGeom>
          <a:solidFill>
            <a:srgbClr val="3191F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3FC62-C59A-4172-A689-EA09DCF624B8}"/>
              </a:ext>
            </a:extLst>
          </p:cNvPr>
          <p:cNvSpPr/>
          <p:nvPr/>
        </p:nvSpPr>
        <p:spPr>
          <a:xfrm>
            <a:off x="247981" y="1014097"/>
            <a:ext cx="2181097" cy="11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sz="2000" kern="1400" dirty="0" err="1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퀀트</a:t>
            </a: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투자의 핵심</a:t>
            </a:r>
          </a:p>
          <a:p>
            <a:pPr>
              <a:lnSpc>
                <a:spcPts val="2800"/>
              </a:lnSpc>
            </a:pP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데이터와</a:t>
            </a:r>
            <a:br>
              <a:rPr lang="en-US" altLang="ko-KR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백테스트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471C9-247D-45C8-BB44-84AA098EE004}"/>
              </a:ext>
            </a:extLst>
          </p:cNvPr>
          <p:cNvSpPr txBox="1"/>
          <p:nvPr/>
        </p:nvSpPr>
        <p:spPr>
          <a:xfrm>
            <a:off x="3214540" y="1715678"/>
            <a:ext cx="808819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현재 상장된 기업의 데이터만 이용하는 것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예전에는 상장이 되었지만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상장폐지되어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사라진 주식은 고려하지 않는 것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상장폐지 데이터를 핸들링하기가 어려워 일수도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있으머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혹은 애초에 데이터가 없어서 일수도 있음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상장폐지 종목이 적지 않을 뿐더러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상장폐지가 되면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-100%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라는 엄청난 손실을 봄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90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B0C003-96F3-40EF-8F67-E5C2516DD373}"/>
              </a:ext>
            </a:extLst>
          </p:cNvPr>
          <p:cNvSpPr/>
          <p:nvPr/>
        </p:nvSpPr>
        <p:spPr>
          <a:xfrm>
            <a:off x="2429079" y="-1"/>
            <a:ext cx="9772057" cy="685800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75740" y="902590"/>
            <a:ext cx="76200" cy="76200"/>
          </a:xfrm>
          <a:prstGeom prst="ellipse">
            <a:avLst/>
          </a:prstGeom>
          <a:solidFill>
            <a:srgbClr val="39C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29;p6"/>
          <p:cNvSpPr txBox="1">
            <a:spLocks noChangeArrowheads="1"/>
          </p:cNvSpPr>
          <p:nvPr/>
        </p:nvSpPr>
        <p:spPr bwMode="auto">
          <a:xfrm>
            <a:off x="282930" y="352552"/>
            <a:ext cx="2258235" cy="354013"/>
          </a:xfrm>
          <a:prstGeom prst="rect">
            <a:avLst/>
          </a:prstGeom>
          <a:noFill/>
          <a:ln w="9525">
            <a:solidFill>
              <a:schemeClr val="accent1">
                <a:alpha val="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00" tIns="45700" rIns="45700" bIns="457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9pPr>
          </a:lstStyle>
          <a:p>
            <a:pPr eaLnBrk="1" latinLnBrk="0" hangingPunct="1">
              <a:buClr>
                <a:srgbClr val="D1D1D1"/>
              </a:buClr>
              <a:buSzPts val="2000"/>
            </a:pPr>
            <a:r>
              <a:rPr lang="en-US" altLang="ko-KR" sz="1100" dirty="0">
                <a:solidFill>
                  <a:srgbClr val="60D08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05</a:t>
            </a:r>
            <a:r>
              <a:rPr lang="en-US" altLang="ko-KR" sz="1100" dirty="0">
                <a:solidFill>
                  <a:srgbClr val="3191F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데이터로 투자하는 사람들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퀀트</a:t>
            </a:r>
            <a:endParaRPr lang="ko-KR" altLang="ko-KR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사각형: 둥근 모서리 39">
            <a:extLst>
              <a:ext uri="{FF2B5EF4-FFF2-40B4-BE49-F238E27FC236}">
                <a16:creationId xmlns:a16="http://schemas.microsoft.com/office/drawing/2014/main" id="{82C75B7B-C2F2-8D40-BA0E-FD975B8F5656}"/>
              </a:ext>
            </a:extLst>
          </p:cNvPr>
          <p:cNvSpPr/>
          <p:nvPr/>
        </p:nvSpPr>
        <p:spPr>
          <a:xfrm>
            <a:off x="2883792" y="723505"/>
            <a:ext cx="8932468" cy="5410989"/>
          </a:xfrm>
          <a:prstGeom prst="roundRect">
            <a:avLst>
              <a:gd name="adj" fmla="val 12627"/>
            </a:avLst>
          </a:prstGeom>
          <a:solidFill>
            <a:schemeClr val="bg1">
              <a:lumMod val="95000"/>
              <a:alpha val="80000"/>
            </a:schemeClr>
          </a:solidFill>
          <a:ln w="635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 anchorCtr="0"/>
          <a:lstStyle/>
          <a:p>
            <a:pPr marL="126000" indent="-1260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67F3D-A6CE-5345-972E-1D87135C9327}"/>
              </a:ext>
            </a:extLst>
          </p:cNvPr>
          <p:cNvSpPr txBox="1"/>
          <p:nvPr/>
        </p:nvSpPr>
        <p:spPr>
          <a:xfrm>
            <a:off x="3086433" y="882677"/>
            <a:ext cx="8386262" cy="594944"/>
          </a:xfrm>
          <a:prstGeom prst="roundRect">
            <a:avLst>
              <a:gd name="adj" fmla="val 41279"/>
            </a:avLst>
          </a:prstGeom>
          <a:solidFill>
            <a:srgbClr val="60D08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백테스트 성과를 왜곡하는 실수들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소급 편향</a:t>
            </a:r>
          </a:p>
        </p:txBody>
      </p:sp>
      <p:sp>
        <p:nvSpPr>
          <p:cNvPr id="37" name="자유형 245"/>
          <p:cNvSpPr/>
          <p:nvPr/>
        </p:nvSpPr>
        <p:spPr>
          <a:xfrm flipH="1">
            <a:off x="9513651" y="-1"/>
            <a:ext cx="2678349" cy="902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5696" y="12991"/>
                </a:lnTo>
                <a:cubicBezTo>
                  <a:pt x="6775" y="11361"/>
                  <a:pt x="8509" y="10981"/>
                  <a:pt x="9542" y="12007"/>
                </a:cubicBezTo>
                <a:cubicBezTo>
                  <a:pt x="9876" y="12393"/>
                  <a:pt x="9983" y="12592"/>
                  <a:pt x="10203" y="12884"/>
                </a:cubicBezTo>
                <a:cubicBezTo>
                  <a:pt x="11205" y="14548"/>
                  <a:pt x="12829" y="14548"/>
                  <a:pt x="13831" y="12884"/>
                </a:cubicBezTo>
                <a:close/>
              </a:path>
            </a:pathLst>
          </a:custGeom>
          <a:solidFill>
            <a:srgbClr val="3191F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3FC62-C59A-4172-A689-EA09DCF624B8}"/>
              </a:ext>
            </a:extLst>
          </p:cNvPr>
          <p:cNvSpPr/>
          <p:nvPr/>
        </p:nvSpPr>
        <p:spPr>
          <a:xfrm>
            <a:off x="247981" y="1014097"/>
            <a:ext cx="2181097" cy="11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sz="2000" kern="1400" dirty="0" err="1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퀀트</a:t>
            </a: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투자의 핵심</a:t>
            </a:r>
          </a:p>
          <a:p>
            <a:pPr>
              <a:lnSpc>
                <a:spcPts val="2800"/>
              </a:lnSpc>
            </a:pP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데이터와</a:t>
            </a:r>
            <a:br>
              <a:rPr lang="en-US" altLang="ko-KR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백테스트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471C9-247D-45C8-BB44-84AA098EE004}"/>
              </a:ext>
            </a:extLst>
          </p:cNvPr>
          <p:cNvSpPr txBox="1"/>
          <p:nvPr/>
        </p:nvSpPr>
        <p:spPr>
          <a:xfrm>
            <a:off x="3214540" y="1715678"/>
            <a:ext cx="8088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대우조선해양은 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2011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년부터 발생한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조원대의 손실을 숨겨오다가</a:t>
            </a:r>
            <a:b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2015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월에 이것이 발각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빅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베스를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단행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8952E778-05B6-4773-B6BD-8C3F988F2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208" y="2600066"/>
            <a:ext cx="4385886" cy="322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D47561E-E41E-4B28-A2A0-3A8DE77B8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807632"/>
              </p:ext>
            </p:extLst>
          </p:nvPr>
        </p:nvGraphicFramePr>
        <p:xfrm>
          <a:off x="7828657" y="2593847"/>
          <a:ext cx="3644037" cy="3226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561">
                  <a:extLst>
                    <a:ext uri="{9D8B030D-6E8A-4147-A177-3AD203B41FA5}">
                      <a16:colId xmlns:a16="http://schemas.microsoft.com/office/drawing/2014/main" val="1467099582"/>
                    </a:ext>
                  </a:extLst>
                </a:gridCol>
                <a:gridCol w="897622">
                  <a:extLst>
                    <a:ext uri="{9D8B030D-6E8A-4147-A177-3AD203B41FA5}">
                      <a16:colId xmlns:a16="http://schemas.microsoft.com/office/drawing/2014/main" val="3007914722"/>
                    </a:ext>
                  </a:extLst>
                </a:gridCol>
                <a:gridCol w="1749854">
                  <a:extLst>
                    <a:ext uri="{9D8B030D-6E8A-4147-A177-3AD203B41FA5}">
                      <a16:colId xmlns:a16="http://schemas.microsoft.com/office/drawing/2014/main" val="3282934473"/>
                    </a:ext>
                  </a:extLst>
                </a:gridCol>
              </a:tblGrid>
              <a:tr h="3585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기준년도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D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정정 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D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정정 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413475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2008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119,720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-83,201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114441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2009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546,872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236,076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102761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2010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757,771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1,092,496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87593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2011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648,255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559,293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09014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2012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175,853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-278,825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418075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2013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241,893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-683,401 (2016 </a:t>
                      </a:r>
                      <a:r>
                        <a:rPr lang="ko-KR" altLang="en-US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정정</a:t>
                      </a:r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)</a:t>
                      </a:r>
                      <a:b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</a:br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-920,419 (2017 </a:t>
                      </a:r>
                      <a:r>
                        <a:rPr lang="ko-KR" altLang="en-US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정정</a:t>
                      </a:r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15751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2014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32,951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-863,070 (2016 </a:t>
                      </a:r>
                      <a:r>
                        <a:rPr lang="ko-KR" altLang="en-US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정정</a:t>
                      </a:r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)</a:t>
                      </a:r>
                      <a:b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</a:br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-852,747 (2017 </a:t>
                      </a:r>
                      <a:r>
                        <a:rPr lang="ko-KR" altLang="en-US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정정</a:t>
                      </a:r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36559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2015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-3,306,676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-2,209,244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942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37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B0C003-96F3-40EF-8F67-E5C2516DD373}"/>
              </a:ext>
            </a:extLst>
          </p:cNvPr>
          <p:cNvSpPr/>
          <p:nvPr/>
        </p:nvSpPr>
        <p:spPr>
          <a:xfrm>
            <a:off x="2429079" y="-1"/>
            <a:ext cx="9772057" cy="685800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75740" y="902590"/>
            <a:ext cx="76200" cy="76200"/>
          </a:xfrm>
          <a:prstGeom prst="ellipse">
            <a:avLst/>
          </a:prstGeom>
          <a:solidFill>
            <a:srgbClr val="39C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29;p6"/>
          <p:cNvSpPr txBox="1">
            <a:spLocks noChangeArrowheads="1"/>
          </p:cNvSpPr>
          <p:nvPr/>
        </p:nvSpPr>
        <p:spPr bwMode="auto">
          <a:xfrm>
            <a:off x="282930" y="352552"/>
            <a:ext cx="2258235" cy="354013"/>
          </a:xfrm>
          <a:prstGeom prst="rect">
            <a:avLst/>
          </a:prstGeom>
          <a:noFill/>
          <a:ln w="9525">
            <a:solidFill>
              <a:schemeClr val="accent1">
                <a:alpha val="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00" tIns="45700" rIns="45700" bIns="457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9pPr>
          </a:lstStyle>
          <a:p>
            <a:pPr eaLnBrk="1" latinLnBrk="0" hangingPunct="1">
              <a:buClr>
                <a:srgbClr val="D1D1D1"/>
              </a:buClr>
              <a:buSzPts val="2000"/>
            </a:pPr>
            <a:r>
              <a:rPr lang="en-US" altLang="ko-KR" sz="1100" dirty="0">
                <a:solidFill>
                  <a:srgbClr val="60D08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05</a:t>
            </a:r>
            <a:r>
              <a:rPr lang="en-US" altLang="ko-KR" sz="1100" dirty="0">
                <a:solidFill>
                  <a:srgbClr val="3191F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데이터로 투자하는 사람들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퀀트</a:t>
            </a:r>
            <a:endParaRPr lang="ko-KR" altLang="ko-KR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사각형: 둥근 모서리 39">
            <a:extLst>
              <a:ext uri="{FF2B5EF4-FFF2-40B4-BE49-F238E27FC236}">
                <a16:creationId xmlns:a16="http://schemas.microsoft.com/office/drawing/2014/main" id="{82C75B7B-C2F2-8D40-BA0E-FD975B8F5656}"/>
              </a:ext>
            </a:extLst>
          </p:cNvPr>
          <p:cNvSpPr/>
          <p:nvPr/>
        </p:nvSpPr>
        <p:spPr>
          <a:xfrm>
            <a:off x="2883792" y="723505"/>
            <a:ext cx="8932468" cy="5410989"/>
          </a:xfrm>
          <a:prstGeom prst="roundRect">
            <a:avLst>
              <a:gd name="adj" fmla="val 12627"/>
            </a:avLst>
          </a:prstGeom>
          <a:solidFill>
            <a:schemeClr val="bg1">
              <a:lumMod val="95000"/>
              <a:alpha val="80000"/>
            </a:schemeClr>
          </a:solidFill>
          <a:ln w="635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 anchorCtr="0"/>
          <a:lstStyle/>
          <a:p>
            <a:pPr marL="126000" indent="-1260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67F3D-A6CE-5345-972E-1D87135C9327}"/>
              </a:ext>
            </a:extLst>
          </p:cNvPr>
          <p:cNvSpPr txBox="1"/>
          <p:nvPr/>
        </p:nvSpPr>
        <p:spPr>
          <a:xfrm>
            <a:off x="3086433" y="882677"/>
            <a:ext cx="8386262" cy="594944"/>
          </a:xfrm>
          <a:prstGeom prst="roundRect">
            <a:avLst>
              <a:gd name="adj" fmla="val 41279"/>
            </a:avLst>
          </a:prstGeom>
          <a:solidFill>
            <a:srgbClr val="60D08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백테스트 성과를 왜곡하는 실수들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소급 편향</a:t>
            </a:r>
          </a:p>
        </p:txBody>
      </p:sp>
      <p:sp>
        <p:nvSpPr>
          <p:cNvPr id="37" name="자유형 245"/>
          <p:cNvSpPr/>
          <p:nvPr/>
        </p:nvSpPr>
        <p:spPr>
          <a:xfrm flipH="1">
            <a:off x="9513651" y="-1"/>
            <a:ext cx="2678349" cy="902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5696" y="12991"/>
                </a:lnTo>
                <a:cubicBezTo>
                  <a:pt x="6775" y="11361"/>
                  <a:pt x="8509" y="10981"/>
                  <a:pt x="9542" y="12007"/>
                </a:cubicBezTo>
                <a:cubicBezTo>
                  <a:pt x="9876" y="12393"/>
                  <a:pt x="9983" y="12592"/>
                  <a:pt x="10203" y="12884"/>
                </a:cubicBezTo>
                <a:cubicBezTo>
                  <a:pt x="11205" y="14548"/>
                  <a:pt x="12829" y="14548"/>
                  <a:pt x="13831" y="12884"/>
                </a:cubicBezTo>
                <a:close/>
              </a:path>
            </a:pathLst>
          </a:custGeom>
          <a:solidFill>
            <a:srgbClr val="3191F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3FC62-C59A-4172-A689-EA09DCF624B8}"/>
              </a:ext>
            </a:extLst>
          </p:cNvPr>
          <p:cNvSpPr/>
          <p:nvPr/>
        </p:nvSpPr>
        <p:spPr>
          <a:xfrm>
            <a:off x="247981" y="1014097"/>
            <a:ext cx="2181097" cy="11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sz="2000" kern="1400" dirty="0" err="1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퀀트</a:t>
            </a: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투자의 핵심</a:t>
            </a:r>
          </a:p>
          <a:p>
            <a:pPr>
              <a:lnSpc>
                <a:spcPts val="2800"/>
              </a:lnSpc>
            </a:pP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데이터와</a:t>
            </a:r>
            <a:br>
              <a:rPr lang="en-US" altLang="ko-KR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백테스트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471C9-247D-45C8-BB44-84AA098EE004}"/>
              </a:ext>
            </a:extLst>
          </p:cNvPr>
          <p:cNvSpPr txBox="1"/>
          <p:nvPr/>
        </p:nvSpPr>
        <p:spPr>
          <a:xfrm>
            <a:off x="3214540" y="1715678"/>
            <a:ext cx="8088198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대부분의 기간에서 흑자로 기록했던 재무제표가 적자로 변경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국내 데이터 제공업체의 데이터에서는 최초로 보고했던</a:t>
            </a:r>
            <a:b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재무제표 데이터는 확인할 수가 없음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미래의 데이터를 과거에 덮어버리는 현상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127C01CF-B041-400C-96EF-AAD218172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978" y="2572275"/>
            <a:ext cx="2576760" cy="316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60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B0C003-96F3-40EF-8F67-E5C2516DD373}"/>
              </a:ext>
            </a:extLst>
          </p:cNvPr>
          <p:cNvSpPr/>
          <p:nvPr/>
        </p:nvSpPr>
        <p:spPr>
          <a:xfrm>
            <a:off x="2429079" y="-1"/>
            <a:ext cx="9772057" cy="685800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75740" y="902590"/>
            <a:ext cx="76200" cy="76200"/>
          </a:xfrm>
          <a:prstGeom prst="ellipse">
            <a:avLst/>
          </a:prstGeom>
          <a:solidFill>
            <a:srgbClr val="39C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29;p6"/>
          <p:cNvSpPr txBox="1">
            <a:spLocks noChangeArrowheads="1"/>
          </p:cNvSpPr>
          <p:nvPr/>
        </p:nvSpPr>
        <p:spPr bwMode="auto">
          <a:xfrm>
            <a:off x="282930" y="352552"/>
            <a:ext cx="2258235" cy="354013"/>
          </a:xfrm>
          <a:prstGeom prst="rect">
            <a:avLst/>
          </a:prstGeom>
          <a:noFill/>
          <a:ln w="9525">
            <a:solidFill>
              <a:schemeClr val="accent1">
                <a:alpha val="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00" tIns="45700" rIns="45700" bIns="457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9pPr>
          </a:lstStyle>
          <a:p>
            <a:pPr eaLnBrk="1" latinLnBrk="0" hangingPunct="1">
              <a:buClr>
                <a:srgbClr val="D1D1D1"/>
              </a:buClr>
              <a:buSzPts val="2000"/>
            </a:pPr>
            <a:r>
              <a:rPr lang="en-US" altLang="ko-KR" sz="1100" dirty="0">
                <a:solidFill>
                  <a:srgbClr val="60D08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05</a:t>
            </a:r>
            <a:r>
              <a:rPr lang="en-US" altLang="ko-KR" sz="1100" dirty="0">
                <a:solidFill>
                  <a:srgbClr val="3191F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데이터로 투자하는 사람들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퀀트</a:t>
            </a:r>
            <a:endParaRPr lang="ko-KR" altLang="ko-KR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사각형: 둥근 모서리 39">
            <a:extLst>
              <a:ext uri="{FF2B5EF4-FFF2-40B4-BE49-F238E27FC236}">
                <a16:creationId xmlns:a16="http://schemas.microsoft.com/office/drawing/2014/main" id="{82C75B7B-C2F2-8D40-BA0E-FD975B8F5656}"/>
              </a:ext>
            </a:extLst>
          </p:cNvPr>
          <p:cNvSpPr/>
          <p:nvPr/>
        </p:nvSpPr>
        <p:spPr>
          <a:xfrm>
            <a:off x="2883792" y="723505"/>
            <a:ext cx="8932468" cy="5410989"/>
          </a:xfrm>
          <a:prstGeom prst="roundRect">
            <a:avLst>
              <a:gd name="adj" fmla="val 12627"/>
            </a:avLst>
          </a:prstGeom>
          <a:solidFill>
            <a:schemeClr val="bg1">
              <a:lumMod val="95000"/>
              <a:alpha val="80000"/>
            </a:schemeClr>
          </a:solidFill>
          <a:ln w="635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 anchorCtr="0"/>
          <a:lstStyle/>
          <a:p>
            <a:pPr marL="126000" indent="-1260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67F3D-A6CE-5345-972E-1D87135C9327}"/>
              </a:ext>
            </a:extLst>
          </p:cNvPr>
          <p:cNvSpPr txBox="1"/>
          <p:nvPr/>
        </p:nvSpPr>
        <p:spPr>
          <a:xfrm>
            <a:off x="3086433" y="882677"/>
            <a:ext cx="8386262" cy="594944"/>
          </a:xfrm>
          <a:prstGeom prst="roundRect">
            <a:avLst>
              <a:gd name="adj" fmla="val 41279"/>
            </a:avLst>
          </a:prstGeom>
          <a:solidFill>
            <a:srgbClr val="60D08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백테스트 성과를 왜곡하는 실수들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소급 편향</a:t>
            </a:r>
          </a:p>
        </p:txBody>
      </p:sp>
      <p:sp>
        <p:nvSpPr>
          <p:cNvPr id="37" name="자유형 245"/>
          <p:cNvSpPr/>
          <p:nvPr/>
        </p:nvSpPr>
        <p:spPr>
          <a:xfrm flipH="1">
            <a:off x="9513651" y="-1"/>
            <a:ext cx="2678349" cy="902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5696" y="12991"/>
                </a:lnTo>
                <a:cubicBezTo>
                  <a:pt x="6775" y="11361"/>
                  <a:pt x="8509" y="10981"/>
                  <a:pt x="9542" y="12007"/>
                </a:cubicBezTo>
                <a:cubicBezTo>
                  <a:pt x="9876" y="12393"/>
                  <a:pt x="9983" y="12592"/>
                  <a:pt x="10203" y="12884"/>
                </a:cubicBezTo>
                <a:cubicBezTo>
                  <a:pt x="11205" y="14548"/>
                  <a:pt x="12829" y="14548"/>
                  <a:pt x="13831" y="12884"/>
                </a:cubicBezTo>
                <a:close/>
              </a:path>
            </a:pathLst>
          </a:custGeom>
          <a:solidFill>
            <a:srgbClr val="3191F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3FC62-C59A-4172-A689-EA09DCF624B8}"/>
              </a:ext>
            </a:extLst>
          </p:cNvPr>
          <p:cNvSpPr/>
          <p:nvPr/>
        </p:nvSpPr>
        <p:spPr>
          <a:xfrm>
            <a:off x="247981" y="1014097"/>
            <a:ext cx="2181097" cy="11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sz="2000" kern="1400" dirty="0" err="1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퀀트</a:t>
            </a: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투자의 핵심</a:t>
            </a:r>
          </a:p>
          <a:p>
            <a:pPr>
              <a:lnSpc>
                <a:spcPts val="2800"/>
              </a:lnSpc>
            </a:pP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데이터와</a:t>
            </a:r>
            <a:br>
              <a:rPr lang="en-US" altLang="ko-KR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백테스트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471C9-247D-45C8-BB44-84AA098EE004}"/>
              </a:ext>
            </a:extLst>
          </p:cNvPr>
          <p:cNvSpPr txBox="1"/>
          <p:nvPr/>
        </p:nvSpPr>
        <p:spPr>
          <a:xfrm>
            <a:off x="3214540" y="1715678"/>
            <a:ext cx="8088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해외의 데이터 공급업체들은 추가적인 비용을 지불할 시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Point In Time(PIT),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즉 원래 보고된 데이터 및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날짜뿐만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아니라 데이터가 변경될 때마다 이를 추적하는 데이터베이스를 제공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EFA308E3-84E8-475E-B7C0-1B8BC7094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078" y="2639008"/>
            <a:ext cx="3888259" cy="310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343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B0C003-96F3-40EF-8F67-E5C2516DD373}"/>
              </a:ext>
            </a:extLst>
          </p:cNvPr>
          <p:cNvSpPr/>
          <p:nvPr/>
        </p:nvSpPr>
        <p:spPr>
          <a:xfrm>
            <a:off x="2429079" y="-1"/>
            <a:ext cx="9772057" cy="685800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75740" y="902590"/>
            <a:ext cx="76200" cy="76200"/>
          </a:xfrm>
          <a:prstGeom prst="ellipse">
            <a:avLst/>
          </a:prstGeom>
          <a:solidFill>
            <a:srgbClr val="39C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29;p6"/>
          <p:cNvSpPr txBox="1">
            <a:spLocks noChangeArrowheads="1"/>
          </p:cNvSpPr>
          <p:nvPr/>
        </p:nvSpPr>
        <p:spPr bwMode="auto">
          <a:xfrm>
            <a:off x="282930" y="352552"/>
            <a:ext cx="2258235" cy="354013"/>
          </a:xfrm>
          <a:prstGeom prst="rect">
            <a:avLst/>
          </a:prstGeom>
          <a:noFill/>
          <a:ln w="9525">
            <a:solidFill>
              <a:schemeClr val="accent1">
                <a:alpha val="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00" tIns="45700" rIns="45700" bIns="457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9pPr>
          </a:lstStyle>
          <a:p>
            <a:pPr eaLnBrk="1" latinLnBrk="0" hangingPunct="1">
              <a:buClr>
                <a:srgbClr val="D1D1D1"/>
              </a:buClr>
              <a:buSzPts val="2000"/>
            </a:pPr>
            <a:r>
              <a:rPr lang="en-US" altLang="ko-KR" sz="1100" dirty="0">
                <a:solidFill>
                  <a:srgbClr val="60D08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05</a:t>
            </a:r>
            <a:r>
              <a:rPr lang="en-US" altLang="ko-KR" sz="1100" dirty="0">
                <a:solidFill>
                  <a:srgbClr val="3191F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데이터로 투자하는 사람들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퀀트</a:t>
            </a:r>
            <a:endParaRPr lang="ko-KR" altLang="ko-KR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사각형: 둥근 모서리 39">
            <a:extLst>
              <a:ext uri="{FF2B5EF4-FFF2-40B4-BE49-F238E27FC236}">
                <a16:creationId xmlns:a16="http://schemas.microsoft.com/office/drawing/2014/main" id="{82C75B7B-C2F2-8D40-BA0E-FD975B8F5656}"/>
              </a:ext>
            </a:extLst>
          </p:cNvPr>
          <p:cNvSpPr/>
          <p:nvPr/>
        </p:nvSpPr>
        <p:spPr>
          <a:xfrm>
            <a:off x="2883792" y="723505"/>
            <a:ext cx="8932468" cy="5410989"/>
          </a:xfrm>
          <a:prstGeom prst="roundRect">
            <a:avLst>
              <a:gd name="adj" fmla="val 12627"/>
            </a:avLst>
          </a:prstGeom>
          <a:solidFill>
            <a:schemeClr val="bg1">
              <a:lumMod val="95000"/>
              <a:alpha val="80000"/>
            </a:schemeClr>
          </a:solidFill>
          <a:ln w="635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 anchorCtr="0"/>
          <a:lstStyle/>
          <a:p>
            <a:pPr marL="126000" indent="-1260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67F3D-A6CE-5345-972E-1D87135C9327}"/>
              </a:ext>
            </a:extLst>
          </p:cNvPr>
          <p:cNvSpPr txBox="1"/>
          <p:nvPr/>
        </p:nvSpPr>
        <p:spPr>
          <a:xfrm>
            <a:off x="3086433" y="882677"/>
            <a:ext cx="8386262" cy="594944"/>
          </a:xfrm>
          <a:prstGeom prst="roundRect">
            <a:avLst>
              <a:gd name="adj" fmla="val 41279"/>
            </a:avLst>
          </a:prstGeom>
          <a:solidFill>
            <a:srgbClr val="60D08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백테스트 성과를 왜곡하는 실수들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소급 편향</a:t>
            </a:r>
          </a:p>
        </p:txBody>
      </p:sp>
      <p:sp>
        <p:nvSpPr>
          <p:cNvPr id="37" name="자유형 245"/>
          <p:cNvSpPr/>
          <p:nvPr/>
        </p:nvSpPr>
        <p:spPr>
          <a:xfrm flipH="1">
            <a:off x="9513651" y="-1"/>
            <a:ext cx="2678349" cy="902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5696" y="12991"/>
                </a:lnTo>
                <a:cubicBezTo>
                  <a:pt x="6775" y="11361"/>
                  <a:pt x="8509" y="10981"/>
                  <a:pt x="9542" y="12007"/>
                </a:cubicBezTo>
                <a:cubicBezTo>
                  <a:pt x="9876" y="12393"/>
                  <a:pt x="9983" y="12592"/>
                  <a:pt x="10203" y="12884"/>
                </a:cubicBezTo>
                <a:cubicBezTo>
                  <a:pt x="11205" y="14548"/>
                  <a:pt x="12829" y="14548"/>
                  <a:pt x="13831" y="12884"/>
                </a:cubicBezTo>
                <a:close/>
              </a:path>
            </a:pathLst>
          </a:custGeom>
          <a:solidFill>
            <a:srgbClr val="3191F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3FC62-C59A-4172-A689-EA09DCF624B8}"/>
              </a:ext>
            </a:extLst>
          </p:cNvPr>
          <p:cNvSpPr/>
          <p:nvPr/>
        </p:nvSpPr>
        <p:spPr>
          <a:xfrm>
            <a:off x="247981" y="1014097"/>
            <a:ext cx="2181097" cy="11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sz="2000" kern="1400" dirty="0" err="1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퀀트</a:t>
            </a: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투자의 핵심</a:t>
            </a:r>
          </a:p>
          <a:p>
            <a:pPr>
              <a:lnSpc>
                <a:spcPts val="2800"/>
              </a:lnSpc>
            </a:pP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데이터와</a:t>
            </a:r>
            <a:br>
              <a:rPr lang="en-US" altLang="ko-KR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백테스트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471C9-247D-45C8-BB44-84AA098EE004}"/>
              </a:ext>
            </a:extLst>
          </p:cNvPr>
          <p:cNvSpPr txBox="1"/>
          <p:nvPr/>
        </p:nvSpPr>
        <p:spPr>
          <a:xfrm>
            <a:off x="3214540" y="1715678"/>
            <a:ext cx="8088198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PIT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데이터가 아닌 경우 재무제표가 언제 발표되었는지 정확하게 알기 어려우므로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미래 참조를 피하기 위해 대부분의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백테스팅에는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회계연도 마감일 기준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개월 혹은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개월 후부터 데이터를 사용할 수 있다고 가정하는 경우가 많음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2020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 재무제표는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2021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월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28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일 혹은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2021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월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일부터 사용이 가능하다는 식의 지연을 설정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1999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년부터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2014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년까지 우량성과 가치 기준 상위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10%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주식을 사는 전략의 월간 및 누적 수익률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PIT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데이터와 단순히 지연을 준 데이터의 비교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341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B0C003-96F3-40EF-8F67-E5C2516DD373}"/>
              </a:ext>
            </a:extLst>
          </p:cNvPr>
          <p:cNvSpPr/>
          <p:nvPr/>
        </p:nvSpPr>
        <p:spPr>
          <a:xfrm>
            <a:off x="2429079" y="-1"/>
            <a:ext cx="9772057" cy="685800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75740" y="902590"/>
            <a:ext cx="76200" cy="76200"/>
          </a:xfrm>
          <a:prstGeom prst="ellipse">
            <a:avLst/>
          </a:prstGeom>
          <a:solidFill>
            <a:srgbClr val="39C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29;p6"/>
          <p:cNvSpPr txBox="1">
            <a:spLocks noChangeArrowheads="1"/>
          </p:cNvSpPr>
          <p:nvPr/>
        </p:nvSpPr>
        <p:spPr bwMode="auto">
          <a:xfrm>
            <a:off x="282930" y="352552"/>
            <a:ext cx="2258235" cy="354013"/>
          </a:xfrm>
          <a:prstGeom prst="rect">
            <a:avLst/>
          </a:prstGeom>
          <a:noFill/>
          <a:ln w="9525">
            <a:solidFill>
              <a:schemeClr val="accent1">
                <a:alpha val="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00" tIns="45700" rIns="45700" bIns="457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9pPr>
          </a:lstStyle>
          <a:p>
            <a:pPr eaLnBrk="1" latinLnBrk="0" hangingPunct="1">
              <a:buClr>
                <a:srgbClr val="D1D1D1"/>
              </a:buClr>
              <a:buSzPts val="2000"/>
            </a:pPr>
            <a:r>
              <a:rPr lang="en-US" altLang="ko-KR" sz="1100" dirty="0">
                <a:solidFill>
                  <a:srgbClr val="60D08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05</a:t>
            </a:r>
            <a:r>
              <a:rPr lang="en-US" altLang="ko-KR" sz="1100" dirty="0">
                <a:solidFill>
                  <a:srgbClr val="3191F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데이터로 투자하는 사람들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퀀트</a:t>
            </a:r>
            <a:endParaRPr lang="ko-KR" altLang="ko-KR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사각형: 둥근 모서리 39">
            <a:extLst>
              <a:ext uri="{FF2B5EF4-FFF2-40B4-BE49-F238E27FC236}">
                <a16:creationId xmlns:a16="http://schemas.microsoft.com/office/drawing/2014/main" id="{82C75B7B-C2F2-8D40-BA0E-FD975B8F5656}"/>
              </a:ext>
            </a:extLst>
          </p:cNvPr>
          <p:cNvSpPr/>
          <p:nvPr/>
        </p:nvSpPr>
        <p:spPr>
          <a:xfrm>
            <a:off x="2883792" y="723505"/>
            <a:ext cx="8932468" cy="5410989"/>
          </a:xfrm>
          <a:prstGeom prst="roundRect">
            <a:avLst>
              <a:gd name="adj" fmla="val 12627"/>
            </a:avLst>
          </a:prstGeom>
          <a:solidFill>
            <a:schemeClr val="bg1">
              <a:lumMod val="95000"/>
              <a:alpha val="80000"/>
            </a:schemeClr>
          </a:solidFill>
          <a:ln w="635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 anchorCtr="0"/>
          <a:lstStyle/>
          <a:p>
            <a:pPr marL="126000" indent="-1260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67F3D-A6CE-5345-972E-1D87135C9327}"/>
              </a:ext>
            </a:extLst>
          </p:cNvPr>
          <p:cNvSpPr txBox="1"/>
          <p:nvPr/>
        </p:nvSpPr>
        <p:spPr>
          <a:xfrm>
            <a:off x="3086433" y="882677"/>
            <a:ext cx="8386262" cy="594944"/>
          </a:xfrm>
          <a:prstGeom prst="roundRect">
            <a:avLst>
              <a:gd name="adj" fmla="val 41279"/>
            </a:avLst>
          </a:prstGeom>
          <a:solidFill>
            <a:srgbClr val="60D08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백테스트 성과를 왜곡하는 실수들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소급 편향</a:t>
            </a:r>
          </a:p>
        </p:txBody>
      </p:sp>
      <p:sp>
        <p:nvSpPr>
          <p:cNvPr id="37" name="자유형 245"/>
          <p:cNvSpPr/>
          <p:nvPr/>
        </p:nvSpPr>
        <p:spPr>
          <a:xfrm flipH="1">
            <a:off x="9513651" y="-1"/>
            <a:ext cx="2678349" cy="902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5696" y="12991"/>
                </a:lnTo>
                <a:cubicBezTo>
                  <a:pt x="6775" y="11361"/>
                  <a:pt x="8509" y="10981"/>
                  <a:pt x="9542" y="12007"/>
                </a:cubicBezTo>
                <a:cubicBezTo>
                  <a:pt x="9876" y="12393"/>
                  <a:pt x="9983" y="12592"/>
                  <a:pt x="10203" y="12884"/>
                </a:cubicBezTo>
                <a:cubicBezTo>
                  <a:pt x="11205" y="14548"/>
                  <a:pt x="12829" y="14548"/>
                  <a:pt x="13831" y="12884"/>
                </a:cubicBezTo>
                <a:close/>
              </a:path>
            </a:pathLst>
          </a:custGeom>
          <a:solidFill>
            <a:srgbClr val="3191F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3FC62-C59A-4172-A689-EA09DCF624B8}"/>
              </a:ext>
            </a:extLst>
          </p:cNvPr>
          <p:cNvSpPr/>
          <p:nvPr/>
        </p:nvSpPr>
        <p:spPr>
          <a:xfrm>
            <a:off x="247981" y="1014097"/>
            <a:ext cx="2181097" cy="11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sz="2000" kern="1400" dirty="0" err="1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퀀트</a:t>
            </a: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투자의 핵심</a:t>
            </a:r>
          </a:p>
          <a:p>
            <a:pPr>
              <a:lnSpc>
                <a:spcPts val="2800"/>
              </a:lnSpc>
            </a:pP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데이터와</a:t>
            </a:r>
            <a:br>
              <a:rPr lang="en-US" altLang="ko-KR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백테스트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1D18487-2D96-4C42-B900-62D9CD818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045752"/>
              </p:ext>
            </p:extLst>
          </p:nvPr>
        </p:nvGraphicFramePr>
        <p:xfrm>
          <a:off x="3598876" y="1787795"/>
          <a:ext cx="7508144" cy="3774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592">
                  <a:extLst>
                    <a:ext uri="{9D8B030D-6E8A-4147-A177-3AD203B41FA5}">
                      <a16:colId xmlns:a16="http://schemas.microsoft.com/office/drawing/2014/main" val="3249914898"/>
                    </a:ext>
                  </a:extLst>
                </a:gridCol>
                <a:gridCol w="1072592">
                  <a:extLst>
                    <a:ext uri="{9D8B030D-6E8A-4147-A177-3AD203B41FA5}">
                      <a16:colId xmlns:a16="http://schemas.microsoft.com/office/drawing/2014/main" val="3671260207"/>
                    </a:ext>
                  </a:extLst>
                </a:gridCol>
                <a:gridCol w="1072592">
                  <a:extLst>
                    <a:ext uri="{9D8B030D-6E8A-4147-A177-3AD203B41FA5}">
                      <a16:colId xmlns:a16="http://schemas.microsoft.com/office/drawing/2014/main" val="2852439661"/>
                    </a:ext>
                  </a:extLst>
                </a:gridCol>
                <a:gridCol w="1072592">
                  <a:extLst>
                    <a:ext uri="{9D8B030D-6E8A-4147-A177-3AD203B41FA5}">
                      <a16:colId xmlns:a16="http://schemas.microsoft.com/office/drawing/2014/main" val="3311555932"/>
                    </a:ext>
                  </a:extLst>
                </a:gridCol>
                <a:gridCol w="1072592">
                  <a:extLst>
                    <a:ext uri="{9D8B030D-6E8A-4147-A177-3AD203B41FA5}">
                      <a16:colId xmlns:a16="http://schemas.microsoft.com/office/drawing/2014/main" val="241319110"/>
                    </a:ext>
                  </a:extLst>
                </a:gridCol>
                <a:gridCol w="1072592">
                  <a:extLst>
                    <a:ext uri="{9D8B030D-6E8A-4147-A177-3AD203B41FA5}">
                      <a16:colId xmlns:a16="http://schemas.microsoft.com/office/drawing/2014/main" val="2315720765"/>
                    </a:ext>
                  </a:extLst>
                </a:gridCol>
                <a:gridCol w="1072592">
                  <a:extLst>
                    <a:ext uri="{9D8B030D-6E8A-4147-A177-3AD203B41FA5}">
                      <a16:colId xmlns:a16="http://schemas.microsoft.com/office/drawing/2014/main" val="3947704314"/>
                    </a:ext>
                  </a:extLst>
                </a:gridCol>
              </a:tblGrid>
              <a:tr h="37741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100" kern="120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D08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월간 수익률 </a:t>
                      </a:r>
                      <a:r>
                        <a:rPr lang="en-US" altLang="ko-KR" sz="1100" kern="120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D08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누적 수익률 </a:t>
                      </a:r>
                      <a:r>
                        <a:rPr lang="en-US" altLang="ko-KR" sz="1100" kern="120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D08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99711"/>
                  </a:ext>
                </a:extLst>
              </a:tr>
              <a:tr h="37741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유니버스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PIT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C1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2</a:t>
                      </a:r>
                      <a:r>
                        <a:rPr lang="ko-KR" altLang="en-US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개월 지연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C1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3</a:t>
                      </a:r>
                      <a:r>
                        <a:rPr lang="ko-KR" altLang="en-US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개월 지연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C1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PIT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C1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2</a:t>
                      </a:r>
                      <a:r>
                        <a:rPr lang="ko-KR" altLang="en-US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개월 지연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C1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3</a:t>
                      </a:r>
                      <a:r>
                        <a:rPr lang="ko-KR" altLang="en-US" sz="1100" kern="120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개월 지연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C1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584888"/>
                  </a:ext>
                </a:extLst>
              </a:tr>
              <a:tr h="37741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미국 상위 </a:t>
                      </a:r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1.47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1.44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1.44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905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851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828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954247"/>
                  </a:ext>
                </a:extLst>
              </a:tr>
              <a:tr h="37741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미국 하위 </a:t>
                      </a:r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2000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1.62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1.65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1.47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1,138.00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1,195.00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844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923436"/>
                  </a:ext>
                </a:extLst>
              </a:tr>
              <a:tr h="37741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유럽 상위 </a:t>
                      </a:r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1.21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1.36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1.27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553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638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390637"/>
                  </a:ext>
                </a:extLst>
              </a:tr>
              <a:tr h="37741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유럽 하위 </a:t>
                      </a:r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2000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1.65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1.96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1.77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1,334.00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2,426.00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1,690.00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862348"/>
                  </a:ext>
                </a:extLst>
              </a:tr>
              <a:tr h="37741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일본 상위 </a:t>
                      </a:r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0.88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0.78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0.81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260.22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199.29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214.68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57982"/>
                  </a:ext>
                </a:extLst>
              </a:tr>
              <a:tr h="37741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일본 하위 </a:t>
                      </a:r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2000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1.42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1.47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1.36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725.8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809.03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649.31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257362"/>
                  </a:ext>
                </a:extLst>
              </a:tr>
              <a:tr h="37741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신흥국 상위 </a:t>
                      </a:r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1.73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1.93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1.76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1,505.00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2,166.00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1,573.00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535500"/>
                  </a:ext>
                </a:extLst>
              </a:tr>
              <a:tr h="37741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신흥국 하위 </a:t>
                      </a:r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2000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2.26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2.58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2.37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3,808.00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6,856.00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4,717.00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074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347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B0C003-96F3-40EF-8F67-E5C2516DD373}"/>
              </a:ext>
            </a:extLst>
          </p:cNvPr>
          <p:cNvSpPr/>
          <p:nvPr/>
        </p:nvSpPr>
        <p:spPr>
          <a:xfrm>
            <a:off x="2429079" y="-1"/>
            <a:ext cx="9772057" cy="685800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75740" y="902590"/>
            <a:ext cx="76200" cy="76200"/>
          </a:xfrm>
          <a:prstGeom prst="ellipse">
            <a:avLst/>
          </a:prstGeom>
          <a:solidFill>
            <a:srgbClr val="39C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29;p6"/>
          <p:cNvSpPr txBox="1">
            <a:spLocks noChangeArrowheads="1"/>
          </p:cNvSpPr>
          <p:nvPr/>
        </p:nvSpPr>
        <p:spPr bwMode="auto">
          <a:xfrm>
            <a:off x="282930" y="352552"/>
            <a:ext cx="2258235" cy="354013"/>
          </a:xfrm>
          <a:prstGeom prst="rect">
            <a:avLst/>
          </a:prstGeom>
          <a:noFill/>
          <a:ln w="9525">
            <a:solidFill>
              <a:schemeClr val="accent1">
                <a:alpha val="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00" tIns="45700" rIns="45700" bIns="457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9pPr>
          </a:lstStyle>
          <a:p>
            <a:pPr eaLnBrk="1" latinLnBrk="0" hangingPunct="1">
              <a:buClr>
                <a:srgbClr val="D1D1D1"/>
              </a:buClr>
              <a:buSzPts val="2000"/>
            </a:pPr>
            <a:r>
              <a:rPr lang="en-US" altLang="ko-KR" sz="1100" dirty="0">
                <a:solidFill>
                  <a:srgbClr val="60D08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05</a:t>
            </a:r>
            <a:r>
              <a:rPr lang="en-US" altLang="ko-KR" sz="1100" dirty="0">
                <a:solidFill>
                  <a:srgbClr val="3191F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데이터로 투자하는 사람들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퀀트</a:t>
            </a:r>
            <a:endParaRPr lang="ko-KR" altLang="ko-KR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사각형: 둥근 모서리 39">
            <a:extLst>
              <a:ext uri="{FF2B5EF4-FFF2-40B4-BE49-F238E27FC236}">
                <a16:creationId xmlns:a16="http://schemas.microsoft.com/office/drawing/2014/main" id="{82C75B7B-C2F2-8D40-BA0E-FD975B8F5656}"/>
              </a:ext>
            </a:extLst>
          </p:cNvPr>
          <p:cNvSpPr/>
          <p:nvPr/>
        </p:nvSpPr>
        <p:spPr>
          <a:xfrm>
            <a:off x="2883792" y="723505"/>
            <a:ext cx="8932468" cy="5410989"/>
          </a:xfrm>
          <a:prstGeom prst="roundRect">
            <a:avLst>
              <a:gd name="adj" fmla="val 12627"/>
            </a:avLst>
          </a:prstGeom>
          <a:solidFill>
            <a:schemeClr val="bg1">
              <a:lumMod val="95000"/>
              <a:alpha val="80000"/>
            </a:schemeClr>
          </a:solidFill>
          <a:ln w="635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 anchorCtr="0"/>
          <a:lstStyle/>
          <a:p>
            <a:pPr marL="126000" indent="-1260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67F3D-A6CE-5345-972E-1D87135C9327}"/>
              </a:ext>
            </a:extLst>
          </p:cNvPr>
          <p:cNvSpPr txBox="1"/>
          <p:nvPr/>
        </p:nvSpPr>
        <p:spPr>
          <a:xfrm>
            <a:off x="3086433" y="882677"/>
            <a:ext cx="8386262" cy="594944"/>
          </a:xfrm>
          <a:prstGeom prst="roundRect">
            <a:avLst>
              <a:gd name="adj" fmla="val 41279"/>
            </a:avLst>
          </a:prstGeom>
          <a:solidFill>
            <a:srgbClr val="60D08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백테스트 성과를 왜곡하는 실수들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소급 편향</a:t>
            </a:r>
          </a:p>
        </p:txBody>
      </p:sp>
      <p:sp>
        <p:nvSpPr>
          <p:cNvPr id="37" name="자유형 245"/>
          <p:cNvSpPr/>
          <p:nvPr/>
        </p:nvSpPr>
        <p:spPr>
          <a:xfrm flipH="1">
            <a:off x="9513651" y="-1"/>
            <a:ext cx="2678349" cy="902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5696" y="12991"/>
                </a:lnTo>
                <a:cubicBezTo>
                  <a:pt x="6775" y="11361"/>
                  <a:pt x="8509" y="10981"/>
                  <a:pt x="9542" y="12007"/>
                </a:cubicBezTo>
                <a:cubicBezTo>
                  <a:pt x="9876" y="12393"/>
                  <a:pt x="9983" y="12592"/>
                  <a:pt x="10203" y="12884"/>
                </a:cubicBezTo>
                <a:cubicBezTo>
                  <a:pt x="11205" y="14548"/>
                  <a:pt x="12829" y="14548"/>
                  <a:pt x="13831" y="12884"/>
                </a:cubicBezTo>
                <a:close/>
              </a:path>
            </a:pathLst>
          </a:custGeom>
          <a:solidFill>
            <a:srgbClr val="3191F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3FC62-C59A-4172-A689-EA09DCF624B8}"/>
              </a:ext>
            </a:extLst>
          </p:cNvPr>
          <p:cNvSpPr/>
          <p:nvPr/>
        </p:nvSpPr>
        <p:spPr>
          <a:xfrm>
            <a:off x="247981" y="1014097"/>
            <a:ext cx="2181097" cy="11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sz="2000" kern="1400" dirty="0" err="1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퀀트</a:t>
            </a: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투자의 핵심</a:t>
            </a:r>
          </a:p>
          <a:p>
            <a:pPr>
              <a:lnSpc>
                <a:spcPts val="2800"/>
              </a:lnSpc>
            </a:pP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데이터와</a:t>
            </a:r>
            <a:br>
              <a:rPr lang="en-US" altLang="ko-KR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백테스트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471C9-247D-45C8-BB44-84AA098EE004}"/>
              </a:ext>
            </a:extLst>
          </p:cNvPr>
          <p:cNvSpPr txBox="1"/>
          <p:nvPr/>
        </p:nvSpPr>
        <p:spPr>
          <a:xfrm>
            <a:off x="3214540" y="1715678"/>
            <a:ext cx="8088198" cy="365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PIT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데이터를 쓰는지 단순히 지연을 준 데이터를 쓰는지에 따라 성과가 좋아지기도 하고 나빠지기도 함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재무제표의 수정이 빈번한 신흥국 그리고 소형주 일수록 그 차이는 커짐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PIT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데이터를 사용하면 일반적인 백테스트에 비해 수익률이 훨씬 감소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잘못된 데이터를 통한 백테스트 수익률이 얼마나 신뢰할 수 없는지를 알 수 있음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비싼 돈을 지불하고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PIT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데이터를 사용하든지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그렇지 않으면 최대한 보수적으로 시간 지연을 설정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52609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B0C003-96F3-40EF-8F67-E5C2516DD373}"/>
              </a:ext>
            </a:extLst>
          </p:cNvPr>
          <p:cNvSpPr/>
          <p:nvPr/>
        </p:nvSpPr>
        <p:spPr>
          <a:xfrm>
            <a:off x="2429079" y="-1"/>
            <a:ext cx="9772057" cy="685800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75740" y="902590"/>
            <a:ext cx="76200" cy="76200"/>
          </a:xfrm>
          <a:prstGeom prst="ellipse">
            <a:avLst/>
          </a:prstGeom>
          <a:solidFill>
            <a:srgbClr val="39C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29;p6"/>
          <p:cNvSpPr txBox="1">
            <a:spLocks noChangeArrowheads="1"/>
          </p:cNvSpPr>
          <p:nvPr/>
        </p:nvSpPr>
        <p:spPr bwMode="auto">
          <a:xfrm>
            <a:off x="282930" y="352552"/>
            <a:ext cx="2258235" cy="354013"/>
          </a:xfrm>
          <a:prstGeom prst="rect">
            <a:avLst/>
          </a:prstGeom>
          <a:noFill/>
          <a:ln w="9525">
            <a:solidFill>
              <a:schemeClr val="accent1">
                <a:alpha val="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00" tIns="45700" rIns="45700" bIns="457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9pPr>
          </a:lstStyle>
          <a:p>
            <a:pPr eaLnBrk="1" latinLnBrk="0" hangingPunct="1">
              <a:buClr>
                <a:srgbClr val="D1D1D1"/>
              </a:buClr>
              <a:buSzPts val="2000"/>
            </a:pPr>
            <a:r>
              <a:rPr lang="en-US" altLang="ko-KR" sz="1100" dirty="0">
                <a:solidFill>
                  <a:srgbClr val="60D08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05</a:t>
            </a:r>
            <a:r>
              <a:rPr lang="en-US" altLang="ko-KR" sz="1100" dirty="0">
                <a:solidFill>
                  <a:srgbClr val="3191F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데이터로 투자하는 사람들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퀀트</a:t>
            </a:r>
            <a:endParaRPr lang="ko-KR" altLang="ko-KR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사각형: 둥근 모서리 39">
            <a:extLst>
              <a:ext uri="{FF2B5EF4-FFF2-40B4-BE49-F238E27FC236}">
                <a16:creationId xmlns:a16="http://schemas.microsoft.com/office/drawing/2014/main" id="{82C75B7B-C2F2-8D40-BA0E-FD975B8F5656}"/>
              </a:ext>
            </a:extLst>
          </p:cNvPr>
          <p:cNvSpPr/>
          <p:nvPr/>
        </p:nvSpPr>
        <p:spPr>
          <a:xfrm>
            <a:off x="2883792" y="723505"/>
            <a:ext cx="8932468" cy="5410989"/>
          </a:xfrm>
          <a:prstGeom prst="roundRect">
            <a:avLst>
              <a:gd name="adj" fmla="val 12627"/>
            </a:avLst>
          </a:prstGeom>
          <a:solidFill>
            <a:schemeClr val="bg1">
              <a:lumMod val="95000"/>
              <a:alpha val="80000"/>
            </a:schemeClr>
          </a:solidFill>
          <a:ln w="635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 anchorCtr="0"/>
          <a:lstStyle/>
          <a:p>
            <a:pPr marL="126000" indent="-1260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67F3D-A6CE-5345-972E-1D87135C9327}"/>
              </a:ext>
            </a:extLst>
          </p:cNvPr>
          <p:cNvSpPr txBox="1"/>
          <p:nvPr/>
        </p:nvSpPr>
        <p:spPr>
          <a:xfrm>
            <a:off x="3086433" y="882677"/>
            <a:ext cx="8386262" cy="594944"/>
          </a:xfrm>
          <a:prstGeom prst="roundRect">
            <a:avLst>
              <a:gd name="adj" fmla="val 41279"/>
            </a:avLst>
          </a:prstGeom>
          <a:solidFill>
            <a:srgbClr val="60D08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백테스트 성과를 왜곡하는 실수들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 마이닝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 </a:t>
            </a:r>
            <a:r>
              <a:rPr lang="ko-KR" altLang="en-US" sz="20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스누핑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편향</a:t>
            </a:r>
          </a:p>
        </p:txBody>
      </p:sp>
      <p:sp>
        <p:nvSpPr>
          <p:cNvPr id="37" name="자유형 245"/>
          <p:cNvSpPr/>
          <p:nvPr/>
        </p:nvSpPr>
        <p:spPr>
          <a:xfrm flipH="1">
            <a:off x="9513651" y="-1"/>
            <a:ext cx="2678349" cy="902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5696" y="12991"/>
                </a:lnTo>
                <a:cubicBezTo>
                  <a:pt x="6775" y="11361"/>
                  <a:pt x="8509" y="10981"/>
                  <a:pt x="9542" y="12007"/>
                </a:cubicBezTo>
                <a:cubicBezTo>
                  <a:pt x="9876" y="12393"/>
                  <a:pt x="9983" y="12592"/>
                  <a:pt x="10203" y="12884"/>
                </a:cubicBezTo>
                <a:cubicBezTo>
                  <a:pt x="11205" y="14548"/>
                  <a:pt x="12829" y="14548"/>
                  <a:pt x="13831" y="12884"/>
                </a:cubicBezTo>
                <a:close/>
              </a:path>
            </a:pathLst>
          </a:custGeom>
          <a:solidFill>
            <a:srgbClr val="3191F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3FC62-C59A-4172-A689-EA09DCF624B8}"/>
              </a:ext>
            </a:extLst>
          </p:cNvPr>
          <p:cNvSpPr/>
          <p:nvPr/>
        </p:nvSpPr>
        <p:spPr>
          <a:xfrm>
            <a:off x="247981" y="1014097"/>
            <a:ext cx="2181097" cy="11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sz="2000" kern="1400" dirty="0" err="1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퀀트</a:t>
            </a: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투자의 핵심</a:t>
            </a:r>
          </a:p>
          <a:p>
            <a:pPr>
              <a:lnSpc>
                <a:spcPts val="2800"/>
              </a:lnSpc>
            </a:pP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데이터와</a:t>
            </a:r>
            <a:br>
              <a:rPr lang="en-US" altLang="ko-KR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백테스트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471C9-247D-45C8-BB44-84AA098EE004}"/>
              </a:ext>
            </a:extLst>
          </p:cNvPr>
          <p:cNvSpPr txBox="1"/>
          <p:nvPr/>
        </p:nvSpPr>
        <p:spPr>
          <a:xfrm>
            <a:off x="3214540" y="1715678"/>
            <a:ext cx="8088198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백테스트 내에서 높은 수익률이 나올 때까지 모델을 가공하거나 변수를 조정하는 작업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컴퓨터의 발전으로 백테스트를 위한 계산이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빨리지고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머신러닝과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딥러닝이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점점 더 사용되면서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데이터를 ‘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고문’하다보면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뛰어난 수익을 보이는 전략을 찾는 것은 매우 쉬움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7011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B0C003-96F3-40EF-8F67-E5C2516DD373}"/>
              </a:ext>
            </a:extLst>
          </p:cNvPr>
          <p:cNvSpPr/>
          <p:nvPr/>
        </p:nvSpPr>
        <p:spPr>
          <a:xfrm>
            <a:off x="2429079" y="-1"/>
            <a:ext cx="9772057" cy="685800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75740" y="902590"/>
            <a:ext cx="76200" cy="76200"/>
          </a:xfrm>
          <a:prstGeom prst="ellipse">
            <a:avLst/>
          </a:prstGeom>
          <a:solidFill>
            <a:srgbClr val="39C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29;p6"/>
          <p:cNvSpPr txBox="1">
            <a:spLocks noChangeArrowheads="1"/>
          </p:cNvSpPr>
          <p:nvPr/>
        </p:nvSpPr>
        <p:spPr bwMode="auto">
          <a:xfrm>
            <a:off x="282930" y="352552"/>
            <a:ext cx="2258235" cy="354013"/>
          </a:xfrm>
          <a:prstGeom prst="rect">
            <a:avLst/>
          </a:prstGeom>
          <a:noFill/>
          <a:ln w="9525">
            <a:solidFill>
              <a:schemeClr val="accent1">
                <a:alpha val="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00" tIns="45700" rIns="45700" bIns="457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9pPr>
          </a:lstStyle>
          <a:p>
            <a:pPr eaLnBrk="1" latinLnBrk="0" hangingPunct="1">
              <a:buClr>
                <a:srgbClr val="D1D1D1"/>
              </a:buClr>
              <a:buSzPts val="2000"/>
            </a:pPr>
            <a:r>
              <a:rPr lang="en-US" altLang="ko-KR" sz="1100" dirty="0">
                <a:solidFill>
                  <a:srgbClr val="60D08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05</a:t>
            </a:r>
            <a:r>
              <a:rPr lang="en-US" altLang="ko-KR" sz="1100" dirty="0">
                <a:solidFill>
                  <a:srgbClr val="3191F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데이터로 투자하는 사람들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퀀트</a:t>
            </a:r>
            <a:endParaRPr lang="ko-KR" altLang="ko-KR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사각형: 둥근 모서리 39">
            <a:extLst>
              <a:ext uri="{FF2B5EF4-FFF2-40B4-BE49-F238E27FC236}">
                <a16:creationId xmlns:a16="http://schemas.microsoft.com/office/drawing/2014/main" id="{82C75B7B-C2F2-8D40-BA0E-FD975B8F5656}"/>
              </a:ext>
            </a:extLst>
          </p:cNvPr>
          <p:cNvSpPr/>
          <p:nvPr/>
        </p:nvSpPr>
        <p:spPr>
          <a:xfrm>
            <a:off x="2883792" y="723505"/>
            <a:ext cx="8932468" cy="5410989"/>
          </a:xfrm>
          <a:prstGeom prst="roundRect">
            <a:avLst>
              <a:gd name="adj" fmla="val 12627"/>
            </a:avLst>
          </a:prstGeom>
          <a:solidFill>
            <a:schemeClr val="bg1">
              <a:lumMod val="95000"/>
              <a:alpha val="80000"/>
            </a:schemeClr>
          </a:solidFill>
          <a:ln w="635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 anchorCtr="0"/>
          <a:lstStyle/>
          <a:p>
            <a:pPr marL="126000" indent="-1260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67F3D-A6CE-5345-972E-1D87135C9327}"/>
              </a:ext>
            </a:extLst>
          </p:cNvPr>
          <p:cNvSpPr txBox="1"/>
          <p:nvPr/>
        </p:nvSpPr>
        <p:spPr>
          <a:xfrm>
            <a:off x="3086433" y="882677"/>
            <a:ext cx="8386262" cy="594944"/>
          </a:xfrm>
          <a:prstGeom prst="roundRect">
            <a:avLst>
              <a:gd name="adj" fmla="val 41279"/>
            </a:avLst>
          </a:prstGeom>
          <a:solidFill>
            <a:srgbClr val="60D08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백테스트 성과를 왜곡하는 실수들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 마이닝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 </a:t>
            </a:r>
            <a:r>
              <a:rPr lang="ko-KR" altLang="en-US" sz="20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스누핑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편향</a:t>
            </a:r>
          </a:p>
        </p:txBody>
      </p:sp>
      <p:sp>
        <p:nvSpPr>
          <p:cNvPr id="37" name="자유형 245"/>
          <p:cNvSpPr/>
          <p:nvPr/>
        </p:nvSpPr>
        <p:spPr>
          <a:xfrm flipH="1">
            <a:off x="9513651" y="-1"/>
            <a:ext cx="2678349" cy="902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5696" y="12991"/>
                </a:lnTo>
                <a:cubicBezTo>
                  <a:pt x="6775" y="11361"/>
                  <a:pt x="8509" y="10981"/>
                  <a:pt x="9542" y="12007"/>
                </a:cubicBezTo>
                <a:cubicBezTo>
                  <a:pt x="9876" y="12393"/>
                  <a:pt x="9983" y="12592"/>
                  <a:pt x="10203" y="12884"/>
                </a:cubicBezTo>
                <a:cubicBezTo>
                  <a:pt x="11205" y="14548"/>
                  <a:pt x="12829" y="14548"/>
                  <a:pt x="13831" y="12884"/>
                </a:cubicBezTo>
                <a:close/>
              </a:path>
            </a:pathLst>
          </a:custGeom>
          <a:solidFill>
            <a:srgbClr val="3191F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3FC62-C59A-4172-A689-EA09DCF624B8}"/>
              </a:ext>
            </a:extLst>
          </p:cNvPr>
          <p:cNvSpPr/>
          <p:nvPr/>
        </p:nvSpPr>
        <p:spPr>
          <a:xfrm>
            <a:off x="247981" y="1014097"/>
            <a:ext cx="2181097" cy="11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sz="2000" kern="1400" dirty="0" err="1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퀀트</a:t>
            </a: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투자의 핵심</a:t>
            </a:r>
          </a:p>
          <a:p>
            <a:pPr>
              <a:lnSpc>
                <a:spcPts val="2800"/>
              </a:lnSpc>
            </a:pP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데이터와</a:t>
            </a:r>
            <a:br>
              <a:rPr lang="en-US" altLang="ko-KR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백테스트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52876BC4-ADA6-4FBE-B345-DB69DFBC0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543" y="1765416"/>
            <a:ext cx="7476106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947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B0C003-96F3-40EF-8F67-E5C2516DD373}"/>
              </a:ext>
            </a:extLst>
          </p:cNvPr>
          <p:cNvSpPr/>
          <p:nvPr/>
        </p:nvSpPr>
        <p:spPr>
          <a:xfrm>
            <a:off x="2429079" y="-1"/>
            <a:ext cx="9772057" cy="685800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75740" y="902590"/>
            <a:ext cx="76200" cy="76200"/>
          </a:xfrm>
          <a:prstGeom prst="ellipse">
            <a:avLst/>
          </a:prstGeom>
          <a:solidFill>
            <a:srgbClr val="39C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29;p6"/>
          <p:cNvSpPr txBox="1">
            <a:spLocks noChangeArrowheads="1"/>
          </p:cNvSpPr>
          <p:nvPr/>
        </p:nvSpPr>
        <p:spPr bwMode="auto">
          <a:xfrm>
            <a:off x="282930" y="352552"/>
            <a:ext cx="2258235" cy="354013"/>
          </a:xfrm>
          <a:prstGeom prst="rect">
            <a:avLst/>
          </a:prstGeom>
          <a:noFill/>
          <a:ln w="9525">
            <a:solidFill>
              <a:schemeClr val="accent1">
                <a:alpha val="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00" tIns="45700" rIns="45700" bIns="457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9pPr>
          </a:lstStyle>
          <a:p>
            <a:pPr eaLnBrk="1" latinLnBrk="0" hangingPunct="1">
              <a:buClr>
                <a:srgbClr val="D1D1D1"/>
              </a:buClr>
              <a:buSzPts val="2000"/>
            </a:pPr>
            <a:r>
              <a:rPr lang="en-US" altLang="ko-KR" sz="1100" dirty="0">
                <a:solidFill>
                  <a:srgbClr val="60D08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05</a:t>
            </a:r>
            <a:r>
              <a:rPr lang="en-US" altLang="ko-KR" sz="1100" dirty="0">
                <a:solidFill>
                  <a:srgbClr val="3191F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데이터로 투자하는 사람들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퀀트</a:t>
            </a:r>
            <a:endParaRPr lang="ko-KR" altLang="ko-KR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사각형: 둥근 모서리 39">
            <a:extLst>
              <a:ext uri="{FF2B5EF4-FFF2-40B4-BE49-F238E27FC236}">
                <a16:creationId xmlns:a16="http://schemas.microsoft.com/office/drawing/2014/main" id="{82C75B7B-C2F2-8D40-BA0E-FD975B8F5656}"/>
              </a:ext>
            </a:extLst>
          </p:cNvPr>
          <p:cNvSpPr/>
          <p:nvPr/>
        </p:nvSpPr>
        <p:spPr>
          <a:xfrm>
            <a:off x="2883792" y="723505"/>
            <a:ext cx="8932468" cy="5410989"/>
          </a:xfrm>
          <a:prstGeom prst="roundRect">
            <a:avLst>
              <a:gd name="adj" fmla="val 12627"/>
            </a:avLst>
          </a:prstGeom>
          <a:solidFill>
            <a:schemeClr val="bg1">
              <a:lumMod val="95000"/>
              <a:alpha val="80000"/>
            </a:schemeClr>
          </a:solidFill>
          <a:ln w="635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 anchorCtr="0"/>
          <a:lstStyle/>
          <a:p>
            <a:pPr marL="126000" indent="-1260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67F3D-A6CE-5345-972E-1D87135C9327}"/>
              </a:ext>
            </a:extLst>
          </p:cNvPr>
          <p:cNvSpPr txBox="1"/>
          <p:nvPr/>
        </p:nvSpPr>
        <p:spPr>
          <a:xfrm>
            <a:off x="3086433" y="882677"/>
            <a:ext cx="8386262" cy="594944"/>
          </a:xfrm>
          <a:prstGeom prst="roundRect">
            <a:avLst>
              <a:gd name="adj" fmla="val 41279"/>
            </a:avLst>
          </a:prstGeom>
          <a:solidFill>
            <a:srgbClr val="60D08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백테스트 성과를 왜곡하는 실수들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 마이닝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 </a:t>
            </a:r>
            <a:r>
              <a:rPr lang="ko-KR" altLang="en-US" sz="20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스누핑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편향</a:t>
            </a:r>
          </a:p>
        </p:txBody>
      </p:sp>
      <p:sp>
        <p:nvSpPr>
          <p:cNvPr id="37" name="자유형 245"/>
          <p:cNvSpPr/>
          <p:nvPr/>
        </p:nvSpPr>
        <p:spPr>
          <a:xfrm flipH="1">
            <a:off x="9513651" y="-1"/>
            <a:ext cx="2678349" cy="902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5696" y="12991"/>
                </a:lnTo>
                <a:cubicBezTo>
                  <a:pt x="6775" y="11361"/>
                  <a:pt x="8509" y="10981"/>
                  <a:pt x="9542" y="12007"/>
                </a:cubicBezTo>
                <a:cubicBezTo>
                  <a:pt x="9876" y="12393"/>
                  <a:pt x="9983" y="12592"/>
                  <a:pt x="10203" y="12884"/>
                </a:cubicBezTo>
                <a:cubicBezTo>
                  <a:pt x="11205" y="14548"/>
                  <a:pt x="12829" y="14548"/>
                  <a:pt x="13831" y="12884"/>
                </a:cubicBezTo>
                <a:close/>
              </a:path>
            </a:pathLst>
          </a:custGeom>
          <a:solidFill>
            <a:srgbClr val="3191F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3FC62-C59A-4172-A689-EA09DCF624B8}"/>
              </a:ext>
            </a:extLst>
          </p:cNvPr>
          <p:cNvSpPr/>
          <p:nvPr/>
        </p:nvSpPr>
        <p:spPr>
          <a:xfrm>
            <a:off x="247981" y="1014097"/>
            <a:ext cx="2181097" cy="11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sz="2000" kern="1400" dirty="0" err="1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퀀트</a:t>
            </a: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투자의 핵심</a:t>
            </a:r>
          </a:p>
          <a:p>
            <a:pPr>
              <a:lnSpc>
                <a:spcPts val="2800"/>
              </a:lnSpc>
            </a:pP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데이터와</a:t>
            </a:r>
            <a:br>
              <a:rPr lang="en-US" altLang="ko-KR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백테스트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471C9-247D-45C8-BB44-84AA098EE004}"/>
              </a:ext>
            </a:extLst>
          </p:cNvPr>
          <p:cNvSpPr txBox="1"/>
          <p:nvPr/>
        </p:nvSpPr>
        <p:spPr>
          <a:xfrm>
            <a:off x="3214540" y="1715678"/>
            <a:ext cx="8088198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코스피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200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지수 선물을 짝수날에는 시초가에 매수를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홀수날에는 시초가에 매도를 한 후 종가에 포지션을 정리하는 트레이딩 규칙 백테스트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2006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월부터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2007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월까지 기간 동안 해당 전략을 사용하면 약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반만에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50%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가까운 수익률을 얻을 수 있음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똑같은 전략을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2000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년부터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2020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년까지 적용하면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-30%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가까운 손실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백테스트 한 기간은 해당 전략이 우연히 작동하였던 구간이며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장기간의 시계열을 돋보기로 확대해보면 이처럼 행운에 해당하는 기간은 얼마든지 찾을 수 있음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 마이닝을 통해 얼마든지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그럴듯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해 보이는 전략으로 포장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49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B0C003-96F3-40EF-8F67-E5C2516DD373}"/>
              </a:ext>
            </a:extLst>
          </p:cNvPr>
          <p:cNvSpPr/>
          <p:nvPr/>
        </p:nvSpPr>
        <p:spPr>
          <a:xfrm>
            <a:off x="2429079" y="-1"/>
            <a:ext cx="9772057" cy="685800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75740" y="902590"/>
            <a:ext cx="76200" cy="76200"/>
          </a:xfrm>
          <a:prstGeom prst="ellipse">
            <a:avLst/>
          </a:prstGeom>
          <a:solidFill>
            <a:srgbClr val="39C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29;p6"/>
          <p:cNvSpPr txBox="1">
            <a:spLocks noChangeArrowheads="1"/>
          </p:cNvSpPr>
          <p:nvPr/>
        </p:nvSpPr>
        <p:spPr bwMode="auto">
          <a:xfrm>
            <a:off x="282930" y="352552"/>
            <a:ext cx="2258235" cy="354013"/>
          </a:xfrm>
          <a:prstGeom prst="rect">
            <a:avLst/>
          </a:prstGeom>
          <a:noFill/>
          <a:ln w="9525">
            <a:solidFill>
              <a:schemeClr val="accent1">
                <a:alpha val="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00" tIns="45700" rIns="45700" bIns="457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9pPr>
          </a:lstStyle>
          <a:p>
            <a:pPr eaLnBrk="1" latinLnBrk="0" hangingPunct="1">
              <a:buClr>
                <a:srgbClr val="D1D1D1"/>
              </a:buClr>
              <a:buSzPts val="2000"/>
            </a:pPr>
            <a:r>
              <a:rPr lang="en-US" altLang="ko-KR" sz="1100" dirty="0">
                <a:solidFill>
                  <a:srgbClr val="60D08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05</a:t>
            </a:r>
            <a:r>
              <a:rPr lang="en-US" altLang="ko-KR" sz="1100" dirty="0">
                <a:solidFill>
                  <a:srgbClr val="3191F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데이터로 투자하는 사람들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퀀트</a:t>
            </a:r>
            <a:endParaRPr lang="ko-KR" altLang="ko-KR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사각형: 둥근 모서리 39">
            <a:extLst>
              <a:ext uri="{FF2B5EF4-FFF2-40B4-BE49-F238E27FC236}">
                <a16:creationId xmlns:a16="http://schemas.microsoft.com/office/drawing/2014/main" id="{82C75B7B-C2F2-8D40-BA0E-FD975B8F5656}"/>
              </a:ext>
            </a:extLst>
          </p:cNvPr>
          <p:cNvSpPr/>
          <p:nvPr/>
        </p:nvSpPr>
        <p:spPr>
          <a:xfrm>
            <a:off x="2883792" y="723505"/>
            <a:ext cx="8932468" cy="5410989"/>
          </a:xfrm>
          <a:prstGeom prst="roundRect">
            <a:avLst>
              <a:gd name="adj" fmla="val 12627"/>
            </a:avLst>
          </a:prstGeom>
          <a:solidFill>
            <a:schemeClr val="bg1">
              <a:lumMod val="95000"/>
              <a:alpha val="80000"/>
            </a:schemeClr>
          </a:solidFill>
          <a:ln w="635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 anchorCtr="0"/>
          <a:lstStyle/>
          <a:p>
            <a:pPr marL="126000" indent="-1260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67F3D-A6CE-5345-972E-1D87135C9327}"/>
              </a:ext>
            </a:extLst>
          </p:cNvPr>
          <p:cNvSpPr txBox="1"/>
          <p:nvPr/>
        </p:nvSpPr>
        <p:spPr>
          <a:xfrm>
            <a:off x="3086433" y="882677"/>
            <a:ext cx="8386262" cy="594944"/>
          </a:xfrm>
          <a:prstGeom prst="roundRect">
            <a:avLst>
              <a:gd name="adj" fmla="val 41279"/>
            </a:avLst>
          </a:prstGeom>
          <a:solidFill>
            <a:srgbClr val="60D08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백테스트 성과를 왜곡하는 실수들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 마이닝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 </a:t>
            </a:r>
            <a:r>
              <a:rPr lang="ko-KR" altLang="en-US" sz="20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스누핑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편향</a:t>
            </a:r>
          </a:p>
        </p:txBody>
      </p:sp>
      <p:sp>
        <p:nvSpPr>
          <p:cNvPr id="37" name="자유형 245"/>
          <p:cNvSpPr/>
          <p:nvPr/>
        </p:nvSpPr>
        <p:spPr>
          <a:xfrm flipH="1">
            <a:off x="9513651" y="-1"/>
            <a:ext cx="2678349" cy="902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5696" y="12991"/>
                </a:lnTo>
                <a:cubicBezTo>
                  <a:pt x="6775" y="11361"/>
                  <a:pt x="8509" y="10981"/>
                  <a:pt x="9542" y="12007"/>
                </a:cubicBezTo>
                <a:cubicBezTo>
                  <a:pt x="9876" y="12393"/>
                  <a:pt x="9983" y="12592"/>
                  <a:pt x="10203" y="12884"/>
                </a:cubicBezTo>
                <a:cubicBezTo>
                  <a:pt x="11205" y="14548"/>
                  <a:pt x="12829" y="14548"/>
                  <a:pt x="13831" y="12884"/>
                </a:cubicBezTo>
                <a:close/>
              </a:path>
            </a:pathLst>
          </a:custGeom>
          <a:solidFill>
            <a:srgbClr val="3191F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3FC62-C59A-4172-A689-EA09DCF624B8}"/>
              </a:ext>
            </a:extLst>
          </p:cNvPr>
          <p:cNvSpPr/>
          <p:nvPr/>
        </p:nvSpPr>
        <p:spPr>
          <a:xfrm>
            <a:off x="247981" y="1014097"/>
            <a:ext cx="2181097" cy="11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sz="2000" kern="1400" dirty="0" err="1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퀀트</a:t>
            </a: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투자의 핵심</a:t>
            </a:r>
          </a:p>
          <a:p>
            <a:pPr>
              <a:lnSpc>
                <a:spcPts val="2800"/>
              </a:lnSpc>
            </a:pP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데이터와</a:t>
            </a:r>
            <a:br>
              <a:rPr lang="en-US" altLang="ko-KR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백테스트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FC5BA71B-EFE1-49C1-9460-DB10198F7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973" y="1735666"/>
            <a:ext cx="7476106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87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B0C003-96F3-40EF-8F67-E5C2516DD373}"/>
              </a:ext>
            </a:extLst>
          </p:cNvPr>
          <p:cNvSpPr/>
          <p:nvPr/>
        </p:nvSpPr>
        <p:spPr>
          <a:xfrm>
            <a:off x="2429079" y="-1"/>
            <a:ext cx="9772057" cy="685800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75740" y="902590"/>
            <a:ext cx="76200" cy="76200"/>
          </a:xfrm>
          <a:prstGeom prst="ellipse">
            <a:avLst/>
          </a:prstGeom>
          <a:solidFill>
            <a:srgbClr val="39C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29;p6"/>
          <p:cNvSpPr txBox="1">
            <a:spLocks noChangeArrowheads="1"/>
          </p:cNvSpPr>
          <p:nvPr/>
        </p:nvSpPr>
        <p:spPr bwMode="auto">
          <a:xfrm>
            <a:off x="282930" y="352552"/>
            <a:ext cx="2258235" cy="354013"/>
          </a:xfrm>
          <a:prstGeom prst="rect">
            <a:avLst/>
          </a:prstGeom>
          <a:noFill/>
          <a:ln w="9525">
            <a:solidFill>
              <a:schemeClr val="accent1">
                <a:alpha val="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00" tIns="45700" rIns="45700" bIns="457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9pPr>
          </a:lstStyle>
          <a:p>
            <a:pPr eaLnBrk="1" latinLnBrk="0" hangingPunct="1">
              <a:buClr>
                <a:srgbClr val="D1D1D1"/>
              </a:buClr>
              <a:buSzPts val="2000"/>
            </a:pPr>
            <a:r>
              <a:rPr lang="en-US" altLang="ko-KR" sz="1100" dirty="0">
                <a:solidFill>
                  <a:srgbClr val="60D08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05</a:t>
            </a:r>
            <a:r>
              <a:rPr lang="en-US" altLang="ko-KR" sz="1100" dirty="0">
                <a:solidFill>
                  <a:srgbClr val="3191F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데이터로 투자하는 사람들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퀀트</a:t>
            </a:r>
            <a:endParaRPr lang="ko-KR" altLang="ko-KR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사각형: 둥근 모서리 39">
            <a:extLst>
              <a:ext uri="{FF2B5EF4-FFF2-40B4-BE49-F238E27FC236}">
                <a16:creationId xmlns:a16="http://schemas.microsoft.com/office/drawing/2014/main" id="{82C75B7B-C2F2-8D40-BA0E-FD975B8F5656}"/>
              </a:ext>
            </a:extLst>
          </p:cNvPr>
          <p:cNvSpPr/>
          <p:nvPr/>
        </p:nvSpPr>
        <p:spPr>
          <a:xfrm>
            <a:off x="2883792" y="723505"/>
            <a:ext cx="8932468" cy="5410989"/>
          </a:xfrm>
          <a:prstGeom prst="roundRect">
            <a:avLst>
              <a:gd name="adj" fmla="val 12627"/>
            </a:avLst>
          </a:prstGeom>
          <a:solidFill>
            <a:schemeClr val="bg1">
              <a:lumMod val="95000"/>
              <a:alpha val="80000"/>
            </a:schemeClr>
          </a:solidFill>
          <a:ln w="635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 anchorCtr="0"/>
          <a:lstStyle/>
          <a:p>
            <a:pPr marL="126000" indent="-1260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67F3D-A6CE-5345-972E-1D87135C9327}"/>
              </a:ext>
            </a:extLst>
          </p:cNvPr>
          <p:cNvSpPr txBox="1"/>
          <p:nvPr/>
        </p:nvSpPr>
        <p:spPr>
          <a:xfrm>
            <a:off x="3086433" y="882677"/>
            <a:ext cx="8386262" cy="594944"/>
          </a:xfrm>
          <a:prstGeom prst="roundRect">
            <a:avLst>
              <a:gd name="adj" fmla="val 41279"/>
            </a:avLst>
          </a:prstGeom>
          <a:solidFill>
            <a:srgbClr val="60D08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백테스트 성과를 왜곡하는 실수들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생존 편향</a:t>
            </a:r>
          </a:p>
        </p:txBody>
      </p:sp>
      <p:sp>
        <p:nvSpPr>
          <p:cNvPr id="37" name="자유형 245"/>
          <p:cNvSpPr/>
          <p:nvPr/>
        </p:nvSpPr>
        <p:spPr>
          <a:xfrm flipH="1">
            <a:off x="9513651" y="-1"/>
            <a:ext cx="2678349" cy="902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5696" y="12991"/>
                </a:lnTo>
                <a:cubicBezTo>
                  <a:pt x="6775" y="11361"/>
                  <a:pt x="8509" y="10981"/>
                  <a:pt x="9542" y="12007"/>
                </a:cubicBezTo>
                <a:cubicBezTo>
                  <a:pt x="9876" y="12393"/>
                  <a:pt x="9983" y="12592"/>
                  <a:pt x="10203" y="12884"/>
                </a:cubicBezTo>
                <a:cubicBezTo>
                  <a:pt x="11205" y="14548"/>
                  <a:pt x="12829" y="14548"/>
                  <a:pt x="13831" y="12884"/>
                </a:cubicBezTo>
                <a:close/>
              </a:path>
            </a:pathLst>
          </a:custGeom>
          <a:solidFill>
            <a:srgbClr val="3191F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3FC62-C59A-4172-A689-EA09DCF624B8}"/>
              </a:ext>
            </a:extLst>
          </p:cNvPr>
          <p:cNvSpPr/>
          <p:nvPr/>
        </p:nvSpPr>
        <p:spPr>
          <a:xfrm>
            <a:off x="247981" y="1014097"/>
            <a:ext cx="2181097" cy="11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sz="2000" kern="1400" dirty="0" err="1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퀀트</a:t>
            </a: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투자의 핵심</a:t>
            </a:r>
          </a:p>
          <a:p>
            <a:pPr>
              <a:lnSpc>
                <a:spcPts val="2800"/>
              </a:lnSpc>
            </a:pP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데이터와</a:t>
            </a:r>
            <a:br>
              <a:rPr lang="en-US" altLang="ko-KR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백테스트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70D145D-8086-46FD-8851-9E8DB37E6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371" y="2290194"/>
            <a:ext cx="8112849" cy="270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686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B0C003-96F3-40EF-8F67-E5C2516DD373}"/>
              </a:ext>
            </a:extLst>
          </p:cNvPr>
          <p:cNvSpPr/>
          <p:nvPr/>
        </p:nvSpPr>
        <p:spPr>
          <a:xfrm>
            <a:off x="2429079" y="-1"/>
            <a:ext cx="9772057" cy="685800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75740" y="902590"/>
            <a:ext cx="76200" cy="76200"/>
          </a:xfrm>
          <a:prstGeom prst="ellipse">
            <a:avLst/>
          </a:prstGeom>
          <a:solidFill>
            <a:srgbClr val="39C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29;p6"/>
          <p:cNvSpPr txBox="1">
            <a:spLocks noChangeArrowheads="1"/>
          </p:cNvSpPr>
          <p:nvPr/>
        </p:nvSpPr>
        <p:spPr bwMode="auto">
          <a:xfrm>
            <a:off x="282930" y="352552"/>
            <a:ext cx="2258235" cy="354013"/>
          </a:xfrm>
          <a:prstGeom prst="rect">
            <a:avLst/>
          </a:prstGeom>
          <a:noFill/>
          <a:ln w="9525">
            <a:solidFill>
              <a:schemeClr val="accent1">
                <a:alpha val="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00" tIns="45700" rIns="45700" bIns="457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9pPr>
          </a:lstStyle>
          <a:p>
            <a:pPr eaLnBrk="1" latinLnBrk="0" hangingPunct="1">
              <a:buClr>
                <a:srgbClr val="D1D1D1"/>
              </a:buClr>
              <a:buSzPts val="2000"/>
            </a:pPr>
            <a:r>
              <a:rPr lang="en-US" altLang="ko-KR" sz="1100" dirty="0">
                <a:solidFill>
                  <a:srgbClr val="60D08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05</a:t>
            </a:r>
            <a:r>
              <a:rPr lang="en-US" altLang="ko-KR" sz="1100" dirty="0">
                <a:solidFill>
                  <a:srgbClr val="3191F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데이터로 투자하는 사람들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퀀트</a:t>
            </a:r>
            <a:endParaRPr lang="ko-KR" altLang="ko-KR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사각형: 둥근 모서리 39">
            <a:extLst>
              <a:ext uri="{FF2B5EF4-FFF2-40B4-BE49-F238E27FC236}">
                <a16:creationId xmlns:a16="http://schemas.microsoft.com/office/drawing/2014/main" id="{82C75B7B-C2F2-8D40-BA0E-FD975B8F5656}"/>
              </a:ext>
            </a:extLst>
          </p:cNvPr>
          <p:cNvSpPr/>
          <p:nvPr/>
        </p:nvSpPr>
        <p:spPr>
          <a:xfrm>
            <a:off x="2883792" y="723505"/>
            <a:ext cx="8932468" cy="5410989"/>
          </a:xfrm>
          <a:prstGeom prst="roundRect">
            <a:avLst>
              <a:gd name="adj" fmla="val 12627"/>
            </a:avLst>
          </a:prstGeom>
          <a:solidFill>
            <a:schemeClr val="bg1">
              <a:lumMod val="95000"/>
              <a:alpha val="80000"/>
            </a:schemeClr>
          </a:solidFill>
          <a:ln w="635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 anchorCtr="0"/>
          <a:lstStyle/>
          <a:p>
            <a:pPr marL="126000" indent="-1260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67F3D-A6CE-5345-972E-1D87135C9327}"/>
              </a:ext>
            </a:extLst>
          </p:cNvPr>
          <p:cNvSpPr txBox="1"/>
          <p:nvPr/>
        </p:nvSpPr>
        <p:spPr>
          <a:xfrm>
            <a:off x="3086433" y="882677"/>
            <a:ext cx="8386262" cy="594944"/>
          </a:xfrm>
          <a:prstGeom prst="roundRect">
            <a:avLst>
              <a:gd name="adj" fmla="val 41279"/>
            </a:avLst>
          </a:prstGeom>
          <a:solidFill>
            <a:srgbClr val="60D08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백테스트 성과를 왜곡하는 실수들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 마이닝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 </a:t>
            </a:r>
            <a:r>
              <a:rPr lang="ko-KR" altLang="en-US" sz="20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스누핑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편향</a:t>
            </a:r>
          </a:p>
        </p:txBody>
      </p:sp>
      <p:sp>
        <p:nvSpPr>
          <p:cNvPr id="37" name="자유형 245"/>
          <p:cNvSpPr/>
          <p:nvPr/>
        </p:nvSpPr>
        <p:spPr>
          <a:xfrm flipH="1">
            <a:off x="9513651" y="-1"/>
            <a:ext cx="2678349" cy="902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5696" y="12991"/>
                </a:lnTo>
                <a:cubicBezTo>
                  <a:pt x="6775" y="11361"/>
                  <a:pt x="8509" y="10981"/>
                  <a:pt x="9542" y="12007"/>
                </a:cubicBezTo>
                <a:cubicBezTo>
                  <a:pt x="9876" y="12393"/>
                  <a:pt x="9983" y="12592"/>
                  <a:pt x="10203" y="12884"/>
                </a:cubicBezTo>
                <a:cubicBezTo>
                  <a:pt x="11205" y="14548"/>
                  <a:pt x="12829" y="14548"/>
                  <a:pt x="13831" y="12884"/>
                </a:cubicBezTo>
                <a:close/>
              </a:path>
            </a:pathLst>
          </a:custGeom>
          <a:solidFill>
            <a:srgbClr val="3191F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3FC62-C59A-4172-A689-EA09DCF624B8}"/>
              </a:ext>
            </a:extLst>
          </p:cNvPr>
          <p:cNvSpPr/>
          <p:nvPr/>
        </p:nvSpPr>
        <p:spPr>
          <a:xfrm>
            <a:off x="247981" y="1014097"/>
            <a:ext cx="2181097" cy="11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sz="2000" kern="1400" dirty="0" err="1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퀀트</a:t>
            </a: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투자의 핵심</a:t>
            </a:r>
          </a:p>
          <a:p>
            <a:pPr>
              <a:lnSpc>
                <a:spcPts val="2800"/>
              </a:lnSpc>
            </a:pP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데이터와</a:t>
            </a:r>
            <a:br>
              <a:rPr lang="en-US" altLang="ko-KR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백테스트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471C9-247D-45C8-BB44-84AA098EE004}"/>
              </a:ext>
            </a:extLst>
          </p:cNvPr>
          <p:cNvSpPr txBox="1"/>
          <p:nvPr/>
        </p:nvSpPr>
        <p:spPr>
          <a:xfrm>
            <a:off x="3214540" y="1715678"/>
            <a:ext cx="8088198" cy="420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 마이닝을 통해 동일한 전략을 전혀 다르게 해석가능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그림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A: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미국 기술 섹터에서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PER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이용한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밸류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팩터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전략의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1997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 말부터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2000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 중반까지 누적수익률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밸류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전략은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-70%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손실을 기록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그림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B: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닷컴 버블이 붕괴한 이후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2000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 중반부터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2002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 후반까지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반동안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가치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밸류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전략은 엄청난 수익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그림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C: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1995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년부터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2014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년까지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15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년의 역사를 살펴보면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기술 섹터내에서 가치 전략은 전혀 작동하지 않는 것처럼 보임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동일한 가치 전략도 ‘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기간’이라는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데이터만 변경하면 매우 나쁜 전략이 될 수도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매우 좋은 전략이 될 수도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아니면 전혀 효과가 없는 전략이 될 수도 있음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342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B0C003-96F3-40EF-8F67-E5C2516DD373}"/>
              </a:ext>
            </a:extLst>
          </p:cNvPr>
          <p:cNvSpPr/>
          <p:nvPr/>
        </p:nvSpPr>
        <p:spPr>
          <a:xfrm>
            <a:off x="2429079" y="-1"/>
            <a:ext cx="9772057" cy="685800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75740" y="902590"/>
            <a:ext cx="76200" cy="76200"/>
          </a:xfrm>
          <a:prstGeom prst="ellipse">
            <a:avLst/>
          </a:prstGeom>
          <a:solidFill>
            <a:srgbClr val="39C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29;p6"/>
          <p:cNvSpPr txBox="1">
            <a:spLocks noChangeArrowheads="1"/>
          </p:cNvSpPr>
          <p:nvPr/>
        </p:nvSpPr>
        <p:spPr bwMode="auto">
          <a:xfrm>
            <a:off x="282930" y="352552"/>
            <a:ext cx="2258235" cy="354013"/>
          </a:xfrm>
          <a:prstGeom prst="rect">
            <a:avLst/>
          </a:prstGeom>
          <a:noFill/>
          <a:ln w="9525">
            <a:solidFill>
              <a:schemeClr val="accent1">
                <a:alpha val="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00" tIns="45700" rIns="45700" bIns="457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9pPr>
          </a:lstStyle>
          <a:p>
            <a:pPr eaLnBrk="1" latinLnBrk="0" hangingPunct="1">
              <a:buClr>
                <a:srgbClr val="D1D1D1"/>
              </a:buClr>
              <a:buSzPts val="2000"/>
            </a:pPr>
            <a:r>
              <a:rPr lang="en-US" altLang="ko-KR" sz="1100" dirty="0">
                <a:solidFill>
                  <a:srgbClr val="60D08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05</a:t>
            </a:r>
            <a:r>
              <a:rPr lang="en-US" altLang="ko-KR" sz="1100" dirty="0">
                <a:solidFill>
                  <a:srgbClr val="3191F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데이터로 투자하는 사람들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퀀트</a:t>
            </a:r>
            <a:endParaRPr lang="ko-KR" altLang="ko-KR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사각형: 둥근 모서리 39">
            <a:extLst>
              <a:ext uri="{FF2B5EF4-FFF2-40B4-BE49-F238E27FC236}">
                <a16:creationId xmlns:a16="http://schemas.microsoft.com/office/drawing/2014/main" id="{82C75B7B-C2F2-8D40-BA0E-FD975B8F5656}"/>
              </a:ext>
            </a:extLst>
          </p:cNvPr>
          <p:cNvSpPr/>
          <p:nvPr/>
        </p:nvSpPr>
        <p:spPr>
          <a:xfrm>
            <a:off x="2883792" y="723505"/>
            <a:ext cx="8932468" cy="5410989"/>
          </a:xfrm>
          <a:prstGeom prst="roundRect">
            <a:avLst>
              <a:gd name="adj" fmla="val 12627"/>
            </a:avLst>
          </a:prstGeom>
          <a:solidFill>
            <a:schemeClr val="bg1">
              <a:lumMod val="95000"/>
              <a:alpha val="80000"/>
            </a:schemeClr>
          </a:solidFill>
          <a:ln w="635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 anchorCtr="0"/>
          <a:lstStyle/>
          <a:p>
            <a:pPr marL="126000" indent="-1260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67F3D-A6CE-5345-972E-1D87135C9327}"/>
              </a:ext>
            </a:extLst>
          </p:cNvPr>
          <p:cNvSpPr txBox="1"/>
          <p:nvPr/>
        </p:nvSpPr>
        <p:spPr>
          <a:xfrm>
            <a:off x="3086433" y="882677"/>
            <a:ext cx="8386262" cy="594944"/>
          </a:xfrm>
          <a:prstGeom prst="roundRect">
            <a:avLst>
              <a:gd name="adj" fmla="val 41279"/>
            </a:avLst>
          </a:prstGeom>
          <a:solidFill>
            <a:srgbClr val="60D08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백테스트 성과를 왜곡하는 실수들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 마이닝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 </a:t>
            </a:r>
            <a:r>
              <a:rPr lang="ko-KR" altLang="en-US" sz="20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스누핑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편향</a:t>
            </a:r>
          </a:p>
        </p:txBody>
      </p:sp>
      <p:sp>
        <p:nvSpPr>
          <p:cNvPr id="37" name="자유형 245"/>
          <p:cNvSpPr/>
          <p:nvPr/>
        </p:nvSpPr>
        <p:spPr>
          <a:xfrm flipH="1">
            <a:off x="9513651" y="-1"/>
            <a:ext cx="2678349" cy="902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5696" y="12991"/>
                </a:lnTo>
                <a:cubicBezTo>
                  <a:pt x="6775" y="11361"/>
                  <a:pt x="8509" y="10981"/>
                  <a:pt x="9542" y="12007"/>
                </a:cubicBezTo>
                <a:cubicBezTo>
                  <a:pt x="9876" y="12393"/>
                  <a:pt x="9983" y="12592"/>
                  <a:pt x="10203" y="12884"/>
                </a:cubicBezTo>
                <a:cubicBezTo>
                  <a:pt x="11205" y="14548"/>
                  <a:pt x="12829" y="14548"/>
                  <a:pt x="13831" y="12884"/>
                </a:cubicBezTo>
                <a:close/>
              </a:path>
            </a:pathLst>
          </a:custGeom>
          <a:solidFill>
            <a:srgbClr val="3191F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3FC62-C59A-4172-A689-EA09DCF624B8}"/>
              </a:ext>
            </a:extLst>
          </p:cNvPr>
          <p:cNvSpPr/>
          <p:nvPr/>
        </p:nvSpPr>
        <p:spPr>
          <a:xfrm>
            <a:off x="247981" y="1014097"/>
            <a:ext cx="2181097" cy="11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sz="2000" kern="1400" dirty="0" err="1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퀀트</a:t>
            </a: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투자의 핵심</a:t>
            </a:r>
          </a:p>
          <a:p>
            <a:pPr>
              <a:lnSpc>
                <a:spcPts val="2800"/>
              </a:lnSpc>
            </a:pP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데이터와</a:t>
            </a:r>
            <a:br>
              <a:rPr lang="en-US" altLang="ko-KR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백테스트</a:t>
            </a: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135580D9-F46A-4DDB-B093-049211B0D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94" y="2520033"/>
            <a:ext cx="8386263" cy="237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648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B0C003-96F3-40EF-8F67-E5C2516DD373}"/>
              </a:ext>
            </a:extLst>
          </p:cNvPr>
          <p:cNvSpPr/>
          <p:nvPr/>
        </p:nvSpPr>
        <p:spPr>
          <a:xfrm>
            <a:off x="2429079" y="-1"/>
            <a:ext cx="9772057" cy="685800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75740" y="902590"/>
            <a:ext cx="76200" cy="76200"/>
          </a:xfrm>
          <a:prstGeom prst="ellipse">
            <a:avLst/>
          </a:prstGeom>
          <a:solidFill>
            <a:srgbClr val="39C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29;p6"/>
          <p:cNvSpPr txBox="1">
            <a:spLocks noChangeArrowheads="1"/>
          </p:cNvSpPr>
          <p:nvPr/>
        </p:nvSpPr>
        <p:spPr bwMode="auto">
          <a:xfrm>
            <a:off x="282930" y="352552"/>
            <a:ext cx="2258235" cy="354013"/>
          </a:xfrm>
          <a:prstGeom prst="rect">
            <a:avLst/>
          </a:prstGeom>
          <a:noFill/>
          <a:ln w="9525">
            <a:solidFill>
              <a:schemeClr val="accent1">
                <a:alpha val="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00" tIns="45700" rIns="45700" bIns="457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9pPr>
          </a:lstStyle>
          <a:p>
            <a:pPr eaLnBrk="1" latinLnBrk="0" hangingPunct="1">
              <a:buClr>
                <a:srgbClr val="D1D1D1"/>
              </a:buClr>
              <a:buSzPts val="2000"/>
            </a:pPr>
            <a:r>
              <a:rPr lang="en-US" altLang="ko-KR" sz="1100" dirty="0">
                <a:solidFill>
                  <a:srgbClr val="60D08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05</a:t>
            </a:r>
            <a:r>
              <a:rPr lang="en-US" altLang="ko-KR" sz="1100" dirty="0">
                <a:solidFill>
                  <a:srgbClr val="3191F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데이터로 투자하는 사람들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퀀트</a:t>
            </a:r>
            <a:endParaRPr lang="ko-KR" altLang="ko-KR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사각형: 둥근 모서리 39">
            <a:extLst>
              <a:ext uri="{FF2B5EF4-FFF2-40B4-BE49-F238E27FC236}">
                <a16:creationId xmlns:a16="http://schemas.microsoft.com/office/drawing/2014/main" id="{82C75B7B-C2F2-8D40-BA0E-FD975B8F5656}"/>
              </a:ext>
            </a:extLst>
          </p:cNvPr>
          <p:cNvSpPr/>
          <p:nvPr/>
        </p:nvSpPr>
        <p:spPr>
          <a:xfrm>
            <a:off x="2883792" y="723505"/>
            <a:ext cx="8932468" cy="5410989"/>
          </a:xfrm>
          <a:prstGeom prst="roundRect">
            <a:avLst>
              <a:gd name="adj" fmla="val 12627"/>
            </a:avLst>
          </a:prstGeom>
          <a:solidFill>
            <a:schemeClr val="bg1">
              <a:lumMod val="95000"/>
              <a:alpha val="80000"/>
            </a:schemeClr>
          </a:solidFill>
          <a:ln w="635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 anchorCtr="0"/>
          <a:lstStyle/>
          <a:p>
            <a:pPr marL="126000" indent="-1260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67F3D-A6CE-5345-972E-1D87135C9327}"/>
              </a:ext>
            </a:extLst>
          </p:cNvPr>
          <p:cNvSpPr txBox="1"/>
          <p:nvPr/>
        </p:nvSpPr>
        <p:spPr>
          <a:xfrm>
            <a:off x="3086433" y="882677"/>
            <a:ext cx="8386262" cy="594944"/>
          </a:xfrm>
          <a:prstGeom prst="roundRect">
            <a:avLst>
              <a:gd name="adj" fmla="val 41279"/>
            </a:avLst>
          </a:prstGeom>
          <a:solidFill>
            <a:srgbClr val="60D08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백테스트 성과를 왜곡하는 실수들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 마이닝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 </a:t>
            </a:r>
            <a:r>
              <a:rPr lang="ko-KR" altLang="en-US" sz="20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스누핑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편향</a:t>
            </a:r>
          </a:p>
        </p:txBody>
      </p:sp>
      <p:sp>
        <p:nvSpPr>
          <p:cNvPr id="37" name="자유형 245"/>
          <p:cNvSpPr/>
          <p:nvPr/>
        </p:nvSpPr>
        <p:spPr>
          <a:xfrm flipH="1">
            <a:off x="9513651" y="-1"/>
            <a:ext cx="2678349" cy="902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5696" y="12991"/>
                </a:lnTo>
                <a:cubicBezTo>
                  <a:pt x="6775" y="11361"/>
                  <a:pt x="8509" y="10981"/>
                  <a:pt x="9542" y="12007"/>
                </a:cubicBezTo>
                <a:cubicBezTo>
                  <a:pt x="9876" y="12393"/>
                  <a:pt x="9983" y="12592"/>
                  <a:pt x="10203" y="12884"/>
                </a:cubicBezTo>
                <a:cubicBezTo>
                  <a:pt x="11205" y="14548"/>
                  <a:pt x="12829" y="14548"/>
                  <a:pt x="13831" y="12884"/>
                </a:cubicBezTo>
                <a:close/>
              </a:path>
            </a:pathLst>
          </a:custGeom>
          <a:solidFill>
            <a:srgbClr val="3191F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3FC62-C59A-4172-A689-EA09DCF624B8}"/>
              </a:ext>
            </a:extLst>
          </p:cNvPr>
          <p:cNvSpPr/>
          <p:nvPr/>
        </p:nvSpPr>
        <p:spPr>
          <a:xfrm>
            <a:off x="247981" y="1014097"/>
            <a:ext cx="2181097" cy="11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sz="2000" kern="1400" dirty="0" err="1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퀀트</a:t>
            </a: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투자의 핵심</a:t>
            </a:r>
          </a:p>
          <a:p>
            <a:pPr>
              <a:lnSpc>
                <a:spcPts val="2800"/>
              </a:lnSpc>
            </a:pP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데이터와</a:t>
            </a:r>
            <a:br>
              <a:rPr lang="en-US" altLang="ko-KR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백테스트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471C9-247D-45C8-BB44-84AA098EE004}"/>
              </a:ext>
            </a:extLst>
          </p:cNvPr>
          <p:cNvSpPr txBox="1"/>
          <p:nvPr/>
        </p:nvSpPr>
        <p:spPr>
          <a:xfrm>
            <a:off x="3214540" y="1715678"/>
            <a:ext cx="8088198" cy="235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스누핑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편향은 가장 다루기 어렵고 극복하기 어려운 문제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이를 극복하기 위한 방법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800100" lvl="1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경제학적이든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행동재무적이든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설명이 가능한지를 찾아야 함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800100" lvl="1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데이터를 두 구간으로 나눈 후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표본 내 데이터를 통해 전략을 만들고 표본 외데이터를 통해 검증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800100" lvl="1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실제 매매를 통한 성과와 백테스트 수익률 간의 차이를 비교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321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B0C003-96F3-40EF-8F67-E5C2516DD373}"/>
              </a:ext>
            </a:extLst>
          </p:cNvPr>
          <p:cNvSpPr/>
          <p:nvPr/>
        </p:nvSpPr>
        <p:spPr>
          <a:xfrm>
            <a:off x="2429079" y="-1"/>
            <a:ext cx="9772057" cy="685800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75740" y="902590"/>
            <a:ext cx="76200" cy="76200"/>
          </a:xfrm>
          <a:prstGeom prst="ellipse">
            <a:avLst/>
          </a:prstGeom>
          <a:solidFill>
            <a:srgbClr val="39C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29;p6"/>
          <p:cNvSpPr txBox="1">
            <a:spLocks noChangeArrowheads="1"/>
          </p:cNvSpPr>
          <p:nvPr/>
        </p:nvSpPr>
        <p:spPr bwMode="auto">
          <a:xfrm>
            <a:off x="282930" y="352552"/>
            <a:ext cx="2258235" cy="354013"/>
          </a:xfrm>
          <a:prstGeom prst="rect">
            <a:avLst/>
          </a:prstGeom>
          <a:noFill/>
          <a:ln w="9525">
            <a:solidFill>
              <a:schemeClr val="accent1">
                <a:alpha val="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00" tIns="45700" rIns="45700" bIns="457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9pPr>
          </a:lstStyle>
          <a:p>
            <a:pPr eaLnBrk="1" latinLnBrk="0" hangingPunct="1">
              <a:buClr>
                <a:srgbClr val="D1D1D1"/>
              </a:buClr>
              <a:buSzPts val="2000"/>
            </a:pPr>
            <a:r>
              <a:rPr lang="en-US" altLang="ko-KR" sz="1100" dirty="0">
                <a:solidFill>
                  <a:srgbClr val="60D08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05</a:t>
            </a:r>
            <a:r>
              <a:rPr lang="en-US" altLang="ko-KR" sz="1100" dirty="0">
                <a:solidFill>
                  <a:srgbClr val="3191F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데이터로 투자하는 사람들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퀀트</a:t>
            </a:r>
            <a:endParaRPr lang="ko-KR" altLang="ko-KR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사각형: 둥근 모서리 39">
            <a:extLst>
              <a:ext uri="{FF2B5EF4-FFF2-40B4-BE49-F238E27FC236}">
                <a16:creationId xmlns:a16="http://schemas.microsoft.com/office/drawing/2014/main" id="{82C75B7B-C2F2-8D40-BA0E-FD975B8F5656}"/>
              </a:ext>
            </a:extLst>
          </p:cNvPr>
          <p:cNvSpPr/>
          <p:nvPr/>
        </p:nvSpPr>
        <p:spPr>
          <a:xfrm>
            <a:off x="2883792" y="723505"/>
            <a:ext cx="8932468" cy="5410989"/>
          </a:xfrm>
          <a:prstGeom prst="roundRect">
            <a:avLst>
              <a:gd name="adj" fmla="val 12627"/>
            </a:avLst>
          </a:prstGeom>
          <a:solidFill>
            <a:schemeClr val="bg1">
              <a:lumMod val="95000"/>
              <a:alpha val="80000"/>
            </a:schemeClr>
          </a:solidFill>
          <a:ln w="635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 anchorCtr="0"/>
          <a:lstStyle/>
          <a:p>
            <a:pPr marL="126000" indent="-1260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67F3D-A6CE-5345-972E-1D87135C9327}"/>
              </a:ext>
            </a:extLst>
          </p:cNvPr>
          <p:cNvSpPr txBox="1"/>
          <p:nvPr/>
        </p:nvSpPr>
        <p:spPr>
          <a:xfrm>
            <a:off x="3086433" y="882677"/>
            <a:ext cx="8386262" cy="594944"/>
          </a:xfrm>
          <a:prstGeom prst="roundRect">
            <a:avLst>
              <a:gd name="adj" fmla="val 41279"/>
            </a:avLst>
          </a:prstGeom>
          <a:solidFill>
            <a:srgbClr val="60D08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백테스트 성과를 왜곡하는 실수들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회전율과 매매수수료</a:t>
            </a:r>
          </a:p>
        </p:txBody>
      </p:sp>
      <p:sp>
        <p:nvSpPr>
          <p:cNvPr id="37" name="자유형 245"/>
          <p:cNvSpPr/>
          <p:nvPr/>
        </p:nvSpPr>
        <p:spPr>
          <a:xfrm flipH="1">
            <a:off x="9513651" y="-1"/>
            <a:ext cx="2678349" cy="902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5696" y="12991"/>
                </a:lnTo>
                <a:cubicBezTo>
                  <a:pt x="6775" y="11361"/>
                  <a:pt x="8509" y="10981"/>
                  <a:pt x="9542" y="12007"/>
                </a:cubicBezTo>
                <a:cubicBezTo>
                  <a:pt x="9876" y="12393"/>
                  <a:pt x="9983" y="12592"/>
                  <a:pt x="10203" y="12884"/>
                </a:cubicBezTo>
                <a:cubicBezTo>
                  <a:pt x="11205" y="14548"/>
                  <a:pt x="12829" y="14548"/>
                  <a:pt x="13831" y="12884"/>
                </a:cubicBezTo>
                <a:close/>
              </a:path>
            </a:pathLst>
          </a:custGeom>
          <a:solidFill>
            <a:srgbClr val="3191F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3FC62-C59A-4172-A689-EA09DCF624B8}"/>
              </a:ext>
            </a:extLst>
          </p:cNvPr>
          <p:cNvSpPr/>
          <p:nvPr/>
        </p:nvSpPr>
        <p:spPr>
          <a:xfrm>
            <a:off x="247981" y="1014097"/>
            <a:ext cx="2181097" cy="11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sz="2000" kern="1400" dirty="0" err="1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퀀트</a:t>
            </a: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투자의 핵심</a:t>
            </a:r>
          </a:p>
          <a:p>
            <a:pPr>
              <a:lnSpc>
                <a:spcPts val="2800"/>
              </a:lnSpc>
            </a:pP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데이터와</a:t>
            </a:r>
            <a:br>
              <a:rPr lang="en-US" altLang="ko-KR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백테스트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471C9-247D-45C8-BB44-84AA098EE004}"/>
              </a:ext>
            </a:extLst>
          </p:cNvPr>
          <p:cNvSpPr txBox="1"/>
          <p:nvPr/>
        </p:nvSpPr>
        <p:spPr>
          <a:xfrm>
            <a:off x="3214540" y="1715678"/>
            <a:ext cx="8088198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백테스팅을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할 때 회전율과 이에 따른 매매수수료의 영향을 고려하는 사람은 매우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드뭄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만일 투자에 비용이 들지 않는다면 단기 트레이딩을 통해 엄청난 성과를 보이는 전략도 얼마든지 만들 수 있지만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우리가 앞서 살펴봤듯이 비용의 중요성과 크기는 일반적으로 생각하는 것 이상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362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B0C003-96F3-40EF-8F67-E5C2516DD373}"/>
              </a:ext>
            </a:extLst>
          </p:cNvPr>
          <p:cNvSpPr/>
          <p:nvPr/>
        </p:nvSpPr>
        <p:spPr>
          <a:xfrm>
            <a:off x="2429079" y="-1"/>
            <a:ext cx="9772057" cy="685800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75740" y="902590"/>
            <a:ext cx="76200" cy="76200"/>
          </a:xfrm>
          <a:prstGeom prst="ellipse">
            <a:avLst/>
          </a:prstGeom>
          <a:solidFill>
            <a:srgbClr val="39C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29;p6"/>
          <p:cNvSpPr txBox="1">
            <a:spLocks noChangeArrowheads="1"/>
          </p:cNvSpPr>
          <p:nvPr/>
        </p:nvSpPr>
        <p:spPr bwMode="auto">
          <a:xfrm>
            <a:off x="282930" y="352552"/>
            <a:ext cx="2258235" cy="354013"/>
          </a:xfrm>
          <a:prstGeom prst="rect">
            <a:avLst/>
          </a:prstGeom>
          <a:noFill/>
          <a:ln w="9525">
            <a:solidFill>
              <a:schemeClr val="accent1">
                <a:alpha val="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00" tIns="45700" rIns="45700" bIns="457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9pPr>
          </a:lstStyle>
          <a:p>
            <a:pPr eaLnBrk="1" latinLnBrk="0" hangingPunct="1">
              <a:buClr>
                <a:srgbClr val="D1D1D1"/>
              </a:buClr>
              <a:buSzPts val="2000"/>
            </a:pPr>
            <a:r>
              <a:rPr lang="en-US" altLang="ko-KR" sz="1100" dirty="0">
                <a:solidFill>
                  <a:srgbClr val="60D08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05</a:t>
            </a:r>
            <a:r>
              <a:rPr lang="en-US" altLang="ko-KR" sz="1100" dirty="0">
                <a:solidFill>
                  <a:srgbClr val="3191F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데이터로 투자하는 사람들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퀀트</a:t>
            </a:r>
            <a:endParaRPr lang="ko-KR" altLang="ko-KR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사각형: 둥근 모서리 39">
            <a:extLst>
              <a:ext uri="{FF2B5EF4-FFF2-40B4-BE49-F238E27FC236}">
                <a16:creationId xmlns:a16="http://schemas.microsoft.com/office/drawing/2014/main" id="{82C75B7B-C2F2-8D40-BA0E-FD975B8F5656}"/>
              </a:ext>
            </a:extLst>
          </p:cNvPr>
          <p:cNvSpPr/>
          <p:nvPr/>
        </p:nvSpPr>
        <p:spPr>
          <a:xfrm>
            <a:off x="2883792" y="723505"/>
            <a:ext cx="8932468" cy="5410989"/>
          </a:xfrm>
          <a:prstGeom prst="roundRect">
            <a:avLst>
              <a:gd name="adj" fmla="val 12627"/>
            </a:avLst>
          </a:prstGeom>
          <a:solidFill>
            <a:schemeClr val="bg1">
              <a:lumMod val="95000"/>
              <a:alpha val="80000"/>
            </a:schemeClr>
          </a:solidFill>
          <a:ln w="635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 anchorCtr="0"/>
          <a:lstStyle/>
          <a:p>
            <a:pPr marL="126000" indent="-1260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67F3D-A6CE-5345-972E-1D87135C9327}"/>
              </a:ext>
            </a:extLst>
          </p:cNvPr>
          <p:cNvSpPr txBox="1"/>
          <p:nvPr/>
        </p:nvSpPr>
        <p:spPr>
          <a:xfrm>
            <a:off x="3086433" y="882677"/>
            <a:ext cx="8386262" cy="594944"/>
          </a:xfrm>
          <a:prstGeom prst="roundRect">
            <a:avLst>
              <a:gd name="adj" fmla="val 41279"/>
            </a:avLst>
          </a:prstGeom>
          <a:solidFill>
            <a:srgbClr val="60D08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백테스트 성과를 왜곡하는 실수들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회전율과 매매수수료</a:t>
            </a:r>
          </a:p>
        </p:txBody>
      </p:sp>
      <p:sp>
        <p:nvSpPr>
          <p:cNvPr id="37" name="자유형 245"/>
          <p:cNvSpPr/>
          <p:nvPr/>
        </p:nvSpPr>
        <p:spPr>
          <a:xfrm flipH="1">
            <a:off x="9513651" y="-1"/>
            <a:ext cx="2678349" cy="902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5696" y="12991"/>
                </a:lnTo>
                <a:cubicBezTo>
                  <a:pt x="6775" y="11361"/>
                  <a:pt x="8509" y="10981"/>
                  <a:pt x="9542" y="12007"/>
                </a:cubicBezTo>
                <a:cubicBezTo>
                  <a:pt x="9876" y="12393"/>
                  <a:pt x="9983" y="12592"/>
                  <a:pt x="10203" y="12884"/>
                </a:cubicBezTo>
                <a:cubicBezTo>
                  <a:pt x="11205" y="14548"/>
                  <a:pt x="12829" y="14548"/>
                  <a:pt x="13831" y="12884"/>
                </a:cubicBezTo>
                <a:close/>
              </a:path>
            </a:pathLst>
          </a:custGeom>
          <a:solidFill>
            <a:srgbClr val="3191F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3FC62-C59A-4172-A689-EA09DCF624B8}"/>
              </a:ext>
            </a:extLst>
          </p:cNvPr>
          <p:cNvSpPr/>
          <p:nvPr/>
        </p:nvSpPr>
        <p:spPr>
          <a:xfrm>
            <a:off x="247981" y="1014097"/>
            <a:ext cx="2181097" cy="11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sz="2000" kern="1400" dirty="0" err="1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퀀트</a:t>
            </a: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투자의 핵심</a:t>
            </a:r>
          </a:p>
          <a:p>
            <a:pPr>
              <a:lnSpc>
                <a:spcPts val="2800"/>
              </a:lnSpc>
            </a:pP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데이터와</a:t>
            </a:r>
            <a:br>
              <a:rPr lang="en-US" altLang="ko-KR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백테스트</a:t>
            </a: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C6B3348C-C538-4D12-BFF9-DE6037878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90" y="1842769"/>
            <a:ext cx="5584184" cy="392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58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B0C003-96F3-40EF-8F67-E5C2516DD373}"/>
              </a:ext>
            </a:extLst>
          </p:cNvPr>
          <p:cNvSpPr/>
          <p:nvPr/>
        </p:nvSpPr>
        <p:spPr>
          <a:xfrm>
            <a:off x="2429079" y="-1"/>
            <a:ext cx="9772057" cy="685800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75740" y="902590"/>
            <a:ext cx="76200" cy="76200"/>
          </a:xfrm>
          <a:prstGeom prst="ellipse">
            <a:avLst/>
          </a:prstGeom>
          <a:solidFill>
            <a:srgbClr val="39C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29;p6"/>
          <p:cNvSpPr txBox="1">
            <a:spLocks noChangeArrowheads="1"/>
          </p:cNvSpPr>
          <p:nvPr/>
        </p:nvSpPr>
        <p:spPr bwMode="auto">
          <a:xfrm>
            <a:off x="282930" y="352552"/>
            <a:ext cx="2258235" cy="354013"/>
          </a:xfrm>
          <a:prstGeom prst="rect">
            <a:avLst/>
          </a:prstGeom>
          <a:noFill/>
          <a:ln w="9525">
            <a:solidFill>
              <a:schemeClr val="accent1">
                <a:alpha val="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00" tIns="45700" rIns="45700" bIns="457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9pPr>
          </a:lstStyle>
          <a:p>
            <a:pPr eaLnBrk="1" latinLnBrk="0" hangingPunct="1">
              <a:buClr>
                <a:srgbClr val="D1D1D1"/>
              </a:buClr>
              <a:buSzPts val="2000"/>
            </a:pPr>
            <a:r>
              <a:rPr lang="en-US" altLang="ko-KR" sz="1100" dirty="0">
                <a:solidFill>
                  <a:srgbClr val="60D08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05</a:t>
            </a:r>
            <a:r>
              <a:rPr lang="en-US" altLang="ko-KR" sz="1100" dirty="0">
                <a:solidFill>
                  <a:srgbClr val="3191F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데이터로 투자하는 사람들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퀀트</a:t>
            </a:r>
            <a:endParaRPr lang="ko-KR" altLang="ko-KR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사각형: 둥근 모서리 39">
            <a:extLst>
              <a:ext uri="{FF2B5EF4-FFF2-40B4-BE49-F238E27FC236}">
                <a16:creationId xmlns:a16="http://schemas.microsoft.com/office/drawing/2014/main" id="{82C75B7B-C2F2-8D40-BA0E-FD975B8F5656}"/>
              </a:ext>
            </a:extLst>
          </p:cNvPr>
          <p:cNvSpPr/>
          <p:nvPr/>
        </p:nvSpPr>
        <p:spPr>
          <a:xfrm>
            <a:off x="2883792" y="723505"/>
            <a:ext cx="8932468" cy="5410989"/>
          </a:xfrm>
          <a:prstGeom prst="roundRect">
            <a:avLst>
              <a:gd name="adj" fmla="val 12627"/>
            </a:avLst>
          </a:prstGeom>
          <a:solidFill>
            <a:schemeClr val="bg1">
              <a:lumMod val="95000"/>
              <a:alpha val="80000"/>
            </a:schemeClr>
          </a:solidFill>
          <a:ln w="635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 anchorCtr="0"/>
          <a:lstStyle/>
          <a:p>
            <a:pPr marL="126000" indent="-1260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67F3D-A6CE-5345-972E-1D87135C9327}"/>
              </a:ext>
            </a:extLst>
          </p:cNvPr>
          <p:cNvSpPr txBox="1"/>
          <p:nvPr/>
        </p:nvSpPr>
        <p:spPr>
          <a:xfrm>
            <a:off x="3086433" y="882677"/>
            <a:ext cx="8386262" cy="594944"/>
          </a:xfrm>
          <a:prstGeom prst="roundRect">
            <a:avLst>
              <a:gd name="adj" fmla="val 41279"/>
            </a:avLst>
          </a:prstGeom>
          <a:solidFill>
            <a:srgbClr val="60D08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백테스트 성과를 왜곡하는 실수들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회전율과 매매수수료</a:t>
            </a:r>
          </a:p>
        </p:txBody>
      </p:sp>
      <p:sp>
        <p:nvSpPr>
          <p:cNvPr id="37" name="자유형 245"/>
          <p:cNvSpPr/>
          <p:nvPr/>
        </p:nvSpPr>
        <p:spPr>
          <a:xfrm flipH="1">
            <a:off x="9513651" y="-1"/>
            <a:ext cx="2678349" cy="902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5696" y="12991"/>
                </a:lnTo>
                <a:cubicBezTo>
                  <a:pt x="6775" y="11361"/>
                  <a:pt x="8509" y="10981"/>
                  <a:pt x="9542" y="12007"/>
                </a:cubicBezTo>
                <a:cubicBezTo>
                  <a:pt x="9876" y="12393"/>
                  <a:pt x="9983" y="12592"/>
                  <a:pt x="10203" y="12884"/>
                </a:cubicBezTo>
                <a:cubicBezTo>
                  <a:pt x="11205" y="14548"/>
                  <a:pt x="12829" y="14548"/>
                  <a:pt x="13831" y="12884"/>
                </a:cubicBezTo>
                <a:close/>
              </a:path>
            </a:pathLst>
          </a:custGeom>
          <a:solidFill>
            <a:srgbClr val="3191F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3FC62-C59A-4172-A689-EA09DCF624B8}"/>
              </a:ext>
            </a:extLst>
          </p:cNvPr>
          <p:cNvSpPr/>
          <p:nvPr/>
        </p:nvSpPr>
        <p:spPr>
          <a:xfrm>
            <a:off x="247981" y="1014097"/>
            <a:ext cx="2181097" cy="11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sz="2000" kern="1400" dirty="0" err="1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퀀트</a:t>
            </a: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투자의 핵심</a:t>
            </a:r>
          </a:p>
          <a:p>
            <a:pPr>
              <a:lnSpc>
                <a:spcPts val="2800"/>
              </a:lnSpc>
            </a:pP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데이터와</a:t>
            </a:r>
            <a:br>
              <a:rPr lang="en-US" altLang="ko-KR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백테스트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471C9-247D-45C8-BB44-84AA098EE004}"/>
              </a:ext>
            </a:extLst>
          </p:cNvPr>
          <p:cNvSpPr txBox="1"/>
          <p:nvPr/>
        </p:nvSpPr>
        <p:spPr>
          <a:xfrm>
            <a:off x="3214540" y="1715678"/>
            <a:ext cx="8088198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파란색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단기반전 전략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즉 전월 수익률이 가장 낮은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20%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주식을 매수하고 전월 수익률이 가장 높은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20%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주식을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공매도하는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전략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붉은색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전형적인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밸류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전략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즉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PBR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 낮은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20%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주식을 매수하고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PBR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 높은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20%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주식을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공매도하는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전략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수수료를 고려하지 않고 백테스트 하면 단기반전 전략은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밸류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전략보다도 성과가 높은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매우 뛰어난 전략처럼 보임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거래비용을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늘려나갈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수록 성과가 급속하게 줄어들며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30bps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늘리면 오히려 손실을 기록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밸류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전략의 경우 수수료가 증가하여도 성과가 완만하게 감소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주가를 이용한 모멘텀 전략들은 회전율이 상당히 높아 수수료의 영향을 많이 받는 반면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재무제표를 이용한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밸류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전략들은 상대적으로 회전율이 낮아 그 영향이 작기 때문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306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B0C003-96F3-40EF-8F67-E5C2516DD373}"/>
              </a:ext>
            </a:extLst>
          </p:cNvPr>
          <p:cNvSpPr/>
          <p:nvPr/>
        </p:nvSpPr>
        <p:spPr>
          <a:xfrm>
            <a:off x="2429079" y="-1"/>
            <a:ext cx="9772057" cy="685800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75740" y="902590"/>
            <a:ext cx="76200" cy="76200"/>
          </a:xfrm>
          <a:prstGeom prst="ellipse">
            <a:avLst/>
          </a:prstGeom>
          <a:solidFill>
            <a:srgbClr val="39C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29;p6"/>
          <p:cNvSpPr txBox="1">
            <a:spLocks noChangeArrowheads="1"/>
          </p:cNvSpPr>
          <p:nvPr/>
        </p:nvSpPr>
        <p:spPr bwMode="auto">
          <a:xfrm>
            <a:off x="282930" y="352552"/>
            <a:ext cx="2258235" cy="354013"/>
          </a:xfrm>
          <a:prstGeom prst="rect">
            <a:avLst/>
          </a:prstGeom>
          <a:noFill/>
          <a:ln w="9525">
            <a:solidFill>
              <a:schemeClr val="accent1">
                <a:alpha val="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00" tIns="45700" rIns="45700" bIns="457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9pPr>
          </a:lstStyle>
          <a:p>
            <a:pPr eaLnBrk="1" latinLnBrk="0" hangingPunct="1">
              <a:buClr>
                <a:srgbClr val="D1D1D1"/>
              </a:buClr>
              <a:buSzPts val="2000"/>
            </a:pPr>
            <a:r>
              <a:rPr lang="en-US" altLang="ko-KR" sz="1100" dirty="0">
                <a:solidFill>
                  <a:srgbClr val="60D08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05</a:t>
            </a:r>
            <a:r>
              <a:rPr lang="en-US" altLang="ko-KR" sz="1100" dirty="0">
                <a:solidFill>
                  <a:srgbClr val="3191F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데이터로 투자하는 사람들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퀀트</a:t>
            </a:r>
            <a:endParaRPr lang="ko-KR" altLang="ko-KR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사각형: 둥근 모서리 39">
            <a:extLst>
              <a:ext uri="{FF2B5EF4-FFF2-40B4-BE49-F238E27FC236}">
                <a16:creationId xmlns:a16="http://schemas.microsoft.com/office/drawing/2014/main" id="{82C75B7B-C2F2-8D40-BA0E-FD975B8F5656}"/>
              </a:ext>
            </a:extLst>
          </p:cNvPr>
          <p:cNvSpPr/>
          <p:nvPr/>
        </p:nvSpPr>
        <p:spPr>
          <a:xfrm>
            <a:off x="2883792" y="723505"/>
            <a:ext cx="8932468" cy="5410989"/>
          </a:xfrm>
          <a:prstGeom prst="roundRect">
            <a:avLst>
              <a:gd name="adj" fmla="val 12627"/>
            </a:avLst>
          </a:prstGeom>
          <a:solidFill>
            <a:schemeClr val="bg1">
              <a:lumMod val="95000"/>
              <a:alpha val="80000"/>
            </a:schemeClr>
          </a:solidFill>
          <a:ln w="635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 anchorCtr="0"/>
          <a:lstStyle/>
          <a:p>
            <a:pPr marL="126000" indent="-1260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67F3D-A6CE-5345-972E-1D87135C9327}"/>
              </a:ext>
            </a:extLst>
          </p:cNvPr>
          <p:cNvSpPr txBox="1"/>
          <p:nvPr/>
        </p:nvSpPr>
        <p:spPr>
          <a:xfrm>
            <a:off x="3086433" y="882677"/>
            <a:ext cx="8386262" cy="594944"/>
          </a:xfrm>
          <a:prstGeom prst="roundRect">
            <a:avLst>
              <a:gd name="adj" fmla="val 41279"/>
            </a:avLst>
          </a:prstGeom>
          <a:solidFill>
            <a:srgbClr val="60D08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백테스트 성과를 왜곡하는 실수들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회전율과 매매수수료</a:t>
            </a:r>
          </a:p>
        </p:txBody>
      </p:sp>
      <p:sp>
        <p:nvSpPr>
          <p:cNvPr id="37" name="자유형 245"/>
          <p:cNvSpPr/>
          <p:nvPr/>
        </p:nvSpPr>
        <p:spPr>
          <a:xfrm flipH="1">
            <a:off x="9513651" y="-1"/>
            <a:ext cx="2678349" cy="902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5696" y="12991"/>
                </a:lnTo>
                <a:cubicBezTo>
                  <a:pt x="6775" y="11361"/>
                  <a:pt x="8509" y="10981"/>
                  <a:pt x="9542" y="12007"/>
                </a:cubicBezTo>
                <a:cubicBezTo>
                  <a:pt x="9876" y="12393"/>
                  <a:pt x="9983" y="12592"/>
                  <a:pt x="10203" y="12884"/>
                </a:cubicBezTo>
                <a:cubicBezTo>
                  <a:pt x="11205" y="14548"/>
                  <a:pt x="12829" y="14548"/>
                  <a:pt x="13831" y="12884"/>
                </a:cubicBezTo>
                <a:close/>
              </a:path>
            </a:pathLst>
          </a:custGeom>
          <a:solidFill>
            <a:srgbClr val="3191F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3FC62-C59A-4172-A689-EA09DCF624B8}"/>
              </a:ext>
            </a:extLst>
          </p:cNvPr>
          <p:cNvSpPr/>
          <p:nvPr/>
        </p:nvSpPr>
        <p:spPr>
          <a:xfrm>
            <a:off x="247981" y="1014097"/>
            <a:ext cx="2181097" cy="11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sz="2000" kern="1400" dirty="0" err="1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퀀트</a:t>
            </a: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투자의 핵심</a:t>
            </a:r>
          </a:p>
          <a:p>
            <a:pPr>
              <a:lnSpc>
                <a:spcPts val="2800"/>
              </a:lnSpc>
            </a:pP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데이터와</a:t>
            </a:r>
            <a:br>
              <a:rPr lang="en-US" altLang="ko-KR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백테스트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471C9-247D-45C8-BB44-84AA098EE004}"/>
              </a:ext>
            </a:extLst>
          </p:cNvPr>
          <p:cNvSpPr txBox="1"/>
          <p:nvPr/>
        </p:nvSpPr>
        <p:spPr>
          <a:xfrm>
            <a:off x="3214540" y="1715678"/>
            <a:ext cx="8088198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모델에 나오는 대로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퀀트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전략을 구현할 경우 상당한 회전율이 발생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백테스트를 통해 기대했던 것 보다 실제 수익률은 훨씬 낮아질 수 있음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실제 투자를 위해서는 수익률이 높은 전략을 찾는 것 뿐만 아니라 회전율을 줄이는 방법도 같이 연구를 하여 수익률과 거래비용의 균형점을 택할 필요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BCD93CA-8CE5-425D-9454-FDD151359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9750"/>
              </p:ext>
            </p:extLst>
          </p:nvPr>
        </p:nvGraphicFramePr>
        <p:xfrm>
          <a:off x="5530507" y="3558072"/>
          <a:ext cx="3456264" cy="20625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132">
                  <a:extLst>
                    <a:ext uri="{9D8B030D-6E8A-4147-A177-3AD203B41FA5}">
                      <a16:colId xmlns:a16="http://schemas.microsoft.com/office/drawing/2014/main" val="2911570783"/>
                    </a:ext>
                  </a:extLst>
                </a:gridCol>
                <a:gridCol w="1728132">
                  <a:extLst>
                    <a:ext uri="{9D8B030D-6E8A-4147-A177-3AD203B41FA5}">
                      <a16:colId xmlns:a16="http://schemas.microsoft.com/office/drawing/2014/main" val="2624075247"/>
                    </a:ext>
                  </a:extLst>
                </a:gridCol>
              </a:tblGrid>
              <a:tr h="3437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kern="1200" dirty="0" err="1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팩터</a:t>
                      </a:r>
                      <a:endParaRPr lang="ko-KR" altLang="en-US" sz="1800" kern="120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C1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kern="120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연간 회전율</a:t>
                      </a:r>
                      <a:r>
                        <a:rPr lang="en-US" altLang="ko-KR" sz="1800" kern="120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C1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68475"/>
                  </a:ext>
                </a:extLst>
              </a:tr>
              <a:tr h="3437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밸류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316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83242"/>
                  </a:ext>
                </a:extLst>
              </a:tr>
              <a:tr h="3437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사이즈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kern="120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465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38667"/>
                  </a:ext>
                </a:extLst>
              </a:tr>
              <a:tr h="3437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kern="120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모멘텀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kern="120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742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88466"/>
                  </a:ext>
                </a:extLst>
              </a:tr>
              <a:tr h="3437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kern="1200" dirty="0" err="1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로우볼</a:t>
                      </a:r>
                      <a:endParaRPr lang="ko-KR" altLang="en-US" sz="1800" kern="120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kern="120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261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80157"/>
                  </a:ext>
                </a:extLst>
              </a:tr>
              <a:tr h="3437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kern="120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퀄리티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kern="120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191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72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439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B0C003-96F3-40EF-8F67-E5C2516DD373}"/>
              </a:ext>
            </a:extLst>
          </p:cNvPr>
          <p:cNvSpPr/>
          <p:nvPr/>
        </p:nvSpPr>
        <p:spPr>
          <a:xfrm>
            <a:off x="2441943" y="-1"/>
            <a:ext cx="9772057" cy="685800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75740" y="902590"/>
            <a:ext cx="76200" cy="76200"/>
          </a:xfrm>
          <a:prstGeom prst="ellipse">
            <a:avLst/>
          </a:prstGeom>
          <a:solidFill>
            <a:srgbClr val="39C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29;p6"/>
          <p:cNvSpPr txBox="1">
            <a:spLocks noChangeArrowheads="1"/>
          </p:cNvSpPr>
          <p:nvPr/>
        </p:nvSpPr>
        <p:spPr bwMode="auto">
          <a:xfrm>
            <a:off x="282930" y="352552"/>
            <a:ext cx="2258235" cy="354013"/>
          </a:xfrm>
          <a:prstGeom prst="rect">
            <a:avLst/>
          </a:prstGeom>
          <a:noFill/>
          <a:ln w="9525">
            <a:solidFill>
              <a:schemeClr val="accent1">
                <a:alpha val="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00" tIns="45700" rIns="45700" bIns="457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9pPr>
          </a:lstStyle>
          <a:p>
            <a:pPr eaLnBrk="1" latinLnBrk="0" hangingPunct="1">
              <a:buClr>
                <a:srgbClr val="D1D1D1"/>
              </a:buClr>
              <a:buSzPts val="2000"/>
            </a:pPr>
            <a:r>
              <a:rPr lang="en-US" altLang="ko-KR" sz="1100" dirty="0">
                <a:solidFill>
                  <a:srgbClr val="60D08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02</a:t>
            </a:r>
            <a:r>
              <a:rPr lang="en-US" altLang="ko-KR" sz="1100" dirty="0">
                <a:solidFill>
                  <a:srgbClr val="3191F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데이터로 보는 투자의 기본 </a:t>
            </a:r>
            <a:endParaRPr lang="ko-KR" altLang="ko-KR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사각형: 둥근 모서리 39">
            <a:extLst>
              <a:ext uri="{FF2B5EF4-FFF2-40B4-BE49-F238E27FC236}">
                <a16:creationId xmlns:a16="http://schemas.microsoft.com/office/drawing/2014/main" id="{82C75B7B-C2F2-8D40-BA0E-FD975B8F5656}"/>
              </a:ext>
            </a:extLst>
          </p:cNvPr>
          <p:cNvSpPr/>
          <p:nvPr/>
        </p:nvSpPr>
        <p:spPr>
          <a:xfrm>
            <a:off x="2861737" y="740144"/>
            <a:ext cx="8932468" cy="5410989"/>
          </a:xfrm>
          <a:prstGeom prst="roundRect">
            <a:avLst>
              <a:gd name="adj" fmla="val 12627"/>
            </a:avLst>
          </a:prstGeom>
          <a:solidFill>
            <a:schemeClr val="bg1">
              <a:lumMod val="95000"/>
              <a:alpha val="80000"/>
            </a:schemeClr>
          </a:solidFill>
          <a:ln w="635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 anchorCtr="0"/>
          <a:lstStyle/>
          <a:p>
            <a:pPr marL="126000" indent="-1260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67F3D-A6CE-5345-972E-1D87135C9327}"/>
              </a:ext>
            </a:extLst>
          </p:cNvPr>
          <p:cNvSpPr txBox="1"/>
          <p:nvPr/>
        </p:nvSpPr>
        <p:spPr>
          <a:xfrm>
            <a:off x="3086433" y="882677"/>
            <a:ext cx="8386262" cy="594944"/>
          </a:xfrm>
          <a:prstGeom prst="roundRect">
            <a:avLst>
              <a:gd name="adj" fmla="val 41279"/>
            </a:avLst>
          </a:prstGeom>
          <a:solidFill>
            <a:srgbClr val="60D08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주식 투자의 비용</a:t>
            </a:r>
          </a:p>
        </p:txBody>
      </p:sp>
      <p:sp>
        <p:nvSpPr>
          <p:cNvPr id="37" name="자유형 245"/>
          <p:cNvSpPr/>
          <p:nvPr/>
        </p:nvSpPr>
        <p:spPr>
          <a:xfrm flipH="1">
            <a:off x="9513651" y="-1"/>
            <a:ext cx="2678349" cy="902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5696" y="12991"/>
                </a:lnTo>
                <a:cubicBezTo>
                  <a:pt x="6775" y="11361"/>
                  <a:pt x="8509" y="10981"/>
                  <a:pt x="9542" y="12007"/>
                </a:cubicBezTo>
                <a:cubicBezTo>
                  <a:pt x="9876" y="12393"/>
                  <a:pt x="9983" y="12592"/>
                  <a:pt x="10203" y="12884"/>
                </a:cubicBezTo>
                <a:cubicBezTo>
                  <a:pt x="11205" y="14548"/>
                  <a:pt x="12829" y="14548"/>
                  <a:pt x="13831" y="12884"/>
                </a:cubicBezTo>
                <a:close/>
              </a:path>
            </a:pathLst>
          </a:custGeom>
          <a:solidFill>
            <a:srgbClr val="3191F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B9CB5-2087-4F5D-B3FA-57A5089B3C4F}"/>
              </a:ext>
            </a:extLst>
          </p:cNvPr>
          <p:cNvSpPr txBox="1"/>
          <p:nvPr/>
        </p:nvSpPr>
        <p:spPr>
          <a:xfrm>
            <a:off x="3214540" y="1715678"/>
            <a:ext cx="8088198" cy="305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매매수수료</a:t>
            </a:r>
            <a:b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b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개인투자자의 경우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HTS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나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MTS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이용하면 매매수수료가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0.01%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도 되지 않는 증권사도 많으며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무료 이벤트를 제공하는 곳도 많음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증권거래세</a:t>
            </a:r>
            <a:b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b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매도가액에 일정 세율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현재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0.23%, 2023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0.15%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인하 예정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을 곱해 내야함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  <a:b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투자한 주식이 하락해 손해를 보더라도 이는 무조건 내야하는 금액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</a:p>
          <a:p>
            <a:pPr>
              <a:spcBef>
                <a:spcPts val="500"/>
              </a:spcBef>
              <a:buClr>
                <a:schemeClr val="bg1">
                  <a:lumMod val="75000"/>
                </a:schemeClr>
              </a:buClr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3FC62-C59A-4172-A689-EA09DCF624B8}"/>
              </a:ext>
            </a:extLst>
          </p:cNvPr>
          <p:cNvSpPr/>
          <p:nvPr/>
        </p:nvSpPr>
        <p:spPr>
          <a:xfrm>
            <a:off x="247982" y="1014097"/>
            <a:ext cx="1882375" cy="78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데이터로 보는</a:t>
            </a:r>
            <a:br>
              <a:rPr lang="en-US" altLang="ko-KR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비용의 중요성</a:t>
            </a:r>
          </a:p>
        </p:txBody>
      </p:sp>
    </p:spTree>
    <p:extLst>
      <p:ext uri="{BB962C8B-B14F-4D97-AF65-F5344CB8AC3E}">
        <p14:creationId xmlns:p14="http://schemas.microsoft.com/office/powerpoint/2010/main" val="3254607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B0C003-96F3-40EF-8F67-E5C2516DD373}"/>
              </a:ext>
            </a:extLst>
          </p:cNvPr>
          <p:cNvSpPr/>
          <p:nvPr/>
        </p:nvSpPr>
        <p:spPr>
          <a:xfrm>
            <a:off x="2441943" y="-1"/>
            <a:ext cx="9772057" cy="685800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75740" y="902590"/>
            <a:ext cx="76200" cy="76200"/>
          </a:xfrm>
          <a:prstGeom prst="ellipse">
            <a:avLst/>
          </a:prstGeom>
          <a:solidFill>
            <a:srgbClr val="39C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29;p6"/>
          <p:cNvSpPr txBox="1">
            <a:spLocks noChangeArrowheads="1"/>
          </p:cNvSpPr>
          <p:nvPr/>
        </p:nvSpPr>
        <p:spPr bwMode="auto">
          <a:xfrm>
            <a:off x="282930" y="352552"/>
            <a:ext cx="2258235" cy="354013"/>
          </a:xfrm>
          <a:prstGeom prst="rect">
            <a:avLst/>
          </a:prstGeom>
          <a:noFill/>
          <a:ln w="9525">
            <a:solidFill>
              <a:schemeClr val="accent1">
                <a:alpha val="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00" tIns="45700" rIns="45700" bIns="457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9pPr>
          </a:lstStyle>
          <a:p>
            <a:pPr eaLnBrk="1" latinLnBrk="0" hangingPunct="1">
              <a:buClr>
                <a:srgbClr val="D1D1D1"/>
              </a:buClr>
              <a:buSzPts val="2000"/>
            </a:pPr>
            <a:r>
              <a:rPr lang="en-US" altLang="ko-KR" sz="1100" dirty="0">
                <a:solidFill>
                  <a:srgbClr val="60D08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02</a:t>
            </a:r>
            <a:r>
              <a:rPr lang="en-US" altLang="ko-KR" sz="1100" dirty="0">
                <a:solidFill>
                  <a:srgbClr val="3191F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데이터로 보는 투자의 기본 </a:t>
            </a:r>
            <a:endParaRPr lang="ko-KR" altLang="ko-KR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사각형: 둥근 모서리 39">
            <a:extLst>
              <a:ext uri="{FF2B5EF4-FFF2-40B4-BE49-F238E27FC236}">
                <a16:creationId xmlns:a16="http://schemas.microsoft.com/office/drawing/2014/main" id="{82C75B7B-C2F2-8D40-BA0E-FD975B8F5656}"/>
              </a:ext>
            </a:extLst>
          </p:cNvPr>
          <p:cNvSpPr/>
          <p:nvPr/>
        </p:nvSpPr>
        <p:spPr>
          <a:xfrm>
            <a:off x="2861737" y="740144"/>
            <a:ext cx="8932468" cy="5410989"/>
          </a:xfrm>
          <a:prstGeom prst="roundRect">
            <a:avLst>
              <a:gd name="adj" fmla="val 12627"/>
            </a:avLst>
          </a:prstGeom>
          <a:solidFill>
            <a:schemeClr val="bg1">
              <a:lumMod val="95000"/>
              <a:alpha val="80000"/>
            </a:schemeClr>
          </a:solidFill>
          <a:ln w="635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 anchorCtr="0"/>
          <a:lstStyle/>
          <a:p>
            <a:pPr marL="126000" indent="-1260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67F3D-A6CE-5345-972E-1D87135C9327}"/>
              </a:ext>
            </a:extLst>
          </p:cNvPr>
          <p:cNvSpPr txBox="1"/>
          <p:nvPr/>
        </p:nvSpPr>
        <p:spPr>
          <a:xfrm>
            <a:off x="3086433" y="882677"/>
            <a:ext cx="8386262" cy="594944"/>
          </a:xfrm>
          <a:prstGeom prst="roundRect">
            <a:avLst>
              <a:gd name="adj" fmla="val 41279"/>
            </a:avLst>
          </a:prstGeom>
          <a:solidFill>
            <a:srgbClr val="60D08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주식 투자의 비용</a:t>
            </a:r>
          </a:p>
        </p:txBody>
      </p:sp>
      <p:sp>
        <p:nvSpPr>
          <p:cNvPr id="37" name="자유형 245"/>
          <p:cNvSpPr/>
          <p:nvPr/>
        </p:nvSpPr>
        <p:spPr>
          <a:xfrm flipH="1">
            <a:off x="9513651" y="-1"/>
            <a:ext cx="2678349" cy="902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5696" y="12991"/>
                </a:lnTo>
                <a:cubicBezTo>
                  <a:pt x="6775" y="11361"/>
                  <a:pt x="8509" y="10981"/>
                  <a:pt x="9542" y="12007"/>
                </a:cubicBezTo>
                <a:cubicBezTo>
                  <a:pt x="9876" y="12393"/>
                  <a:pt x="9983" y="12592"/>
                  <a:pt x="10203" y="12884"/>
                </a:cubicBezTo>
                <a:cubicBezTo>
                  <a:pt x="11205" y="14548"/>
                  <a:pt x="12829" y="14548"/>
                  <a:pt x="13831" y="12884"/>
                </a:cubicBezTo>
                <a:close/>
              </a:path>
            </a:pathLst>
          </a:custGeom>
          <a:solidFill>
            <a:srgbClr val="3191F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B9CB5-2087-4F5D-B3FA-57A5089B3C4F}"/>
              </a:ext>
            </a:extLst>
          </p:cNvPr>
          <p:cNvSpPr txBox="1"/>
          <p:nvPr/>
        </p:nvSpPr>
        <p:spPr>
          <a:xfrm>
            <a:off x="3214540" y="1715678"/>
            <a:ext cx="8088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+mj-lt"/>
              <a:buAutoNum type="arabicPeriod" startAt="3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매수 호가와 매도 호가의 차이 및 시장충격 비용</a:t>
            </a:r>
            <a:b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b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삼성전자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호가별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잔량이 많아 원하는 금액을 자유롭게 매매 가능</a:t>
            </a:r>
            <a:b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소형주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호가별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잔량이 작아서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매매시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시장에 충격을 줌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3FC62-C59A-4172-A689-EA09DCF624B8}"/>
              </a:ext>
            </a:extLst>
          </p:cNvPr>
          <p:cNvSpPr/>
          <p:nvPr/>
        </p:nvSpPr>
        <p:spPr>
          <a:xfrm>
            <a:off x="247982" y="1014097"/>
            <a:ext cx="1882375" cy="78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데이터로 보는</a:t>
            </a:r>
            <a:br>
              <a:rPr lang="en-US" altLang="ko-KR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비용의 중요성</a:t>
            </a: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1B1E3C61-79F4-4776-9EAE-2F02764C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561" y="3098320"/>
            <a:ext cx="4938450" cy="278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001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B0C003-96F3-40EF-8F67-E5C2516DD373}"/>
              </a:ext>
            </a:extLst>
          </p:cNvPr>
          <p:cNvSpPr/>
          <p:nvPr/>
        </p:nvSpPr>
        <p:spPr>
          <a:xfrm>
            <a:off x="2441943" y="-1"/>
            <a:ext cx="9772057" cy="685800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75740" y="902590"/>
            <a:ext cx="76200" cy="76200"/>
          </a:xfrm>
          <a:prstGeom prst="ellipse">
            <a:avLst/>
          </a:prstGeom>
          <a:solidFill>
            <a:srgbClr val="39C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29;p6"/>
          <p:cNvSpPr txBox="1">
            <a:spLocks noChangeArrowheads="1"/>
          </p:cNvSpPr>
          <p:nvPr/>
        </p:nvSpPr>
        <p:spPr bwMode="auto">
          <a:xfrm>
            <a:off x="282930" y="352552"/>
            <a:ext cx="2258235" cy="354013"/>
          </a:xfrm>
          <a:prstGeom prst="rect">
            <a:avLst/>
          </a:prstGeom>
          <a:noFill/>
          <a:ln w="9525">
            <a:solidFill>
              <a:schemeClr val="accent1">
                <a:alpha val="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00" tIns="45700" rIns="45700" bIns="457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9pPr>
          </a:lstStyle>
          <a:p>
            <a:pPr eaLnBrk="1" latinLnBrk="0" hangingPunct="1">
              <a:buClr>
                <a:srgbClr val="D1D1D1"/>
              </a:buClr>
              <a:buSzPts val="2000"/>
            </a:pPr>
            <a:r>
              <a:rPr lang="en-US" altLang="ko-KR" sz="1100" dirty="0">
                <a:solidFill>
                  <a:srgbClr val="60D08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02</a:t>
            </a:r>
            <a:r>
              <a:rPr lang="en-US" altLang="ko-KR" sz="1100" dirty="0">
                <a:solidFill>
                  <a:srgbClr val="3191F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데이터로 보는 투자의 기본 </a:t>
            </a:r>
            <a:endParaRPr lang="ko-KR" altLang="ko-KR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사각형: 둥근 모서리 39">
            <a:extLst>
              <a:ext uri="{FF2B5EF4-FFF2-40B4-BE49-F238E27FC236}">
                <a16:creationId xmlns:a16="http://schemas.microsoft.com/office/drawing/2014/main" id="{82C75B7B-C2F2-8D40-BA0E-FD975B8F5656}"/>
              </a:ext>
            </a:extLst>
          </p:cNvPr>
          <p:cNvSpPr/>
          <p:nvPr/>
        </p:nvSpPr>
        <p:spPr>
          <a:xfrm>
            <a:off x="2861737" y="740144"/>
            <a:ext cx="8932468" cy="5410989"/>
          </a:xfrm>
          <a:prstGeom prst="roundRect">
            <a:avLst>
              <a:gd name="adj" fmla="val 12627"/>
            </a:avLst>
          </a:prstGeom>
          <a:solidFill>
            <a:schemeClr val="bg1">
              <a:lumMod val="95000"/>
              <a:alpha val="80000"/>
            </a:schemeClr>
          </a:solidFill>
          <a:ln w="635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 anchorCtr="0"/>
          <a:lstStyle/>
          <a:p>
            <a:pPr marL="126000" indent="-1260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67F3D-A6CE-5345-972E-1D87135C9327}"/>
              </a:ext>
            </a:extLst>
          </p:cNvPr>
          <p:cNvSpPr txBox="1"/>
          <p:nvPr/>
        </p:nvSpPr>
        <p:spPr>
          <a:xfrm>
            <a:off x="3086433" y="882677"/>
            <a:ext cx="8386262" cy="594944"/>
          </a:xfrm>
          <a:prstGeom prst="roundRect">
            <a:avLst>
              <a:gd name="adj" fmla="val 41279"/>
            </a:avLst>
          </a:prstGeom>
          <a:solidFill>
            <a:srgbClr val="60D08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주식 투자의 비용</a:t>
            </a:r>
          </a:p>
        </p:txBody>
      </p:sp>
      <p:sp>
        <p:nvSpPr>
          <p:cNvPr id="37" name="자유형 245"/>
          <p:cNvSpPr/>
          <p:nvPr/>
        </p:nvSpPr>
        <p:spPr>
          <a:xfrm flipH="1">
            <a:off x="9513651" y="-1"/>
            <a:ext cx="2678349" cy="902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5696" y="12991"/>
                </a:lnTo>
                <a:cubicBezTo>
                  <a:pt x="6775" y="11361"/>
                  <a:pt x="8509" y="10981"/>
                  <a:pt x="9542" y="12007"/>
                </a:cubicBezTo>
                <a:cubicBezTo>
                  <a:pt x="9876" y="12393"/>
                  <a:pt x="9983" y="12592"/>
                  <a:pt x="10203" y="12884"/>
                </a:cubicBezTo>
                <a:cubicBezTo>
                  <a:pt x="11205" y="14548"/>
                  <a:pt x="12829" y="14548"/>
                  <a:pt x="13831" y="12884"/>
                </a:cubicBezTo>
                <a:close/>
              </a:path>
            </a:pathLst>
          </a:custGeom>
          <a:solidFill>
            <a:srgbClr val="3191F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B9CB5-2087-4F5D-B3FA-57A5089B3C4F}"/>
              </a:ext>
            </a:extLst>
          </p:cNvPr>
          <p:cNvSpPr txBox="1"/>
          <p:nvPr/>
        </p:nvSpPr>
        <p:spPr>
          <a:xfrm>
            <a:off x="3214540" y="1715678"/>
            <a:ext cx="8088198" cy="1264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2020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 주식 투자자들의 수익률</a:t>
            </a:r>
            <a:b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기존투자자는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18.8%,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신규투자자는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5.9%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기록했지만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거래비용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거래세 및 수수료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제외하고 나면 각각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15.0%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와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-1.2%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기록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거래비용으로 각각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3.8%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와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7.1%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나 지출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3FC62-C59A-4172-A689-EA09DCF624B8}"/>
              </a:ext>
            </a:extLst>
          </p:cNvPr>
          <p:cNvSpPr/>
          <p:nvPr/>
        </p:nvSpPr>
        <p:spPr>
          <a:xfrm>
            <a:off x="247982" y="1014097"/>
            <a:ext cx="1882375" cy="78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데이터로 보는</a:t>
            </a:r>
            <a:br>
              <a:rPr lang="en-US" altLang="ko-KR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비용의 중요성</a:t>
            </a:r>
          </a:p>
        </p:txBody>
      </p:sp>
      <p:pic>
        <p:nvPicPr>
          <p:cNvPr id="35842" name="Picture 2">
            <a:extLst>
              <a:ext uri="{FF2B5EF4-FFF2-40B4-BE49-F238E27FC236}">
                <a16:creationId xmlns:a16="http://schemas.microsoft.com/office/drawing/2014/main" id="{9135F074-FD00-48F7-ABE8-33EC87A0E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479" y="3218184"/>
            <a:ext cx="5024984" cy="26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86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B0C003-96F3-40EF-8F67-E5C2516DD373}"/>
              </a:ext>
            </a:extLst>
          </p:cNvPr>
          <p:cNvSpPr/>
          <p:nvPr/>
        </p:nvSpPr>
        <p:spPr>
          <a:xfrm>
            <a:off x="2429079" y="-1"/>
            <a:ext cx="9772057" cy="685800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75740" y="902590"/>
            <a:ext cx="76200" cy="76200"/>
          </a:xfrm>
          <a:prstGeom prst="ellipse">
            <a:avLst/>
          </a:prstGeom>
          <a:solidFill>
            <a:srgbClr val="39C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29;p6"/>
          <p:cNvSpPr txBox="1">
            <a:spLocks noChangeArrowheads="1"/>
          </p:cNvSpPr>
          <p:nvPr/>
        </p:nvSpPr>
        <p:spPr bwMode="auto">
          <a:xfrm>
            <a:off x="282930" y="352552"/>
            <a:ext cx="2258235" cy="354013"/>
          </a:xfrm>
          <a:prstGeom prst="rect">
            <a:avLst/>
          </a:prstGeom>
          <a:noFill/>
          <a:ln w="9525">
            <a:solidFill>
              <a:schemeClr val="accent1">
                <a:alpha val="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00" tIns="45700" rIns="45700" bIns="457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9pPr>
          </a:lstStyle>
          <a:p>
            <a:pPr eaLnBrk="1" latinLnBrk="0" hangingPunct="1">
              <a:buClr>
                <a:srgbClr val="D1D1D1"/>
              </a:buClr>
              <a:buSzPts val="2000"/>
            </a:pPr>
            <a:r>
              <a:rPr lang="en-US" altLang="ko-KR" sz="1100" dirty="0">
                <a:solidFill>
                  <a:srgbClr val="60D08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05</a:t>
            </a:r>
            <a:r>
              <a:rPr lang="en-US" altLang="ko-KR" sz="1100" dirty="0">
                <a:solidFill>
                  <a:srgbClr val="3191F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데이터로 투자하는 사람들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퀀트</a:t>
            </a:r>
            <a:endParaRPr lang="ko-KR" altLang="ko-KR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사각형: 둥근 모서리 39">
            <a:extLst>
              <a:ext uri="{FF2B5EF4-FFF2-40B4-BE49-F238E27FC236}">
                <a16:creationId xmlns:a16="http://schemas.microsoft.com/office/drawing/2014/main" id="{82C75B7B-C2F2-8D40-BA0E-FD975B8F5656}"/>
              </a:ext>
            </a:extLst>
          </p:cNvPr>
          <p:cNvSpPr/>
          <p:nvPr/>
        </p:nvSpPr>
        <p:spPr>
          <a:xfrm>
            <a:off x="2883792" y="723505"/>
            <a:ext cx="8932468" cy="5410989"/>
          </a:xfrm>
          <a:prstGeom prst="roundRect">
            <a:avLst>
              <a:gd name="adj" fmla="val 12627"/>
            </a:avLst>
          </a:prstGeom>
          <a:solidFill>
            <a:schemeClr val="bg1">
              <a:lumMod val="95000"/>
              <a:alpha val="80000"/>
            </a:schemeClr>
          </a:solidFill>
          <a:ln w="635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 anchorCtr="0"/>
          <a:lstStyle/>
          <a:p>
            <a:pPr marL="126000" indent="-1260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67F3D-A6CE-5345-972E-1D87135C9327}"/>
              </a:ext>
            </a:extLst>
          </p:cNvPr>
          <p:cNvSpPr txBox="1"/>
          <p:nvPr/>
        </p:nvSpPr>
        <p:spPr>
          <a:xfrm>
            <a:off x="3086433" y="882677"/>
            <a:ext cx="8386262" cy="594944"/>
          </a:xfrm>
          <a:prstGeom prst="roundRect">
            <a:avLst>
              <a:gd name="adj" fmla="val 41279"/>
            </a:avLst>
          </a:prstGeom>
          <a:solidFill>
            <a:srgbClr val="60D08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백테스트 성과를 왜곡하는 실수들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생존 편향</a:t>
            </a:r>
          </a:p>
        </p:txBody>
      </p:sp>
      <p:sp>
        <p:nvSpPr>
          <p:cNvPr id="37" name="자유형 245"/>
          <p:cNvSpPr/>
          <p:nvPr/>
        </p:nvSpPr>
        <p:spPr>
          <a:xfrm flipH="1">
            <a:off x="9513651" y="-1"/>
            <a:ext cx="2678349" cy="902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5696" y="12991"/>
                </a:lnTo>
                <a:cubicBezTo>
                  <a:pt x="6775" y="11361"/>
                  <a:pt x="8509" y="10981"/>
                  <a:pt x="9542" y="12007"/>
                </a:cubicBezTo>
                <a:cubicBezTo>
                  <a:pt x="9876" y="12393"/>
                  <a:pt x="9983" y="12592"/>
                  <a:pt x="10203" y="12884"/>
                </a:cubicBezTo>
                <a:cubicBezTo>
                  <a:pt x="11205" y="14548"/>
                  <a:pt x="12829" y="14548"/>
                  <a:pt x="13831" y="12884"/>
                </a:cubicBezTo>
                <a:close/>
              </a:path>
            </a:pathLst>
          </a:custGeom>
          <a:solidFill>
            <a:srgbClr val="3191F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3FC62-C59A-4172-A689-EA09DCF624B8}"/>
              </a:ext>
            </a:extLst>
          </p:cNvPr>
          <p:cNvSpPr/>
          <p:nvPr/>
        </p:nvSpPr>
        <p:spPr>
          <a:xfrm>
            <a:off x="247981" y="1014097"/>
            <a:ext cx="2181097" cy="11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sz="2000" kern="1400" dirty="0" err="1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퀀트</a:t>
            </a: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투자의 핵심</a:t>
            </a:r>
          </a:p>
          <a:p>
            <a:pPr>
              <a:lnSpc>
                <a:spcPts val="2800"/>
              </a:lnSpc>
            </a:pP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데이터와</a:t>
            </a:r>
            <a:br>
              <a:rPr lang="en-US" altLang="ko-KR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백테스트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471C9-247D-45C8-BB44-84AA098EE004}"/>
              </a:ext>
            </a:extLst>
          </p:cNvPr>
          <p:cNvSpPr txBox="1"/>
          <p:nvPr/>
        </p:nvSpPr>
        <p:spPr>
          <a:xfrm>
            <a:off x="3214540" y="1715678"/>
            <a:ext cx="8088198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머튼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(Merton)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모형을 이용해 각 종목의 부도 확률을 계산한 다음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부도 확률이 높은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(Q1)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그룹과 부도 확률이 낮은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(Q5)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그룹의 누적수익률을 구함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그림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는 과거에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상장폐지된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종목들도 모두 고려가 된 올바른 백테스트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800100" lvl="1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부도 확률이 낮은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(Q5),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즉 우량성이 높은 종목들의 수익률이 좋음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800100" lvl="1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부도 확률이 높은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(Q1),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즉 우량성이 낮은 종목들의 수익률은 좋지 않음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800100" lvl="1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우량성이 높은 종목에 투자하는 전략을 세울 수 있음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800100" lvl="1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그림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는 현재 상장된 종목만을 대상으로 한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즉 생존 편향이 있는 백테스트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800100" lvl="1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부도 확률이 높은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(Q1)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저 우량성의 주식들이 압도적으로 높은 수익률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797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B0C003-96F3-40EF-8F67-E5C2516DD373}"/>
              </a:ext>
            </a:extLst>
          </p:cNvPr>
          <p:cNvSpPr/>
          <p:nvPr/>
        </p:nvSpPr>
        <p:spPr>
          <a:xfrm>
            <a:off x="2429079" y="-1"/>
            <a:ext cx="9772057" cy="685800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75740" y="902590"/>
            <a:ext cx="76200" cy="76200"/>
          </a:xfrm>
          <a:prstGeom prst="ellipse">
            <a:avLst/>
          </a:prstGeom>
          <a:solidFill>
            <a:srgbClr val="39C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29;p6"/>
          <p:cNvSpPr txBox="1">
            <a:spLocks noChangeArrowheads="1"/>
          </p:cNvSpPr>
          <p:nvPr/>
        </p:nvSpPr>
        <p:spPr bwMode="auto">
          <a:xfrm>
            <a:off x="282930" y="352552"/>
            <a:ext cx="2258235" cy="354013"/>
          </a:xfrm>
          <a:prstGeom prst="rect">
            <a:avLst/>
          </a:prstGeom>
          <a:noFill/>
          <a:ln w="9525">
            <a:solidFill>
              <a:schemeClr val="accent1">
                <a:alpha val="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00" tIns="45700" rIns="45700" bIns="457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9pPr>
          </a:lstStyle>
          <a:p>
            <a:pPr eaLnBrk="1" latinLnBrk="0" hangingPunct="1">
              <a:buClr>
                <a:srgbClr val="D1D1D1"/>
              </a:buClr>
              <a:buSzPts val="2000"/>
            </a:pPr>
            <a:r>
              <a:rPr lang="en-US" altLang="ko-KR" sz="1100" dirty="0">
                <a:solidFill>
                  <a:srgbClr val="60D08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05</a:t>
            </a:r>
            <a:r>
              <a:rPr lang="en-US" altLang="ko-KR" sz="1100" dirty="0">
                <a:solidFill>
                  <a:srgbClr val="3191F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데이터로 투자하는 사람들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퀀트</a:t>
            </a:r>
            <a:endParaRPr lang="ko-KR" altLang="ko-KR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사각형: 둥근 모서리 39">
            <a:extLst>
              <a:ext uri="{FF2B5EF4-FFF2-40B4-BE49-F238E27FC236}">
                <a16:creationId xmlns:a16="http://schemas.microsoft.com/office/drawing/2014/main" id="{82C75B7B-C2F2-8D40-BA0E-FD975B8F5656}"/>
              </a:ext>
            </a:extLst>
          </p:cNvPr>
          <p:cNvSpPr/>
          <p:nvPr/>
        </p:nvSpPr>
        <p:spPr>
          <a:xfrm>
            <a:off x="2883792" y="723505"/>
            <a:ext cx="8932468" cy="5410989"/>
          </a:xfrm>
          <a:prstGeom prst="roundRect">
            <a:avLst>
              <a:gd name="adj" fmla="val 12627"/>
            </a:avLst>
          </a:prstGeom>
          <a:solidFill>
            <a:schemeClr val="bg1">
              <a:lumMod val="95000"/>
              <a:alpha val="80000"/>
            </a:schemeClr>
          </a:solidFill>
          <a:ln w="635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 anchorCtr="0"/>
          <a:lstStyle/>
          <a:p>
            <a:pPr marL="126000" indent="-1260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67F3D-A6CE-5345-972E-1D87135C9327}"/>
              </a:ext>
            </a:extLst>
          </p:cNvPr>
          <p:cNvSpPr txBox="1"/>
          <p:nvPr/>
        </p:nvSpPr>
        <p:spPr>
          <a:xfrm>
            <a:off x="3086433" y="882677"/>
            <a:ext cx="8386262" cy="594944"/>
          </a:xfrm>
          <a:prstGeom prst="roundRect">
            <a:avLst>
              <a:gd name="adj" fmla="val 41279"/>
            </a:avLst>
          </a:prstGeom>
          <a:solidFill>
            <a:srgbClr val="60D08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백테스트 성과를 왜곡하는 실수들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생존 편향</a:t>
            </a:r>
          </a:p>
        </p:txBody>
      </p:sp>
      <p:sp>
        <p:nvSpPr>
          <p:cNvPr id="37" name="자유형 245"/>
          <p:cNvSpPr/>
          <p:nvPr/>
        </p:nvSpPr>
        <p:spPr>
          <a:xfrm flipH="1">
            <a:off x="9513651" y="-1"/>
            <a:ext cx="2678349" cy="902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5696" y="12991"/>
                </a:lnTo>
                <a:cubicBezTo>
                  <a:pt x="6775" y="11361"/>
                  <a:pt x="8509" y="10981"/>
                  <a:pt x="9542" y="12007"/>
                </a:cubicBezTo>
                <a:cubicBezTo>
                  <a:pt x="9876" y="12393"/>
                  <a:pt x="9983" y="12592"/>
                  <a:pt x="10203" y="12884"/>
                </a:cubicBezTo>
                <a:cubicBezTo>
                  <a:pt x="11205" y="14548"/>
                  <a:pt x="12829" y="14548"/>
                  <a:pt x="13831" y="12884"/>
                </a:cubicBezTo>
                <a:close/>
              </a:path>
            </a:pathLst>
          </a:custGeom>
          <a:solidFill>
            <a:srgbClr val="3191F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3FC62-C59A-4172-A689-EA09DCF624B8}"/>
              </a:ext>
            </a:extLst>
          </p:cNvPr>
          <p:cNvSpPr/>
          <p:nvPr/>
        </p:nvSpPr>
        <p:spPr>
          <a:xfrm>
            <a:off x="247981" y="1014097"/>
            <a:ext cx="2181097" cy="11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sz="2000" kern="1400" dirty="0" err="1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퀀트</a:t>
            </a: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투자의 핵심</a:t>
            </a:r>
          </a:p>
          <a:p>
            <a:pPr>
              <a:lnSpc>
                <a:spcPts val="2800"/>
              </a:lnSpc>
            </a:pP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데이터와</a:t>
            </a:r>
            <a:br>
              <a:rPr lang="en-US" altLang="ko-KR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백테스트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471C9-247D-45C8-BB44-84AA098EE004}"/>
              </a:ext>
            </a:extLst>
          </p:cNvPr>
          <p:cNvSpPr txBox="1"/>
          <p:nvPr/>
        </p:nvSpPr>
        <p:spPr>
          <a:xfrm>
            <a:off x="3214540" y="1715678"/>
            <a:ext cx="8088198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부도 확률이 높은 주식의 경우 그 위기를 극복한다면 높은 수익률로 보상받을 수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있지음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많은 경우 실제로 부도가 나며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이는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-100%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수익률로 이어져 포트폴리오에 상당한 손실을 끼침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현재 상장된 종목만을 대상으로 백테스트를 할 경우 상장폐지로 인한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-100%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수익률은 무시해버리고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위기에서 살아남아 크게 보상받은 부분에 대해서만 계산함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카지노에서 베팅을 하여 성공하면 큰 보상을 받지만 실패할 경우 아무런 칩을 지불하지 않아도 된다고 가정하는 것과 마찬가지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5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B0C003-96F3-40EF-8F67-E5C2516DD373}"/>
              </a:ext>
            </a:extLst>
          </p:cNvPr>
          <p:cNvSpPr/>
          <p:nvPr/>
        </p:nvSpPr>
        <p:spPr>
          <a:xfrm>
            <a:off x="2429079" y="-1"/>
            <a:ext cx="9772057" cy="685800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75740" y="902590"/>
            <a:ext cx="76200" cy="76200"/>
          </a:xfrm>
          <a:prstGeom prst="ellipse">
            <a:avLst/>
          </a:prstGeom>
          <a:solidFill>
            <a:srgbClr val="39C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29;p6"/>
          <p:cNvSpPr txBox="1">
            <a:spLocks noChangeArrowheads="1"/>
          </p:cNvSpPr>
          <p:nvPr/>
        </p:nvSpPr>
        <p:spPr bwMode="auto">
          <a:xfrm>
            <a:off x="282930" y="352552"/>
            <a:ext cx="2258235" cy="354013"/>
          </a:xfrm>
          <a:prstGeom prst="rect">
            <a:avLst/>
          </a:prstGeom>
          <a:noFill/>
          <a:ln w="9525">
            <a:solidFill>
              <a:schemeClr val="accent1">
                <a:alpha val="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00" tIns="45700" rIns="45700" bIns="457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9pPr>
          </a:lstStyle>
          <a:p>
            <a:pPr eaLnBrk="1" latinLnBrk="0" hangingPunct="1">
              <a:buClr>
                <a:srgbClr val="D1D1D1"/>
              </a:buClr>
              <a:buSzPts val="2000"/>
            </a:pPr>
            <a:r>
              <a:rPr lang="en-US" altLang="ko-KR" sz="1100" dirty="0">
                <a:solidFill>
                  <a:srgbClr val="60D08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05</a:t>
            </a:r>
            <a:r>
              <a:rPr lang="en-US" altLang="ko-KR" sz="1100" dirty="0">
                <a:solidFill>
                  <a:srgbClr val="3191F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데이터로 투자하는 사람들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퀀트</a:t>
            </a:r>
            <a:endParaRPr lang="ko-KR" altLang="ko-KR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사각형: 둥근 모서리 39">
            <a:extLst>
              <a:ext uri="{FF2B5EF4-FFF2-40B4-BE49-F238E27FC236}">
                <a16:creationId xmlns:a16="http://schemas.microsoft.com/office/drawing/2014/main" id="{82C75B7B-C2F2-8D40-BA0E-FD975B8F5656}"/>
              </a:ext>
            </a:extLst>
          </p:cNvPr>
          <p:cNvSpPr/>
          <p:nvPr/>
        </p:nvSpPr>
        <p:spPr>
          <a:xfrm>
            <a:off x="2883792" y="723505"/>
            <a:ext cx="8932468" cy="5410989"/>
          </a:xfrm>
          <a:prstGeom prst="roundRect">
            <a:avLst>
              <a:gd name="adj" fmla="val 12627"/>
            </a:avLst>
          </a:prstGeom>
          <a:solidFill>
            <a:schemeClr val="bg1">
              <a:lumMod val="95000"/>
              <a:alpha val="80000"/>
            </a:schemeClr>
          </a:solidFill>
          <a:ln w="635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 anchorCtr="0"/>
          <a:lstStyle/>
          <a:p>
            <a:pPr marL="126000" indent="-1260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67F3D-A6CE-5345-972E-1D87135C9327}"/>
              </a:ext>
            </a:extLst>
          </p:cNvPr>
          <p:cNvSpPr txBox="1"/>
          <p:nvPr/>
        </p:nvSpPr>
        <p:spPr>
          <a:xfrm>
            <a:off x="3086433" y="882677"/>
            <a:ext cx="8386262" cy="594944"/>
          </a:xfrm>
          <a:prstGeom prst="roundRect">
            <a:avLst>
              <a:gd name="adj" fmla="val 41279"/>
            </a:avLst>
          </a:prstGeom>
          <a:solidFill>
            <a:srgbClr val="60D08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백테스트 성과를 왜곡하는 실수들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0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미래참조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편향</a:t>
            </a:r>
          </a:p>
        </p:txBody>
      </p:sp>
      <p:sp>
        <p:nvSpPr>
          <p:cNvPr id="37" name="자유형 245"/>
          <p:cNvSpPr/>
          <p:nvPr/>
        </p:nvSpPr>
        <p:spPr>
          <a:xfrm flipH="1">
            <a:off x="9513651" y="-1"/>
            <a:ext cx="2678349" cy="902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5696" y="12991"/>
                </a:lnTo>
                <a:cubicBezTo>
                  <a:pt x="6775" y="11361"/>
                  <a:pt x="8509" y="10981"/>
                  <a:pt x="9542" y="12007"/>
                </a:cubicBezTo>
                <a:cubicBezTo>
                  <a:pt x="9876" y="12393"/>
                  <a:pt x="9983" y="12592"/>
                  <a:pt x="10203" y="12884"/>
                </a:cubicBezTo>
                <a:cubicBezTo>
                  <a:pt x="11205" y="14548"/>
                  <a:pt x="12829" y="14548"/>
                  <a:pt x="13831" y="12884"/>
                </a:cubicBezTo>
                <a:close/>
              </a:path>
            </a:pathLst>
          </a:custGeom>
          <a:solidFill>
            <a:srgbClr val="3191F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3FC62-C59A-4172-A689-EA09DCF624B8}"/>
              </a:ext>
            </a:extLst>
          </p:cNvPr>
          <p:cNvSpPr/>
          <p:nvPr/>
        </p:nvSpPr>
        <p:spPr>
          <a:xfrm>
            <a:off x="247981" y="1014097"/>
            <a:ext cx="2181097" cy="11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sz="2000" kern="1400" dirty="0" err="1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퀀트</a:t>
            </a: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투자의 핵심</a:t>
            </a:r>
          </a:p>
          <a:p>
            <a:pPr>
              <a:lnSpc>
                <a:spcPts val="2800"/>
              </a:lnSpc>
            </a:pP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데이터와</a:t>
            </a:r>
            <a:br>
              <a:rPr lang="en-US" altLang="ko-KR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백테스트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471C9-247D-45C8-BB44-84AA098EE004}"/>
              </a:ext>
            </a:extLst>
          </p:cNvPr>
          <p:cNvSpPr txBox="1"/>
          <p:nvPr/>
        </p:nvSpPr>
        <p:spPr>
          <a:xfrm>
            <a:off x="3214540" y="1715678"/>
            <a:ext cx="8088198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현재의 우리는 과거에 발생한 모든 사건과 데이터에 대해서 알고 있음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백테스팅이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수행되는 시점에 알려지지 않았거나 사용할 수 없는 정보 또는 데이터를 마치 알 수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있는것처럼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착각하여 사용하는 것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2021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년의 우리는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2020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년의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GDP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이미 알고 있기에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2021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 첫 거래일에 주식 비중을 늘리거나 혹은 줄이는 백테스트를 할 수 있지만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실제로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2020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GDP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는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월 말이 되어서야 발표가 됨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실제 세계에서는 기준일이 끝난 후 집계를 하고 발표까지 한달이라는 시간이 걸리지만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이를 고려하지 않을 경우 한달 후에 벌어질 일을 미리 알 수 있다고 가정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1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B0C003-96F3-40EF-8F67-E5C2516DD373}"/>
              </a:ext>
            </a:extLst>
          </p:cNvPr>
          <p:cNvSpPr/>
          <p:nvPr/>
        </p:nvSpPr>
        <p:spPr>
          <a:xfrm>
            <a:off x="2429079" y="-1"/>
            <a:ext cx="9772057" cy="685800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75740" y="902590"/>
            <a:ext cx="76200" cy="76200"/>
          </a:xfrm>
          <a:prstGeom prst="ellipse">
            <a:avLst/>
          </a:prstGeom>
          <a:solidFill>
            <a:srgbClr val="39C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29;p6"/>
          <p:cNvSpPr txBox="1">
            <a:spLocks noChangeArrowheads="1"/>
          </p:cNvSpPr>
          <p:nvPr/>
        </p:nvSpPr>
        <p:spPr bwMode="auto">
          <a:xfrm>
            <a:off x="282930" y="352552"/>
            <a:ext cx="2258235" cy="354013"/>
          </a:xfrm>
          <a:prstGeom prst="rect">
            <a:avLst/>
          </a:prstGeom>
          <a:noFill/>
          <a:ln w="9525">
            <a:solidFill>
              <a:schemeClr val="accent1">
                <a:alpha val="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00" tIns="45700" rIns="45700" bIns="457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9pPr>
          </a:lstStyle>
          <a:p>
            <a:pPr eaLnBrk="1" latinLnBrk="0" hangingPunct="1">
              <a:buClr>
                <a:srgbClr val="D1D1D1"/>
              </a:buClr>
              <a:buSzPts val="2000"/>
            </a:pPr>
            <a:r>
              <a:rPr lang="en-US" altLang="ko-KR" sz="1100" dirty="0">
                <a:solidFill>
                  <a:srgbClr val="60D08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05</a:t>
            </a:r>
            <a:r>
              <a:rPr lang="en-US" altLang="ko-KR" sz="1100" dirty="0">
                <a:solidFill>
                  <a:srgbClr val="3191F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데이터로 투자하는 사람들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퀀트</a:t>
            </a:r>
            <a:endParaRPr lang="ko-KR" altLang="ko-KR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사각형: 둥근 모서리 39">
            <a:extLst>
              <a:ext uri="{FF2B5EF4-FFF2-40B4-BE49-F238E27FC236}">
                <a16:creationId xmlns:a16="http://schemas.microsoft.com/office/drawing/2014/main" id="{82C75B7B-C2F2-8D40-BA0E-FD975B8F5656}"/>
              </a:ext>
            </a:extLst>
          </p:cNvPr>
          <p:cNvSpPr/>
          <p:nvPr/>
        </p:nvSpPr>
        <p:spPr>
          <a:xfrm>
            <a:off x="2883792" y="723505"/>
            <a:ext cx="8932468" cy="5410989"/>
          </a:xfrm>
          <a:prstGeom prst="roundRect">
            <a:avLst>
              <a:gd name="adj" fmla="val 12627"/>
            </a:avLst>
          </a:prstGeom>
          <a:solidFill>
            <a:schemeClr val="bg1">
              <a:lumMod val="95000"/>
              <a:alpha val="80000"/>
            </a:schemeClr>
          </a:solidFill>
          <a:ln w="635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 anchorCtr="0"/>
          <a:lstStyle/>
          <a:p>
            <a:pPr marL="126000" indent="-1260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67F3D-A6CE-5345-972E-1D87135C9327}"/>
              </a:ext>
            </a:extLst>
          </p:cNvPr>
          <p:cNvSpPr txBox="1"/>
          <p:nvPr/>
        </p:nvSpPr>
        <p:spPr>
          <a:xfrm>
            <a:off x="3086433" y="882677"/>
            <a:ext cx="8386262" cy="594944"/>
          </a:xfrm>
          <a:prstGeom prst="roundRect">
            <a:avLst>
              <a:gd name="adj" fmla="val 41279"/>
            </a:avLst>
          </a:prstGeom>
          <a:solidFill>
            <a:srgbClr val="60D08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백테스트 성과를 왜곡하는 실수들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0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미래참조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편향</a:t>
            </a:r>
          </a:p>
        </p:txBody>
      </p:sp>
      <p:sp>
        <p:nvSpPr>
          <p:cNvPr id="37" name="자유형 245"/>
          <p:cNvSpPr/>
          <p:nvPr/>
        </p:nvSpPr>
        <p:spPr>
          <a:xfrm flipH="1">
            <a:off x="9513651" y="-1"/>
            <a:ext cx="2678349" cy="902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5696" y="12991"/>
                </a:lnTo>
                <a:cubicBezTo>
                  <a:pt x="6775" y="11361"/>
                  <a:pt x="8509" y="10981"/>
                  <a:pt x="9542" y="12007"/>
                </a:cubicBezTo>
                <a:cubicBezTo>
                  <a:pt x="9876" y="12393"/>
                  <a:pt x="9983" y="12592"/>
                  <a:pt x="10203" y="12884"/>
                </a:cubicBezTo>
                <a:cubicBezTo>
                  <a:pt x="11205" y="14548"/>
                  <a:pt x="12829" y="14548"/>
                  <a:pt x="13831" y="12884"/>
                </a:cubicBezTo>
                <a:close/>
              </a:path>
            </a:pathLst>
          </a:custGeom>
          <a:solidFill>
            <a:srgbClr val="3191F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3FC62-C59A-4172-A689-EA09DCF624B8}"/>
              </a:ext>
            </a:extLst>
          </p:cNvPr>
          <p:cNvSpPr/>
          <p:nvPr/>
        </p:nvSpPr>
        <p:spPr>
          <a:xfrm>
            <a:off x="247981" y="1014097"/>
            <a:ext cx="2181097" cy="11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sz="2000" kern="1400" dirty="0" err="1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퀀트</a:t>
            </a: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투자의 핵심</a:t>
            </a:r>
          </a:p>
          <a:p>
            <a:pPr>
              <a:lnSpc>
                <a:spcPts val="2800"/>
              </a:lnSpc>
            </a:pP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데이터와</a:t>
            </a:r>
            <a:br>
              <a:rPr lang="en-US" altLang="ko-KR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백테스트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471C9-247D-45C8-BB44-84AA098EE004}"/>
              </a:ext>
            </a:extLst>
          </p:cNvPr>
          <p:cNvSpPr txBox="1"/>
          <p:nvPr/>
        </p:nvSpPr>
        <p:spPr>
          <a:xfrm>
            <a:off x="3214540" y="1715678"/>
            <a:ext cx="8088198" cy="228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분기 재무제표의 경우 보통 기준일 이후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35~37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일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후에야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나옴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연간 재무제표는 이보다 더 오랜 시간이 걸리며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많은 기업들이 제출 마감일인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월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일에 제출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이러한 ‘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지연’을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고려하지 않을 경우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미래에 발표될 재무제표가 좋을지 혹은 나쁠지 이미 알고 투자를 하는 것과 같아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백테스트의 성과 역시 좋게 나옴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64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B0C003-96F3-40EF-8F67-E5C2516DD373}"/>
              </a:ext>
            </a:extLst>
          </p:cNvPr>
          <p:cNvSpPr/>
          <p:nvPr/>
        </p:nvSpPr>
        <p:spPr>
          <a:xfrm>
            <a:off x="2429079" y="-1"/>
            <a:ext cx="9772057" cy="685800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75740" y="902590"/>
            <a:ext cx="76200" cy="76200"/>
          </a:xfrm>
          <a:prstGeom prst="ellipse">
            <a:avLst/>
          </a:prstGeom>
          <a:solidFill>
            <a:srgbClr val="39C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29;p6"/>
          <p:cNvSpPr txBox="1">
            <a:spLocks noChangeArrowheads="1"/>
          </p:cNvSpPr>
          <p:nvPr/>
        </p:nvSpPr>
        <p:spPr bwMode="auto">
          <a:xfrm>
            <a:off x="282930" y="352552"/>
            <a:ext cx="2258235" cy="354013"/>
          </a:xfrm>
          <a:prstGeom prst="rect">
            <a:avLst/>
          </a:prstGeom>
          <a:noFill/>
          <a:ln w="9525">
            <a:solidFill>
              <a:schemeClr val="accent1">
                <a:alpha val="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00" tIns="45700" rIns="45700" bIns="457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9pPr>
          </a:lstStyle>
          <a:p>
            <a:pPr eaLnBrk="1" latinLnBrk="0" hangingPunct="1">
              <a:buClr>
                <a:srgbClr val="D1D1D1"/>
              </a:buClr>
              <a:buSzPts val="2000"/>
            </a:pPr>
            <a:r>
              <a:rPr lang="en-US" altLang="ko-KR" sz="1100" dirty="0">
                <a:solidFill>
                  <a:srgbClr val="60D08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05</a:t>
            </a:r>
            <a:r>
              <a:rPr lang="en-US" altLang="ko-KR" sz="1100" dirty="0">
                <a:solidFill>
                  <a:srgbClr val="3191F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데이터로 투자하는 사람들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퀀트</a:t>
            </a:r>
            <a:endParaRPr lang="ko-KR" altLang="ko-KR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사각형: 둥근 모서리 39">
            <a:extLst>
              <a:ext uri="{FF2B5EF4-FFF2-40B4-BE49-F238E27FC236}">
                <a16:creationId xmlns:a16="http://schemas.microsoft.com/office/drawing/2014/main" id="{82C75B7B-C2F2-8D40-BA0E-FD975B8F5656}"/>
              </a:ext>
            </a:extLst>
          </p:cNvPr>
          <p:cNvSpPr/>
          <p:nvPr/>
        </p:nvSpPr>
        <p:spPr>
          <a:xfrm>
            <a:off x="2883792" y="723505"/>
            <a:ext cx="8932468" cy="5410989"/>
          </a:xfrm>
          <a:prstGeom prst="roundRect">
            <a:avLst>
              <a:gd name="adj" fmla="val 12627"/>
            </a:avLst>
          </a:prstGeom>
          <a:solidFill>
            <a:schemeClr val="bg1">
              <a:lumMod val="95000"/>
              <a:alpha val="80000"/>
            </a:schemeClr>
          </a:solidFill>
          <a:ln w="635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 anchorCtr="0"/>
          <a:lstStyle/>
          <a:p>
            <a:pPr marL="126000" indent="-1260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67F3D-A6CE-5345-972E-1D87135C9327}"/>
              </a:ext>
            </a:extLst>
          </p:cNvPr>
          <p:cNvSpPr txBox="1"/>
          <p:nvPr/>
        </p:nvSpPr>
        <p:spPr>
          <a:xfrm>
            <a:off x="3086433" y="882677"/>
            <a:ext cx="8386262" cy="594944"/>
          </a:xfrm>
          <a:prstGeom prst="roundRect">
            <a:avLst>
              <a:gd name="adj" fmla="val 41279"/>
            </a:avLst>
          </a:prstGeom>
          <a:solidFill>
            <a:srgbClr val="60D08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백테스트 성과를 왜곡하는 실수들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0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미래참조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편향</a:t>
            </a:r>
          </a:p>
        </p:txBody>
      </p:sp>
      <p:sp>
        <p:nvSpPr>
          <p:cNvPr id="37" name="자유형 245"/>
          <p:cNvSpPr/>
          <p:nvPr/>
        </p:nvSpPr>
        <p:spPr>
          <a:xfrm flipH="1">
            <a:off x="9513651" y="-1"/>
            <a:ext cx="2678349" cy="902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5696" y="12991"/>
                </a:lnTo>
                <a:cubicBezTo>
                  <a:pt x="6775" y="11361"/>
                  <a:pt x="8509" y="10981"/>
                  <a:pt x="9542" y="12007"/>
                </a:cubicBezTo>
                <a:cubicBezTo>
                  <a:pt x="9876" y="12393"/>
                  <a:pt x="9983" y="12592"/>
                  <a:pt x="10203" y="12884"/>
                </a:cubicBezTo>
                <a:cubicBezTo>
                  <a:pt x="11205" y="14548"/>
                  <a:pt x="12829" y="14548"/>
                  <a:pt x="13831" y="12884"/>
                </a:cubicBezTo>
                <a:close/>
              </a:path>
            </a:pathLst>
          </a:custGeom>
          <a:solidFill>
            <a:srgbClr val="3191F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3FC62-C59A-4172-A689-EA09DCF624B8}"/>
              </a:ext>
            </a:extLst>
          </p:cNvPr>
          <p:cNvSpPr/>
          <p:nvPr/>
        </p:nvSpPr>
        <p:spPr>
          <a:xfrm>
            <a:off x="247981" y="1014097"/>
            <a:ext cx="2181097" cy="11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sz="2000" kern="1400" dirty="0" err="1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퀀트</a:t>
            </a: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투자의 핵심</a:t>
            </a:r>
          </a:p>
          <a:p>
            <a:pPr>
              <a:lnSpc>
                <a:spcPts val="2800"/>
              </a:lnSpc>
            </a:pP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데이터와</a:t>
            </a:r>
            <a:br>
              <a:rPr lang="en-US" altLang="ko-KR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백테스트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5F644FC-73AC-45F4-A56C-7FE13B338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468" y="1727987"/>
            <a:ext cx="6651116" cy="415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25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B0C003-96F3-40EF-8F67-E5C2516DD373}"/>
              </a:ext>
            </a:extLst>
          </p:cNvPr>
          <p:cNvSpPr/>
          <p:nvPr/>
        </p:nvSpPr>
        <p:spPr>
          <a:xfrm>
            <a:off x="2429079" y="-1"/>
            <a:ext cx="9772057" cy="685800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75740" y="902590"/>
            <a:ext cx="76200" cy="76200"/>
          </a:xfrm>
          <a:prstGeom prst="ellipse">
            <a:avLst/>
          </a:prstGeom>
          <a:solidFill>
            <a:srgbClr val="39C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29;p6"/>
          <p:cNvSpPr txBox="1">
            <a:spLocks noChangeArrowheads="1"/>
          </p:cNvSpPr>
          <p:nvPr/>
        </p:nvSpPr>
        <p:spPr bwMode="auto">
          <a:xfrm>
            <a:off x="282930" y="352552"/>
            <a:ext cx="2258235" cy="354013"/>
          </a:xfrm>
          <a:prstGeom prst="rect">
            <a:avLst/>
          </a:prstGeom>
          <a:noFill/>
          <a:ln w="9525">
            <a:solidFill>
              <a:schemeClr val="accent1">
                <a:alpha val="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00" tIns="45700" rIns="45700" bIns="457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9pPr>
          </a:lstStyle>
          <a:p>
            <a:pPr eaLnBrk="1" latinLnBrk="0" hangingPunct="1">
              <a:buClr>
                <a:srgbClr val="D1D1D1"/>
              </a:buClr>
              <a:buSzPts val="2000"/>
            </a:pPr>
            <a:r>
              <a:rPr lang="en-US" altLang="ko-KR" sz="1100" dirty="0">
                <a:solidFill>
                  <a:srgbClr val="60D08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05</a:t>
            </a:r>
            <a:r>
              <a:rPr lang="en-US" altLang="ko-KR" sz="1100" dirty="0">
                <a:solidFill>
                  <a:srgbClr val="3191F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데이터로 투자하는 사람들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퀀트</a:t>
            </a:r>
            <a:endParaRPr lang="ko-KR" altLang="ko-KR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사각형: 둥근 모서리 39">
            <a:extLst>
              <a:ext uri="{FF2B5EF4-FFF2-40B4-BE49-F238E27FC236}">
                <a16:creationId xmlns:a16="http://schemas.microsoft.com/office/drawing/2014/main" id="{82C75B7B-C2F2-8D40-BA0E-FD975B8F5656}"/>
              </a:ext>
            </a:extLst>
          </p:cNvPr>
          <p:cNvSpPr/>
          <p:nvPr/>
        </p:nvSpPr>
        <p:spPr>
          <a:xfrm>
            <a:off x="2883792" y="723505"/>
            <a:ext cx="8932468" cy="5410989"/>
          </a:xfrm>
          <a:prstGeom prst="roundRect">
            <a:avLst>
              <a:gd name="adj" fmla="val 12627"/>
            </a:avLst>
          </a:prstGeom>
          <a:solidFill>
            <a:schemeClr val="bg1">
              <a:lumMod val="95000"/>
              <a:alpha val="80000"/>
            </a:schemeClr>
          </a:solidFill>
          <a:ln w="635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 anchorCtr="0"/>
          <a:lstStyle/>
          <a:p>
            <a:pPr marL="126000" indent="-1260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67F3D-A6CE-5345-972E-1D87135C9327}"/>
              </a:ext>
            </a:extLst>
          </p:cNvPr>
          <p:cNvSpPr txBox="1"/>
          <p:nvPr/>
        </p:nvSpPr>
        <p:spPr>
          <a:xfrm>
            <a:off x="3086433" y="882677"/>
            <a:ext cx="8386262" cy="594944"/>
          </a:xfrm>
          <a:prstGeom prst="roundRect">
            <a:avLst>
              <a:gd name="adj" fmla="val 41279"/>
            </a:avLst>
          </a:prstGeom>
          <a:solidFill>
            <a:srgbClr val="60D08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백테스트 성과를 왜곡하는 실수들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0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미래참조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편향</a:t>
            </a:r>
          </a:p>
        </p:txBody>
      </p:sp>
      <p:sp>
        <p:nvSpPr>
          <p:cNvPr id="37" name="자유형 245"/>
          <p:cNvSpPr/>
          <p:nvPr/>
        </p:nvSpPr>
        <p:spPr>
          <a:xfrm flipH="1">
            <a:off x="9513651" y="-1"/>
            <a:ext cx="2678349" cy="902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5696" y="12991"/>
                </a:lnTo>
                <a:cubicBezTo>
                  <a:pt x="6775" y="11361"/>
                  <a:pt x="8509" y="10981"/>
                  <a:pt x="9542" y="12007"/>
                </a:cubicBezTo>
                <a:cubicBezTo>
                  <a:pt x="9876" y="12393"/>
                  <a:pt x="9983" y="12592"/>
                  <a:pt x="10203" y="12884"/>
                </a:cubicBezTo>
                <a:cubicBezTo>
                  <a:pt x="11205" y="14548"/>
                  <a:pt x="12829" y="14548"/>
                  <a:pt x="13831" y="12884"/>
                </a:cubicBezTo>
                <a:close/>
              </a:path>
            </a:pathLst>
          </a:custGeom>
          <a:solidFill>
            <a:srgbClr val="3191F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3FC62-C59A-4172-A689-EA09DCF624B8}"/>
              </a:ext>
            </a:extLst>
          </p:cNvPr>
          <p:cNvSpPr/>
          <p:nvPr/>
        </p:nvSpPr>
        <p:spPr>
          <a:xfrm>
            <a:off x="247981" y="1014097"/>
            <a:ext cx="2181097" cy="11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sz="2000" kern="1400" dirty="0" err="1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퀀트</a:t>
            </a: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투자의 핵심</a:t>
            </a:r>
          </a:p>
          <a:p>
            <a:pPr>
              <a:lnSpc>
                <a:spcPts val="2800"/>
              </a:lnSpc>
            </a:pP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데이터와</a:t>
            </a:r>
            <a:br>
              <a:rPr lang="en-US" altLang="ko-KR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백테스트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471C9-247D-45C8-BB44-84AA098EE004}"/>
              </a:ext>
            </a:extLst>
          </p:cNvPr>
          <p:cNvSpPr txBox="1"/>
          <p:nvPr/>
        </p:nvSpPr>
        <p:spPr>
          <a:xfrm>
            <a:off x="3214540" y="1715678"/>
            <a:ext cx="8088198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동전주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전략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주가가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몇백원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밖에 하지 않는 동전과 같은 주식을 사는 것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삼성전자나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테슬라의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경우처럼 기업들은 주식의 가격이 너무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비싸져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거래가 되기 힘들다고 판단하여 액면분할을 선택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주가가 오래기간 동안 계속해서 상승하면 액면분할을 하는 횟수도 많아질 것이고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이를 수정주가로 치환하면 과거의 주가는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몇십원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혹은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몇백원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정도로 저렴해짐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 전 시점을 기준으로 이러한 수정주가를 이용해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동전주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전략을 선택한다면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향후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 동안 주식이 상승해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액면분할를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할 주식을 선택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 전 시점에서는 알지 못하는 사실이기에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미래참조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편향이 발생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2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B0C003-96F3-40EF-8F67-E5C2516DD373}"/>
              </a:ext>
            </a:extLst>
          </p:cNvPr>
          <p:cNvSpPr/>
          <p:nvPr/>
        </p:nvSpPr>
        <p:spPr>
          <a:xfrm>
            <a:off x="2429079" y="-1"/>
            <a:ext cx="9772057" cy="685800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75740" y="902590"/>
            <a:ext cx="76200" cy="76200"/>
          </a:xfrm>
          <a:prstGeom prst="ellipse">
            <a:avLst/>
          </a:prstGeom>
          <a:solidFill>
            <a:srgbClr val="39C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29;p6"/>
          <p:cNvSpPr txBox="1">
            <a:spLocks noChangeArrowheads="1"/>
          </p:cNvSpPr>
          <p:nvPr/>
        </p:nvSpPr>
        <p:spPr bwMode="auto">
          <a:xfrm>
            <a:off x="282930" y="352552"/>
            <a:ext cx="2258235" cy="354013"/>
          </a:xfrm>
          <a:prstGeom prst="rect">
            <a:avLst/>
          </a:prstGeom>
          <a:noFill/>
          <a:ln w="9525">
            <a:solidFill>
              <a:schemeClr val="accent1">
                <a:alpha val="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00" tIns="45700" rIns="45700" bIns="457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Arial" panose="020B0604020202020204" pitchFamily="34" charset="0"/>
              </a:defRPr>
            </a:lvl9pPr>
          </a:lstStyle>
          <a:p>
            <a:pPr eaLnBrk="1" latinLnBrk="0" hangingPunct="1">
              <a:buClr>
                <a:srgbClr val="D1D1D1"/>
              </a:buClr>
              <a:buSzPts val="2000"/>
            </a:pPr>
            <a:r>
              <a:rPr lang="en-US" altLang="ko-KR" sz="1100" dirty="0">
                <a:solidFill>
                  <a:srgbClr val="60D08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05</a:t>
            </a:r>
            <a:r>
              <a:rPr lang="en-US" altLang="ko-KR" sz="1100" dirty="0">
                <a:solidFill>
                  <a:srgbClr val="3191F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데이터로 투자하는 사람들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퀀트</a:t>
            </a:r>
            <a:endParaRPr lang="ko-KR" altLang="ko-KR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사각형: 둥근 모서리 39">
            <a:extLst>
              <a:ext uri="{FF2B5EF4-FFF2-40B4-BE49-F238E27FC236}">
                <a16:creationId xmlns:a16="http://schemas.microsoft.com/office/drawing/2014/main" id="{82C75B7B-C2F2-8D40-BA0E-FD975B8F5656}"/>
              </a:ext>
            </a:extLst>
          </p:cNvPr>
          <p:cNvSpPr/>
          <p:nvPr/>
        </p:nvSpPr>
        <p:spPr>
          <a:xfrm>
            <a:off x="2883792" y="723505"/>
            <a:ext cx="8932468" cy="5410989"/>
          </a:xfrm>
          <a:prstGeom prst="roundRect">
            <a:avLst>
              <a:gd name="adj" fmla="val 12627"/>
            </a:avLst>
          </a:prstGeom>
          <a:solidFill>
            <a:schemeClr val="bg1">
              <a:lumMod val="95000"/>
              <a:alpha val="80000"/>
            </a:schemeClr>
          </a:solidFill>
          <a:ln w="635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 anchorCtr="0"/>
          <a:lstStyle/>
          <a:p>
            <a:pPr marL="126000" indent="-1260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67F3D-A6CE-5345-972E-1D87135C9327}"/>
              </a:ext>
            </a:extLst>
          </p:cNvPr>
          <p:cNvSpPr txBox="1"/>
          <p:nvPr/>
        </p:nvSpPr>
        <p:spPr>
          <a:xfrm>
            <a:off x="3086433" y="882677"/>
            <a:ext cx="8386262" cy="594944"/>
          </a:xfrm>
          <a:prstGeom prst="roundRect">
            <a:avLst>
              <a:gd name="adj" fmla="val 41279"/>
            </a:avLst>
          </a:prstGeom>
          <a:solidFill>
            <a:srgbClr val="60D08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백테스트 성과를 왜곡하는 실수들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소급 편향</a:t>
            </a:r>
          </a:p>
        </p:txBody>
      </p:sp>
      <p:sp>
        <p:nvSpPr>
          <p:cNvPr id="37" name="자유형 245"/>
          <p:cNvSpPr/>
          <p:nvPr/>
        </p:nvSpPr>
        <p:spPr>
          <a:xfrm flipH="1">
            <a:off x="9513651" y="-1"/>
            <a:ext cx="2678349" cy="902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5696" y="12991"/>
                </a:lnTo>
                <a:cubicBezTo>
                  <a:pt x="6775" y="11361"/>
                  <a:pt x="8509" y="10981"/>
                  <a:pt x="9542" y="12007"/>
                </a:cubicBezTo>
                <a:cubicBezTo>
                  <a:pt x="9876" y="12393"/>
                  <a:pt x="9983" y="12592"/>
                  <a:pt x="10203" y="12884"/>
                </a:cubicBezTo>
                <a:cubicBezTo>
                  <a:pt x="11205" y="14548"/>
                  <a:pt x="12829" y="14548"/>
                  <a:pt x="13831" y="12884"/>
                </a:cubicBezTo>
                <a:close/>
              </a:path>
            </a:pathLst>
          </a:custGeom>
          <a:solidFill>
            <a:srgbClr val="3191F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3FC62-C59A-4172-A689-EA09DCF624B8}"/>
              </a:ext>
            </a:extLst>
          </p:cNvPr>
          <p:cNvSpPr/>
          <p:nvPr/>
        </p:nvSpPr>
        <p:spPr>
          <a:xfrm>
            <a:off x="247981" y="1014097"/>
            <a:ext cx="2181097" cy="11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sz="2000" kern="1400" dirty="0" err="1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퀀트</a:t>
            </a: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투자의 핵심</a:t>
            </a:r>
          </a:p>
          <a:p>
            <a:pPr>
              <a:lnSpc>
                <a:spcPts val="2800"/>
              </a:lnSpc>
            </a:pP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데이터와</a:t>
            </a:r>
            <a:br>
              <a:rPr lang="en-US" altLang="ko-KR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ko-KR" altLang="en-US" sz="2000" kern="1400" dirty="0">
                <a:ln w="3175">
                  <a:noFill/>
                </a:ln>
                <a:solidFill>
                  <a:srgbClr val="05183D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백테스트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471C9-247D-45C8-BB44-84AA098EE004}"/>
              </a:ext>
            </a:extLst>
          </p:cNvPr>
          <p:cNvSpPr txBox="1"/>
          <p:nvPr/>
        </p:nvSpPr>
        <p:spPr>
          <a:xfrm>
            <a:off x="3214540" y="1715678"/>
            <a:ext cx="8088198" cy="228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만일 어떠한 기업이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2010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 재무제표를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2011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월에 발표한 후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2013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년에 수정했다고 가정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2011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년의 실제 투자자들은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2011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월에 발표된 재무제표를 참고해 투자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2020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년에 백테스트를 할 때는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2013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년에 수정된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2010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 재무제표 데이터를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2011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 시점에 적용할 가능성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43055797-084F-40D3-BBBD-DB1A6F9ED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76" y="4382935"/>
            <a:ext cx="5587815" cy="150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90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3792</TotalTime>
  <Words>2013</Words>
  <Application>Microsoft Office PowerPoint</Application>
  <PresentationFormat>와이드스크린</PresentationFormat>
  <Paragraphs>333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Noto Sans KR</vt:lpstr>
      <vt:lpstr>Noto Sans KR Black</vt:lpstr>
      <vt:lpstr>Noto Sans KR Light</vt:lpstr>
      <vt:lpstr>Noto Sans KR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hyunyul</cp:lastModifiedBy>
  <cp:revision>106</cp:revision>
  <dcterms:created xsi:type="dcterms:W3CDTF">2022-01-06T15:45:32Z</dcterms:created>
  <dcterms:modified xsi:type="dcterms:W3CDTF">2022-11-23T01:44:27Z</dcterms:modified>
</cp:coreProperties>
</file>