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0019" autoAdjust="0"/>
    <p:restoredTop sz="84748" autoAdjust="0"/>
  </p:normalViewPr>
  <p:slideViewPr>
    <p:cSldViewPr snapToGrid="0">
      <p:cViewPr varScale="1">
        <p:scale>
          <a:sx n="74" d="100"/>
          <a:sy n="74" d="100"/>
        </p:scale>
        <p:origin x="-778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9BDF3-7CC5-4B3F-A78E-C9A90CED9F04}" type="datetimeFigureOut">
              <a:rPr lang="en-US" smtClean="0"/>
              <a:pPr/>
              <a:t>21-05-18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B3D0A3-69DF-49D9-A27C-44C8B4ABFA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30676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Reference:</a:t>
            </a:r>
            <a:r>
              <a:rPr lang="tr-TR" baseline="0" dirty="0" smtClean="0"/>
              <a:t> </a:t>
            </a:r>
          </a:p>
          <a:p>
            <a:r>
              <a:rPr lang="en-US" dirty="0" smtClean="0"/>
              <a:t>Z. Tang and B. Akin, “Compensation of dead-time effects based on revised repetitive controller for PMSM drives,” Conf. Proc. - IEEE Appl. Power Electron. Conf. Expo. - APEC, vol. 32, no. 3, pp. 2730–2737, 2017.</a:t>
            </a:r>
            <a:endParaRPr lang="tr-TR" dirty="0" smtClean="0"/>
          </a:p>
          <a:p>
            <a:r>
              <a:rPr lang="en-US" dirty="0" smtClean="0"/>
              <a:t>Y. Wang, S. Member, W. </a:t>
            </a:r>
            <a:r>
              <a:rPr lang="en-US" dirty="0" err="1" smtClean="0"/>
              <a:t>Xie</a:t>
            </a:r>
            <a:r>
              <a:rPr lang="en-US" dirty="0" smtClean="0"/>
              <a:t>, and X. Wang, “Strategy for Voltage Source Inverters,” vol. 65, no. 1, pp. 59–66, 2018.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3D0A3-69DF-49D9-A27C-44C8B4ABFA5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6690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smtClean="0"/>
              <a:t>Reference:</a:t>
            </a:r>
            <a:r>
              <a:rPr lang="tr-TR" baseline="0" dirty="0" smtClean="0"/>
              <a:t>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Murai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T. Watanabe, and H. Iwasaki, “Waveform distortion and correction circuit for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pwm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inverters with switching lag-times,”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IEEE Trans. Ind. Appl.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vol. IA-23, no. 5, pp. 881–886, 1987.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3D0A3-69DF-49D9-A27C-44C8B4ABFA5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3643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Reference:</a:t>
            </a:r>
            <a:r>
              <a:rPr lang="tr-TR" baseline="0" dirty="0" smtClean="0"/>
              <a:t> </a:t>
            </a:r>
          </a:p>
          <a:p>
            <a:r>
              <a:rPr lang="en-US" dirty="0" smtClean="0"/>
              <a:t>Z. Tang and B. Akin, “Compensation of dead-time effects based on revised repetitive controller for PMSM drives,” Conf. Proc. - IEEE Appl. Power Electron. Conf. Expo. - APEC, vol. 32, no. 3, pp. 2730–2737, 2017.</a:t>
            </a:r>
            <a:endParaRPr lang="tr-T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3D0A3-69DF-49D9-A27C-44C8B4ABFA5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00693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smtClean="0"/>
              <a:t>Reference:</a:t>
            </a:r>
            <a:r>
              <a:rPr lang="tr-TR" baseline="0" dirty="0" smtClean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Y. Wang, S. Member, W.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X. Wang, “Strategy for Voltage Source Inverters,” vol. 65, no. 1, pp. 59–66, 2018.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3D0A3-69DF-49D9-A27C-44C8B4ABFA5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75042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smtClean="0"/>
              <a:t>Reference:</a:t>
            </a:r>
            <a:r>
              <a:rPr lang="tr-TR" baseline="0" dirty="0" smtClean="0"/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S. J. Chee, J. Kim, and S. K.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“Dead-time compensation based on pole voltage measurement,”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2015 IEEE Energy Convers.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Congr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Expo. ECCE 2015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pp. 1549–1555, 2015.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3D0A3-69DF-49D9-A27C-44C8B4ABFA5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0983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Reference:</a:t>
            </a:r>
            <a:r>
              <a:rPr lang="tr-TR" baseline="0" dirty="0" smtClean="0"/>
              <a:t> </a:t>
            </a:r>
          </a:p>
          <a:p>
            <a:r>
              <a:rPr lang="en-US" dirty="0" smtClean="0"/>
              <a:t>Z. Tang and B. Akin, “Compensation of dead-time effects based on revised repetitive controller for PMSM drives,” Conf. Proc. - IEEE Appl. Power Electron. Conf. Expo. - APEC, vol. 32, no. 3, pp. 2730–2737, 2017.</a:t>
            </a:r>
            <a:endParaRPr lang="tr-T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3D0A3-69DF-49D9-A27C-44C8B4ABFA5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1997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6EC7-A9F6-4918-BDFC-C3ED4AC79626}" type="datetimeFigureOut">
              <a:rPr lang="tr-TR" smtClean="0"/>
              <a:pPr/>
              <a:t>21.05.2018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F648-CA32-443B-9DEB-994DD57D87C2}" type="slidenum">
              <a:rPr lang="tr-TR" smtClean="0"/>
              <a:pPr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809877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6EC7-A9F6-4918-BDFC-C3ED4AC79626}" type="datetimeFigureOut">
              <a:rPr lang="tr-TR" smtClean="0"/>
              <a:pPr/>
              <a:t>21.05.2018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F648-CA32-443B-9DEB-994DD57D87C2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="" xmlns:p14="http://schemas.microsoft.com/office/powerpoint/2010/main" val="1838678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6EC7-A9F6-4918-BDFC-C3ED4AC79626}" type="datetimeFigureOut">
              <a:rPr lang="tr-TR" smtClean="0"/>
              <a:pPr/>
              <a:t>21.05.2018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F648-CA32-443B-9DEB-994DD57D87C2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="" xmlns:p14="http://schemas.microsoft.com/office/powerpoint/2010/main" val="1477903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6EC7-A9F6-4918-BDFC-C3ED4AC79626}" type="datetimeFigureOut">
              <a:rPr lang="tr-TR" smtClean="0"/>
              <a:pPr/>
              <a:t>21.05.2018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F648-CA32-443B-9DEB-994DD57D87C2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="" xmlns:p14="http://schemas.microsoft.com/office/powerpoint/2010/main" val="223445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6EC7-A9F6-4918-BDFC-C3ED4AC79626}" type="datetimeFigureOut">
              <a:rPr lang="tr-TR" smtClean="0"/>
              <a:pPr/>
              <a:t>21.05.2018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F648-CA32-443B-9DEB-994DD57D87C2}" type="slidenum">
              <a:rPr lang="tr-TR" smtClean="0"/>
              <a:pPr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3753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6EC7-A9F6-4918-BDFC-C3ED4AC79626}" type="datetimeFigureOut">
              <a:rPr lang="tr-TR" smtClean="0"/>
              <a:pPr/>
              <a:t>21.05.2018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F648-CA32-443B-9DEB-994DD57D87C2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="" xmlns:p14="http://schemas.microsoft.com/office/powerpoint/2010/main" val="3378874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6EC7-A9F6-4918-BDFC-C3ED4AC79626}" type="datetimeFigureOut">
              <a:rPr lang="tr-TR" smtClean="0"/>
              <a:pPr/>
              <a:t>21.05.2018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F648-CA32-443B-9DEB-994DD57D87C2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="" xmlns:p14="http://schemas.microsoft.com/office/powerpoint/2010/main" val="491547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6EC7-A9F6-4918-BDFC-C3ED4AC79626}" type="datetimeFigureOut">
              <a:rPr lang="tr-TR" smtClean="0"/>
              <a:pPr/>
              <a:t>21.05.2018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F648-CA32-443B-9DEB-994DD57D87C2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="" xmlns:p14="http://schemas.microsoft.com/office/powerpoint/2010/main" val="313925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6EC7-A9F6-4918-BDFC-C3ED4AC79626}" type="datetimeFigureOut">
              <a:rPr lang="tr-TR" smtClean="0"/>
              <a:pPr/>
              <a:t>21.05.2018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F648-CA32-443B-9DEB-994DD57D87C2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="" xmlns:p14="http://schemas.microsoft.com/office/powerpoint/2010/main" val="391212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EF96EC7-A9F6-4918-BDFC-C3ED4AC79626}" type="datetimeFigureOut">
              <a:rPr lang="tr-TR" smtClean="0"/>
              <a:pPr/>
              <a:t>21.05.2018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D2F648-CA32-443B-9DEB-994DD57D87C2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="" xmlns:p14="http://schemas.microsoft.com/office/powerpoint/2010/main" val="2909264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6EC7-A9F6-4918-BDFC-C3ED4AC79626}" type="datetimeFigureOut">
              <a:rPr lang="tr-TR" smtClean="0"/>
              <a:pPr/>
              <a:t>21.05.2018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F648-CA32-443B-9DEB-994DD57D87C2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="" xmlns:p14="http://schemas.microsoft.com/office/powerpoint/2010/main" val="122423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EF96EC7-A9F6-4918-BDFC-C3ED4AC79626}" type="datetimeFigureOut">
              <a:rPr lang="tr-TR" smtClean="0"/>
              <a:pPr/>
              <a:t>21.05.2018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6D2F648-CA32-443B-9DEB-994DD57D87C2}" type="slidenum">
              <a:rPr lang="tr-TR" smtClean="0"/>
              <a:pPr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460612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TİK 	sunum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Hüseyin YÜRÜK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202257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future</a:t>
            </a:r>
            <a:r>
              <a:rPr lang="tr-TR" dirty="0" smtClean="0"/>
              <a:t>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the effect of the dead time will be analyzed and investigated for both </a:t>
            </a:r>
            <a:r>
              <a:rPr lang="en-US" dirty="0" err="1" smtClean="0"/>
              <a:t>mosfet</a:t>
            </a:r>
            <a:r>
              <a:rPr lang="en-US" dirty="0" smtClean="0"/>
              <a:t> and </a:t>
            </a:r>
            <a:r>
              <a:rPr lang="en-US" dirty="0" err="1" smtClean="0"/>
              <a:t>igbt</a:t>
            </a:r>
            <a:r>
              <a:rPr lang="en-US" dirty="0" smtClean="0"/>
              <a:t> based VSI and for various PMSMs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proposed dead time compensation method will 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 be software based hence no requirement additional hardware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 not need precise current sampling especially in the zero crossing regions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the method will be integrated to the PMSM drive which is controlled by FOC algorithm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the effectiveness of the proposed method will be verified by experimental results and spectrum analysis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the waveforms of the phase, id and </a:t>
            </a:r>
            <a:r>
              <a:rPr lang="en-US" dirty="0" err="1" smtClean="0"/>
              <a:t>iq</a:t>
            </a:r>
            <a:r>
              <a:rPr lang="en-US" dirty="0" smtClean="0"/>
              <a:t> currents will be compared with and without compensation in the steady state and also during the dynamic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8965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problem definition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literature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dirty="0" smtClean="0"/>
              <a:t>f</a:t>
            </a:r>
            <a:r>
              <a:rPr lang="en-US" dirty="0" err="1" smtClean="0"/>
              <a:t>uture</a:t>
            </a:r>
            <a:r>
              <a:rPr lang="en-US" dirty="0" smtClean="0"/>
              <a:t> </a:t>
            </a:r>
            <a:r>
              <a:rPr lang="en-US" dirty="0"/>
              <a:t>plan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438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Dead</a:t>
            </a:r>
            <a:r>
              <a:rPr lang="tr-TR" dirty="0" smtClean="0"/>
              <a:t>-time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tr-TR" dirty="0" smtClean="0"/>
              <a:t> d</a:t>
            </a:r>
            <a:r>
              <a:rPr lang="en-US" dirty="0" err="1" smtClean="0"/>
              <a:t>ead</a:t>
            </a:r>
            <a:r>
              <a:rPr lang="en-US" dirty="0" smtClean="0"/>
              <a:t> </a:t>
            </a:r>
            <a:r>
              <a:rPr lang="en-US" dirty="0"/>
              <a:t>time is used to avoid the short circuit of DC link for the three phase </a:t>
            </a:r>
            <a:r>
              <a:rPr lang="en-US" dirty="0" smtClean="0"/>
              <a:t>PWM</a:t>
            </a:r>
            <a:r>
              <a:rPr lang="tr-TR" dirty="0" smtClean="0"/>
              <a:t>-</a:t>
            </a:r>
            <a:r>
              <a:rPr lang="en-US" dirty="0" smtClean="0"/>
              <a:t>VSI</a:t>
            </a:r>
            <a:endParaRPr lang="tr-TR" dirty="0" smtClean="0"/>
          </a:p>
          <a:p>
            <a:pPr>
              <a:buFont typeface="Wingdings" panose="05000000000000000000" pitchFamily="2" charset="2"/>
              <a:buChar char="q"/>
            </a:pPr>
            <a:endParaRPr lang="tr-TR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900" y="2370136"/>
            <a:ext cx="4062730" cy="38317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3910" y="2280062"/>
            <a:ext cx="3558540" cy="39217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00" y="3128705"/>
            <a:ext cx="45339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9432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199" y="2346238"/>
            <a:ext cx="3263174" cy="3965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Dead-time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336326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assume deviated pulse V</a:t>
            </a:r>
            <a:r>
              <a:rPr lang="en-US" baseline="-25000" dirty="0" smtClean="0"/>
              <a:t>Ɛ</a:t>
            </a:r>
            <a:r>
              <a:rPr lang="en-US" dirty="0" smtClean="0"/>
              <a:t> is defined as difference between</a:t>
            </a:r>
            <a:r>
              <a:rPr lang="tr-TR" dirty="0" smtClean="0"/>
              <a:t> </a:t>
            </a:r>
            <a:r>
              <a:rPr lang="tr-TR" dirty="0"/>
              <a:t>ideal </a:t>
            </a:r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voltage</a:t>
            </a:r>
            <a:r>
              <a:rPr lang="tr-TR" dirty="0"/>
              <a:t> </a:t>
            </a:r>
            <a:r>
              <a:rPr lang="tr-TR" dirty="0" err="1" smtClean="0"/>
              <a:t>V</a:t>
            </a:r>
            <a:r>
              <a:rPr lang="tr-TR" sz="1800" dirty="0" err="1" smtClean="0"/>
              <a:t>ao</a:t>
            </a:r>
            <a:r>
              <a:rPr lang="tr-TR" sz="1800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 </a:t>
            </a:r>
            <a:r>
              <a:rPr lang="en-US" dirty="0"/>
              <a:t>ac</a:t>
            </a:r>
            <a:r>
              <a:rPr lang="tr-TR" dirty="0"/>
              <a:t>tual output voltage </a:t>
            </a:r>
            <a:r>
              <a:rPr lang="tr-TR" dirty="0" smtClean="0"/>
              <a:t>V</a:t>
            </a:r>
            <a:r>
              <a:rPr lang="tr-TR" sz="1800" dirty="0" smtClean="0"/>
              <a:t>a</a:t>
            </a:r>
            <a:r>
              <a:rPr lang="tr-TR" dirty="0" smtClean="0"/>
              <a:t>.	 	</a:t>
            </a:r>
            <a:r>
              <a:rPr lang="en-US" dirty="0" smtClean="0"/>
              <a:t>	</a:t>
            </a:r>
            <a:r>
              <a:rPr lang="tr-TR" sz="1800" dirty="0" smtClean="0"/>
              <a:t>	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5807610" y="2440399"/>
            <a:ext cx="345968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Ɛ</a:t>
            </a:r>
            <a:r>
              <a:rPr lang="en-US" dirty="0"/>
              <a:t> </a:t>
            </a:r>
            <a:r>
              <a:rPr lang="tr-TR" dirty="0"/>
              <a:t>= </a:t>
            </a:r>
            <a:r>
              <a:rPr lang="tr-TR" dirty="0" err="1"/>
              <a:t>V</a:t>
            </a:r>
            <a:r>
              <a:rPr lang="tr-TR" baseline="-25000" dirty="0" err="1"/>
              <a:t>ao</a:t>
            </a:r>
            <a:r>
              <a:rPr lang="tr-TR" dirty="0"/>
              <a:t> – </a:t>
            </a:r>
            <a:r>
              <a:rPr lang="tr-TR" dirty="0" err="1" smtClean="0"/>
              <a:t>V</a:t>
            </a:r>
            <a:r>
              <a:rPr lang="tr-TR" baseline="-25000" dirty="0" err="1" smtClean="0"/>
              <a:t>a</a:t>
            </a:r>
            <a:endParaRPr lang="tr-TR" baseline="-25000" dirty="0" smtClean="0"/>
          </a:p>
          <a:p>
            <a:endParaRPr lang="tr-TR" sz="1600" dirty="0" smtClean="0"/>
          </a:p>
          <a:p>
            <a:pPr lvl="0"/>
            <a:r>
              <a:rPr lang="en-US" dirty="0">
                <a:solidFill>
                  <a:srgbClr val="000000"/>
                </a:solidFill>
              </a:rPr>
              <a:t>V</a:t>
            </a:r>
            <a:r>
              <a:rPr lang="en-US" baseline="-25000" dirty="0">
                <a:solidFill>
                  <a:srgbClr val="000000"/>
                </a:solidFill>
              </a:rPr>
              <a:t>Ɛ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tr-TR" dirty="0">
                <a:solidFill>
                  <a:srgbClr val="000000"/>
                </a:solidFill>
              </a:rPr>
              <a:t>= </a:t>
            </a:r>
            <a:r>
              <a:rPr lang="tr-TR" dirty="0" err="1" smtClean="0">
                <a:solidFill>
                  <a:srgbClr val="000000"/>
                </a:solidFill>
              </a:rPr>
              <a:t>V</a:t>
            </a:r>
            <a:r>
              <a:rPr lang="tr-TR" baseline="-25000" dirty="0" err="1" smtClean="0">
                <a:solidFill>
                  <a:srgbClr val="000000"/>
                </a:solidFill>
              </a:rPr>
              <a:t>d</a:t>
            </a:r>
            <a:r>
              <a:rPr lang="tr-TR" dirty="0" smtClean="0">
                <a:solidFill>
                  <a:srgbClr val="000000"/>
                </a:solidFill>
              </a:rPr>
              <a:t> * </a:t>
            </a:r>
            <a:r>
              <a:rPr lang="tr-TR" sz="2000" dirty="0" err="1" smtClean="0">
                <a:solidFill>
                  <a:srgbClr val="000000"/>
                </a:solidFill>
              </a:rPr>
              <a:t>t</a:t>
            </a:r>
            <a:r>
              <a:rPr lang="tr-TR" sz="1600" baseline="-25000" dirty="0" err="1" smtClean="0">
                <a:solidFill>
                  <a:srgbClr val="000000"/>
                </a:solidFill>
              </a:rPr>
              <a:t>dead</a:t>
            </a:r>
            <a:r>
              <a:rPr lang="tr-TR" sz="1600" baseline="-25000" dirty="0" smtClean="0">
                <a:solidFill>
                  <a:srgbClr val="000000"/>
                </a:solidFill>
              </a:rPr>
              <a:t> </a:t>
            </a:r>
            <a:r>
              <a:rPr lang="tr-TR" sz="1600" dirty="0" smtClean="0">
                <a:solidFill>
                  <a:srgbClr val="000000"/>
                </a:solidFill>
              </a:rPr>
              <a:t>	(in </a:t>
            </a:r>
            <a:r>
              <a:rPr lang="tr-TR" sz="1600" dirty="0" err="1" smtClean="0">
                <a:solidFill>
                  <a:srgbClr val="000000"/>
                </a:solidFill>
              </a:rPr>
              <a:t>simple</a:t>
            </a:r>
            <a:r>
              <a:rPr lang="tr-TR" sz="1600" dirty="0" smtClean="0">
                <a:solidFill>
                  <a:srgbClr val="000000"/>
                </a:solidFill>
              </a:rPr>
              <a:t> </a:t>
            </a:r>
            <a:r>
              <a:rPr lang="tr-TR" sz="1600" dirty="0" err="1" smtClean="0">
                <a:solidFill>
                  <a:srgbClr val="000000"/>
                </a:solidFill>
              </a:rPr>
              <a:t>way</a:t>
            </a:r>
            <a:r>
              <a:rPr lang="tr-TR" sz="1600" dirty="0" smtClean="0">
                <a:solidFill>
                  <a:srgbClr val="000000"/>
                </a:solidFill>
              </a:rPr>
              <a:t>)</a:t>
            </a:r>
            <a:endParaRPr lang="tr-TR" sz="1600" dirty="0">
              <a:solidFill>
                <a:srgbClr val="000000"/>
              </a:solidFill>
            </a:endParaRPr>
          </a:p>
          <a:p>
            <a:endParaRPr lang="tr-TR" sz="1600" dirty="0" smtClean="0"/>
          </a:p>
          <a:p>
            <a:r>
              <a:rPr lang="tr-TR" sz="2000" dirty="0" smtClean="0"/>
              <a:t>h</a:t>
            </a:r>
            <a:r>
              <a:rPr lang="tr-TR" dirty="0" smtClean="0"/>
              <a:t> * </a:t>
            </a:r>
            <a:r>
              <a:rPr lang="tr-TR" sz="2000" dirty="0" err="1" smtClean="0"/>
              <a:t>T</a:t>
            </a:r>
            <a:r>
              <a:rPr lang="tr-TR" baseline="-25000" dirty="0" err="1" smtClean="0"/>
              <a:t>o</a:t>
            </a:r>
            <a:r>
              <a:rPr lang="tr-TR" dirty="0" smtClean="0"/>
              <a:t>/2 = (</a:t>
            </a:r>
            <a:r>
              <a:rPr lang="tr-TR" sz="2000" dirty="0" err="1" smtClean="0"/>
              <a:t>f</a:t>
            </a:r>
            <a:r>
              <a:rPr lang="tr-TR" baseline="-25000" dirty="0" err="1" smtClean="0"/>
              <a:t>s</a:t>
            </a:r>
            <a:r>
              <a:rPr lang="tr-TR" dirty="0" smtClean="0"/>
              <a:t> / </a:t>
            </a:r>
            <a:r>
              <a:rPr lang="tr-TR" sz="2000" dirty="0" err="1" smtClean="0"/>
              <a:t>f</a:t>
            </a:r>
            <a:r>
              <a:rPr lang="tr-TR" baseline="-25000" dirty="0" err="1" smtClean="0"/>
              <a:t>o</a:t>
            </a:r>
            <a:r>
              <a:rPr lang="tr-TR" dirty="0" smtClean="0"/>
              <a:t>) / 2 * </a:t>
            </a:r>
            <a:r>
              <a:rPr lang="en-US" dirty="0" smtClean="0">
                <a:solidFill>
                  <a:srgbClr val="000000"/>
                </a:solidFill>
              </a:rPr>
              <a:t>V</a:t>
            </a:r>
            <a:r>
              <a:rPr lang="en-US" baseline="-25000" dirty="0" smtClean="0">
                <a:solidFill>
                  <a:srgbClr val="000000"/>
                </a:solidFill>
              </a:rPr>
              <a:t>Ɛ</a:t>
            </a:r>
            <a:endParaRPr lang="tr-TR" baseline="-25000" dirty="0" smtClean="0">
              <a:solidFill>
                <a:srgbClr val="000000"/>
              </a:solidFill>
            </a:endParaRPr>
          </a:p>
          <a:p>
            <a:endParaRPr lang="tr-TR" baseline="-25000" dirty="0">
              <a:solidFill>
                <a:srgbClr val="000000"/>
              </a:solidFill>
            </a:endParaRPr>
          </a:p>
          <a:p>
            <a:r>
              <a:rPr lang="tr-TR" sz="2000" dirty="0"/>
              <a:t>h</a:t>
            </a:r>
            <a:r>
              <a:rPr lang="tr-TR" dirty="0"/>
              <a:t> </a:t>
            </a:r>
            <a:r>
              <a:rPr lang="tr-TR" dirty="0" smtClean="0"/>
              <a:t> </a:t>
            </a:r>
            <a:r>
              <a:rPr lang="tr-TR" dirty="0"/>
              <a:t>= </a:t>
            </a:r>
            <a:r>
              <a:rPr lang="tr-TR" sz="2000" dirty="0" smtClean="0"/>
              <a:t>f</a:t>
            </a:r>
            <a:r>
              <a:rPr lang="tr-TR" baseline="-25000" dirty="0" smtClean="0"/>
              <a:t>s</a:t>
            </a:r>
            <a:r>
              <a:rPr lang="tr-TR" dirty="0" smtClean="0"/>
              <a:t> </a:t>
            </a:r>
            <a:r>
              <a:rPr lang="en-US" dirty="0" smtClean="0"/>
              <a:t>*</a:t>
            </a:r>
            <a:r>
              <a:rPr lang="tr-TR" dirty="0" smtClean="0"/>
              <a:t> </a:t>
            </a:r>
            <a:r>
              <a:rPr lang="en-US" dirty="0" smtClean="0">
                <a:solidFill>
                  <a:srgbClr val="000000"/>
                </a:solidFill>
              </a:rPr>
              <a:t>V</a:t>
            </a:r>
            <a:r>
              <a:rPr lang="en-US" baseline="-25000" dirty="0" smtClean="0">
                <a:solidFill>
                  <a:srgbClr val="000000"/>
                </a:solidFill>
              </a:rPr>
              <a:t>Ɛ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661058" y="4453656"/>
            <a:ext cx="6102852" cy="181358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/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so as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↗ distortion also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↗</a:t>
            </a: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tabLst/>
              <a:defRPr/>
            </a:pPr>
            <a:r>
              <a:rPr lang="en-US" sz="20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effect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of the distortion gets more severe when </a:t>
            </a:r>
          </a:p>
          <a:p>
            <a:pPr marL="548640" lvl="1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output frequency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low &amp; output magnitude is low</a:t>
            </a:r>
          </a:p>
          <a:p>
            <a:pPr marL="1005840" lvl="2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iron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core losses and torque ripple increases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tr-T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12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Dead-time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analysis demonstrates that the dead-time effects mainly produce 5</a:t>
            </a:r>
            <a:r>
              <a:rPr lang="en-US" baseline="30000" dirty="0" smtClean="0"/>
              <a:t>th</a:t>
            </a:r>
            <a:r>
              <a:rPr lang="en-US" dirty="0" smtClean="0"/>
              <a:t> and 7</a:t>
            </a:r>
            <a:r>
              <a:rPr lang="en-US" baseline="30000" dirty="0" smtClean="0"/>
              <a:t>th</a:t>
            </a:r>
            <a:r>
              <a:rPr lang="en-US" dirty="0" smtClean="0"/>
              <a:t> harmonics in the α-β reference frame and 6th voltage harmonic and its multiples in the d-q reference frame which cause current harmonics 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101" y="2841654"/>
            <a:ext cx="3388070" cy="3458655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84033790"/>
              </p:ext>
            </p:extLst>
          </p:nvPr>
        </p:nvGraphicFramePr>
        <p:xfrm>
          <a:off x="5676831" y="2991240"/>
          <a:ext cx="2540069" cy="768804"/>
        </p:xfrm>
        <a:graphic>
          <a:graphicData uri="http://schemas.openxmlformats.org/presentationml/2006/ole">
            <p:oleObj spid="_x0000_s1026" name="Bitmap Image" r:id="rId5" imgW="3209760" imgH="971640" progId="PBrush">
              <p:embed/>
            </p:oleObj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3802" y="3970689"/>
            <a:ext cx="3136927" cy="2109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0729" y="3970689"/>
            <a:ext cx="2902700" cy="2109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64531" y="2988519"/>
            <a:ext cx="2266950" cy="771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various compensation methods have been proposed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 hardware based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 smtClean="0"/>
              <a:t>terminal voltage is measured by analog circuitry and used as a feedback 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 software based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 smtClean="0"/>
              <a:t>current harmonic analysis based method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US" dirty="0" smtClean="0"/>
              <a:t>based on monitoring harmonic distortion in the d-axis current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 smtClean="0"/>
              <a:t>estimator based method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US" dirty="0" smtClean="0"/>
              <a:t>estimators (or observers) are designed to extract the disturbance voltage based on the motor model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 smtClean="0"/>
              <a:t>instantaneous average  voltage method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US" dirty="0" smtClean="0"/>
              <a:t>compensate the average voltage error between reference voltage and actual voltage in each switching period</a:t>
            </a:r>
          </a:p>
          <a:p>
            <a:pPr lvl="2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427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an example of hardware based compensation method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60" y="4679249"/>
            <a:ext cx="1549784" cy="15801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3148" y="2279244"/>
            <a:ext cx="3821112" cy="25369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2534" y="2228444"/>
            <a:ext cx="4595648" cy="27372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6814" y="4816147"/>
            <a:ext cx="2668866" cy="14864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189" y="2236061"/>
            <a:ext cx="1841585" cy="22873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91798" y="4843614"/>
            <a:ext cx="2641024" cy="141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005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an example of software based compensation method (revised repetitive controller RRC)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2453100"/>
            <a:ext cx="5008880" cy="34159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180" y="2702031"/>
            <a:ext cx="3515517" cy="31670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590" y="2778231"/>
            <a:ext cx="3857769" cy="309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3376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537" y="4490976"/>
            <a:ext cx="2436215" cy="17700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9957" y="4434303"/>
            <a:ext cx="2378043" cy="18834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7700" y="2057400"/>
            <a:ext cx="4012955" cy="24277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37082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an example of software based compensation method (revised repetitive controller RRC) (cont’d)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270" y="2881312"/>
            <a:ext cx="2540989" cy="23022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4636" y="4622732"/>
            <a:ext cx="2882901" cy="16734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0821" y="2167352"/>
            <a:ext cx="3936171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7282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184</TotalTime>
  <Words>717</Words>
  <Application>Microsoft Office PowerPoint</Application>
  <PresentationFormat>Custom</PresentationFormat>
  <Paragraphs>69</Paragraphs>
  <Slides>10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Retrospect</vt:lpstr>
      <vt:lpstr>Bitmap Image</vt:lpstr>
      <vt:lpstr>TİK  sunum</vt:lpstr>
      <vt:lpstr>Outline</vt:lpstr>
      <vt:lpstr>Dead-time</vt:lpstr>
      <vt:lpstr>Dead-time</vt:lpstr>
      <vt:lpstr>Dead-time</vt:lpstr>
      <vt:lpstr>literature</vt:lpstr>
      <vt:lpstr>literature</vt:lpstr>
      <vt:lpstr>literature</vt:lpstr>
      <vt:lpstr>literature</vt:lpstr>
      <vt:lpstr>future plan</vt:lpstr>
    </vt:vector>
  </TitlesOfParts>
  <Company>Aselsan A.Ş.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Hüseyin YÜRÜK</dc:creator>
  <cp:lastModifiedBy>hyuruk</cp:lastModifiedBy>
  <cp:revision>24</cp:revision>
  <dcterms:created xsi:type="dcterms:W3CDTF">2018-05-18T04:48:13Z</dcterms:created>
  <dcterms:modified xsi:type="dcterms:W3CDTF">2018-05-21T19:31:45Z</dcterms:modified>
</cp:coreProperties>
</file>