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4748" autoAdjust="0"/>
  </p:normalViewPr>
  <p:slideViewPr>
    <p:cSldViewPr snapToGrid="0">
      <p:cViewPr varScale="1">
        <p:scale>
          <a:sx n="76" d="100"/>
          <a:sy n="76" d="100"/>
        </p:scale>
        <p:origin x="126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9BDF3-7CC5-4B3F-A78E-C9A90CED9F04}" type="datetimeFigureOut">
              <a:rPr lang="en-US" smtClean="0"/>
              <a:pPr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3D0A3-69DF-49D9-A27C-44C8B4ABF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r>
              <a:rPr lang="en-US" dirty="0" smtClean="0"/>
              <a:t>Y. Wang, S. Member, W. </a:t>
            </a:r>
            <a:r>
              <a:rPr lang="en-US" dirty="0" err="1" smtClean="0"/>
              <a:t>Xie</a:t>
            </a:r>
            <a:r>
              <a:rPr lang="en-US" dirty="0" smtClean="0"/>
              <a:t>, and X. Wang, “Strategy for Voltage Source Inverters,” vol. 65, no. 1, pp. 59–66, 2018.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6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 Open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00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Murai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T. Watanabe, and H. Iwasaki, “Waveform distortion and correction circuit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pwm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inverters with switching lag-times,”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Trans. Ind. Appl.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vol. IA-23, no. 5, pp. 881–886, 1987.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4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9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Y. Wang, S. Member, W.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X. Wang, “Strategy for Voltage Source Inverters,” vol. 65, no. 1, pp. 59–66,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 J. Chee, J. Kim, and S. 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“Dead-time compensation based on pole voltage measurement,”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 IEEE Energy Convers.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Expo. ECCE 2015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pp. 1549–1555,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 J. Chee, J. Kim, and S. K.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“Dead-time compensation based on pole voltage measurement,”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 IEEE Energy Convers.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Congr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Expo. ECCE 2015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pp. 1549–1555,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Reference:</a:t>
            </a:r>
            <a:r>
              <a:rPr lang="tr-TR" baseline="0" dirty="0" smtClean="0"/>
              <a:t> </a:t>
            </a:r>
          </a:p>
          <a:p>
            <a:r>
              <a:rPr lang="en-US" dirty="0" smtClean="0"/>
              <a:t>Z. Tang and B. Akin, “Compensation of dead-time effects based on revised repetitive controller for PMSM drives,” Conf. Proc. - IEEE Appl. Power Electron. Conf. Expo. - APEC, vol. 32, no. 3, pp. 2730–2737, 2017.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3D0A3-69DF-49D9-A27C-44C8B4ABFA5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7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67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9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44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3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887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5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925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12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26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2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96EC7-A9F6-4918-BDFC-C3ED4AC79626}" type="datetimeFigureOut">
              <a:rPr lang="tr-TR" smtClean="0"/>
              <a:pPr/>
              <a:t>22.05.2018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D2F648-CA32-443B-9DEB-994DD57D87C2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1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TİK 	</a:t>
            </a:r>
            <a:r>
              <a:rPr lang="tr-TR" dirty="0" smtClean="0"/>
              <a:t>May 2018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Hüseyin YÜRÜK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25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37" y="4490976"/>
            <a:ext cx="2436215" cy="17700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957" y="4459703"/>
            <a:ext cx="2378043" cy="1883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700" y="2057400"/>
            <a:ext cx="4012955" cy="2427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708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software based compensation method (revised repetitive controller RRC) (cont’d)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70" y="2881312"/>
            <a:ext cx="2540989" cy="2302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4636" y="4622732"/>
            <a:ext cx="2882901" cy="1673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821" y="2167352"/>
            <a:ext cx="3936171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smtClean="0"/>
              <a:t>plan </a:t>
            </a:r>
            <a:r>
              <a:rPr lang="tr-TR" sz="2400" dirty="0" smtClean="0"/>
              <a:t>(</a:t>
            </a:r>
            <a:r>
              <a:rPr lang="tr-TR" sz="2400" dirty="0" err="1" smtClean="0"/>
              <a:t>up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next</a:t>
            </a:r>
            <a:r>
              <a:rPr lang="tr-TR" sz="2400" dirty="0" smtClean="0"/>
              <a:t> tik)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effect of the dead time will be analyzed and investigated for both </a:t>
            </a:r>
            <a:r>
              <a:rPr lang="en-US" dirty="0" err="1" smtClean="0"/>
              <a:t>mosfet</a:t>
            </a:r>
            <a:r>
              <a:rPr lang="en-US" dirty="0" smtClean="0"/>
              <a:t> and </a:t>
            </a:r>
            <a:r>
              <a:rPr lang="en-US" dirty="0" err="1" smtClean="0"/>
              <a:t>igbt</a:t>
            </a:r>
            <a:r>
              <a:rPr lang="en-US" dirty="0" smtClean="0"/>
              <a:t> based VSI and for various PMSMs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some of the literature compensation methods will be applied by experimentally and </a:t>
            </a:r>
            <a:r>
              <a:rPr lang="en-US" dirty="0"/>
              <a:t>the results </a:t>
            </a:r>
            <a:r>
              <a:rPr lang="en-US" dirty="0" smtClean="0"/>
              <a:t>will be observed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 dead time compensation method will be proposed and the method will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be software based hence no requirement additional hardware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not need precise current sampling especially in the zero crossing regions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method will be integrated to the PMSM drive which is controlled by FOC algorithm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effectiveness of the proposed method will be verified by experimental results and spectrum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waveforms of the phase, id and </a:t>
            </a:r>
            <a:r>
              <a:rPr lang="en-US" dirty="0" err="1" smtClean="0"/>
              <a:t>iq</a:t>
            </a:r>
            <a:r>
              <a:rPr lang="en-US" dirty="0" smtClean="0"/>
              <a:t> currents will be compared with and without compensation in the steady state and also during the dynamic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smtClean="0"/>
              <a:t>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year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92441"/>
              </p:ext>
            </p:extLst>
          </p:nvPr>
        </p:nvGraphicFramePr>
        <p:xfrm>
          <a:off x="558806" y="2235399"/>
          <a:ext cx="10596558" cy="3742068"/>
        </p:xfrm>
        <a:graphic>
          <a:graphicData uri="http://schemas.openxmlformats.org/drawingml/2006/table">
            <a:tbl>
              <a:tblPr/>
              <a:tblGrid>
                <a:gridCol w="2223510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  <a:gridCol w="697754"/>
              </a:tblGrid>
              <a:tr h="21470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 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&amp; investigate the dead-time effect on the VSIs for various PMSMs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the literature compensation methods by experimentally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propose a software based dead time compensation method 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the effectiveness of the method by experimental results 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submit the results of the proposed method to a conference (*)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the VSI and PMSM and simulate the proposed method 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the method and verify with both simulation and experimental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submit the results of the proposed method to a journal (**)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8865" marR="8865" marT="88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smtClean="0"/>
              <a:t>plan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16920" cy="43899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(*) candidate conference</a:t>
            </a:r>
            <a:r>
              <a:rPr lang="en-US" dirty="0" smtClean="0"/>
              <a:t>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2019 IEEE 13th International Conference on Power Electronics and Drive Systems (PEDS), France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Abstract Submission Deadline: 15 Nov 2018, Conference Date: 09-12 Jul 2019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2019 21st European Conference on Power Electronics and Applications (EPE '19 ECCE Europe), Italy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Abstract Submission Deadline: 15 Nov 2018, Conference Date: 02-05 Sep 2019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2019 10th International Conference on Power Electronics and ECCE Asia (ICPE 2019 - ECCE Asia), Korea (South)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Abstract Submission Deadline: 13 Oct 2018, Conference Date: 27-31 May 2019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2019 IEEE 13th International Conference on Compatibility, Power Electronics and Power Engineering (CPE-POWERENG), Denmark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Abstract Submission Deadline: 16 Nov 2018, Conference Date: 23-25 Apr 2019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2019 International Aegean Conference on Electrical Machines and Power Electronics (ACEMP) &amp; 2019 International Conference on Optimization of Electrical and Electronic Equipment (OPTIM), Turkey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 Draft paper submission deadline：2019-03-20, Conference Date: 02-04 Sep 2019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smtClean="0"/>
              <a:t>plan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16920" cy="4389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(**) candidate j</a:t>
            </a:r>
            <a:r>
              <a:rPr lang="en-US" dirty="0" smtClean="0"/>
              <a:t>ournals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Power Electronics Magazine, IEEE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Power Electronics, IEEE Transactions 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Industrial Electronics Magazine, IEEE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Industry Applications, IEEE Transactions 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Industry Applications Magazine, IEEE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16920" cy="43899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			thank you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definition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literature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f</a:t>
            </a:r>
            <a:r>
              <a:rPr lang="en-US" dirty="0" err="1" smtClean="0"/>
              <a:t>uture</a:t>
            </a:r>
            <a:r>
              <a:rPr lang="en-US" dirty="0" smtClean="0"/>
              <a:t> </a:t>
            </a:r>
            <a:r>
              <a:rPr lang="en-US" dirty="0"/>
              <a:t>plan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Dead</a:t>
            </a:r>
            <a:r>
              <a:rPr lang="tr-TR" dirty="0" smtClean="0"/>
              <a:t>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 smtClean="0"/>
              <a:t> d</a:t>
            </a:r>
            <a:r>
              <a:rPr lang="en-US" dirty="0" err="1" smtClean="0"/>
              <a:t>ead</a:t>
            </a:r>
            <a:r>
              <a:rPr lang="en-US" dirty="0" smtClean="0"/>
              <a:t> </a:t>
            </a:r>
            <a:r>
              <a:rPr lang="en-US" dirty="0"/>
              <a:t>time is used to avoid the short circuit of DC link for the three phase </a:t>
            </a:r>
            <a:r>
              <a:rPr lang="en-US" dirty="0" smtClean="0"/>
              <a:t>PWM</a:t>
            </a:r>
            <a:r>
              <a:rPr lang="tr-TR" dirty="0" smtClean="0"/>
              <a:t>-</a:t>
            </a:r>
            <a:r>
              <a:rPr lang="en-US" dirty="0" smtClean="0"/>
              <a:t>VSI</a:t>
            </a: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tr-TR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370136"/>
            <a:ext cx="4062730" cy="3831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910" y="2280062"/>
            <a:ext cx="3558540" cy="392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" y="3128705"/>
            <a:ext cx="4533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99" y="2346238"/>
            <a:ext cx="3263174" cy="3965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363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assume deviated pulse V</a:t>
            </a:r>
            <a:r>
              <a:rPr lang="en-US" baseline="-25000" dirty="0" smtClean="0"/>
              <a:t>Ɛ</a:t>
            </a:r>
            <a:r>
              <a:rPr lang="en-US" dirty="0" smtClean="0"/>
              <a:t> is defined as difference between</a:t>
            </a:r>
            <a:r>
              <a:rPr lang="tr-TR" dirty="0" smtClean="0"/>
              <a:t> </a:t>
            </a:r>
            <a:r>
              <a:rPr lang="tr-TR" dirty="0"/>
              <a:t>ideal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 smtClean="0"/>
              <a:t>V</a:t>
            </a:r>
            <a:r>
              <a:rPr lang="tr-TR" sz="1800" dirty="0" err="1" smtClean="0"/>
              <a:t>ao</a:t>
            </a:r>
            <a:r>
              <a:rPr lang="tr-TR" sz="1800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en-US" dirty="0"/>
              <a:t>ac</a:t>
            </a:r>
            <a:r>
              <a:rPr lang="tr-TR" dirty="0"/>
              <a:t>tual output voltage </a:t>
            </a:r>
            <a:r>
              <a:rPr lang="tr-TR" dirty="0" smtClean="0"/>
              <a:t>V</a:t>
            </a:r>
            <a:r>
              <a:rPr lang="tr-TR" sz="1800" dirty="0" smtClean="0"/>
              <a:t>a</a:t>
            </a:r>
            <a:r>
              <a:rPr lang="tr-TR" dirty="0" smtClean="0"/>
              <a:t>.	 	</a:t>
            </a:r>
            <a:r>
              <a:rPr lang="en-US" dirty="0" smtClean="0"/>
              <a:t>	</a:t>
            </a:r>
            <a:r>
              <a:rPr lang="tr-TR" sz="1800" dirty="0" smtClean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807610" y="2440399"/>
            <a:ext cx="34596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Ɛ</a:t>
            </a:r>
            <a:r>
              <a:rPr lang="en-US" dirty="0"/>
              <a:t> </a:t>
            </a:r>
            <a:r>
              <a:rPr lang="tr-TR" dirty="0"/>
              <a:t>= </a:t>
            </a:r>
            <a:r>
              <a:rPr lang="tr-TR" dirty="0" err="1"/>
              <a:t>V</a:t>
            </a:r>
            <a:r>
              <a:rPr lang="tr-TR" baseline="-25000" dirty="0" err="1"/>
              <a:t>ao</a:t>
            </a:r>
            <a:r>
              <a:rPr lang="tr-TR" dirty="0"/>
              <a:t> – </a:t>
            </a:r>
            <a:r>
              <a:rPr lang="tr-TR" dirty="0" err="1" smtClean="0"/>
              <a:t>V</a:t>
            </a:r>
            <a:r>
              <a:rPr lang="tr-TR" baseline="-25000" dirty="0" err="1" smtClean="0"/>
              <a:t>a</a:t>
            </a:r>
            <a:endParaRPr lang="tr-TR" baseline="-25000" dirty="0" smtClean="0"/>
          </a:p>
          <a:p>
            <a:endParaRPr lang="tr-TR" sz="1600" dirty="0" smtClean="0"/>
          </a:p>
          <a:p>
            <a:pPr lvl="0"/>
            <a:r>
              <a:rPr lang="en-US" dirty="0">
                <a:solidFill>
                  <a:srgbClr val="000000"/>
                </a:solidFill>
              </a:rPr>
              <a:t>V</a:t>
            </a:r>
            <a:r>
              <a:rPr lang="en-US" baseline="-25000" dirty="0">
                <a:solidFill>
                  <a:srgbClr val="000000"/>
                </a:solidFill>
              </a:rPr>
              <a:t>Ɛ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tr-TR" dirty="0">
                <a:solidFill>
                  <a:srgbClr val="000000"/>
                </a:solidFill>
              </a:rPr>
              <a:t>= </a:t>
            </a:r>
            <a:r>
              <a:rPr lang="tr-TR" dirty="0" err="1" smtClean="0">
                <a:solidFill>
                  <a:srgbClr val="000000"/>
                </a:solidFill>
              </a:rPr>
              <a:t>V</a:t>
            </a:r>
            <a:r>
              <a:rPr lang="tr-TR" baseline="-25000" dirty="0" err="1" smtClean="0">
                <a:solidFill>
                  <a:srgbClr val="000000"/>
                </a:solidFill>
              </a:rPr>
              <a:t>d</a:t>
            </a:r>
            <a:r>
              <a:rPr lang="tr-TR" dirty="0" smtClean="0">
                <a:solidFill>
                  <a:srgbClr val="000000"/>
                </a:solidFill>
              </a:rPr>
              <a:t> * </a:t>
            </a:r>
            <a:r>
              <a:rPr lang="tr-TR" sz="2000" dirty="0" err="1" smtClean="0">
                <a:solidFill>
                  <a:srgbClr val="000000"/>
                </a:solidFill>
              </a:rPr>
              <a:t>t</a:t>
            </a:r>
            <a:r>
              <a:rPr lang="tr-TR" sz="1600" baseline="-25000" dirty="0" err="1" smtClean="0">
                <a:solidFill>
                  <a:srgbClr val="000000"/>
                </a:solidFill>
              </a:rPr>
              <a:t>dead</a:t>
            </a:r>
            <a:r>
              <a:rPr lang="tr-TR" sz="1600" baseline="-25000" dirty="0" smtClean="0">
                <a:solidFill>
                  <a:srgbClr val="000000"/>
                </a:solidFill>
              </a:rPr>
              <a:t> </a:t>
            </a:r>
            <a:r>
              <a:rPr lang="tr-TR" sz="1600" dirty="0" smtClean="0">
                <a:solidFill>
                  <a:srgbClr val="000000"/>
                </a:solidFill>
              </a:rPr>
              <a:t>	(in </a:t>
            </a:r>
            <a:r>
              <a:rPr lang="tr-TR" sz="1600" dirty="0" err="1" smtClean="0">
                <a:solidFill>
                  <a:srgbClr val="000000"/>
                </a:solidFill>
              </a:rPr>
              <a:t>simple</a:t>
            </a:r>
            <a:r>
              <a:rPr lang="tr-TR" sz="1600" dirty="0" smtClean="0">
                <a:solidFill>
                  <a:srgbClr val="000000"/>
                </a:solidFill>
              </a:rPr>
              <a:t> </a:t>
            </a:r>
            <a:r>
              <a:rPr lang="tr-TR" sz="1600" dirty="0" err="1" smtClean="0">
                <a:solidFill>
                  <a:srgbClr val="000000"/>
                </a:solidFill>
              </a:rPr>
              <a:t>way</a:t>
            </a:r>
            <a:r>
              <a:rPr lang="tr-TR" sz="1600" dirty="0" smtClean="0">
                <a:solidFill>
                  <a:srgbClr val="000000"/>
                </a:solidFill>
              </a:rPr>
              <a:t>)</a:t>
            </a:r>
            <a:endParaRPr lang="tr-TR" sz="1600" dirty="0">
              <a:solidFill>
                <a:srgbClr val="000000"/>
              </a:solidFill>
            </a:endParaRPr>
          </a:p>
          <a:p>
            <a:endParaRPr lang="tr-TR" sz="1600" dirty="0" smtClean="0"/>
          </a:p>
          <a:p>
            <a:r>
              <a:rPr lang="tr-TR" sz="2000" dirty="0" smtClean="0"/>
              <a:t>h</a:t>
            </a:r>
            <a:r>
              <a:rPr lang="tr-TR" dirty="0" smtClean="0"/>
              <a:t> * </a:t>
            </a:r>
            <a:r>
              <a:rPr lang="tr-TR" sz="2000" dirty="0" err="1" smtClean="0"/>
              <a:t>T</a:t>
            </a:r>
            <a:r>
              <a:rPr lang="tr-TR" baseline="-25000" dirty="0" err="1" smtClean="0"/>
              <a:t>o</a:t>
            </a:r>
            <a:r>
              <a:rPr lang="tr-TR" dirty="0" smtClean="0"/>
              <a:t>/2 = (</a:t>
            </a:r>
            <a:r>
              <a:rPr lang="tr-TR" sz="2000" dirty="0" err="1" smtClean="0"/>
              <a:t>f</a:t>
            </a:r>
            <a:r>
              <a:rPr lang="tr-TR" baseline="-25000" dirty="0" err="1" smtClean="0"/>
              <a:t>s</a:t>
            </a:r>
            <a:r>
              <a:rPr lang="tr-TR" dirty="0" smtClean="0"/>
              <a:t> / </a:t>
            </a:r>
            <a:r>
              <a:rPr lang="tr-TR" sz="2000" dirty="0" err="1" smtClean="0"/>
              <a:t>f</a:t>
            </a:r>
            <a:r>
              <a:rPr lang="tr-TR" baseline="-25000" dirty="0" err="1" smtClean="0"/>
              <a:t>o</a:t>
            </a:r>
            <a:r>
              <a:rPr lang="tr-TR" dirty="0" smtClean="0"/>
              <a:t>) / 2 * 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en-US" baseline="-25000" dirty="0" smtClean="0">
                <a:solidFill>
                  <a:srgbClr val="000000"/>
                </a:solidFill>
              </a:rPr>
              <a:t>Ɛ</a:t>
            </a:r>
            <a:endParaRPr lang="tr-TR" baseline="-25000" dirty="0" smtClean="0">
              <a:solidFill>
                <a:srgbClr val="000000"/>
              </a:solidFill>
            </a:endParaRPr>
          </a:p>
          <a:p>
            <a:endParaRPr lang="tr-TR" baseline="-25000" dirty="0">
              <a:solidFill>
                <a:srgbClr val="000000"/>
              </a:solidFill>
            </a:endParaRPr>
          </a:p>
          <a:p>
            <a:r>
              <a:rPr lang="tr-TR" sz="2000" dirty="0"/>
              <a:t>h</a:t>
            </a: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sz="2000" dirty="0" smtClean="0"/>
              <a:t>f</a:t>
            </a:r>
            <a:r>
              <a:rPr lang="tr-TR" baseline="-25000" dirty="0" smtClean="0"/>
              <a:t>s</a:t>
            </a:r>
            <a:r>
              <a:rPr lang="tr-TR" dirty="0" smtClean="0"/>
              <a:t> </a:t>
            </a:r>
            <a:r>
              <a:rPr lang="en-US" dirty="0" smtClean="0"/>
              <a:t>*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en-US" baseline="-25000" dirty="0" smtClean="0">
                <a:solidFill>
                  <a:srgbClr val="000000"/>
                </a:solidFill>
              </a:rPr>
              <a:t>Ɛ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61058" y="4453656"/>
            <a:ext cx="6102852" cy="181358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as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↗ distortion also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↗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n-US" sz="20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effect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distortion gets more severe when </a:t>
            </a:r>
          </a:p>
          <a:p>
            <a:pPr marL="54864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output frequency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low &amp; output magnitude is low</a:t>
            </a:r>
          </a:p>
          <a:p>
            <a:pPr marL="1005840" lvl="2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core losses and torque ripple increases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analysis demonstrates that the dead-time effects mainly produce 5</a:t>
            </a:r>
            <a:r>
              <a:rPr lang="en-US" baseline="30000" dirty="0" smtClean="0"/>
              <a:t>th</a:t>
            </a:r>
            <a:r>
              <a:rPr lang="en-US" dirty="0" smtClean="0"/>
              <a:t> and 7</a:t>
            </a:r>
            <a:r>
              <a:rPr lang="en-US" baseline="30000" dirty="0" smtClean="0"/>
              <a:t>th</a:t>
            </a:r>
            <a:r>
              <a:rPr lang="en-US" dirty="0" smtClean="0"/>
              <a:t> harmonics in the α-β reference frame and 6</a:t>
            </a:r>
            <a:r>
              <a:rPr lang="en-US" baseline="30000" dirty="0" smtClean="0"/>
              <a:t>th</a:t>
            </a:r>
            <a:r>
              <a:rPr lang="en-US" dirty="0" smtClean="0"/>
              <a:t> voltage harmonic and its multiples in the d-q reference frame which cause current harmonics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1" y="2841654"/>
            <a:ext cx="3388070" cy="345865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33790"/>
              </p:ext>
            </p:extLst>
          </p:nvPr>
        </p:nvGraphicFramePr>
        <p:xfrm>
          <a:off x="5676831" y="2991240"/>
          <a:ext cx="2540069" cy="76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Bitmap Image" r:id="rId5" imgW="3209760" imgH="971640" progId="PBrush">
                  <p:embed/>
                </p:oleObj>
              </mc:Choice>
              <mc:Fallback>
                <p:oleObj name="Bitmap Image" r:id="rId5" imgW="3209760" imgH="97164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831" y="2991240"/>
                        <a:ext cx="2540069" cy="768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3802" y="3970689"/>
            <a:ext cx="3136927" cy="210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0729" y="3970689"/>
            <a:ext cx="2902700" cy="2109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4531" y="2988519"/>
            <a:ext cx="2266950" cy="7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various compensation methods have been proposed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hardware based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terminal voltage is measured by analog circuitry and used as a feedback 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software based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current harmonic analysis based method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 smtClean="0"/>
              <a:t>based on monitoring harmonic distortion in the d-axis current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estimator based method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 smtClean="0"/>
              <a:t>estimators (or observers) are designed to extract the disturbance voltage based on the motor model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instantaneous average  voltage method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 smtClean="0"/>
              <a:t>compensate the average voltage error between reference voltage and actual voltage in each switching period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hardware based compensation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709" y="4283535"/>
            <a:ext cx="1956718" cy="19950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597081"/>
            <a:ext cx="5601343" cy="333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5" y="2797109"/>
            <a:ext cx="2363957" cy="2936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182" y="2330062"/>
            <a:ext cx="3261773" cy="17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768" y="4881072"/>
            <a:ext cx="2523598" cy="1405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hardware based compensation method</a:t>
            </a:r>
            <a:r>
              <a:rPr lang="tr-TR" dirty="0" smtClean="0"/>
              <a:t>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0" y="2244985"/>
            <a:ext cx="4578348" cy="3039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406" y="2244985"/>
            <a:ext cx="5131934" cy="27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an example of software based compensation method (revised repetitive controller RRC)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453100"/>
            <a:ext cx="5008880" cy="3415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180" y="2702031"/>
            <a:ext cx="3515517" cy="3167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590" y="2778231"/>
            <a:ext cx="3857769" cy="30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</TotalTime>
  <Words>1200</Words>
  <Application>Microsoft Office PowerPoint</Application>
  <PresentationFormat>Widescreen</PresentationFormat>
  <Paragraphs>239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Wingdings</vt:lpstr>
      <vt:lpstr>Retrospect</vt:lpstr>
      <vt:lpstr>Bitmap Image</vt:lpstr>
      <vt:lpstr>TİK  May 2018</vt:lpstr>
      <vt:lpstr>Outline</vt:lpstr>
      <vt:lpstr>Dead-time</vt:lpstr>
      <vt:lpstr>Dead-time</vt:lpstr>
      <vt:lpstr>Dead-time</vt:lpstr>
      <vt:lpstr>literature</vt:lpstr>
      <vt:lpstr>literature</vt:lpstr>
      <vt:lpstr>literature</vt:lpstr>
      <vt:lpstr>literature</vt:lpstr>
      <vt:lpstr>literature</vt:lpstr>
      <vt:lpstr>future plan (up to next tik)</vt:lpstr>
      <vt:lpstr>future plan </vt:lpstr>
      <vt:lpstr>future plan</vt:lpstr>
      <vt:lpstr>future plan</vt:lpstr>
      <vt:lpstr> </vt:lpstr>
    </vt:vector>
  </TitlesOfParts>
  <Company>Aselsan A.Ş.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Hüseyin YÜRÜK</dc:creator>
  <cp:lastModifiedBy>Hüseyin YÜRÜK</cp:lastModifiedBy>
  <cp:revision>56</cp:revision>
  <dcterms:created xsi:type="dcterms:W3CDTF">2018-05-18T04:48:13Z</dcterms:created>
  <dcterms:modified xsi:type="dcterms:W3CDTF">2018-05-22T10:19:34Z</dcterms:modified>
</cp:coreProperties>
</file>