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32"/>
  </p:notesMasterIdLst>
  <p:sldIdLst>
    <p:sldId id="256" r:id="rId2"/>
    <p:sldId id="279" r:id="rId3"/>
    <p:sldId id="280" r:id="rId4"/>
    <p:sldId id="281" r:id="rId5"/>
    <p:sldId id="282" r:id="rId6"/>
    <p:sldId id="301" r:id="rId7"/>
    <p:sldId id="304" r:id="rId8"/>
    <p:sldId id="302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8" r:id="rId22"/>
    <p:sldId id="317" r:id="rId23"/>
    <p:sldId id="319" r:id="rId24"/>
    <p:sldId id="320" r:id="rId25"/>
    <p:sldId id="321" r:id="rId26"/>
    <p:sldId id="295" r:id="rId27"/>
    <p:sldId id="297" r:id="rId28"/>
    <p:sldId id="298" r:id="rId29"/>
    <p:sldId id="299" r:id="rId30"/>
    <p:sldId id="300" r:id="rId3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65" autoAdjust="0"/>
    <p:restoredTop sz="84748" autoAdjust="0"/>
  </p:normalViewPr>
  <p:slideViewPr>
    <p:cSldViewPr snapToGrid="0">
      <p:cViewPr>
        <p:scale>
          <a:sx n="75" d="100"/>
          <a:sy n="75" d="100"/>
        </p:scale>
        <p:origin x="-139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9BDF3-7CC5-4B3F-A78E-C9A90CED9F04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3D0A3-69DF-49D9-A27C-44C8B4ABF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067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5750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simulation data, blue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id_ref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green id, nonlinearity is not compensated, 10hz sine wave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id_ref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simulation data, blue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id_ref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green id, nonlinearity is not compensated, 10hz sine wave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id_ref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3600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8073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3370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8426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037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22.12.2018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0987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22.12.2018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838678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22.12.2018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477903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12" y="1034831"/>
            <a:ext cx="11949830" cy="5171999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22.12.2018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64264"/>
            <a:ext cx="10058400" cy="7594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4451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22.12.2018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7530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79" y="101600"/>
            <a:ext cx="10058400" cy="7975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181100"/>
            <a:ext cx="4937760" cy="504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81100"/>
            <a:ext cx="4937760" cy="50419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22.12.2018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378874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7859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2200"/>
            <a:ext cx="4937760" cy="57150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790700"/>
            <a:ext cx="4937760" cy="4419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096310"/>
            <a:ext cx="4937760" cy="56739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790700"/>
            <a:ext cx="4937760" cy="4419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22.12.2018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491547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22.12.2018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13925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22.12.2018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912122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F96EC7-A9F6-4918-BDFC-C3ED4AC79626}" type="datetimeFigureOut">
              <a:rPr lang="tr-TR" smtClean="0"/>
              <a:pPr/>
              <a:t>22.12.2018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D2F648-CA32-443B-9DEB-994DD57D87C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909264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22.12.2018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224235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8900"/>
            <a:ext cx="10058400" cy="759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312" y="1034831"/>
            <a:ext cx="11862148" cy="51719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F96EC7-A9F6-4918-BDFC-C3ED4AC79626}" type="datetimeFigureOut">
              <a:rPr lang="tr-TR" smtClean="0"/>
              <a:pPr/>
              <a:t>22.12.2018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D2F648-CA32-443B-9DEB-994DD57D87C2}" type="slidenum">
              <a:rPr lang="tr-TR" smtClean="0"/>
              <a:pPr/>
              <a:t>‹#›</a:t>
            </a:fld>
            <a:endParaRPr lang="tr-T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43000" y="91321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6061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Compensation of Nonlinearities of the Voltage Source Inverters for High Precision Position Control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Hüsey</a:t>
            </a:r>
            <a:r>
              <a:rPr lang="en-US" dirty="0" smtClean="0"/>
              <a:t>İ</a:t>
            </a:r>
            <a:r>
              <a:rPr lang="tr-TR" dirty="0" smtClean="0"/>
              <a:t>n YÜRÜK</a:t>
            </a:r>
          </a:p>
          <a:p>
            <a:r>
              <a:rPr lang="tr-TR" dirty="0" smtClean="0"/>
              <a:t>TİK </a:t>
            </a:r>
            <a:r>
              <a:rPr lang="tr-TR" dirty="0" smtClean="0"/>
              <a:t>DECEMBER </a:t>
            </a:r>
            <a:r>
              <a:rPr lang="tr-TR" dirty="0"/>
              <a:t>2018 </a:t>
            </a:r>
          </a:p>
        </p:txBody>
      </p:sp>
    </p:spTree>
    <p:extLst>
      <p:ext uri="{BB962C8B-B14F-4D97-AF65-F5344CB8AC3E}">
        <p14:creationId xmlns:p14="http://schemas.microsoft.com/office/powerpoint/2010/main" xmlns="" val="20225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2170" y="1127299"/>
            <a:ext cx="11696401" cy="51719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endParaRPr lang="tr-TR" dirty="0" smtClean="0"/>
          </a:p>
          <a:p>
            <a:pPr algn="ctr">
              <a:buNone/>
            </a:pPr>
            <a:r>
              <a:rPr lang="tr-TR" sz="2000" dirty="0" smtClean="0"/>
              <a:t> </a:t>
            </a:r>
            <a:r>
              <a:rPr lang="en-US" sz="2000" dirty="0" smtClean="0"/>
              <a:t>Id </a:t>
            </a:r>
            <a:r>
              <a:rPr lang="tr-TR" sz="2000" dirty="0" smtClean="0"/>
              <a:t>&amp; Iq </a:t>
            </a:r>
            <a:r>
              <a:rPr lang="en-US" sz="2000" dirty="0" smtClean="0"/>
              <a:t>current</a:t>
            </a:r>
            <a:r>
              <a:rPr lang="en-US" sz="2000" dirty="0" smtClean="0"/>
              <a:t>, FFT analysis @10Hz speed @open loop</a:t>
            </a:r>
            <a:endParaRPr lang="tr-TR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39212"/>
            <a:ext cx="10058400" cy="759460"/>
          </a:xfrm>
        </p:spPr>
        <p:txBody>
          <a:bodyPr/>
          <a:lstStyle/>
          <a:p>
            <a:r>
              <a:rPr lang="tr-TR" dirty="0" smtClean="0"/>
              <a:t>Experimental works 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757" y="1334246"/>
            <a:ext cx="5681609" cy="353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1752" y="1366462"/>
            <a:ext cx="5743255" cy="348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675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39212"/>
            <a:ext cx="10058400" cy="759460"/>
          </a:xfrm>
        </p:spPr>
        <p:txBody>
          <a:bodyPr/>
          <a:lstStyle/>
          <a:p>
            <a:r>
              <a:rPr lang="tr-TR" dirty="0" smtClean="0"/>
              <a:t>Experimental works 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763" y="1417231"/>
            <a:ext cx="5504572" cy="368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G:\0002.BMP"/>
          <p:cNvPicPr/>
          <p:nvPr/>
        </p:nvPicPr>
        <p:blipFill>
          <a:blip r:embed="rId3" cstate="print"/>
          <a:srcRect b="3148"/>
          <a:stretch>
            <a:fillRect/>
          </a:stretch>
        </p:blipFill>
        <p:spPr bwMode="auto">
          <a:xfrm>
            <a:off x="5927110" y="1372106"/>
            <a:ext cx="5949816" cy="371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49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72816" y="5190739"/>
            <a:ext cx="49519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/>
              <a:t>phaseA</a:t>
            </a:r>
            <a:r>
              <a:rPr lang="en-US" sz="2000" dirty="0" smtClean="0"/>
              <a:t> current, FFT analysis @10Hz speed @open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35038" y="507847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phase voltage and currents, and current harmonic distortions @10Hz speed @open loop</a:t>
            </a:r>
          </a:p>
        </p:txBody>
      </p:sp>
    </p:spTree>
    <p:extLst>
      <p:ext uri="{BB962C8B-B14F-4D97-AF65-F5344CB8AC3E}">
        <p14:creationId xmlns:p14="http://schemas.microsoft.com/office/powerpoint/2010/main" xmlns="" val="13675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2170" y="1086202"/>
            <a:ext cx="11949830" cy="51719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 </a:t>
            </a:r>
            <a:r>
              <a:rPr lang="en-US" dirty="0" smtClean="0"/>
              <a:t>As the output frequency increases i.e. speed increases, current distortion decreases which can be seen below figure. (Ithd1 is decreased)</a:t>
            </a:r>
          </a:p>
          <a:p>
            <a:pPr>
              <a:buFont typeface="Wingdings" panose="05000000000000000000" pitchFamily="2" charset="2"/>
              <a:buChar char="q"/>
            </a:pP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39212"/>
            <a:ext cx="10058400" cy="759460"/>
          </a:xfrm>
        </p:spPr>
        <p:txBody>
          <a:bodyPr/>
          <a:lstStyle/>
          <a:p>
            <a:r>
              <a:rPr lang="tr-TR" dirty="0" smtClean="0"/>
              <a:t>Experimental works </a:t>
            </a:r>
            <a:endParaRPr lang="en-US" dirty="0"/>
          </a:p>
        </p:txBody>
      </p:sp>
      <p:pic>
        <p:nvPicPr>
          <p:cNvPr id="6" name="Picture 5" descr="G:\0000.BMP"/>
          <p:cNvPicPr/>
          <p:nvPr/>
        </p:nvPicPr>
        <p:blipFill>
          <a:blip r:embed="rId2" cstate="print"/>
          <a:srcRect b="3020"/>
          <a:stretch>
            <a:fillRect/>
          </a:stretch>
        </p:blipFill>
        <p:spPr bwMode="auto">
          <a:xfrm>
            <a:off x="2958956" y="1990120"/>
            <a:ext cx="5917915" cy="37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863065" y="56948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phase voltage and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currents, and current harmonic distortions @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0Hz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speed @open loop</a:t>
            </a:r>
          </a:p>
        </p:txBody>
      </p:sp>
    </p:spTree>
    <p:extLst>
      <p:ext uri="{BB962C8B-B14F-4D97-AF65-F5344CB8AC3E}">
        <p14:creationId xmlns:p14="http://schemas.microsoft.com/office/powerpoint/2010/main" xmlns="" val="136758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2170" y="1086202"/>
            <a:ext cx="11949830" cy="51719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 t</a:t>
            </a:r>
            <a:r>
              <a:rPr lang="en-US" dirty="0" smtClean="0"/>
              <a:t>o </a:t>
            </a:r>
            <a:r>
              <a:rPr lang="en-US" dirty="0" smtClean="0"/>
              <a:t>observe effects of switching frequency on the </a:t>
            </a:r>
            <a:r>
              <a:rPr lang="en-US" dirty="0" smtClean="0"/>
              <a:t>nonlinearity</a:t>
            </a:r>
            <a:r>
              <a:rPr lang="tr-TR" dirty="0" smtClean="0"/>
              <a:t> </a:t>
            </a:r>
            <a:r>
              <a:rPr lang="en-US" dirty="0" smtClean="0"/>
              <a:t>regular </a:t>
            </a:r>
            <a:r>
              <a:rPr lang="en-US" dirty="0" smtClean="0"/>
              <a:t>PI current control is </a:t>
            </a:r>
            <a:r>
              <a:rPr lang="en-US" dirty="0" smtClean="0"/>
              <a:t>used</a:t>
            </a: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 t</a:t>
            </a:r>
            <a:r>
              <a:rPr lang="en-US" dirty="0" smtClean="0"/>
              <a:t>o </a:t>
            </a:r>
            <a:r>
              <a:rPr lang="en-US" dirty="0" smtClean="0"/>
              <a:t>eliminate effect of the back </a:t>
            </a:r>
            <a:r>
              <a:rPr lang="en-US" dirty="0" err="1" smtClean="0"/>
              <a:t>emf</a:t>
            </a:r>
            <a:r>
              <a:rPr lang="en-US" dirty="0" smtClean="0"/>
              <a:t> voltage, </a:t>
            </a:r>
            <a:r>
              <a:rPr lang="en-US" dirty="0" err="1" smtClean="0"/>
              <a:t>iq_ref</a:t>
            </a:r>
            <a:r>
              <a:rPr lang="en-US" dirty="0" smtClean="0"/>
              <a:t> is given zero</a:t>
            </a:r>
            <a:r>
              <a:rPr lang="tr-TR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 </a:t>
            </a:r>
            <a:r>
              <a:rPr lang="en-US" dirty="0" smtClean="0"/>
              <a:t>to eliminate Ls effect </a:t>
            </a:r>
            <a:r>
              <a:rPr lang="en-US" dirty="0" err="1" smtClean="0"/>
              <a:t>id_ref</a:t>
            </a:r>
            <a:r>
              <a:rPr lang="en-US" dirty="0" smtClean="0"/>
              <a:t> is varied so slow then only remains Rs </a:t>
            </a:r>
            <a:r>
              <a:rPr lang="en-US" dirty="0" smtClean="0"/>
              <a:t>value</a:t>
            </a: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 </a:t>
            </a:r>
            <a:r>
              <a:rPr lang="tr-TR" dirty="0" smtClean="0"/>
              <a:t>e</a:t>
            </a:r>
            <a:r>
              <a:rPr lang="en-US" dirty="0" smtClean="0"/>
              <a:t>specially </a:t>
            </a:r>
            <a:r>
              <a:rPr lang="en-US" dirty="0" smtClean="0"/>
              <a:t>at zero crossing regions of id current, nonlinearities can be seen more </a:t>
            </a:r>
            <a:r>
              <a:rPr lang="en-US" dirty="0" smtClean="0"/>
              <a:t>easily</a:t>
            </a: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tr-TR" dirty="0" smtClean="0"/>
              <a:t>a</a:t>
            </a:r>
            <a:r>
              <a:rPr lang="en-US" dirty="0" smtClean="0"/>
              <a:t>s </a:t>
            </a:r>
            <a:r>
              <a:rPr lang="en-US" dirty="0" smtClean="0"/>
              <a:t>the switching frequency increases, nonlinearities get more severe as can be seen below id and </a:t>
            </a:r>
            <a:r>
              <a:rPr lang="en-US" dirty="0" err="1" smtClean="0"/>
              <a:t>Ud</a:t>
            </a:r>
            <a:r>
              <a:rPr lang="en-US" dirty="0" smtClean="0"/>
              <a:t> figures</a:t>
            </a:r>
            <a:r>
              <a:rPr lang="en-US" dirty="0" smtClean="0"/>
              <a:t>. </a:t>
            </a:r>
            <a:r>
              <a:rPr lang="tr-TR" dirty="0" smtClean="0"/>
              <a:t>		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39212"/>
            <a:ext cx="10058400" cy="759460"/>
          </a:xfrm>
        </p:spPr>
        <p:txBody>
          <a:bodyPr/>
          <a:lstStyle/>
          <a:p>
            <a:r>
              <a:rPr lang="tr-TR" dirty="0" smtClean="0"/>
              <a:t>Experimental works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758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39212"/>
            <a:ext cx="10058400" cy="759460"/>
          </a:xfrm>
        </p:spPr>
        <p:txBody>
          <a:bodyPr/>
          <a:lstStyle/>
          <a:p>
            <a:r>
              <a:rPr lang="tr-TR" dirty="0" smtClean="0"/>
              <a:t>Experimental works </a:t>
            </a:r>
            <a:endParaRPr lang="en-US" dirty="0"/>
          </a:p>
        </p:txBody>
      </p:sp>
      <p:pic>
        <p:nvPicPr>
          <p:cNvPr id="16" name="Content Placeholder 15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1658" t="7597" b="5260"/>
          <a:stretch/>
        </p:blipFill>
        <p:spPr bwMode="auto">
          <a:xfrm>
            <a:off x="176811" y="1009852"/>
            <a:ext cx="5609690" cy="25068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  <p:pic>
        <p:nvPicPr>
          <p:cNvPr id="18" name="Picture 1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1745" t="8060" b="5292"/>
          <a:stretch/>
        </p:blipFill>
        <p:spPr bwMode="auto">
          <a:xfrm>
            <a:off x="6262099" y="1033676"/>
            <a:ext cx="5661061" cy="24750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4338427" y="3501307"/>
            <a:ext cx="340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blue Id current and red </a:t>
            </a:r>
            <a:r>
              <a:rPr lang="en-US" dirty="0" err="1" smtClean="0"/>
              <a:t>Ud</a:t>
            </a:r>
            <a:r>
              <a:rPr lang="en-US" dirty="0" smtClean="0"/>
              <a:t> voltage</a:t>
            </a:r>
            <a:endParaRPr lang="en-US" dirty="0"/>
          </a:p>
        </p:txBody>
      </p:sp>
      <p:pic>
        <p:nvPicPr>
          <p:cNvPr id="20" name="Picture 1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1309" t="7907" b="4633"/>
          <a:stretch/>
        </p:blipFill>
        <p:spPr bwMode="auto">
          <a:xfrm>
            <a:off x="159489" y="3856512"/>
            <a:ext cx="5650786" cy="24673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1047" t="7752" b="4945"/>
          <a:stretch/>
        </p:blipFill>
        <p:spPr bwMode="auto">
          <a:xfrm>
            <a:off x="6255562" y="3848753"/>
            <a:ext cx="5659987" cy="24751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2332418" y="1261380"/>
            <a:ext cx="1166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Fsw 10kHz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630436" y="1211762"/>
            <a:ext cx="1166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Fsw 20kHz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519181" y="4011669"/>
            <a:ext cx="1166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Fsw 40kHz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562019" y="4036477"/>
            <a:ext cx="128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Fsw 100kHz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758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5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2170" y="1086202"/>
            <a:ext cx="11949830" cy="51719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 t</a:t>
            </a:r>
            <a:r>
              <a:rPr lang="en-US" dirty="0" smtClean="0"/>
              <a:t>o </a:t>
            </a:r>
            <a:r>
              <a:rPr lang="en-US" dirty="0" smtClean="0"/>
              <a:t>observe effects of switching frequency on the </a:t>
            </a:r>
            <a:r>
              <a:rPr lang="en-US" dirty="0" smtClean="0"/>
              <a:t>nonlinearity</a:t>
            </a:r>
            <a:r>
              <a:rPr lang="tr-TR" dirty="0" smtClean="0"/>
              <a:t> </a:t>
            </a:r>
            <a:r>
              <a:rPr lang="en-US" dirty="0" smtClean="0"/>
              <a:t>regular </a:t>
            </a:r>
            <a:r>
              <a:rPr lang="en-US" dirty="0" smtClean="0"/>
              <a:t>PI current control is </a:t>
            </a:r>
            <a:r>
              <a:rPr lang="en-US" dirty="0" smtClean="0"/>
              <a:t>used</a:t>
            </a: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 t</a:t>
            </a:r>
            <a:r>
              <a:rPr lang="en-US" dirty="0" smtClean="0"/>
              <a:t>o </a:t>
            </a:r>
            <a:r>
              <a:rPr lang="en-US" dirty="0" smtClean="0"/>
              <a:t>eliminate effect of the back </a:t>
            </a:r>
            <a:r>
              <a:rPr lang="en-US" dirty="0" err="1" smtClean="0"/>
              <a:t>emf</a:t>
            </a:r>
            <a:r>
              <a:rPr lang="en-US" dirty="0" smtClean="0"/>
              <a:t> voltage, </a:t>
            </a:r>
            <a:r>
              <a:rPr lang="en-US" dirty="0" err="1" smtClean="0"/>
              <a:t>iq_ref</a:t>
            </a:r>
            <a:r>
              <a:rPr lang="en-US" dirty="0" smtClean="0"/>
              <a:t> is given zero</a:t>
            </a:r>
            <a:r>
              <a:rPr lang="tr-TR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 </a:t>
            </a:r>
            <a:r>
              <a:rPr lang="en-US" dirty="0" smtClean="0"/>
              <a:t>to eliminate Ls effect </a:t>
            </a:r>
            <a:r>
              <a:rPr lang="en-US" dirty="0" err="1" smtClean="0"/>
              <a:t>id_ref</a:t>
            </a:r>
            <a:r>
              <a:rPr lang="en-US" dirty="0" smtClean="0"/>
              <a:t> is varied so slow then only remains Rs </a:t>
            </a:r>
            <a:r>
              <a:rPr lang="en-US" dirty="0" smtClean="0"/>
              <a:t>value</a:t>
            </a: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 </a:t>
            </a:r>
            <a:r>
              <a:rPr lang="tr-TR" dirty="0" smtClean="0"/>
              <a:t>e</a:t>
            </a:r>
            <a:r>
              <a:rPr lang="en-US" dirty="0" smtClean="0"/>
              <a:t>specially </a:t>
            </a:r>
            <a:r>
              <a:rPr lang="en-US" dirty="0" smtClean="0"/>
              <a:t>at zero crossing regions of id current, nonlinearities can be seen more </a:t>
            </a:r>
            <a:r>
              <a:rPr lang="en-US" dirty="0" smtClean="0"/>
              <a:t>easily</a:t>
            </a: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tr-TR" dirty="0" smtClean="0"/>
              <a:t>a</a:t>
            </a:r>
            <a:r>
              <a:rPr lang="en-US" dirty="0" smtClean="0"/>
              <a:t>s </a:t>
            </a:r>
            <a:r>
              <a:rPr lang="en-US" dirty="0" smtClean="0"/>
              <a:t>the switching frequency increases, nonlinearities get more severe as can be seen below id and </a:t>
            </a:r>
            <a:r>
              <a:rPr lang="en-US" dirty="0" err="1" smtClean="0"/>
              <a:t>Ud</a:t>
            </a:r>
            <a:r>
              <a:rPr lang="en-US" dirty="0" smtClean="0"/>
              <a:t> figures</a:t>
            </a:r>
            <a:r>
              <a:rPr lang="en-US" dirty="0" smtClean="0"/>
              <a:t>. </a:t>
            </a:r>
            <a:r>
              <a:rPr lang="tr-TR" dirty="0" smtClean="0"/>
              <a:t>		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39212"/>
            <a:ext cx="10058400" cy="759460"/>
          </a:xfrm>
        </p:spPr>
        <p:txBody>
          <a:bodyPr/>
          <a:lstStyle/>
          <a:p>
            <a:r>
              <a:rPr lang="tr-TR" dirty="0" smtClean="0"/>
              <a:t>Experimental works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758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2170" y="1086202"/>
            <a:ext cx="11949830" cy="51719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 t</a:t>
            </a:r>
            <a:r>
              <a:rPr lang="en-US" dirty="0" smtClean="0"/>
              <a:t>o </a:t>
            </a:r>
            <a:r>
              <a:rPr lang="en-US" dirty="0" smtClean="0"/>
              <a:t>find function of id f(id</a:t>
            </a:r>
            <a:r>
              <a:rPr lang="en-US" dirty="0" smtClean="0"/>
              <a:t>)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en-US" dirty="0" smtClean="0"/>
              <a:t>the measured Id &amp; </a:t>
            </a:r>
            <a:r>
              <a:rPr lang="en-US" dirty="0" err="1" smtClean="0"/>
              <a:t>Ud</a:t>
            </a:r>
            <a:r>
              <a:rPr lang="en-US" dirty="0" smtClean="0"/>
              <a:t> values are used which are taken at 20kHz switching frequency </a:t>
            </a:r>
            <a:r>
              <a:rPr lang="tr-TR" dirty="0" smtClean="0"/>
              <a:t>	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39212"/>
            <a:ext cx="10058400" cy="759460"/>
          </a:xfrm>
        </p:spPr>
        <p:txBody>
          <a:bodyPr/>
          <a:lstStyle/>
          <a:p>
            <a:r>
              <a:rPr lang="tr-TR" dirty="0" smtClean="0"/>
              <a:t>Experimental works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/>
          <a:srcRect l="5822" t="4677" r="6095" b="3605"/>
          <a:stretch/>
        </p:blipFill>
        <p:spPr bwMode="auto">
          <a:xfrm>
            <a:off x="1" y="1911760"/>
            <a:ext cx="5732980" cy="39445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 cstate="print"/>
          <a:srcRect l="5575" t="3851" r="5851" b="4156"/>
          <a:stretch/>
        </p:blipFill>
        <p:spPr bwMode="auto">
          <a:xfrm>
            <a:off x="5850220" y="1904941"/>
            <a:ext cx="5810949" cy="38588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00405" y="5843696"/>
            <a:ext cx="426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Id &amp; </a:t>
            </a:r>
            <a:r>
              <a:rPr lang="en-US" dirty="0" err="1" smtClean="0"/>
              <a:t>Ud</a:t>
            </a:r>
            <a:r>
              <a:rPr lang="en-US" dirty="0" smtClean="0"/>
              <a:t> graphs @</a:t>
            </a:r>
            <a:r>
              <a:rPr lang="en-US" dirty="0" err="1" smtClean="0"/>
              <a:t>fsw</a:t>
            </a:r>
            <a:r>
              <a:rPr lang="en-US" dirty="0" smtClean="0"/>
              <a:t>=20kHz @current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758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2170" y="1086202"/>
            <a:ext cx="11949830" cy="51719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 </a:t>
            </a:r>
            <a:r>
              <a:rPr lang="en-US" dirty="0" err="1" smtClean="0"/>
              <a:t>Ud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Id graph is separated into pieces of parts, and curve fitting is applied to each parts to find f(id)</a:t>
            </a:r>
          </a:p>
          <a:p>
            <a:pPr>
              <a:buFont typeface="Wingdings" panose="05000000000000000000" pitchFamily="2" charset="2"/>
              <a:buChar char="q"/>
            </a:pP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39212"/>
            <a:ext cx="10058400" cy="759460"/>
          </a:xfrm>
        </p:spPr>
        <p:txBody>
          <a:bodyPr/>
          <a:lstStyle/>
          <a:p>
            <a:r>
              <a:rPr lang="tr-TR" dirty="0" smtClean="0"/>
              <a:t>Experimental works 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 cstate="print"/>
          <a:srcRect l="8198" t="5764" r="7893" b="7073"/>
          <a:stretch/>
        </p:blipFill>
        <p:spPr bwMode="auto">
          <a:xfrm>
            <a:off x="-1" y="1973119"/>
            <a:ext cx="5845997" cy="38317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3" cstate="print"/>
          <a:srcRect l="6392" t="5058" r="6911" b="2906"/>
          <a:stretch/>
        </p:blipFill>
        <p:spPr bwMode="auto">
          <a:xfrm>
            <a:off x="6055195" y="1937445"/>
            <a:ext cx="5534055" cy="38674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  <p:sp>
        <p:nvSpPr>
          <p:cNvPr id="9" name="Rectangle 8"/>
          <p:cNvSpPr/>
          <p:nvPr/>
        </p:nvSpPr>
        <p:spPr>
          <a:xfrm>
            <a:off x="184099" y="5874518"/>
            <a:ext cx="5659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Id &amp; </a:t>
            </a:r>
            <a:r>
              <a:rPr lang="en-US" dirty="0" err="1" smtClean="0"/>
              <a:t>Ud</a:t>
            </a:r>
            <a:r>
              <a:rPr lang="en-US" dirty="0" smtClean="0"/>
              <a:t> graph, pieces of parts @</a:t>
            </a:r>
            <a:r>
              <a:rPr lang="en-US" dirty="0" err="1" smtClean="0"/>
              <a:t>fsw</a:t>
            </a:r>
            <a:r>
              <a:rPr lang="en-US" dirty="0" smtClean="0"/>
              <a:t>=20kHz @current loop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04687" y="5853970"/>
            <a:ext cx="5459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Id &amp; </a:t>
            </a:r>
            <a:r>
              <a:rPr lang="en-US" dirty="0" err="1" smtClean="0"/>
              <a:t>Ud</a:t>
            </a:r>
            <a:r>
              <a:rPr lang="en-US" dirty="0" smtClean="0"/>
              <a:t> graph, fitted curves @</a:t>
            </a:r>
            <a:r>
              <a:rPr lang="en-US" dirty="0" err="1" smtClean="0"/>
              <a:t>fsw</a:t>
            </a:r>
            <a:r>
              <a:rPr lang="en-US" dirty="0" smtClean="0"/>
              <a:t>=20kHz @current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758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2170" y="1086202"/>
            <a:ext cx="11949830" cy="51719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If </a:t>
            </a:r>
            <a:r>
              <a:rPr lang="en-US" dirty="0" smtClean="0"/>
              <a:t>nonlinearity is compensated by using f(id) to get </a:t>
            </a:r>
            <a:r>
              <a:rPr lang="en-US" dirty="0" err="1" smtClean="0"/>
              <a:t>Ud</a:t>
            </a:r>
            <a:r>
              <a:rPr lang="en-US" dirty="0" smtClean="0"/>
              <a:t> voltage, id controller output will see only Rs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39212"/>
            <a:ext cx="10058400" cy="759460"/>
          </a:xfrm>
        </p:spPr>
        <p:txBody>
          <a:bodyPr/>
          <a:lstStyle/>
          <a:p>
            <a:r>
              <a:rPr lang="tr-TR" dirty="0" smtClean="0"/>
              <a:t>Experimental works 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 rotWithShape="1">
          <a:blip r:embed="rId2" cstate="print"/>
          <a:srcRect l="2007" t="27438" r="347" b="14655"/>
          <a:stretch/>
        </p:blipFill>
        <p:spPr bwMode="auto">
          <a:xfrm>
            <a:off x="552047" y="1972967"/>
            <a:ext cx="10276914" cy="35853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867799" y="5504648"/>
            <a:ext cx="5696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simulink</a:t>
            </a:r>
            <a:r>
              <a:rPr lang="en-US" dirty="0" smtClean="0"/>
              <a:t> model, nonlinearity is compensated by using f(id)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758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39212"/>
            <a:ext cx="10058400" cy="759460"/>
          </a:xfrm>
        </p:spPr>
        <p:txBody>
          <a:bodyPr/>
          <a:lstStyle/>
          <a:p>
            <a:r>
              <a:rPr lang="tr-TR" dirty="0" smtClean="0"/>
              <a:t>Experimental works 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t="5626" b="1600"/>
          <a:stretch/>
        </p:blipFill>
        <p:spPr bwMode="auto">
          <a:xfrm>
            <a:off x="1119883" y="1116672"/>
            <a:ext cx="9776359" cy="43183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16457" y="5571632"/>
            <a:ext cx="9763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smtClean="0"/>
              <a:t>s</a:t>
            </a:r>
            <a:r>
              <a:rPr lang="en-US" dirty="0" err="1" smtClean="0"/>
              <a:t>imulation</a:t>
            </a:r>
            <a:r>
              <a:rPr lang="en-US" dirty="0" smtClean="0"/>
              <a:t> </a:t>
            </a:r>
            <a:r>
              <a:rPr lang="en-US" dirty="0" smtClean="0"/>
              <a:t>data, red </a:t>
            </a:r>
            <a:r>
              <a:rPr lang="en-US" dirty="0" err="1" smtClean="0"/>
              <a:t>id_ref</a:t>
            </a:r>
            <a:r>
              <a:rPr lang="en-US" dirty="0" smtClean="0"/>
              <a:t>, green f(id), blue id controller output, nonlinearity is compensated by using f(id)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75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problem definition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motivation</a:t>
            </a: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 </a:t>
            </a:r>
            <a:r>
              <a:rPr lang="tr-TR" dirty="0" smtClean="0"/>
              <a:t>experimental works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literature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future plan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189108"/>
            <a:ext cx="10058400" cy="75946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xmlns="" val="302731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39212"/>
            <a:ext cx="10058400" cy="759460"/>
          </a:xfrm>
        </p:spPr>
        <p:txBody>
          <a:bodyPr/>
          <a:lstStyle/>
          <a:p>
            <a:r>
              <a:rPr lang="tr-TR" dirty="0" smtClean="0"/>
              <a:t>Experimental works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0312" y="1034831"/>
            <a:ext cx="11949830" cy="525295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t="4806" b="3880"/>
          <a:stretch/>
        </p:blipFill>
        <p:spPr bwMode="auto">
          <a:xfrm>
            <a:off x="6232988" y="1335800"/>
            <a:ext cx="5804899" cy="35781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t="5892" b="4485"/>
          <a:stretch/>
        </p:blipFill>
        <p:spPr bwMode="auto">
          <a:xfrm>
            <a:off x="239889" y="1334564"/>
            <a:ext cx="5804899" cy="36062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63704" y="5109296"/>
            <a:ext cx="56747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simulation data, blue </a:t>
            </a:r>
            <a:r>
              <a:rPr lang="en-US" dirty="0" err="1" smtClean="0"/>
              <a:t>id_ref</a:t>
            </a:r>
            <a:r>
              <a:rPr lang="en-US" dirty="0" smtClean="0"/>
              <a:t>, green id, nonlinearity is not compensated, 10hz sine wave </a:t>
            </a:r>
            <a:r>
              <a:rPr lang="en-US" dirty="0" err="1" smtClean="0"/>
              <a:t>id_ref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43263" y="5047650"/>
            <a:ext cx="5767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simulation data, blue </a:t>
            </a:r>
            <a:r>
              <a:rPr lang="en-US" dirty="0" err="1" smtClean="0"/>
              <a:t>id_ref</a:t>
            </a:r>
            <a:r>
              <a:rPr lang="en-US" dirty="0" smtClean="0"/>
              <a:t>, green id, nonlinearity is compensated, 10hz sine wave </a:t>
            </a:r>
            <a:r>
              <a:rPr lang="en-US" dirty="0" err="1" smtClean="0"/>
              <a:t>id_ref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758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2170" y="1086202"/>
            <a:ext cx="11949830" cy="51719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 </a:t>
            </a:r>
            <a:r>
              <a:rPr lang="en-US" dirty="0" smtClean="0"/>
              <a:t>with </a:t>
            </a:r>
            <a:r>
              <a:rPr lang="en-US" dirty="0" smtClean="0"/>
              <a:t>compensation, bandwidth of the current controller is also increases as can be seen below bode diagrams</a:t>
            </a: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39212"/>
            <a:ext cx="10058400" cy="759460"/>
          </a:xfrm>
        </p:spPr>
        <p:txBody>
          <a:bodyPr/>
          <a:lstStyle/>
          <a:p>
            <a:r>
              <a:rPr lang="tr-TR" dirty="0" smtClean="0"/>
              <a:t>Experimental works 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941" y="1979823"/>
            <a:ext cx="5760720" cy="3576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776" y="1982911"/>
            <a:ext cx="5760720" cy="3599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40413" y="5623003"/>
            <a:ext cx="5777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bode diagram of current controller, without nonlinearity compensation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59357" y="5672661"/>
            <a:ext cx="5777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bode diagram of current controller, </a:t>
            </a:r>
            <a:r>
              <a:rPr lang="en-US" dirty="0" smtClean="0"/>
              <a:t>with </a:t>
            </a:r>
            <a:r>
              <a:rPr lang="en-US" dirty="0" smtClean="0"/>
              <a:t>nonlinearity compensation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758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39212"/>
            <a:ext cx="10058400" cy="759460"/>
          </a:xfrm>
        </p:spPr>
        <p:txBody>
          <a:bodyPr/>
          <a:lstStyle/>
          <a:p>
            <a:r>
              <a:rPr lang="tr-TR" dirty="0" smtClean="0"/>
              <a:t>Experimental works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0312" y="1034831"/>
            <a:ext cx="11949830" cy="52529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3704" y="5109296"/>
            <a:ext cx="56747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simulation data, blue </a:t>
            </a:r>
            <a:r>
              <a:rPr lang="en-US" dirty="0" err="1" smtClean="0"/>
              <a:t>id_ref</a:t>
            </a:r>
            <a:r>
              <a:rPr lang="en-US" dirty="0" smtClean="0"/>
              <a:t>, green id, nonlinearity is not compensated, </a:t>
            </a:r>
            <a:r>
              <a:rPr lang="en-US" dirty="0" smtClean="0"/>
              <a:t>10</a:t>
            </a:r>
            <a:r>
              <a:rPr lang="tr-TR" dirty="0" smtClean="0"/>
              <a:t>0</a:t>
            </a:r>
            <a:r>
              <a:rPr lang="en-US" dirty="0" err="1" smtClean="0"/>
              <a:t>hz</a:t>
            </a:r>
            <a:r>
              <a:rPr lang="en-US" dirty="0" smtClean="0"/>
              <a:t> </a:t>
            </a:r>
            <a:r>
              <a:rPr lang="en-US" dirty="0" smtClean="0"/>
              <a:t>sine wave </a:t>
            </a:r>
            <a:r>
              <a:rPr lang="en-US" dirty="0" err="1" smtClean="0"/>
              <a:t>id_ref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43263" y="5047650"/>
            <a:ext cx="5767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simulation data, blue </a:t>
            </a:r>
            <a:r>
              <a:rPr lang="en-US" dirty="0" err="1" smtClean="0"/>
              <a:t>id_ref</a:t>
            </a:r>
            <a:r>
              <a:rPr lang="en-US" dirty="0" smtClean="0"/>
              <a:t>, green id, nonlinearity is compensated, </a:t>
            </a:r>
            <a:r>
              <a:rPr lang="en-US" dirty="0" smtClean="0"/>
              <a:t>10</a:t>
            </a:r>
            <a:r>
              <a:rPr lang="tr-TR" dirty="0" smtClean="0"/>
              <a:t>0</a:t>
            </a:r>
            <a:r>
              <a:rPr lang="en-US" dirty="0" err="1" smtClean="0"/>
              <a:t>hz</a:t>
            </a:r>
            <a:r>
              <a:rPr lang="en-US" dirty="0" smtClean="0"/>
              <a:t> </a:t>
            </a:r>
            <a:r>
              <a:rPr lang="en-US" dirty="0" smtClean="0"/>
              <a:t>sine wave </a:t>
            </a:r>
            <a:r>
              <a:rPr lang="en-US" dirty="0" err="1" smtClean="0"/>
              <a:t>id_ref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t="6331"/>
          <a:stretch/>
        </p:blipFill>
        <p:spPr bwMode="auto">
          <a:xfrm>
            <a:off x="148856" y="1261001"/>
            <a:ext cx="5813757" cy="38151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  <p:pic>
        <p:nvPicPr>
          <p:cNvPr id="13" name="Picture 12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t="5892" b="4330"/>
          <a:stretch/>
        </p:blipFill>
        <p:spPr bwMode="auto">
          <a:xfrm>
            <a:off x="6081820" y="1286542"/>
            <a:ext cx="6035749" cy="37639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</p:spTree>
    <p:extLst>
      <p:ext uri="{BB962C8B-B14F-4D97-AF65-F5344CB8AC3E}">
        <p14:creationId xmlns:p14="http://schemas.microsoft.com/office/powerpoint/2010/main" xmlns="" val="136758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2170" y="1086202"/>
            <a:ext cx="11949830" cy="51719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 s</a:t>
            </a:r>
            <a:r>
              <a:rPr lang="en-US" dirty="0" err="1" smtClean="0"/>
              <a:t>imilar</a:t>
            </a:r>
            <a:r>
              <a:rPr lang="en-US" dirty="0" smtClean="0"/>
              <a:t> </a:t>
            </a:r>
            <a:r>
              <a:rPr lang="en-US" dirty="0" smtClean="0"/>
              <a:t>tests are repeated by experimentally</a:t>
            </a: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39212"/>
            <a:ext cx="10058400" cy="759460"/>
          </a:xfrm>
        </p:spPr>
        <p:txBody>
          <a:bodyPr/>
          <a:lstStyle/>
          <a:p>
            <a:r>
              <a:rPr lang="tr-TR" dirty="0" smtClean="0"/>
              <a:t>Experimental works </a:t>
            </a:r>
            <a:endParaRPr lang="en-US" dirty="0"/>
          </a:p>
        </p:txBody>
      </p:sp>
      <p:pic>
        <p:nvPicPr>
          <p:cNvPr id="10" name="Picture 9" descr="D:\hyuruk\deneme\ec4pole\speed_test_index\compansated_step2_Kp_onethird_10Hz.wmf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179667" y="1713608"/>
            <a:ext cx="5760720" cy="3170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D:\hyuruk\deneme\ec4pole\speed_test_index\notcompansated_step_Kp_onethird_10Hz.wmf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0" y="1644115"/>
            <a:ext cx="5760720" cy="3167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160962" y="4914086"/>
            <a:ext cx="5592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experimental data, orange </a:t>
            </a:r>
            <a:r>
              <a:rPr lang="en-US" dirty="0" err="1" smtClean="0"/>
              <a:t>id_ref</a:t>
            </a:r>
            <a:r>
              <a:rPr lang="en-US" dirty="0" smtClean="0"/>
              <a:t>, red id, blue f(id) nonlinearity is compensated, 10hz sine wave </a:t>
            </a:r>
            <a:r>
              <a:rPr lang="en-US" dirty="0" err="1" smtClean="0"/>
              <a:t>id_ref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94634" y="4934635"/>
            <a:ext cx="5664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experimental data, orange </a:t>
            </a:r>
            <a:r>
              <a:rPr lang="en-US" dirty="0" err="1" smtClean="0"/>
              <a:t>id_ref</a:t>
            </a:r>
            <a:r>
              <a:rPr lang="en-US" dirty="0" smtClean="0"/>
              <a:t>, red id, blue f(id) nonlinearity is compensated, 10hz sine wave </a:t>
            </a:r>
            <a:r>
              <a:rPr lang="en-US" dirty="0" err="1" smtClean="0"/>
              <a:t>id_ref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758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2170" y="1086202"/>
            <a:ext cx="11949830" cy="51719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39212"/>
            <a:ext cx="10058400" cy="759460"/>
          </a:xfrm>
        </p:spPr>
        <p:txBody>
          <a:bodyPr/>
          <a:lstStyle/>
          <a:p>
            <a:r>
              <a:rPr lang="tr-TR" dirty="0" smtClean="0"/>
              <a:t>Experimental works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0962" y="4914086"/>
            <a:ext cx="5592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experimental data, orange </a:t>
            </a:r>
            <a:r>
              <a:rPr lang="en-US" dirty="0" err="1" smtClean="0"/>
              <a:t>id_ref</a:t>
            </a:r>
            <a:r>
              <a:rPr lang="en-US" dirty="0" smtClean="0"/>
              <a:t>, red id, blue f(id) nonlinearity is compensated, </a:t>
            </a:r>
            <a:r>
              <a:rPr lang="en-US" dirty="0" smtClean="0"/>
              <a:t>10</a:t>
            </a:r>
            <a:r>
              <a:rPr lang="tr-TR" dirty="0" smtClean="0"/>
              <a:t>0</a:t>
            </a:r>
            <a:r>
              <a:rPr lang="en-US" dirty="0" err="1" smtClean="0"/>
              <a:t>hz</a:t>
            </a:r>
            <a:r>
              <a:rPr lang="en-US" dirty="0" smtClean="0"/>
              <a:t> </a:t>
            </a:r>
            <a:r>
              <a:rPr lang="en-US" dirty="0" smtClean="0"/>
              <a:t>sine wave </a:t>
            </a:r>
            <a:r>
              <a:rPr lang="en-US" dirty="0" err="1" smtClean="0"/>
              <a:t>id_ref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94634" y="4934635"/>
            <a:ext cx="5664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experimental data, orange </a:t>
            </a:r>
            <a:r>
              <a:rPr lang="en-US" dirty="0" err="1" smtClean="0"/>
              <a:t>id_ref</a:t>
            </a:r>
            <a:r>
              <a:rPr lang="en-US" dirty="0" smtClean="0"/>
              <a:t>, red id, blue f(id) nonlinearity is compensated, </a:t>
            </a:r>
            <a:r>
              <a:rPr lang="en-US" dirty="0" smtClean="0"/>
              <a:t>10</a:t>
            </a:r>
            <a:r>
              <a:rPr lang="tr-TR" dirty="0" smtClean="0"/>
              <a:t>0</a:t>
            </a:r>
            <a:r>
              <a:rPr lang="en-US" dirty="0" err="1" smtClean="0"/>
              <a:t>hz</a:t>
            </a:r>
            <a:r>
              <a:rPr lang="en-US" dirty="0" smtClean="0"/>
              <a:t> </a:t>
            </a:r>
            <a:r>
              <a:rPr lang="en-US" dirty="0" smtClean="0"/>
              <a:t>sine wave </a:t>
            </a:r>
            <a:r>
              <a:rPr lang="en-US" dirty="0" err="1" smtClean="0"/>
              <a:t>id_ref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 descr="D:\hyuruk\deneme\ec4pole\speed_test_index\compansated_step_Kp_onethird_100Hz.wmf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111982" y="1568129"/>
            <a:ext cx="5760720" cy="3167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D:\hyuruk\deneme\ec4pole\speed_test_index\notcompansated_step_Kp_onethird_100Hz.wmf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0" y="1577149"/>
            <a:ext cx="5760720" cy="3170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36758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2170" y="1086202"/>
            <a:ext cx="11949830" cy="51719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 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39212"/>
            <a:ext cx="10058400" cy="759460"/>
          </a:xfrm>
        </p:spPr>
        <p:txBody>
          <a:bodyPr/>
          <a:lstStyle/>
          <a:p>
            <a:r>
              <a:rPr lang="tr-TR" dirty="0" smtClean="0"/>
              <a:t>Experimental works </a:t>
            </a:r>
            <a:endParaRPr lang="en-US" dirty="0"/>
          </a:p>
        </p:txBody>
      </p:sp>
      <p:pic>
        <p:nvPicPr>
          <p:cNvPr id="10" name="Picture 9" descr="D:\hyuruk\deneme\ec4pole\speed_test_index\compansated_step2_Kp_onethird_10Hz.wmf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179667" y="1713608"/>
            <a:ext cx="5760720" cy="3170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D:\hyuruk\deneme\ec4pole\speed_test_index\notcompansated_step_Kp_onethird_10Hz.wmf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0" y="1644115"/>
            <a:ext cx="5760720" cy="3167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160962" y="4914086"/>
            <a:ext cx="5592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experimental data, orange </a:t>
            </a:r>
            <a:r>
              <a:rPr lang="en-US" dirty="0" err="1" smtClean="0"/>
              <a:t>id_ref</a:t>
            </a:r>
            <a:r>
              <a:rPr lang="en-US" dirty="0" smtClean="0"/>
              <a:t>, red id, blue f(id) nonlinearity is compensated, 10hz sine wave </a:t>
            </a:r>
            <a:r>
              <a:rPr lang="en-US" dirty="0" err="1" smtClean="0"/>
              <a:t>id_ref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94634" y="4934635"/>
            <a:ext cx="5664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experimental data, orange </a:t>
            </a:r>
            <a:r>
              <a:rPr lang="en-US" dirty="0" err="1" smtClean="0"/>
              <a:t>id_ref</a:t>
            </a:r>
            <a:r>
              <a:rPr lang="en-US" dirty="0" smtClean="0"/>
              <a:t>, red id, blue f(id) nonlinearity is compensated, 10hz sine wave </a:t>
            </a:r>
            <a:r>
              <a:rPr lang="en-US" dirty="0" err="1" smtClean="0"/>
              <a:t>id_ref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758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up </a:t>
            </a:r>
            <a:r>
              <a:rPr lang="en-US" dirty="0"/>
              <a:t>to next </a:t>
            </a:r>
            <a:r>
              <a:rPr lang="en-US" dirty="0" err="1" smtClean="0"/>
              <a:t>tik</a:t>
            </a:r>
            <a:r>
              <a:rPr lang="en-US" dirty="0" smtClean="0"/>
              <a:t> </a:t>
            </a: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effect of the nonlinearities will be analyzed and investigated for both </a:t>
            </a:r>
            <a:r>
              <a:rPr lang="tr-TR" dirty="0"/>
              <a:t>MOSFET</a:t>
            </a:r>
            <a:r>
              <a:rPr lang="en-US" dirty="0"/>
              <a:t> and </a:t>
            </a:r>
            <a:r>
              <a:rPr lang="tr-TR" dirty="0"/>
              <a:t>IGBT</a:t>
            </a:r>
            <a:r>
              <a:rPr lang="en-US" dirty="0"/>
              <a:t> based VSI and for various </a:t>
            </a:r>
            <a:r>
              <a:rPr lang="en-US" dirty="0" smtClean="0"/>
              <a:t>PMSMs</a:t>
            </a: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some of the literature compensation methods will be applied by experimentally and the results will be </a:t>
            </a:r>
            <a:r>
              <a:rPr lang="en-US" dirty="0" smtClean="0"/>
              <a:t>observed</a:t>
            </a: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nonlinearity compensation method will be proposed and </a:t>
            </a:r>
            <a:r>
              <a:rPr lang="tr-TR" dirty="0" smtClean="0"/>
              <a:t>it </a:t>
            </a:r>
            <a:r>
              <a:rPr lang="en-US" dirty="0" smtClean="0"/>
              <a:t>will  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be software based hence no requirement additional hardware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not need precise current sampling especially in the zero crossing </a:t>
            </a:r>
            <a:r>
              <a:rPr lang="en-US" dirty="0" smtClean="0"/>
              <a:t>regions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smtClean="0"/>
              <a:t>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639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up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 </a:t>
            </a:r>
            <a:r>
              <a:rPr lang="tr-TR" dirty="0" err="1" smtClean="0"/>
              <a:t>year</a:t>
            </a:r>
            <a:endParaRPr lang="tr-TR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smtClean="0"/>
              <a:t>plan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5660073"/>
              </p:ext>
            </p:extLst>
          </p:nvPr>
        </p:nvGraphicFramePr>
        <p:xfrm>
          <a:off x="125261" y="1458049"/>
          <a:ext cx="11649205" cy="4803889"/>
        </p:xfrm>
        <a:graphic>
          <a:graphicData uri="http://schemas.openxmlformats.org/drawingml/2006/table">
            <a:tbl>
              <a:tblPr/>
              <a:tblGrid>
                <a:gridCol w="2444389"/>
                <a:gridCol w="767068"/>
                <a:gridCol w="767068"/>
                <a:gridCol w="767068"/>
                <a:gridCol w="767068"/>
                <a:gridCol w="767068"/>
                <a:gridCol w="767068"/>
                <a:gridCol w="767068"/>
                <a:gridCol w="767068"/>
                <a:gridCol w="767068"/>
                <a:gridCol w="767068"/>
                <a:gridCol w="767068"/>
                <a:gridCol w="767068"/>
              </a:tblGrid>
              <a:tr h="27310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8865" marR="8865" marT="88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31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8865" marR="8865" marT="88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 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8865" marR="8865" marT="88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 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analyze &amp; investigate the </a:t>
                      </a:r>
                      <a:r>
                        <a:rPr lang="en-US" sz="1300" b="0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nonlinearity</a:t>
                      </a:r>
                      <a:r>
                        <a:rPr lang="en-US" sz="13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effect on the VSIs for various PMSMs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apply the literature compensation methods by experimentally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propose a software based </a:t>
                      </a:r>
                      <a:r>
                        <a:rPr lang="en-US" sz="1300" b="0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nonlinearity</a:t>
                      </a:r>
                      <a:r>
                        <a:rPr lang="en-US" sz="13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compensation </a:t>
                      </a:r>
                      <a:r>
                        <a:rPr lang="en-US" sz="13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 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the effectiveness of the method by experimental results 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submit the results of the proposed method to a conference (*)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the VSI and PMSM and simulate the proposed method 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improve the method and verify with both simulation and experimental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submit the results of the proposed method to a journal (**)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464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(*) candidate </a:t>
            </a:r>
            <a:r>
              <a:rPr lang="en-US" dirty="0" smtClean="0"/>
              <a:t>conferences</a:t>
            </a: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2019 IEEE 13th International Conference on Power Electronics and Drive Systems (PEDS), France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Abstract Submission Deadline: 15 Nov 2018, Conference Date: 09-12 Jul 2019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2019 21st European Conference on Power Electronics and Applications (EPE '19 ECCE Europe), Italy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Abstract Submission Deadline: 15 Nov 2018, Conference Date: 02-05 Sep 2019 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2019 10th International Conference on Power Electronics and ECCE Asia (ICPE 2019 - ECCE Asia), Korea (South)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Abstract Submission Deadline: 13 Oct 2018, Conference Date: 27-31 May 2019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2019 IEEE 13th International Conference on Compatibility, Power Electronics and Power Engineering (CPE-POWERENG), Denmark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Abstract Submission Deadline: 16 Nov 2018, Conference Date: 23-25 Apr 2019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2019 International Aegean Conference on Electrical Machines and Power Electronics (ACEMP) &amp; 2019 International Conference on Optimization of Electrical and Electronic Equipment (OPTIM), Turkey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Draft paper submission deadline：2019-03-20, Conference Date: 02-04 Sep 2019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</p:spTree>
    <p:extLst>
      <p:ext uri="{BB962C8B-B14F-4D97-AF65-F5344CB8AC3E}">
        <p14:creationId xmlns:p14="http://schemas.microsoft.com/office/powerpoint/2010/main" xmlns="" val="31170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(**) candidate </a:t>
            </a:r>
            <a:r>
              <a:rPr lang="en-US" dirty="0" smtClean="0"/>
              <a:t>journals</a:t>
            </a: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Power Electronics Magazine, IEEE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Power Electronics, IEEE Transactions 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Industrial Electronics Magazine, IEEE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Industry Applications, IEEE Transactions 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Industry Applications Magazine, IEEE</a:t>
            </a: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IEEE Journal of Emerging and Selected Topics in Power Electronics</a:t>
            </a: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IEEE Transactions on Education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</p:spTree>
    <p:extLst>
      <p:ext uri="{BB962C8B-B14F-4D97-AF65-F5344CB8AC3E}">
        <p14:creationId xmlns:p14="http://schemas.microsoft.com/office/powerpoint/2010/main" xmlns="" val="416961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following nonlinearities cause distortion on the output voltage of the VSI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dead-time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switching time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delay time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voltage drops on the power switch and the freewheeling diode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parasitic capacitance of the power switch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176582"/>
            <a:ext cx="10058400" cy="759460"/>
          </a:xfrm>
        </p:spPr>
        <p:txBody>
          <a:bodyPr/>
          <a:lstStyle/>
          <a:p>
            <a:r>
              <a:rPr lang="en-US" dirty="0"/>
              <a:t>problem definition</a:t>
            </a:r>
          </a:p>
        </p:txBody>
      </p:sp>
    </p:spTree>
    <p:extLst>
      <p:ext uri="{BB962C8B-B14F-4D97-AF65-F5344CB8AC3E}">
        <p14:creationId xmlns:p14="http://schemas.microsoft.com/office/powerpoint/2010/main" xmlns="" val="172868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	</a:t>
            </a:r>
            <a:endParaRPr lang="tr-TR" sz="3200" dirty="0" smtClean="0"/>
          </a:p>
          <a:p>
            <a:pPr marL="0" indent="0">
              <a:buNone/>
            </a:pPr>
            <a:endParaRPr lang="tr-TR" sz="3200" dirty="0"/>
          </a:p>
          <a:p>
            <a:pPr marL="0" indent="0">
              <a:buNone/>
            </a:pPr>
            <a:endParaRPr lang="tr-TR" sz="3200" dirty="0" smtClean="0"/>
          </a:p>
          <a:p>
            <a:pPr marL="0" indent="0">
              <a:buNone/>
            </a:pPr>
            <a:r>
              <a:rPr lang="tr-TR" sz="3200" dirty="0"/>
              <a:t>	</a:t>
            </a:r>
            <a:r>
              <a:rPr lang="tr-TR" sz="3200" dirty="0" smtClean="0"/>
              <a:t>				</a:t>
            </a:r>
            <a:r>
              <a:rPr lang="en-US" sz="3200" dirty="0" smtClean="0"/>
              <a:t>thank </a:t>
            </a:r>
            <a:r>
              <a:rPr lang="en-US" sz="3200" dirty="0"/>
              <a:t>you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93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output voltage distortion causes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low order harmonic components in the output current of the inverter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deformation of the phase currents, especially in the current zero-crossing region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these distortions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 effects the control performance of the applications that require low speed &amp; low torque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 degrades the efficiency and increases the torque ripple </a:t>
            </a: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 </a:t>
            </a:r>
            <a:r>
              <a:rPr lang="en-US" dirty="0" smtClean="0"/>
              <a:t>As the switching frequency increases effect of 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tr-TR" dirty="0" smtClean="0"/>
              <a:t> </a:t>
            </a:r>
            <a:r>
              <a:rPr lang="en-US" dirty="0" smtClean="0"/>
              <a:t>dead-time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switching time of power switch / gate driver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tr-TR" dirty="0" smtClean="0"/>
              <a:t> </a:t>
            </a:r>
            <a:r>
              <a:rPr lang="en-US" dirty="0" smtClean="0"/>
              <a:t>delay </a:t>
            </a:r>
            <a:r>
              <a:rPr lang="en-US" dirty="0" smtClean="0"/>
              <a:t>time of the power switch / gate driver </a:t>
            </a:r>
            <a:endParaRPr lang="tr-TR" dirty="0" smtClean="0"/>
          </a:p>
          <a:p>
            <a:pPr lvl="1">
              <a:buNone/>
            </a:pPr>
            <a:r>
              <a:rPr lang="en-US" sz="3000" dirty="0" smtClean="0"/>
              <a:t>will also increases. </a:t>
            </a:r>
            <a:endParaRPr lang="tr-TR" sz="3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tr-TR" dirty="0" smtClean="0"/>
              <a:t> </a:t>
            </a:r>
            <a:r>
              <a:rPr lang="tr-TR" sz="3000" dirty="0" smtClean="0"/>
              <a:t>But, </a:t>
            </a:r>
            <a:r>
              <a:rPr lang="en-US" sz="3000" dirty="0" smtClean="0"/>
              <a:t>to </a:t>
            </a:r>
            <a:r>
              <a:rPr lang="en-US" sz="3000" dirty="0" smtClean="0"/>
              <a:t>get high current control bandwidth, higher switching frequency is needed</a:t>
            </a:r>
            <a:r>
              <a:rPr lang="tr-TR" sz="3000" dirty="0" smtClean="0"/>
              <a:t>,</a:t>
            </a:r>
            <a:r>
              <a:rPr lang="en-US" sz="3000" dirty="0" smtClean="0"/>
              <a:t> </a:t>
            </a:r>
            <a:r>
              <a:rPr lang="tr-TR" sz="3000" dirty="0" smtClean="0"/>
              <a:t>e</a:t>
            </a:r>
            <a:r>
              <a:rPr lang="en-US" sz="3000" dirty="0" smtClean="0"/>
              <a:t>specially to control low inductance motors</a:t>
            </a:r>
          </a:p>
          <a:p>
            <a:pPr>
              <a:buFont typeface="Wingdings" panose="05000000000000000000" pitchFamily="2" charset="2"/>
              <a:buChar char="q"/>
            </a:pPr>
            <a:endParaRPr lang="tr-TR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6027" y="176581"/>
            <a:ext cx="10058400" cy="759460"/>
          </a:xfrm>
        </p:spPr>
        <p:txBody>
          <a:bodyPr/>
          <a:lstStyle/>
          <a:p>
            <a:r>
              <a:rPr lang="en-US" dirty="0"/>
              <a:t>problem definition</a:t>
            </a:r>
          </a:p>
        </p:txBody>
      </p:sp>
    </p:spTree>
    <p:extLst>
      <p:ext uri="{BB962C8B-B14F-4D97-AF65-F5344CB8AC3E}">
        <p14:creationId xmlns:p14="http://schemas.microsoft.com/office/powerpoint/2010/main" xmlns="" val="413061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High performance VSI-fed PMSM motor drive can be achieved by having high current control bandwidth where effect of the VSI nonlinearities are lowered 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High performance VSI-fed PMSM motor drive will be more crucial for the applications which have the following properties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low magnitude dc link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tr-TR" dirty="0" smtClean="0"/>
              <a:t> </a:t>
            </a:r>
            <a:r>
              <a:rPr lang="en-US" dirty="0" smtClean="0"/>
              <a:t>low </a:t>
            </a:r>
            <a:r>
              <a:rPr lang="en-US" dirty="0"/>
              <a:t>torque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low inductance machine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high precision position control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for ex. </a:t>
            </a:r>
            <a:r>
              <a:rPr lang="en-US" dirty="0" err="1" smtClean="0"/>
              <a:t>gimbal</a:t>
            </a:r>
            <a:r>
              <a:rPr lang="en-US" dirty="0" smtClean="0"/>
              <a:t> applications (</a:t>
            </a:r>
            <a:r>
              <a:rPr lang="en-US" dirty="0" err="1" smtClean="0"/>
              <a:t>rf</a:t>
            </a:r>
            <a:r>
              <a:rPr lang="en-US" dirty="0" smtClean="0"/>
              <a:t>, optic etc</a:t>
            </a:r>
            <a:r>
              <a:rPr lang="tr-TR" dirty="0" smtClean="0"/>
              <a:t>.</a:t>
            </a:r>
            <a:r>
              <a:rPr lang="en-US" dirty="0" smtClean="0"/>
              <a:t>)</a:t>
            </a:r>
            <a:r>
              <a:rPr lang="tr-TR" dirty="0" smtClean="0"/>
              <a:t>, </a:t>
            </a:r>
            <a:r>
              <a:rPr lang="en-US" dirty="0" smtClean="0"/>
              <a:t>robot arm, optic stabilizer, CNC machines, active vibration canceller etc.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39212"/>
            <a:ext cx="10058400" cy="75946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36758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 </a:t>
            </a:r>
            <a:r>
              <a:rPr lang="en-US" dirty="0" smtClean="0"/>
              <a:t>analysis demonstrates that the nonlinear effects mainly produce 5</a:t>
            </a:r>
            <a:r>
              <a:rPr lang="en-US" baseline="30000" dirty="0" smtClean="0"/>
              <a:t>th</a:t>
            </a:r>
            <a:r>
              <a:rPr lang="en-US" dirty="0" smtClean="0"/>
              <a:t> and 7</a:t>
            </a:r>
            <a:r>
              <a:rPr lang="en-US" baseline="30000" dirty="0" smtClean="0"/>
              <a:t>th</a:t>
            </a:r>
            <a:r>
              <a:rPr lang="en-US" dirty="0" smtClean="0"/>
              <a:t> harmonics in the α-β reference frame and 6</a:t>
            </a:r>
            <a:r>
              <a:rPr lang="en-US" baseline="30000" dirty="0" smtClean="0"/>
              <a:t>th</a:t>
            </a:r>
            <a:r>
              <a:rPr lang="en-US" dirty="0" smtClean="0"/>
              <a:t> voltage harmonic and its multiples in the d-q reference frame which cause current harmonics</a:t>
            </a: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 t</a:t>
            </a:r>
            <a:r>
              <a:rPr lang="en-US" dirty="0" smtClean="0"/>
              <a:t>o </a:t>
            </a:r>
            <a:r>
              <a:rPr lang="en-US" dirty="0" smtClean="0"/>
              <a:t>observe current harmonics in the phase current and also in the d-q reference frame currents, an air cored (ironless winding) low inductance servo motor is driven by MOSFET based PWM VSI inverter at open </a:t>
            </a:r>
            <a:r>
              <a:rPr lang="en-US" dirty="0" smtClean="0"/>
              <a:t>loop</a:t>
            </a:r>
            <a:endParaRPr lang="tr-TR" dirty="0" smtClean="0"/>
          </a:p>
          <a:p>
            <a:pPr lvl="2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39212"/>
            <a:ext cx="10058400" cy="759460"/>
          </a:xfrm>
        </p:spPr>
        <p:txBody>
          <a:bodyPr/>
          <a:lstStyle/>
          <a:p>
            <a:r>
              <a:rPr lang="tr-TR" dirty="0" smtClean="0"/>
              <a:t>Experimental works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758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 motor parameters</a:t>
            </a:r>
          </a:p>
          <a:p>
            <a:pPr lvl="2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39212"/>
            <a:ext cx="10058400" cy="759460"/>
          </a:xfrm>
        </p:spPr>
        <p:txBody>
          <a:bodyPr/>
          <a:lstStyle/>
          <a:p>
            <a:r>
              <a:rPr lang="tr-TR" dirty="0" smtClean="0"/>
              <a:t>Experimental works 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930534" y="2243484"/>
            <a:ext cx="4145008" cy="28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60893" y="1902723"/>
            <a:ext cx="3109030" cy="3306274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618830" y="3298295"/>
            <a:ext cx="3151839" cy="2023717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5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853423" y="2361634"/>
            <a:ext cx="2763136" cy="74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758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2170" y="1086202"/>
            <a:ext cx="11949830" cy="51719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 </a:t>
            </a:r>
            <a:r>
              <a:rPr lang="en-US" dirty="0" smtClean="0"/>
              <a:t>MOSFET </a:t>
            </a:r>
            <a:r>
              <a:rPr lang="en-US" dirty="0" smtClean="0"/>
              <a:t>based PWM VSI </a:t>
            </a:r>
            <a:r>
              <a:rPr lang="en-US" dirty="0" smtClean="0"/>
              <a:t>inverter</a:t>
            </a:r>
            <a:r>
              <a:rPr lang="tr-TR" dirty="0" smtClean="0"/>
              <a:t> parameters: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39212"/>
            <a:ext cx="10058400" cy="759460"/>
          </a:xfrm>
        </p:spPr>
        <p:txBody>
          <a:bodyPr/>
          <a:lstStyle/>
          <a:p>
            <a:r>
              <a:rPr lang="tr-TR" dirty="0" smtClean="0"/>
              <a:t>Experimental works </a:t>
            </a:r>
            <a:endParaRPr lang="en-US" dirty="0"/>
          </a:p>
        </p:txBody>
      </p:sp>
      <p:pic>
        <p:nvPicPr>
          <p:cNvPr id="8" name="Picture 7" descr="fotoğraf 2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30876" y="2276099"/>
            <a:ext cx="4467157" cy="3313042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222639" y="1906556"/>
            <a:ext cx="6969361" cy="39702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nn-NO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AVAR </a:t>
            </a:r>
            <a:r>
              <a:rPr lang="nn-NO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servo driver (REHİS-MMTM design</a:t>
            </a:r>
            <a:r>
              <a:rPr lang="nn-NO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tr-T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8640" lvl="1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tr-T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n-NO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Input </a:t>
            </a:r>
            <a:r>
              <a:rPr lang="nn-NO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voltage 18-50VDC</a:t>
            </a:r>
          </a:p>
          <a:p>
            <a:pPr marL="548640" lvl="1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tr-T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n-NO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5Arms </a:t>
            </a:r>
            <a:r>
              <a:rPr lang="nn-NO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output current</a:t>
            </a:r>
          </a:p>
          <a:p>
            <a:pPr marL="548640" lvl="1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tr-T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n-NO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Resolver</a:t>
            </a:r>
            <a:r>
              <a:rPr lang="nn-NO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QEP, Hall, Abs Encoder feedback</a:t>
            </a:r>
          </a:p>
          <a:p>
            <a:pPr marL="548640" lvl="1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tr-T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n-NO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nn-NO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RS422, Ethernet communication</a:t>
            </a:r>
          </a:p>
          <a:p>
            <a:pPr marL="548640" lvl="1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tr-T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l-G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ΔΣ </a:t>
            </a:r>
            <a:r>
              <a:rPr lang="nn-NO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phase current sensing</a:t>
            </a:r>
          </a:p>
          <a:p>
            <a:pPr marL="548640" lvl="1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tr-T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n-NO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MOSFET </a:t>
            </a:r>
            <a:r>
              <a:rPr lang="nn-NO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(SUM90N10), gate driver (IRS2336D)</a:t>
            </a:r>
          </a:p>
          <a:p>
            <a:pPr marL="548640" lvl="1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tr-T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n-NO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TMS320F28235 </a:t>
            </a:r>
            <a:r>
              <a:rPr lang="nn-NO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DSP 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endParaRPr lang="nn-NO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758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460" y="1086202"/>
            <a:ext cx="11949830" cy="51719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endParaRPr lang="tr-TR" dirty="0" smtClean="0"/>
          </a:p>
          <a:p>
            <a:pPr algn="ctr">
              <a:buNone/>
            </a:pPr>
            <a:r>
              <a:rPr lang="tr-TR" sz="2000" dirty="0" smtClean="0"/>
              <a:t> l</a:t>
            </a:r>
            <a:r>
              <a:rPr lang="en-US" sz="2000" dirty="0" err="1" smtClean="0"/>
              <a:t>eft</a:t>
            </a:r>
            <a:r>
              <a:rPr lang="en-US" sz="2000" dirty="0" smtClean="0"/>
              <a:t> </a:t>
            </a:r>
            <a:r>
              <a:rPr lang="en-US" sz="2000" dirty="0" smtClean="0"/>
              <a:t>figure motor speed, right figure blue </a:t>
            </a:r>
            <a:r>
              <a:rPr lang="en-US" sz="2000" dirty="0" err="1" smtClean="0"/>
              <a:t>phaseA</a:t>
            </a:r>
            <a:r>
              <a:rPr lang="en-US" sz="2000" dirty="0" smtClean="0"/>
              <a:t> </a:t>
            </a:r>
            <a:r>
              <a:rPr lang="en-US" sz="2000" dirty="0" err="1" smtClean="0"/>
              <a:t>pwm</a:t>
            </a:r>
            <a:r>
              <a:rPr lang="en-US" sz="2000" dirty="0" smtClean="0"/>
              <a:t> reference, red </a:t>
            </a:r>
            <a:r>
              <a:rPr lang="en-US" sz="2000" dirty="0" err="1" smtClean="0"/>
              <a:t>phaseA</a:t>
            </a:r>
            <a:r>
              <a:rPr lang="en-US" sz="2000" dirty="0" smtClean="0"/>
              <a:t>, green Id, yellow </a:t>
            </a:r>
            <a:r>
              <a:rPr lang="en-US" sz="2000" dirty="0" err="1" smtClean="0"/>
              <a:t>Iq</a:t>
            </a:r>
            <a:r>
              <a:rPr lang="en-US" sz="2000" dirty="0" smtClean="0"/>
              <a:t> current @10Hz speed @open loop</a:t>
            </a:r>
            <a:endParaRPr lang="tr-TR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39212"/>
            <a:ext cx="10058400" cy="759460"/>
          </a:xfrm>
        </p:spPr>
        <p:txBody>
          <a:bodyPr/>
          <a:lstStyle/>
          <a:p>
            <a:r>
              <a:rPr lang="tr-TR" dirty="0" smtClean="0"/>
              <a:t>Experimental works 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/>
          <a:srcRect t="8213" b="4814"/>
          <a:stretch/>
        </p:blipFill>
        <p:spPr bwMode="auto">
          <a:xfrm>
            <a:off x="256853" y="1250053"/>
            <a:ext cx="11599524" cy="39383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</p:spTree>
    <p:extLst>
      <p:ext uri="{BB962C8B-B14F-4D97-AF65-F5344CB8AC3E}">
        <p14:creationId xmlns:p14="http://schemas.microsoft.com/office/powerpoint/2010/main" xmlns="" val="13675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1247</TotalTime>
  <Words>1596</Words>
  <Application>Microsoft Office PowerPoint</Application>
  <PresentationFormat>Custom</PresentationFormat>
  <Paragraphs>298</Paragraphs>
  <Slides>30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Retrospect</vt:lpstr>
      <vt:lpstr>Compensation of Nonlinearities of the Voltage Source Inverters for High Precision Position Control Applications</vt:lpstr>
      <vt:lpstr>Outline</vt:lpstr>
      <vt:lpstr>problem definition</vt:lpstr>
      <vt:lpstr>problem definition</vt:lpstr>
      <vt:lpstr>motivation</vt:lpstr>
      <vt:lpstr>Experimental works </vt:lpstr>
      <vt:lpstr>Experimental works </vt:lpstr>
      <vt:lpstr>Experimental works </vt:lpstr>
      <vt:lpstr>Experimental works </vt:lpstr>
      <vt:lpstr>Experimental works </vt:lpstr>
      <vt:lpstr>Experimental works </vt:lpstr>
      <vt:lpstr>Experimental works </vt:lpstr>
      <vt:lpstr>Experimental works </vt:lpstr>
      <vt:lpstr>Experimental works </vt:lpstr>
      <vt:lpstr>Experimental works </vt:lpstr>
      <vt:lpstr>Experimental works </vt:lpstr>
      <vt:lpstr>Experimental works </vt:lpstr>
      <vt:lpstr>Experimental works </vt:lpstr>
      <vt:lpstr>Experimental works </vt:lpstr>
      <vt:lpstr>Experimental works </vt:lpstr>
      <vt:lpstr>Experimental works </vt:lpstr>
      <vt:lpstr>Experimental works </vt:lpstr>
      <vt:lpstr>Experimental works </vt:lpstr>
      <vt:lpstr>Experimental works </vt:lpstr>
      <vt:lpstr>Experimental works </vt:lpstr>
      <vt:lpstr>future plan</vt:lpstr>
      <vt:lpstr>future plan</vt:lpstr>
      <vt:lpstr>future plan</vt:lpstr>
      <vt:lpstr>future plan</vt:lpstr>
      <vt:lpstr>Slide 30</vt:lpstr>
    </vt:vector>
  </TitlesOfParts>
  <Company>Aselsan A.Ş.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Hüseyin YÜRÜK</dc:creator>
  <cp:lastModifiedBy>hyuruk</cp:lastModifiedBy>
  <cp:revision>228</cp:revision>
  <dcterms:created xsi:type="dcterms:W3CDTF">2018-05-18T04:48:13Z</dcterms:created>
  <dcterms:modified xsi:type="dcterms:W3CDTF">2018-12-22T20:45:19Z</dcterms:modified>
</cp:coreProperties>
</file>