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
      <p:font typeface="Livvic"/>
      <p:regular r:id="rId26"/>
      <p:bold r:id="rId27"/>
      <p:italic r:id="rId28"/>
      <p:boldItalic r:id="rId29"/>
    </p:embeddedFont>
    <p:embeddedFont>
      <p:font typeface="Bree Serif"/>
      <p:regular r:id="rId30"/>
    </p:embeddedFont>
    <p:embeddedFont>
      <p:font typeface="Livvic SemiBol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vvic-regular.fntdata"/><Relationship Id="rId25" Type="http://schemas.openxmlformats.org/officeDocument/2006/relationships/font" Target="fonts/MavenPro-bold.fntdata"/><Relationship Id="rId28" Type="http://schemas.openxmlformats.org/officeDocument/2006/relationships/font" Target="fonts/Livvic-italic.fntdata"/><Relationship Id="rId27" Type="http://schemas.openxmlformats.org/officeDocument/2006/relationships/font" Target="fonts/Livv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vvic-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vvicSemiBold-regular.fntdata"/><Relationship Id="rId30" Type="http://schemas.openxmlformats.org/officeDocument/2006/relationships/font" Target="fonts/BreeSerif-regular.fntdata"/><Relationship Id="rId11" Type="http://schemas.openxmlformats.org/officeDocument/2006/relationships/slide" Target="slides/slide6.xml"/><Relationship Id="rId33" Type="http://schemas.openxmlformats.org/officeDocument/2006/relationships/font" Target="fonts/LivvicSemiBold-italic.fntdata"/><Relationship Id="rId10" Type="http://schemas.openxmlformats.org/officeDocument/2006/relationships/slide" Target="slides/slide5.xml"/><Relationship Id="rId32" Type="http://schemas.openxmlformats.org/officeDocument/2006/relationships/font" Target="fonts/LivvicSemiBold-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ivvicSemiBol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Greetings, we are Kaihang and Wei Chun from Lab group SC9 and this is our SC1015 mini project on the World Happiness Index Dataset which is sourced from Kaggle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49605c7d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49605c7d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100"/>
              </a:spcBef>
              <a:spcAft>
                <a:spcPts val="0"/>
              </a:spcAft>
              <a:buNone/>
            </a:pPr>
            <a:r>
              <a:rPr lang="en" sz="1200">
                <a:solidFill>
                  <a:srgbClr val="111111"/>
                </a:solidFill>
              </a:rPr>
              <a:t>We used a type of Recurrent Neural Network (RNN) called Long Short Term Memory (LSTM), as we can treat the problem as a time-series problem and use the LSTM model to predict future scores based on past ones. Simply put, takes in a bunch of inputs - which are the various factors, processes it and comes up with its predicted response output - which is the happiness score. Each time it does so, the hidden layer of its neural network is also tweaked and improved upon, meaning that past predictions are also ‘considered’ in a sense when computing current and future predictions. The predicted response output can then be compared against the actual scores in the dataset.</a:t>
            </a:r>
            <a:endParaRPr/>
          </a:p>
          <a:p>
            <a:pPr indent="0" lvl="0" marL="0" rtl="0" algn="l">
              <a:spcBef>
                <a:spcPts val="2100"/>
              </a:spcBef>
              <a:spcAft>
                <a:spcPts val="0"/>
              </a:spcAft>
              <a:buNone/>
            </a:pPr>
            <a:r>
              <a:rPr lang="en"/>
              <a:t>In the LSTM implementation, a function was written to have the LSTM model predict the happiness score of a country, compare it against the actual scores to find MSE, and then return it. A separate function was then used to call this particular function for each country in each region and acquire the minimum and maximum MSE found. These functions can be found in the submitted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graph shown describes the minimum MSE by region (left) as well as the maximum MSE by region (right)</a:t>
            </a:r>
            <a:endParaRPr/>
          </a:p>
          <a:p>
            <a:pPr indent="-295275" lvl="0" marL="457200" rtl="0" algn="l">
              <a:lnSpc>
                <a:spcPct val="115000"/>
              </a:lnSpc>
              <a:spcBef>
                <a:spcPts val="1100"/>
              </a:spcBef>
              <a:spcAft>
                <a:spcPts val="0"/>
              </a:spcAft>
              <a:buClr>
                <a:schemeClr val="dk1"/>
              </a:buClr>
              <a:buSzPts val="1050"/>
              <a:buChar char="●"/>
            </a:pPr>
            <a:r>
              <a:rPr lang="en" sz="1050">
                <a:solidFill>
                  <a:schemeClr val="dk1"/>
                </a:solidFill>
                <a:highlight>
                  <a:srgbClr val="FFFFFF"/>
                </a:highlight>
              </a:rPr>
              <a:t>Overall very low MSE across all the regions, with Sub-Saharan Africa having the highest Max. MSE of ~0.19, which is still better than the recorded MSE from the multivariate linear </a:t>
            </a:r>
            <a:r>
              <a:rPr lang="en" sz="1050">
                <a:solidFill>
                  <a:schemeClr val="dk1"/>
                </a:solidFill>
                <a:highlight>
                  <a:srgbClr val="FFFFFF"/>
                </a:highlight>
              </a:rPr>
              <a:t>regression</a:t>
            </a:r>
            <a:r>
              <a:rPr lang="en" sz="1050">
                <a:solidFill>
                  <a:schemeClr val="dk1"/>
                </a:solidFill>
                <a:highlight>
                  <a:srgbClr val="FFFFFF"/>
                </a:highlight>
              </a:rPr>
              <a:t> model</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So, we conclude that this model is indeed much better in predicting future happiness scores</a:t>
            </a:r>
            <a:endParaRPr sz="1050">
              <a:solidFill>
                <a:schemeClr val="dk1"/>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49605c7d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249605c7d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100"/>
              </a:spcBef>
              <a:spcAft>
                <a:spcPts val="0"/>
              </a:spcAft>
              <a:buNone/>
            </a:pPr>
            <a:r>
              <a:rPr lang="en" sz="1200">
                <a:solidFill>
                  <a:srgbClr val="111111"/>
                </a:solidFill>
              </a:rPr>
              <a:t>From this mini project, we have learnt about a new machine learning function in LSTM for prediction time-series data, as well as another method of graphical visualisation in choropleth maps using plotly.</a:t>
            </a:r>
            <a:endParaRPr sz="1200">
              <a:solidFill>
                <a:srgbClr val="111111"/>
              </a:solidFill>
            </a:endParaRPr>
          </a:p>
          <a:p>
            <a:pPr indent="0" lvl="0" marL="0" rtl="0" algn="l">
              <a:lnSpc>
                <a:spcPct val="115000"/>
              </a:lnSpc>
              <a:spcBef>
                <a:spcPts val="2100"/>
              </a:spcBef>
              <a:spcAft>
                <a:spcPts val="0"/>
              </a:spcAft>
              <a:buNone/>
            </a:pPr>
            <a:r>
              <a:rPr lang="en" sz="1200">
                <a:solidFill>
                  <a:srgbClr val="111111"/>
                </a:solidFill>
              </a:rPr>
              <a:t>The outcome is that:</a:t>
            </a:r>
            <a:endParaRPr sz="1200">
              <a:solidFill>
                <a:srgbClr val="111111"/>
              </a:solidFill>
            </a:endParaRPr>
          </a:p>
          <a:p>
            <a:pPr indent="-304800" lvl="1" marL="914400" rtl="0" algn="l">
              <a:lnSpc>
                <a:spcPct val="115000"/>
              </a:lnSpc>
              <a:spcBef>
                <a:spcPts val="2100"/>
              </a:spcBef>
              <a:spcAft>
                <a:spcPts val="0"/>
              </a:spcAft>
              <a:buClr>
                <a:srgbClr val="111111"/>
              </a:buClr>
              <a:buSzPts val="1200"/>
              <a:buChar char="○"/>
            </a:pPr>
            <a:r>
              <a:rPr lang="en" sz="1200">
                <a:solidFill>
                  <a:srgbClr val="111111"/>
                </a:solidFill>
              </a:rPr>
              <a:t>While prediction from RNN was very accurate - much more so than the multivariate linear regression model (based on MSE), it should be said that happiness scores can be influenced by the other factors that were not provided in the dataset such as the time of data recording, as happiness scores would likely differ during a holiday season compared to during times of stress such as the exam period for students.</a:t>
            </a:r>
            <a:endParaRPr sz="1200">
              <a:solidFill>
                <a:srgbClr val="111111"/>
              </a:solidFill>
            </a:endParaRPr>
          </a:p>
          <a:p>
            <a:pPr indent="-304800" lvl="1" marL="914400" rtl="0" algn="l">
              <a:lnSpc>
                <a:spcPct val="115000"/>
              </a:lnSpc>
              <a:spcBef>
                <a:spcPts val="0"/>
              </a:spcBef>
              <a:spcAft>
                <a:spcPts val="0"/>
              </a:spcAft>
              <a:buClr>
                <a:srgbClr val="111111"/>
              </a:buClr>
              <a:buSzPts val="1200"/>
              <a:buChar char="○"/>
            </a:pPr>
            <a:r>
              <a:rPr lang="en" sz="1200">
                <a:solidFill>
                  <a:srgbClr val="111111"/>
                </a:solidFill>
              </a:rPr>
              <a:t>Since the predicted values are based on general trends, it can only serve as a projection of happiness scores assuming that nothing changes, which is unrealistic, but can be considered to be the ideal value for countries to strive towards, i.e. as a ‘goal’ of sorts</a:t>
            </a:r>
            <a:endParaRPr sz="1200">
              <a:solidFill>
                <a:srgbClr val="111111"/>
              </a:solidFill>
            </a:endParaRPr>
          </a:p>
          <a:p>
            <a:pPr indent="0" lvl="0" marL="0" rtl="0" algn="l">
              <a:spcBef>
                <a:spcPts val="2100"/>
              </a:spcBef>
              <a:spcAft>
                <a:spcPts val="0"/>
              </a:spcAft>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49605c7d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49605c7d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100"/>
              </a:spcBef>
              <a:spcAft>
                <a:spcPts val="0"/>
              </a:spcAft>
              <a:buNone/>
            </a:pPr>
            <a:r>
              <a:rPr lang="en" sz="1200">
                <a:solidFill>
                  <a:srgbClr val="111111"/>
                </a:solidFill>
              </a:rPr>
              <a:t>Some of our data-driven insights include:</a:t>
            </a:r>
            <a:endParaRPr sz="1200">
              <a:solidFill>
                <a:srgbClr val="111111"/>
              </a:solidFill>
            </a:endParaRPr>
          </a:p>
          <a:p>
            <a:pPr indent="-304800" lvl="1" marL="914400" rtl="0" algn="l">
              <a:lnSpc>
                <a:spcPct val="115000"/>
              </a:lnSpc>
              <a:spcBef>
                <a:spcPts val="2100"/>
              </a:spcBef>
              <a:spcAft>
                <a:spcPts val="0"/>
              </a:spcAft>
              <a:buClr>
                <a:srgbClr val="111111"/>
              </a:buClr>
              <a:buSzPts val="1200"/>
              <a:buChar char="○"/>
            </a:pPr>
            <a:r>
              <a:rPr lang="en" sz="1200">
                <a:solidFill>
                  <a:srgbClr val="111111"/>
                </a:solidFill>
              </a:rPr>
              <a:t>To further improve, more can certainly be done to increase the datasets to include other years so as to improve the RNN model.</a:t>
            </a:r>
            <a:endParaRPr sz="1200">
              <a:solidFill>
                <a:srgbClr val="111111"/>
              </a:solidFill>
            </a:endParaRPr>
          </a:p>
          <a:p>
            <a:pPr indent="-304800" lvl="1" marL="914400" rtl="0" algn="l">
              <a:lnSpc>
                <a:spcPct val="115000"/>
              </a:lnSpc>
              <a:spcBef>
                <a:spcPts val="0"/>
              </a:spcBef>
              <a:spcAft>
                <a:spcPts val="0"/>
              </a:spcAft>
              <a:buClr>
                <a:srgbClr val="111111"/>
              </a:buClr>
              <a:buSzPts val="1200"/>
              <a:buChar char="○"/>
            </a:pPr>
            <a:r>
              <a:rPr lang="en" sz="1200">
                <a:solidFill>
                  <a:srgbClr val="111111"/>
                </a:solidFill>
              </a:rPr>
              <a:t>GDP has the highest correlation to happiness scores based on the entire dataset - perhaps money does buy happiness, or is at least a catalyst for happiness.</a:t>
            </a:r>
            <a:endParaRPr sz="1200">
              <a:solidFill>
                <a:srgbClr val="111111"/>
              </a:solidFill>
            </a:endParaRPr>
          </a:p>
          <a:p>
            <a:pPr indent="-304800" lvl="1" marL="914400" rtl="0" algn="l">
              <a:lnSpc>
                <a:spcPct val="115000"/>
              </a:lnSpc>
              <a:spcBef>
                <a:spcPts val="0"/>
              </a:spcBef>
              <a:spcAft>
                <a:spcPts val="0"/>
              </a:spcAft>
              <a:buClr>
                <a:srgbClr val="111111"/>
              </a:buClr>
              <a:buSzPts val="1200"/>
              <a:buChar char="○"/>
            </a:pPr>
            <a:r>
              <a:rPr lang="en" sz="1200"/>
              <a:t>There is an trend of increasing happiness scores for countries that were on the lower end of it, especially for those in the Middle Eastern region.</a:t>
            </a:r>
            <a:endParaRPr sz="1200"/>
          </a:p>
          <a:p>
            <a:pPr indent="0" lvl="0" marL="0" rtl="0" algn="l">
              <a:lnSpc>
                <a:spcPct val="115000"/>
              </a:lnSpc>
              <a:spcBef>
                <a:spcPts val="2100"/>
              </a:spcBef>
              <a:spcAft>
                <a:spcPts val="2100"/>
              </a:spcAft>
              <a:buNone/>
            </a:pPr>
            <a:r>
              <a:rPr lang="en" sz="1200"/>
              <a:t>And with that, we have come to the end of our presentation, thank you for listening!</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2521bf82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2521bf82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4ac1c0a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24ac1c0a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49605c7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49605c7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11111"/>
                </a:solidFill>
              </a:rPr>
              <a:t>Our problem definition is: Can we predict future happiness scores of countries and which model would be the best in doing so?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49605c7d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49605c7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424242"/>
                </a:solidFill>
              </a:rPr>
              <a:t>Our practical motivation are as follows:</a:t>
            </a:r>
            <a:endParaRPr sz="1200">
              <a:solidFill>
                <a:srgbClr val="424242"/>
              </a:solidFill>
            </a:endParaRPr>
          </a:p>
          <a:p>
            <a:pPr indent="-304800" lvl="0" marL="457200" rtl="0" algn="l">
              <a:lnSpc>
                <a:spcPct val="115000"/>
              </a:lnSpc>
              <a:spcBef>
                <a:spcPts val="1200"/>
              </a:spcBef>
              <a:spcAft>
                <a:spcPts val="0"/>
              </a:spcAft>
              <a:buClr>
                <a:srgbClr val="424242"/>
              </a:buClr>
              <a:buSzPts val="1200"/>
              <a:buFont typeface="Arial"/>
              <a:buChar char="-"/>
            </a:pPr>
            <a:r>
              <a:rPr lang="en" sz="1200">
                <a:solidFill>
                  <a:srgbClr val="424242"/>
                </a:solidFill>
              </a:rPr>
              <a:t>Factors that have a larger impact on public perception can be identified and this can be useful to many people, such as in allowing businesses to attract potential employees and customers alike by marketing themselves in a particular fashion. </a:t>
            </a:r>
            <a:r>
              <a:rPr lang="en" sz="1200" strike="sngStrike">
                <a:solidFill>
                  <a:srgbClr val="424242"/>
                </a:solidFill>
              </a:rPr>
              <a:t>For instance, if getting to spend time with family is found to be an important factor in a person’s happiness, then businesses can offer such benefits to potential employees (flexible working hours / work from home), incentivising more to be willing to join, while also painting the company in a positive light in the eyes of the public.</a:t>
            </a:r>
            <a:endParaRPr sz="1200" strike="sngStrike">
              <a:solidFill>
                <a:srgbClr val="424242"/>
              </a:solidFill>
            </a:endParaRPr>
          </a:p>
          <a:p>
            <a:pPr indent="-304800" lvl="0" marL="457200" rtl="0" algn="l">
              <a:lnSpc>
                <a:spcPct val="115000"/>
              </a:lnSpc>
              <a:spcBef>
                <a:spcPts val="0"/>
              </a:spcBef>
              <a:spcAft>
                <a:spcPts val="0"/>
              </a:spcAft>
              <a:buClr>
                <a:srgbClr val="424242"/>
              </a:buClr>
              <a:buSzPts val="1200"/>
              <a:buFont typeface="Arial"/>
              <a:buChar char="-"/>
            </a:pPr>
            <a:r>
              <a:rPr lang="en" sz="1200">
                <a:solidFill>
                  <a:srgbClr val="424242"/>
                </a:solidFill>
              </a:rPr>
              <a:t>The Predicted happiness scores of countries can be used to identify trends and narrow down the causes of said trends, be it negative or positive in nature, which can benefit the governments in guiding their decision on implementing certain policies.</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49605c7d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49605c7d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100"/>
              </a:spcBef>
              <a:spcAft>
                <a:spcPts val="0"/>
              </a:spcAft>
              <a:buNone/>
            </a:pPr>
            <a:r>
              <a:rPr lang="en" sz="1200">
                <a:solidFill>
                  <a:srgbClr val="111111"/>
                </a:solidFill>
              </a:rPr>
              <a:t>The variables that we are using are as shown in the slide, and the</a:t>
            </a:r>
            <a:endParaRPr sz="1200">
              <a:solidFill>
                <a:srgbClr val="111111"/>
              </a:solidFill>
            </a:endParaRPr>
          </a:p>
          <a:p>
            <a:pPr indent="-304800" lvl="1" marL="914400" rtl="0" algn="l">
              <a:lnSpc>
                <a:spcPct val="115000"/>
              </a:lnSpc>
              <a:spcBef>
                <a:spcPts val="2100"/>
              </a:spcBef>
              <a:spcAft>
                <a:spcPts val="0"/>
              </a:spcAft>
              <a:buClr>
                <a:srgbClr val="111111"/>
              </a:buClr>
              <a:buSzPts val="1200"/>
              <a:buChar char="○"/>
            </a:pPr>
            <a:r>
              <a:rPr b="1" lang="en" sz="1200">
                <a:solidFill>
                  <a:srgbClr val="111111"/>
                </a:solidFill>
              </a:rPr>
              <a:t>Data cleaning process</a:t>
            </a:r>
            <a:r>
              <a:rPr lang="en" sz="1200">
                <a:solidFill>
                  <a:srgbClr val="111111"/>
                </a:solidFill>
              </a:rPr>
              <a:t>: consists of </a:t>
            </a:r>
            <a:endParaRPr sz="1200">
              <a:solidFill>
                <a:srgbClr val="111111"/>
              </a:solidFill>
            </a:endParaRPr>
          </a:p>
          <a:p>
            <a:pPr indent="-304800" lvl="2" marL="1371600" rtl="0" algn="l">
              <a:lnSpc>
                <a:spcPct val="115000"/>
              </a:lnSpc>
              <a:spcBef>
                <a:spcPts val="0"/>
              </a:spcBef>
              <a:spcAft>
                <a:spcPts val="0"/>
              </a:spcAft>
              <a:buClr>
                <a:srgbClr val="111111"/>
              </a:buClr>
              <a:buSzPts val="1200"/>
              <a:buChar char="■"/>
            </a:pPr>
            <a:r>
              <a:rPr lang="en" sz="1200">
                <a:solidFill>
                  <a:srgbClr val="111111"/>
                </a:solidFill>
              </a:rPr>
              <a:t>Standardization of column names (as different years had different naming conventions)</a:t>
            </a:r>
            <a:endParaRPr sz="1200">
              <a:solidFill>
                <a:srgbClr val="111111"/>
              </a:solidFill>
            </a:endParaRPr>
          </a:p>
          <a:p>
            <a:pPr indent="-304800" lvl="2" marL="1371600" rtl="0" algn="l">
              <a:lnSpc>
                <a:spcPct val="115000"/>
              </a:lnSpc>
              <a:spcBef>
                <a:spcPts val="0"/>
              </a:spcBef>
              <a:spcAft>
                <a:spcPts val="0"/>
              </a:spcAft>
              <a:buClr>
                <a:srgbClr val="111111"/>
              </a:buClr>
              <a:buSzPts val="1200"/>
              <a:buChar char="■"/>
            </a:pPr>
            <a:r>
              <a:rPr lang="en" sz="1200">
                <a:solidFill>
                  <a:srgbClr val="111111"/>
                </a:solidFill>
              </a:rPr>
              <a:t>Addition of ‘Year’ column (because the datasets were to be combined later on, ‘Year’ is needed to still separate them by year for EDA)</a:t>
            </a:r>
            <a:endParaRPr sz="1200">
              <a:solidFill>
                <a:srgbClr val="111111"/>
              </a:solidFill>
            </a:endParaRPr>
          </a:p>
          <a:p>
            <a:pPr indent="-304800" lvl="2" marL="1371600" rtl="0" algn="l">
              <a:lnSpc>
                <a:spcPct val="115000"/>
              </a:lnSpc>
              <a:spcBef>
                <a:spcPts val="0"/>
              </a:spcBef>
              <a:spcAft>
                <a:spcPts val="0"/>
              </a:spcAft>
              <a:buClr>
                <a:srgbClr val="111111"/>
              </a:buClr>
              <a:buSzPts val="1200"/>
              <a:buChar char="■"/>
            </a:pPr>
            <a:r>
              <a:rPr lang="en" sz="1200">
                <a:solidFill>
                  <a:srgbClr val="111111"/>
                </a:solidFill>
              </a:rPr>
              <a:t>Filling of missing data in ‘Region’ based on the other years’ data as well as for one other value that we estimated using the average of the previous years.</a:t>
            </a:r>
            <a:endParaRPr sz="1200">
              <a:solidFill>
                <a:srgbClr val="424242"/>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49605c7d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49605c7d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111111"/>
                </a:solidFill>
              </a:rPr>
              <a:t>Moving on to Exploratory Data Analysis, we started off with a correlation heatmap</a:t>
            </a:r>
            <a:endParaRPr sz="1200">
              <a:solidFill>
                <a:srgbClr val="111111"/>
              </a:solidFill>
            </a:endParaRPr>
          </a:p>
          <a:p>
            <a:pPr indent="0" lvl="0" marL="0" rtl="0" algn="l">
              <a:lnSpc>
                <a:spcPct val="115000"/>
              </a:lnSpc>
              <a:spcBef>
                <a:spcPts val="1200"/>
              </a:spcBef>
              <a:spcAft>
                <a:spcPts val="0"/>
              </a:spcAft>
              <a:buNone/>
            </a:pPr>
            <a:r>
              <a:rPr lang="en" sz="1200">
                <a:solidFill>
                  <a:srgbClr val="111111"/>
                </a:solidFill>
              </a:rPr>
              <a:t>Obvious strong correlation to Happiness Rank (-0.99), which is of no </a:t>
            </a:r>
            <a:r>
              <a:rPr lang="en" sz="1200">
                <a:solidFill>
                  <a:srgbClr val="111111"/>
                </a:solidFill>
              </a:rPr>
              <a:t>surprise</a:t>
            </a:r>
            <a:r>
              <a:rPr lang="en" sz="1200">
                <a:solidFill>
                  <a:srgbClr val="111111"/>
                </a:solidFill>
              </a:rPr>
              <a:t> to anybody since Happiness rank IS derived from Happiness score and this will NOT be used as part of the data for prediction. </a:t>
            </a:r>
            <a:endParaRPr sz="1200">
              <a:solidFill>
                <a:srgbClr val="111111"/>
              </a:solidFill>
            </a:endParaRPr>
          </a:p>
          <a:p>
            <a:pPr indent="0" lvl="0" marL="0" rtl="0" algn="l">
              <a:lnSpc>
                <a:spcPct val="115000"/>
              </a:lnSpc>
              <a:spcBef>
                <a:spcPts val="1200"/>
              </a:spcBef>
              <a:spcAft>
                <a:spcPts val="200"/>
              </a:spcAft>
              <a:buNone/>
            </a:pPr>
            <a:r>
              <a:rPr lang="en" sz="1200">
                <a:solidFill>
                  <a:srgbClr val="111111"/>
                </a:solidFill>
              </a:rPr>
              <a:t>Apart from that, moderately strong correlation between Happiness Score and GDP, Life exp., Family, Freedom and Govt. trust (in descending order).</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49605c7d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49605c7d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Next, we looked at the top 10 and the bottom 10 countries in terms of happiness score for all the available years, meaning 2015 - 2019. The graph shown on the slide is from the 2019 dataset, but the overall trend still remains, which is that: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Majority of the top 10 happiest countries are from Western Europe, represented on the left in dark blue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Majority of the bottom 10 happiest countries are from Sub-Saharan Africa, represented on the right in light brown</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49605c7d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49605c7d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100"/>
              </a:spcBef>
              <a:spcAft>
                <a:spcPts val="0"/>
              </a:spcAft>
              <a:buNone/>
            </a:pPr>
            <a:r>
              <a:rPr lang="en" sz="1200">
                <a:solidFill>
                  <a:srgbClr val="111111"/>
                </a:solidFill>
              </a:rPr>
              <a:t>Finally, we made a world map visualisation of happiness scores to better identify which countries or regions were the ‘happiest’</a:t>
            </a:r>
            <a:endParaRPr sz="1200">
              <a:solidFill>
                <a:srgbClr val="111111"/>
              </a:solidFill>
            </a:endParaRPr>
          </a:p>
          <a:p>
            <a:pPr indent="0" lvl="0" marL="0" rtl="0" algn="l">
              <a:lnSpc>
                <a:spcPct val="115000"/>
              </a:lnSpc>
              <a:spcBef>
                <a:spcPts val="2100"/>
              </a:spcBef>
              <a:spcAft>
                <a:spcPts val="0"/>
              </a:spcAft>
              <a:buNone/>
            </a:pPr>
            <a:r>
              <a:rPr lang="en" sz="1200">
                <a:solidFill>
                  <a:srgbClr val="111111"/>
                </a:solidFill>
              </a:rPr>
              <a:t>From the world map POV based on the 2019 dataset, it is clear that North America and Western Europe have the highest happiness scores. In contrast, the Middle East and Northern Africa seem to have the lowest happiness scores.</a:t>
            </a:r>
            <a:endParaRPr sz="1200">
              <a:solidFill>
                <a:srgbClr val="111111"/>
              </a:solidFill>
            </a:endParaRPr>
          </a:p>
          <a:p>
            <a:pPr indent="0" lvl="0" marL="0" rtl="0" algn="l">
              <a:lnSpc>
                <a:spcPct val="115000"/>
              </a:lnSpc>
              <a:spcBef>
                <a:spcPts val="2100"/>
              </a:spcBef>
              <a:spcAft>
                <a:spcPts val="2100"/>
              </a:spcAft>
              <a:buNone/>
            </a:pPr>
            <a:r>
              <a:rPr lang="en" sz="1200">
                <a:solidFill>
                  <a:srgbClr val="111111"/>
                </a:solidFill>
              </a:rPr>
              <a:t>In all, it is evident that there is quite a large difference in happiness scores across the world, and a case can certainly be made for countries with lower happiness scores / trend of decreasing happiness scores to </a:t>
            </a:r>
            <a:r>
              <a:rPr lang="en" sz="1200" u="sng">
                <a:solidFill>
                  <a:srgbClr val="111111"/>
                </a:solidFill>
              </a:rPr>
              <a:t>realize that such a trend is happening</a:t>
            </a:r>
            <a:r>
              <a:rPr lang="en" sz="1200">
                <a:solidFill>
                  <a:srgbClr val="111111"/>
                </a:solidFill>
              </a:rPr>
              <a:t>, as well as to have an </a:t>
            </a:r>
            <a:r>
              <a:rPr lang="en" sz="1200" u="sng">
                <a:solidFill>
                  <a:srgbClr val="111111"/>
                </a:solidFill>
              </a:rPr>
              <a:t>understanding of the factors that contributed to such a score</a:t>
            </a:r>
            <a:r>
              <a:rPr lang="en" sz="1200">
                <a:solidFill>
                  <a:srgbClr val="111111"/>
                </a:solidFill>
              </a:rPr>
              <a:t> so as to improve upon them. </a:t>
            </a:r>
            <a:endParaRPr sz="1200">
              <a:solidFill>
                <a:srgbClr val="11111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49605c7d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49605c7d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100"/>
              </a:spcBef>
              <a:spcAft>
                <a:spcPts val="0"/>
              </a:spcAft>
              <a:buNone/>
            </a:pPr>
            <a:r>
              <a:rPr lang="en" sz="1200">
                <a:solidFill>
                  <a:srgbClr val="111111"/>
                </a:solidFill>
              </a:rPr>
              <a:t>Now onto the Machine learning:</a:t>
            </a:r>
            <a:endParaRPr sz="1200">
              <a:solidFill>
                <a:srgbClr val="111111"/>
              </a:solidFill>
            </a:endParaRPr>
          </a:p>
          <a:p>
            <a:pPr indent="0" lvl="0" marL="0" rtl="0" algn="l">
              <a:lnSpc>
                <a:spcPct val="115000"/>
              </a:lnSpc>
              <a:spcBef>
                <a:spcPts val="2100"/>
              </a:spcBef>
              <a:spcAft>
                <a:spcPts val="2100"/>
              </a:spcAft>
              <a:buNone/>
            </a:pPr>
            <a:r>
              <a:rPr lang="en" sz="1200">
                <a:solidFill>
                  <a:srgbClr val="111111"/>
                </a:solidFill>
              </a:rPr>
              <a:t>In order to predict future happiness scores, we had to use some sort of model that can learn from past data and then predict based off the data, and so we will be using Multivariate linear regression as well as Long Short Term Memory (LSTM)</a:t>
            </a:r>
            <a:endParaRPr sz="1200">
              <a:solidFill>
                <a:srgbClr val="11111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49605c7d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249605c7d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(Intro multivariate linear regression)</a:t>
            </a:r>
            <a:endParaRPr sz="1200">
              <a:solidFill>
                <a:schemeClr val="dk1"/>
              </a:solidFill>
            </a:endParaRPr>
          </a:p>
          <a:p>
            <a:pPr indent="0" lvl="0" marL="0" rtl="0" algn="l">
              <a:spcBef>
                <a:spcPts val="0"/>
              </a:spcBef>
              <a:spcAft>
                <a:spcPts val="0"/>
              </a:spcAft>
              <a:buNone/>
            </a:pPr>
            <a:r>
              <a:rPr lang="en" sz="1200">
                <a:solidFill>
                  <a:schemeClr val="dk1"/>
                </a:solidFill>
              </a:rPr>
              <a:t>Multivariate linear regression was used as it could take into account all the factors and then predict future happiness scores based on a best-fit line. The predicted output can then be compared against the actual scores in the dataset to determine its accuracy.</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We split the train and test data into a 80:20 ratio, and used </a:t>
            </a:r>
            <a:r>
              <a:rPr lang="en" sz="1200">
                <a:solidFill>
                  <a:srgbClr val="111111"/>
                </a:solidFill>
              </a:rPr>
              <a:t>Country, Region, GDP, Family, Life exp., Freedom, Govt. trust, Generosity as the variables to predict happiness score.</a:t>
            </a:r>
            <a:endParaRPr sz="1200">
              <a:solidFill>
                <a:schemeClr val="dk1"/>
              </a:solidFill>
            </a:endParaRPr>
          </a:p>
          <a:p>
            <a:pPr indent="0" lvl="0" marL="0" rtl="0" algn="l">
              <a:spcBef>
                <a:spcPts val="0"/>
              </a:spcBef>
              <a:spcAft>
                <a:spcPts val="0"/>
              </a:spcAft>
              <a:buNone/>
            </a:pPr>
            <a:r>
              <a:rPr lang="en" sz="1200">
                <a:solidFill>
                  <a:schemeClr val="dk1"/>
                </a:solidFill>
              </a:rPr>
              <a:t>We will be using </a:t>
            </a:r>
            <a:r>
              <a:rPr lang="en" sz="1200">
                <a:solidFill>
                  <a:schemeClr val="dk1"/>
                </a:solidFill>
              </a:rPr>
              <a:t>Mean Squared Error to judge the accuracy of both models so that a comparison can be made later on. From the image, MSE is about 0.326 rounded to 3 s.f.</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hyperlink" Target="https://www.kaggle.com/datasets/unsdsn/world-happiness" TargetMode="External"/><Relationship Id="rId4" Type="http://schemas.openxmlformats.org/officeDocument/2006/relationships/hyperlink" Target="https://plotly.com/python/choropleth-maps/" TargetMode="External"/><Relationship Id="rId5" Type="http://schemas.openxmlformats.org/officeDocument/2006/relationships/hyperlink" Target="https://plotly.github.io/plotly.py-docs/generated/plotly.express.choropleth.html" TargetMode="External"/><Relationship Id="rId6" Type="http://schemas.openxmlformats.org/officeDocument/2006/relationships/hyperlink" Target="https://towardsdatascience.com/lstm-framework-for-univariate-time-series-prediction-d9e7252699e" TargetMode="External"/><Relationship Id="rId7" Type="http://schemas.openxmlformats.org/officeDocument/2006/relationships/hyperlink" Target="https://www.youtube.com/watch?v=Mdp5pAKNNW4" TargetMode="External"/><Relationship Id="rId8" Type="http://schemas.openxmlformats.org/officeDocument/2006/relationships/hyperlink" Target="https://www.youtube.com/watch?v=S8tpSG6Q2H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3"/>
          <p:cNvPicPr preferRelativeResize="0"/>
          <p:nvPr/>
        </p:nvPicPr>
        <p:blipFill>
          <a:blip r:embed="rId3">
            <a:alphaModFix amt="81000"/>
          </a:blip>
          <a:stretch>
            <a:fillRect/>
          </a:stretch>
        </p:blipFill>
        <p:spPr>
          <a:xfrm>
            <a:off x="2194550" y="194313"/>
            <a:ext cx="4754880" cy="4754880"/>
          </a:xfrm>
          <a:prstGeom prst="rect">
            <a:avLst/>
          </a:prstGeom>
          <a:noFill/>
          <a:ln>
            <a:noFill/>
          </a:ln>
        </p:spPr>
      </p:pic>
      <p:sp>
        <p:nvSpPr>
          <p:cNvPr id="278" name="Google Shape;278;p13"/>
          <p:cNvSpPr txBox="1"/>
          <p:nvPr>
            <p:ph type="ctrTitle"/>
          </p:nvPr>
        </p:nvSpPr>
        <p:spPr>
          <a:xfrm>
            <a:off x="1224075" y="2002350"/>
            <a:ext cx="6913800" cy="94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400">
                <a:solidFill>
                  <a:srgbClr val="000000"/>
                </a:solidFill>
                <a:latin typeface="Livvic"/>
                <a:ea typeface="Livvic"/>
                <a:cs typeface="Livvic"/>
                <a:sym typeface="Livvic"/>
              </a:rPr>
              <a:t>SC1015 Mini Project</a:t>
            </a:r>
            <a:endParaRPr sz="5400">
              <a:solidFill>
                <a:srgbClr val="000000"/>
              </a:solidFill>
              <a:latin typeface="Livvic"/>
              <a:ea typeface="Livvic"/>
              <a:cs typeface="Livvic"/>
              <a:sym typeface="Livvic"/>
            </a:endParaRPr>
          </a:p>
        </p:txBody>
      </p:sp>
      <p:sp>
        <p:nvSpPr>
          <p:cNvPr id="279" name="Google Shape;279;p13"/>
          <p:cNvSpPr txBox="1"/>
          <p:nvPr>
            <p:ph idx="1" type="subTitle"/>
          </p:nvPr>
        </p:nvSpPr>
        <p:spPr>
          <a:xfrm>
            <a:off x="73075" y="4050725"/>
            <a:ext cx="3687000" cy="10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111111"/>
                </a:solidFill>
                <a:latin typeface="Bree Serif"/>
                <a:ea typeface="Bree Serif"/>
                <a:cs typeface="Bree Serif"/>
                <a:sym typeface="Bree Serif"/>
              </a:rPr>
              <a:t>Lab Group SC9 Team 9</a:t>
            </a:r>
            <a:endParaRPr sz="1800" u="sng">
              <a:solidFill>
                <a:srgbClr val="111111"/>
              </a:solidFill>
              <a:latin typeface="Bree Serif"/>
              <a:ea typeface="Bree Serif"/>
              <a:cs typeface="Bree Serif"/>
              <a:sym typeface="Bree Serif"/>
            </a:endParaRPr>
          </a:p>
          <a:p>
            <a:pPr indent="0" lvl="0" marL="0" rtl="0" algn="l">
              <a:spcBef>
                <a:spcPts val="0"/>
              </a:spcBef>
              <a:spcAft>
                <a:spcPts val="0"/>
              </a:spcAft>
              <a:buNone/>
            </a:pPr>
            <a:r>
              <a:rPr lang="en" sz="1800">
                <a:solidFill>
                  <a:srgbClr val="111111"/>
                </a:solidFill>
                <a:latin typeface="Bree Serif"/>
                <a:ea typeface="Bree Serif"/>
                <a:cs typeface="Bree Serif"/>
                <a:sym typeface="Bree Serif"/>
              </a:rPr>
              <a:t>Cai </a:t>
            </a:r>
            <a:r>
              <a:rPr lang="en" sz="1800">
                <a:solidFill>
                  <a:srgbClr val="111111"/>
                </a:solidFill>
                <a:latin typeface="Bree Serif"/>
                <a:ea typeface="Bree Serif"/>
                <a:cs typeface="Bree Serif"/>
                <a:sym typeface="Bree Serif"/>
              </a:rPr>
              <a:t>Kaihang (U2121031J)</a:t>
            </a:r>
            <a:endParaRPr sz="1800">
              <a:solidFill>
                <a:srgbClr val="111111"/>
              </a:solidFill>
              <a:latin typeface="Bree Serif"/>
              <a:ea typeface="Bree Serif"/>
              <a:cs typeface="Bree Serif"/>
              <a:sym typeface="Bree Serif"/>
            </a:endParaRPr>
          </a:p>
          <a:p>
            <a:pPr indent="0" lvl="0" marL="0" rtl="0" algn="l">
              <a:spcBef>
                <a:spcPts val="0"/>
              </a:spcBef>
              <a:spcAft>
                <a:spcPts val="0"/>
              </a:spcAft>
              <a:buNone/>
            </a:pPr>
            <a:r>
              <a:rPr lang="en" sz="1800">
                <a:solidFill>
                  <a:srgbClr val="111111"/>
                </a:solidFill>
                <a:latin typeface="Bree Serif"/>
                <a:ea typeface="Bree Serif"/>
                <a:cs typeface="Bree Serif"/>
                <a:sym typeface="Bree Serif"/>
              </a:rPr>
              <a:t>Wong Wei Chun (U2122509H)</a:t>
            </a:r>
            <a:endParaRPr sz="1800">
              <a:solidFill>
                <a:srgbClr val="111111"/>
              </a:solidFill>
              <a:latin typeface="Bree Serif"/>
              <a:ea typeface="Bree Serif"/>
              <a:cs typeface="Bree Serif"/>
              <a:sym typeface="Bree Serif"/>
            </a:endParaRPr>
          </a:p>
        </p:txBody>
      </p:sp>
      <p:sp>
        <p:nvSpPr>
          <p:cNvPr id="280" name="Google Shape;280;p13"/>
          <p:cNvSpPr txBox="1"/>
          <p:nvPr/>
        </p:nvSpPr>
        <p:spPr>
          <a:xfrm>
            <a:off x="2568000" y="3053525"/>
            <a:ext cx="400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111111"/>
                </a:solidFill>
                <a:latin typeface="Livvic SemiBold"/>
                <a:ea typeface="Livvic SemiBold"/>
                <a:cs typeface="Livvic SemiBold"/>
                <a:sym typeface="Livvic SemiBold"/>
              </a:rPr>
              <a:t>World Happiness Index Dataset</a:t>
            </a:r>
            <a:endParaRPr sz="2000">
              <a:solidFill>
                <a:srgbClr val="111111"/>
              </a:solidFill>
              <a:latin typeface="Livvic SemiBold"/>
              <a:ea typeface="Livvic SemiBold"/>
              <a:cs typeface="Livvic SemiBold"/>
              <a:sym typeface="Livvic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2"/>
          <p:cNvSpPr txBox="1"/>
          <p:nvPr>
            <p:ph type="title"/>
          </p:nvPr>
        </p:nvSpPr>
        <p:spPr>
          <a:xfrm>
            <a:off x="279975" y="-112350"/>
            <a:ext cx="85842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600">
                <a:latin typeface="Livvic"/>
                <a:ea typeface="Livvic"/>
                <a:cs typeface="Livvic"/>
                <a:sym typeface="Livvic"/>
              </a:rPr>
              <a:t>Long Short Term Memory (LSTM)</a:t>
            </a:r>
            <a:endParaRPr sz="4600">
              <a:latin typeface="Livvic"/>
              <a:ea typeface="Livvic"/>
              <a:cs typeface="Livvic"/>
              <a:sym typeface="Livvic"/>
            </a:endParaRPr>
          </a:p>
        </p:txBody>
      </p:sp>
      <p:pic>
        <p:nvPicPr>
          <p:cNvPr id="353" name="Google Shape;353;p22"/>
          <p:cNvPicPr preferRelativeResize="0"/>
          <p:nvPr/>
        </p:nvPicPr>
        <p:blipFill>
          <a:blip r:embed="rId3">
            <a:alphaModFix/>
          </a:blip>
          <a:stretch>
            <a:fillRect/>
          </a:stretch>
        </p:blipFill>
        <p:spPr>
          <a:xfrm>
            <a:off x="1275375" y="1625250"/>
            <a:ext cx="6593401" cy="339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3"/>
          <p:cNvSpPr txBox="1"/>
          <p:nvPr/>
        </p:nvSpPr>
        <p:spPr>
          <a:xfrm>
            <a:off x="261575" y="257025"/>
            <a:ext cx="8479200" cy="207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u="sng">
                <a:latin typeface="Bree Serif"/>
                <a:ea typeface="Bree Serif"/>
                <a:cs typeface="Bree Serif"/>
                <a:sym typeface="Bree Serif"/>
              </a:rPr>
              <a:t>What we learnt</a:t>
            </a:r>
            <a:r>
              <a:rPr lang="en" sz="2300" u="sng">
                <a:latin typeface="Bree Serif"/>
                <a:ea typeface="Bree Serif"/>
                <a:cs typeface="Bree Serif"/>
                <a:sym typeface="Bree Serif"/>
              </a:rPr>
              <a:t>:</a:t>
            </a:r>
            <a:endParaRPr sz="2300" u="sng">
              <a:latin typeface="Bree Serif"/>
              <a:ea typeface="Bree Serif"/>
              <a:cs typeface="Bree Serif"/>
              <a:sym typeface="Bree Serif"/>
            </a:endParaRPr>
          </a:p>
          <a:p>
            <a:pPr indent="0" lvl="0" marL="0" rtl="0" algn="l">
              <a:spcBef>
                <a:spcPts val="0"/>
              </a:spcBef>
              <a:spcAft>
                <a:spcPts val="0"/>
              </a:spcAft>
              <a:buNone/>
            </a:pPr>
            <a:r>
              <a:rPr lang="en" sz="2000">
                <a:solidFill>
                  <a:srgbClr val="111111"/>
                </a:solidFill>
                <a:latin typeface="Bree Serif"/>
                <a:ea typeface="Bree Serif"/>
                <a:cs typeface="Bree Serif"/>
                <a:sym typeface="Bree Serif"/>
              </a:rPr>
              <a:t>Using another machine learning function:</a:t>
            </a:r>
            <a:endParaRPr sz="2000">
              <a:solidFill>
                <a:srgbClr val="111111"/>
              </a:solidFill>
              <a:latin typeface="Bree Serif"/>
              <a:ea typeface="Bree Serif"/>
              <a:cs typeface="Bree Serif"/>
              <a:sym typeface="Bree Serif"/>
            </a:endParaRPr>
          </a:p>
          <a:p>
            <a:pPr indent="-355600" lvl="0" marL="457200" rtl="0" algn="l">
              <a:spcBef>
                <a:spcPts val="0"/>
              </a:spcBef>
              <a:spcAft>
                <a:spcPts val="0"/>
              </a:spcAft>
              <a:buClr>
                <a:srgbClr val="111111"/>
              </a:buClr>
              <a:buSzPts val="2000"/>
              <a:buFont typeface="Bree Serif"/>
              <a:buChar char="●"/>
            </a:pPr>
            <a:r>
              <a:rPr lang="en" sz="2000">
                <a:solidFill>
                  <a:srgbClr val="111111"/>
                </a:solidFill>
                <a:latin typeface="Bree Serif"/>
                <a:ea typeface="Bree Serif"/>
                <a:cs typeface="Bree Serif"/>
                <a:sym typeface="Bree Serif"/>
              </a:rPr>
              <a:t>LSTM to forecast time-series data</a:t>
            </a:r>
            <a:endParaRPr sz="2000">
              <a:solidFill>
                <a:srgbClr val="111111"/>
              </a:solidFill>
              <a:latin typeface="Bree Serif"/>
              <a:ea typeface="Bree Serif"/>
              <a:cs typeface="Bree Serif"/>
              <a:sym typeface="Bree Serif"/>
            </a:endParaRPr>
          </a:p>
          <a:p>
            <a:pPr indent="0" lvl="0" marL="457200" rtl="0" algn="l">
              <a:spcBef>
                <a:spcPts val="0"/>
              </a:spcBef>
              <a:spcAft>
                <a:spcPts val="0"/>
              </a:spcAft>
              <a:buNone/>
            </a:pPr>
            <a:r>
              <a:t/>
            </a:r>
            <a:endParaRPr sz="2000">
              <a:solidFill>
                <a:srgbClr val="111111"/>
              </a:solidFill>
              <a:latin typeface="Bree Serif"/>
              <a:ea typeface="Bree Serif"/>
              <a:cs typeface="Bree Serif"/>
              <a:sym typeface="Bree Serif"/>
            </a:endParaRPr>
          </a:p>
          <a:p>
            <a:pPr indent="0" lvl="0" marL="0" rtl="0" algn="l">
              <a:spcBef>
                <a:spcPts val="0"/>
              </a:spcBef>
              <a:spcAft>
                <a:spcPts val="0"/>
              </a:spcAft>
              <a:buNone/>
            </a:pPr>
            <a:r>
              <a:rPr lang="en" sz="2000">
                <a:solidFill>
                  <a:srgbClr val="111111"/>
                </a:solidFill>
                <a:latin typeface="Bree Serif"/>
                <a:ea typeface="Bree Serif"/>
                <a:cs typeface="Bree Serif"/>
                <a:sym typeface="Bree Serif"/>
              </a:rPr>
              <a:t>Other methods of graphical visualisation:</a:t>
            </a:r>
            <a:endParaRPr sz="2000">
              <a:solidFill>
                <a:srgbClr val="111111"/>
              </a:solidFill>
              <a:latin typeface="Bree Serif"/>
              <a:ea typeface="Bree Serif"/>
              <a:cs typeface="Bree Serif"/>
              <a:sym typeface="Bree Serif"/>
            </a:endParaRPr>
          </a:p>
          <a:p>
            <a:pPr indent="-355600" lvl="0" marL="457200" rtl="0" algn="l">
              <a:spcBef>
                <a:spcPts val="0"/>
              </a:spcBef>
              <a:spcAft>
                <a:spcPts val="0"/>
              </a:spcAft>
              <a:buClr>
                <a:srgbClr val="111111"/>
              </a:buClr>
              <a:buSzPts val="2000"/>
              <a:buFont typeface="Bree Serif"/>
              <a:buChar char="●"/>
            </a:pPr>
            <a:r>
              <a:rPr lang="en" sz="2000">
                <a:solidFill>
                  <a:srgbClr val="111111"/>
                </a:solidFill>
                <a:latin typeface="Bree Serif"/>
                <a:ea typeface="Bree Serif"/>
                <a:cs typeface="Bree Serif"/>
                <a:sym typeface="Bree Serif"/>
              </a:rPr>
              <a:t>Choropleth maps using Plotly (to depict the world map data)</a:t>
            </a:r>
            <a:endParaRPr sz="2000">
              <a:solidFill>
                <a:srgbClr val="111111"/>
              </a:solidFill>
              <a:latin typeface="Bree Serif"/>
              <a:ea typeface="Bree Serif"/>
              <a:cs typeface="Bree Serif"/>
              <a:sym typeface="Bree Serif"/>
            </a:endParaRPr>
          </a:p>
        </p:txBody>
      </p:sp>
      <p:sp>
        <p:nvSpPr>
          <p:cNvPr id="359" name="Google Shape;359;p23"/>
          <p:cNvSpPr txBox="1"/>
          <p:nvPr/>
        </p:nvSpPr>
        <p:spPr>
          <a:xfrm>
            <a:off x="261575" y="2274075"/>
            <a:ext cx="84792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u="sng">
                <a:latin typeface="Bree Serif"/>
                <a:ea typeface="Bree Serif"/>
                <a:cs typeface="Bree Serif"/>
                <a:sym typeface="Bree Serif"/>
              </a:rPr>
              <a:t>Outcome</a:t>
            </a:r>
            <a:r>
              <a:rPr lang="en" sz="2300" u="sng">
                <a:latin typeface="Bree Serif"/>
                <a:ea typeface="Bree Serif"/>
                <a:cs typeface="Bree Serif"/>
                <a:sym typeface="Bree Serif"/>
              </a:rPr>
              <a:t>:</a:t>
            </a:r>
            <a:endParaRPr sz="2300" u="sng">
              <a:latin typeface="Bree Serif"/>
              <a:ea typeface="Bree Serif"/>
              <a:cs typeface="Bree Serif"/>
              <a:sym typeface="Bree Serif"/>
            </a:endParaRPr>
          </a:p>
          <a:p>
            <a:pPr indent="-355600" lvl="0" marL="457200" rtl="0" algn="l">
              <a:spcBef>
                <a:spcPts val="0"/>
              </a:spcBef>
              <a:spcAft>
                <a:spcPts val="0"/>
              </a:spcAft>
              <a:buClr>
                <a:srgbClr val="111111"/>
              </a:buClr>
              <a:buSzPts val="2000"/>
              <a:buFont typeface="Bree Serif"/>
              <a:buChar char="●"/>
            </a:pPr>
            <a:r>
              <a:rPr lang="en" sz="2000">
                <a:solidFill>
                  <a:srgbClr val="111111"/>
                </a:solidFill>
                <a:latin typeface="Bree Serif"/>
                <a:ea typeface="Bree Serif"/>
                <a:cs typeface="Bree Serif"/>
                <a:sym typeface="Bree Serif"/>
              </a:rPr>
              <a:t>Although the predicted values from the LSTM model were certainly very accurate based on the given dataset it could train on, there is an argument for happiness scores not being all that predictable in the first place because of how volatile the idea of happiness can be.</a:t>
            </a:r>
            <a:endParaRPr sz="2000">
              <a:solidFill>
                <a:srgbClr val="111111"/>
              </a:solidFill>
              <a:latin typeface="Bree Serif"/>
              <a:ea typeface="Bree Serif"/>
              <a:cs typeface="Bree Serif"/>
              <a:sym typeface="Bree Serif"/>
            </a:endParaRPr>
          </a:p>
          <a:p>
            <a:pPr indent="0" lvl="0" marL="457200" rtl="0" algn="l">
              <a:spcBef>
                <a:spcPts val="0"/>
              </a:spcBef>
              <a:spcAft>
                <a:spcPts val="0"/>
              </a:spcAft>
              <a:buNone/>
            </a:pPr>
            <a:r>
              <a:t/>
            </a:r>
            <a:endParaRPr sz="2000">
              <a:solidFill>
                <a:srgbClr val="111111"/>
              </a:solidFill>
              <a:latin typeface="Bree Serif"/>
              <a:ea typeface="Bree Serif"/>
              <a:cs typeface="Bree Serif"/>
              <a:sym typeface="Bree Serif"/>
            </a:endParaRPr>
          </a:p>
          <a:p>
            <a:pPr indent="-355600" lvl="0" marL="457200" rtl="0" algn="l">
              <a:spcBef>
                <a:spcPts val="0"/>
              </a:spcBef>
              <a:spcAft>
                <a:spcPts val="0"/>
              </a:spcAft>
              <a:buClr>
                <a:srgbClr val="111111"/>
              </a:buClr>
              <a:buSzPts val="2000"/>
              <a:buFont typeface="Bree Serif"/>
              <a:buChar char="●"/>
            </a:pPr>
            <a:r>
              <a:rPr lang="en" sz="2000">
                <a:solidFill>
                  <a:srgbClr val="111111"/>
                </a:solidFill>
                <a:latin typeface="Bree Serif"/>
                <a:ea typeface="Bree Serif"/>
                <a:cs typeface="Bree Serif"/>
                <a:sym typeface="Bree Serif"/>
              </a:rPr>
              <a:t>But, there are still some uses for the results from this model!</a:t>
            </a:r>
            <a:endParaRPr sz="2000">
              <a:solidFill>
                <a:srgbClr val="111111"/>
              </a:solidFill>
              <a:latin typeface="Bree Serif"/>
              <a:ea typeface="Bree Serif"/>
              <a:cs typeface="Bree Serif"/>
              <a:sym typeface="Bree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4"/>
          <p:cNvSpPr txBox="1"/>
          <p:nvPr>
            <p:ph type="title"/>
          </p:nvPr>
        </p:nvSpPr>
        <p:spPr>
          <a:xfrm>
            <a:off x="1388550" y="-1152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600">
                <a:latin typeface="Livvic"/>
                <a:ea typeface="Livvic"/>
                <a:cs typeface="Livvic"/>
                <a:sym typeface="Livvic"/>
              </a:rPr>
              <a:t>Data-driven insights</a:t>
            </a:r>
            <a:endParaRPr sz="4600">
              <a:latin typeface="Livvic"/>
              <a:ea typeface="Livvic"/>
              <a:cs typeface="Livvic"/>
              <a:sym typeface="Livvic"/>
            </a:endParaRPr>
          </a:p>
        </p:txBody>
      </p:sp>
      <p:sp>
        <p:nvSpPr>
          <p:cNvPr id="365" name="Google Shape;365;p24"/>
          <p:cNvSpPr txBox="1"/>
          <p:nvPr/>
        </p:nvSpPr>
        <p:spPr>
          <a:xfrm>
            <a:off x="377125" y="1301850"/>
            <a:ext cx="8275800" cy="2816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Bree Serif"/>
              <a:buChar char="●"/>
            </a:pPr>
            <a:r>
              <a:rPr lang="en" sz="1900">
                <a:latin typeface="Bree Serif"/>
                <a:ea typeface="Bree Serif"/>
                <a:cs typeface="Bree Serif"/>
                <a:sym typeface="Bree Serif"/>
              </a:rPr>
              <a:t>To improve on both models, a larger dataset would certainly be beneficial </a:t>
            </a:r>
            <a:endParaRPr sz="1900">
              <a:latin typeface="Bree Serif"/>
              <a:ea typeface="Bree Serif"/>
              <a:cs typeface="Bree Serif"/>
              <a:sym typeface="Bree Serif"/>
            </a:endParaRPr>
          </a:p>
          <a:p>
            <a:pPr indent="0" lvl="0" marL="0" rtl="0" algn="l">
              <a:spcBef>
                <a:spcPts val="0"/>
              </a:spcBef>
              <a:spcAft>
                <a:spcPts val="0"/>
              </a:spcAft>
              <a:buNone/>
            </a:pPr>
            <a:r>
              <a:t/>
            </a:r>
            <a:endParaRPr sz="1900">
              <a:latin typeface="Bree Serif"/>
              <a:ea typeface="Bree Serif"/>
              <a:cs typeface="Bree Serif"/>
              <a:sym typeface="Bree Serif"/>
            </a:endParaRPr>
          </a:p>
          <a:p>
            <a:pPr indent="-349250" lvl="0" marL="457200" rtl="0" algn="l">
              <a:spcBef>
                <a:spcPts val="0"/>
              </a:spcBef>
              <a:spcAft>
                <a:spcPts val="0"/>
              </a:spcAft>
              <a:buSzPts val="1900"/>
              <a:buFont typeface="Bree Serif"/>
              <a:buChar char="●"/>
            </a:pPr>
            <a:r>
              <a:rPr lang="en" sz="1900">
                <a:latin typeface="Bree Serif"/>
                <a:ea typeface="Bree Serif"/>
                <a:cs typeface="Bree Serif"/>
                <a:sym typeface="Bree Serif"/>
              </a:rPr>
              <a:t>GDP has the highest correlation to happiness scores based on the entire dataset (correlation coefficient of 0.79)</a:t>
            </a:r>
            <a:endParaRPr sz="1900">
              <a:latin typeface="Bree Serif"/>
              <a:ea typeface="Bree Serif"/>
              <a:cs typeface="Bree Serif"/>
              <a:sym typeface="Bree Serif"/>
            </a:endParaRPr>
          </a:p>
          <a:p>
            <a:pPr indent="-349250" lvl="1" marL="914400" rtl="0" algn="l">
              <a:spcBef>
                <a:spcPts val="0"/>
              </a:spcBef>
              <a:spcAft>
                <a:spcPts val="0"/>
              </a:spcAft>
              <a:buSzPts val="1900"/>
              <a:buFont typeface="Bree Serif"/>
              <a:buChar char="○"/>
            </a:pPr>
            <a:r>
              <a:rPr lang="en" sz="1900">
                <a:latin typeface="Bree Serif"/>
                <a:ea typeface="Bree Serif"/>
                <a:cs typeface="Bree Serif"/>
                <a:sym typeface="Bree Serif"/>
              </a:rPr>
              <a:t>Perhaps money does buy happiness after all?</a:t>
            </a:r>
            <a:endParaRPr sz="1900">
              <a:latin typeface="Bree Serif"/>
              <a:ea typeface="Bree Serif"/>
              <a:cs typeface="Bree Serif"/>
              <a:sym typeface="Bree Serif"/>
            </a:endParaRPr>
          </a:p>
          <a:p>
            <a:pPr indent="0" lvl="0" marL="0" rtl="0" algn="l">
              <a:spcBef>
                <a:spcPts val="0"/>
              </a:spcBef>
              <a:spcAft>
                <a:spcPts val="0"/>
              </a:spcAft>
              <a:buNone/>
            </a:pPr>
            <a:r>
              <a:t/>
            </a:r>
            <a:endParaRPr sz="1900">
              <a:latin typeface="Bree Serif"/>
              <a:ea typeface="Bree Serif"/>
              <a:cs typeface="Bree Serif"/>
              <a:sym typeface="Bree Serif"/>
            </a:endParaRPr>
          </a:p>
          <a:p>
            <a:pPr indent="-349250" lvl="0" marL="457200" rtl="0" algn="l">
              <a:spcBef>
                <a:spcPts val="0"/>
              </a:spcBef>
              <a:spcAft>
                <a:spcPts val="0"/>
              </a:spcAft>
              <a:buSzPts val="1900"/>
              <a:buFont typeface="Bree Serif"/>
              <a:buChar char="●"/>
            </a:pPr>
            <a:r>
              <a:rPr lang="en" sz="1900">
                <a:latin typeface="Bree Serif"/>
                <a:ea typeface="Bree Serif"/>
                <a:cs typeface="Bree Serif"/>
                <a:sym typeface="Bree Serif"/>
              </a:rPr>
              <a:t>Overall trend of increasing happiness scores for countries that are on the lower end</a:t>
            </a:r>
            <a:endParaRPr sz="1900">
              <a:latin typeface="Bree Serif"/>
              <a:ea typeface="Bree Serif"/>
              <a:cs typeface="Bree Serif"/>
              <a:sym typeface="Bree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5"/>
          <p:cNvSpPr txBox="1"/>
          <p:nvPr>
            <p:ph type="title"/>
          </p:nvPr>
        </p:nvSpPr>
        <p:spPr>
          <a:xfrm>
            <a:off x="1388550" y="0"/>
            <a:ext cx="6366900" cy="137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600">
                <a:latin typeface="Livvic"/>
                <a:ea typeface="Livvic"/>
                <a:cs typeface="Livvic"/>
                <a:sym typeface="Livvic"/>
              </a:rPr>
              <a:t>Contributions</a:t>
            </a:r>
            <a:endParaRPr sz="4600">
              <a:latin typeface="Livvic"/>
              <a:ea typeface="Livvic"/>
              <a:cs typeface="Livvic"/>
              <a:sym typeface="Livvic"/>
            </a:endParaRPr>
          </a:p>
        </p:txBody>
      </p:sp>
      <p:sp>
        <p:nvSpPr>
          <p:cNvPr id="371" name="Google Shape;371;p25"/>
          <p:cNvSpPr txBox="1"/>
          <p:nvPr>
            <p:ph idx="1" type="body"/>
          </p:nvPr>
        </p:nvSpPr>
        <p:spPr>
          <a:xfrm>
            <a:off x="943200" y="1485925"/>
            <a:ext cx="7257600" cy="30627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Font typeface="Bree Serif"/>
              <a:buChar char="●"/>
            </a:pPr>
            <a:r>
              <a:rPr lang="en" sz="2300">
                <a:latin typeface="Bree Serif"/>
                <a:ea typeface="Bree Serif"/>
                <a:cs typeface="Bree Serif"/>
                <a:sym typeface="Bree Serif"/>
              </a:rPr>
              <a:t>Kaihang - Data Cleaning, EDA, Data Visualisation, Regression, LSTM, Slides</a:t>
            </a:r>
            <a:endParaRPr sz="2300">
              <a:latin typeface="Bree Serif"/>
              <a:ea typeface="Bree Serif"/>
              <a:cs typeface="Bree Serif"/>
              <a:sym typeface="Bree Serif"/>
            </a:endParaRPr>
          </a:p>
          <a:p>
            <a:pPr indent="0" lvl="0" marL="0" rtl="0" algn="l">
              <a:spcBef>
                <a:spcPts val="1200"/>
              </a:spcBef>
              <a:spcAft>
                <a:spcPts val="0"/>
              </a:spcAft>
              <a:buNone/>
            </a:pPr>
            <a:r>
              <a:t/>
            </a:r>
            <a:endParaRPr sz="2300">
              <a:latin typeface="Bree Serif"/>
              <a:ea typeface="Bree Serif"/>
              <a:cs typeface="Bree Serif"/>
              <a:sym typeface="Bree Serif"/>
            </a:endParaRPr>
          </a:p>
          <a:p>
            <a:pPr indent="-374650" lvl="0" marL="457200" rtl="0" algn="l">
              <a:spcBef>
                <a:spcPts val="1200"/>
              </a:spcBef>
              <a:spcAft>
                <a:spcPts val="0"/>
              </a:spcAft>
              <a:buSzPts val="2300"/>
              <a:buFont typeface="Bree Serif"/>
              <a:buChar char="●"/>
            </a:pPr>
            <a:r>
              <a:rPr lang="en" sz="2300">
                <a:latin typeface="Bree Serif"/>
                <a:ea typeface="Bree Serif"/>
                <a:cs typeface="Bree Serif"/>
                <a:sym typeface="Bree Serif"/>
              </a:rPr>
              <a:t>Wei Chun - Regression</a:t>
            </a:r>
            <a:endParaRPr sz="2300">
              <a:latin typeface="Bree Serif"/>
              <a:ea typeface="Bree Serif"/>
              <a:cs typeface="Bree Serif"/>
              <a:sym typeface="Bree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6"/>
          <p:cNvSpPr txBox="1"/>
          <p:nvPr>
            <p:ph idx="1" type="body"/>
          </p:nvPr>
        </p:nvSpPr>
        <p:spPr>
          <a:xfrm>
            <a:off x="0" y="190475"/>
            <a:ext cx="1873200" cy="6879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605"/>
              <a:buNone/>
            </a:pPr>
            <a:r>
              <a:rPr lang="en" sz="2235">
                <a:latin typeface="Bree Serif"/>
                <a:ea typeface="Bree Serif"/>
                <a:cs typeface="Bree Serif"/>
                <a:sym typeface="Bree Serif"/>
              </a:rPr>
              <a:t>References:</a:t>
            </a:r>
            <a:endParaRPr sz="2235">
              <a:latin typeface="Bree Serif"/>
              <a:ea typeface="Bree Serif"/>
              <a:cs typeface="Bree Serif"/>
              <a:sym typeface="Bree Serif"/>
            </a:endParaRPr>
          </a:p>
        </p:txBody>
      </p:sp>
      <p:sp>
        <p:nvSpPr>
          <p:cNvPr id="377" name="Google Shape;377;p26"/>
          <p:cNvSpPr txBox="1"/>
          <p:nvPr/>
        </p:nvSpPr>
        <p:spPr>
          <a:xfrm>
            <a:off x="211675" y="747750"/>
            <a:ext cx="84456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Bree Serif"/>
                <a:ea typeface="Bree Serif"/>
                <a:cs typeface="Bree Serif"/>
                <a:sym typeface="Bree Serif"/>
              </a:rPr>
              <a:t>World happiness dataset: </a:t>
            </a:r>
            <a:r>
              <a:rPr lang="en" sz="1600" u="sng">
                <a:solidFill>
                  <a:schemeClr val="hlink"/>
                </a:solidFill>
                <a:latin typeface="Bree Serif"/>
                <a:ea typeface="Bree Serif"/>
                <a:cs typeface="Bree Serif"/>
                <a:sym typeface="Bree Serif"/>
                <a:hlinkClick r:id="rId3"/>
              </a:rPr>
              <a:t>https://www.kaggle.com/datasets/unsdsn/world-happiness</a:t>
            </a:r>
            <a:endParaRPr sz="1600">
              <a:latin typeface="Bree Serif"/>
              <a:ea typeface="Bree Serif"/>
              <a:cs typeface="Bree Serif"/>
              <a:sym typeface="Bree Serif"/>
            </a:endParaRPr>
          </a:p>
          <a:p>
            <a:pPr indent="0" lvl="0" marL="0" rtl="0" algn="l">
              <a:spcBef>
                <a:spcPts val="0"/>
              </a:spcBef>
              <a:spcAft>
                <a:spcPts val="0"/>
              </a:spcAft>
              <a:buNone/>
            </a:pPr>
            <a:r>
              <a:t/>
            </a:r>
            <a:endParaRPr sz="1600">
              <a:latin typeface="Bree Serif"/>
              <a:ea typeface="Bree Serif"/>
              <a:cs typeface="Bree Serif"/>
              <a:sym typeface="Bree Serif"/>
            </a:endParaRPr>
          </a:p>
          <a:p>
            <a:pPr indent="0" lvl="0" marL="0" rtl="0" algn="l">
              <a:spcBef>
                <a:spcPts val="0"/>
              </a:spcBef>
              <a:spcAft>
                <a:spcPts val="0"/>
              </a:spcAft>
              <a:buNone/>
            </a:pPr>
            <a:r>
              <a:rPr lang="en" sz="1600">
                <a:latin typeface="Bree Serif"/>
                <a:ea typeface="Bree Serif"/>
                <a:cs typeface="Bree Serif"/>
                <a:sym typeface="Bree Serif"/>
              </a:rPr>
              <a:t>Plotly: </a:t>
            </a:r>
            <a:r>
              <a:rPr lang="en" sz="1600" u="sng">
                <a:solidFill>
                  <a:schemeClr val="hlink"/>
                </a:solidFill>
                <a:latin typeface="Bree Serif"/>
                <a:ea typeface="Bree Serif"/>
                <a:cs typeface="Bree Serif"/>
                <a:sym typeface="Bree Serif"/>
                <a:hlinkClick r:id="rId4"/>
              </a:rPr>
              <a:t>https://plotly.com/python/choropleth-maps/</a:t>
            </a:r>
            <a:endParaRPr sz="1600">
              <a:latin typeface="Bree Serif"/>
              <a:ea typeface="Bree Serif"/>
              <a:cs typeface="Bree Serif"/>
              <a:sym typeface="Bree Serif"/>
            </a:endParaRPr>
          </a:p>
          <a:p>
            <a:pPr indent="0" lvl="0" marL="0" rtl="0" algn="l">
              <a:spcBef>
                <a:spcPts val="0"/>
              </a:spcBef>
              <a:spcAft>
                <a:spcPts val="0"/>
              </a:spcAft>
              <a:buNone/>
            </a:pPr>
            <a:r>
              <a:t/>
            </a:r>
            <a:endParaRPr sz="1600">
              <a:latin typeface="Bree Serif"/>
              <a:ea typeface="Bree Serif"/>
              <a:cs typeface="Bree Serif"/>
              <a:sym typeface="Bree Serif"/>
            </a:endParaRPr>
          </a:p>
          <a:p>
            <a:pPr indent="0" lvl="0" marL="0" rtl="0" algn="l">
              <a:spcBef>
                <a:spcPts val="0"/>
              </a:spcBef>
              <a:spcAft>
                <a:spcPts val="0"/>
              </a:spcAft>
              <a:buNone/>
            </a:pPr>
            <a:r>
              <a:rPr lang="en" sz="1600">
                <a:latin typeface="Bree Serif"/>
                <a:ea typeface="Bree Serif"/>
                <a:cs typeface="Bree Serif"/>
                <a:sym typeface="Bree Serif"/>
              </a:rPr>
              <a:t>Plotly: </a:t>
            </a:r>
            <a:r>
              <a:rPr lang="en" sz="1600" u="sng">
                <a:solidFill>
                  <a:schemeClr val="hlink"/>
                </a:solidFill>
                <a:latin typeface="Bree Serif"/>
                <a:ea typeface="Bree Serif"/>
                <a:cs typeface="Bree Serif"/>
                <a:sym typeface="Bree Serif"/>
                <a:hlinkClick r:id="rId5"/>
              </a:rPr>
              <a:t>https://plotly.github.io/plotly.py-docs/generated/plotly.express.choropleth.html</a:t>
            </a:r>
            <a:endParaRPr sz="1600">
              <a:latin typeface="Bree Serif"/>
              <a:ea typeface="Bree Serif"/>
              <a:cs typeface="Bree Serif"/>
              <a:sym typeface="Bree Serif"/>
            </a:endParaRPr>
          </a:p>
          <a:p>
            <a:pPr indent="0" lvl="0" marL="0" rtl="0" algn="l">
              <a:spcBef>
                <a:spcPts val="0"/>
              </a:spcBef>
              <a:spcAft>
                <a:spcPts val="0"/>
              </a:spcAft>
              <a:buNone/>
            </a:pPr>
            <a:r>
              <a:t/>
            </a:r>
            <a:endParaRPr sz="1600">
              <a:latin typeface="Bree Serif"/>
              <a:ea typeface="Bree Serif"/>
              <a:cs typeface="Bree Serif"/>
              <a:sym typeface="Bree Serif"/>
            </a:endParaRPr>
          </a:p>
          <a:p>
            <a:pPr indent="0" lvl="0" marL="0" rtl="0" algn="l">
              <a:spcBef>
                <a:spcPts val="0"/>
              </a:spcBef>
              <a:spcAft>
                <a:spcPts val="0"/>
              </a:spcAft>
              <a:buNone/>
            </a:pPr>
            <a:r>
              <a:rPr lang="en" sz="1600">
                <a:latin typeface="Bree Serif"/>
                <a:ea typeface="Bree Serif"/>
                <a:cs typeface="Bree Serif"/>
                <a:sym typeface="Bree Serif"/>
              </a:rPr>
              <a:t>LSTM: </a:t>
            </a:r>
            <a:endParaRPr sz="1600">
              <a:latin typeface="Bree Serif"/>
              <a:ea typeface="Bree Serif"/>
              <a:cs typeface="Bree Serif"/>
              <a:sym typeface="Bree Serif"/>
            </a:endParaRPr>
          </a:p>
          <a:p>
            <a:pPr indent="0" lvl="0" marL="0" rtl="0" algn="l">
              <a:spcBef>
                <a:spcPts val="0"/>
              </a:spcBef>
              <a:spcAft>
                <a:spcPts val="0"/>
              </a:spcAft>
              <a:buNone/>
            </a:pPr>
            <a:r>
              <a:rPr lang="en" sz="1600" u="sng">
                <a:solidFill>
                  <a:schemeClr val="hlink"/>
                </a:solidFill>
                <a:latin typeface="Bree Serif"/>
                <a:ea typeface="Bree Serif"/>
                <a:cs typeface="Bree Serif"/>
                <a:sym typeface="Bree Serif"/>
                <a:hlinkClick r:id="rId6"/>
              </a:rPr>
              <a:t>https://towardsdatascience.com/lstm-framework-for-univariate-time-series-prediction-d9e7252699e</a:t>
            </a:r>
            <a:endParaRPr sz="1600">
              <a:latin typeface="Bree Serif"/>
              <a:ea typeface="Bree Serif"/>
              <a:cs typeface="Bree Serif"/>
              <a:sym typeface="Bree Serif"/>
            </a:endParaRPr>
          </a:p>
          <a:p>
            <a:pPr indent="0" lvl="0" marL="0" rtl="0" algn="l">
              <a:spcBef>
                <a:spcPts val="0"/>
              </a:spcBef>
              <a:spcAft>
                <a:spcPts val="0"/>
              </a:spcAft>
              <a:buNone/>
            </a:pPr>
            <a:r>
              <a:t/>
            </a:r>
            <a:endParaRPr sz="1600">
              <a:latin typeface="Bree Serif"/>
              <a:ea typeface="Bree Serif"/>
              <a:cs typeface="Bree Serif"/>
              <a:sym typeface="Bree Serif"/>
            </a:endParaRPr>
          </a:p>
          <a:p>
            <a:pPr indent="0" lvl="0" marL="0" rtl="0" algn="l">
              <a:spcBef>
                <a:spcPts val="0"/>
              </a:spcBef>
              <a:spcAft>
                <a:spcPts val="0"/>
              </a:spcAft>
              <a:buNone/>
            </a:pPr>
            <a:r>
              <a:rPr lang="en" sz="1600">
                <a:latin typeface="Bree Serif"/>
                <a:ea typeface="Bree Serif"/>
                <a:cs typeface="Bree Serif"/>
                <a:sym typeface="Bree Serif"/>
              </a:rPr>
              <a:t>Intro to RNN &amp; LSTM: </a:t>
            </a:r>
            <a:r>
              <a:rPr lang="en" sz="1600" u="sng">
                <a:solidFill>
                  <a:schemeClr val="hlink"/>
                </a:solidFill>
                <a:latin typeface="Bree Serif"/>
                <a:ea typeface="Bree Serif"/>
                <a:cs typeface="Bree Serif"/>
                <a:sym typeface="Bree Serif"/>
                <a:hlinkClick r:id="rId7"/>
              </a:rPr>
              <a:t>https://www.youtube.com/watch?v=Mdp5pAKNNW4</a:t>
            </a:r>
            <a:endParaRPr sz="1600">
              <a:latin typeface="Bree Serif"/>
              <a:ea typeface="Bree Serif"/>
              <a:cs typeface="Bree Serif"/>
              <a:sym typeface="Bree Serif"/>
            </a:endParaRPr>
          </a:p>
          <a:p>
            <a:pPr indent="0" lvl="0" marL="0" rtl="0" algn="l">
              <a:spcBef>
                <a:spcPts val="0"/>
              </a:spcBef>
              <a:spcAft>
                <a:spcPts val="0"/>
              </a:spcAft>
              <a:buNone/>
            </a:pPr>
            <a:r>
              <a:t/>
            </a:r>
            <a:endParaRPr sz="1600">
              <a:latin typeface="Bree Serif"/>
              <a:ea typeface="Bree Serif"/>
              <a:cs typeface="Bree Serif"/>
              <a:sym typeface="Bree Serif"/>
            </a:endParaRPr>
          </a:p>
          <a:p>
            <a:pPr indent="0" lvl="0" marL="0" rtl="0" algn="l">
              <a:spcBef>
                <a:spcPts val="0"/>
              </a:spcBef>
              <a:spcAft>
                <a:spcPts val="0"/>
              </a:spcAft>
              <a:buNone/>
            </a:pPr>
            <a:r>
              <a:rPr lang="en" sz="1600">
                <a:latin typeface="Bree Serif"/>
                <a:ea typeface="Bree Serif"/>
                <a:cs typeface="Bree Serif"/>
                <a:sym typeface="Bree Serif"/>
              </a:rPr>
              <a:t>Time Series Forecasting using LSTM: </a:t>
            </a:r>
            <a:r>
              <a:rPr lang="en" sz="1600" u="sng">
                <a:solidFill>
                  <a:schemeClr val="hlink"/>
                </a:solidFill>
                <a:latin typeface="Bree Serif"/>
                <a:ea typeface="Bree Serif"/>
                <a:cs typeface="Bree Serif"/>
                <a:sym typeface="Bree Serif"/>
                <a:hlinkClick r:id="rId8"/>
              </a:rPr>
              <a:t>https://www.youtube.com/watch?v=S8tpSG6Q2H0</a:t>
            </a:r>
            <a:endParaRPr sz="1600">
              <a:latin typeface="Bree Serif"/>
              <a:ea typeface="Bree Serif"/>
              <a:cs typeface="Bree Serif"/>
              <a:sym typeface="Bree Serif"/>
            </a:endParaRPr>
          </a:p>
          <a:p>
            <a:pPr indent="0" lvl="0" marL="0" rtl="0" algn="l">
              <a:spcBef>
                <a:spcPts val="0"/>
              </a:spcBef>
              <a:spcAft>
                <a:spcPts val="0"/>
              </a:spcAft>
              <a:buNone/>
            </a:pPr>
            <a:r>
              <a:t/>
            </a:r>
            <a:endParaRPr sz="1600">
              <a:latin typeface="Bree Serif"/>
              <a:ea typeface="Bree Serif"/>
              <a:cs typeface="Bree Serif"/>
              <a:sym typeface="Bree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14"/>
          <p:cNvPicPr preferRelativeResize="0"/>
          <p:nvPr/>
        </p:nvPicPr>
        <p:blipFill>
          <a:blip r:embed="rId3">
            <a:alphaModFix amt="79000"/>
          </a:blip>
          <a:stretch>
            <a:fillRect/>
          </a:stretch>
        </p:blipFill>
        <p:spPr>
          <a:xfrm>
            <a:off x="4572000" y="414150"/>
            <a:ext cx="4484175" cy="4484175"/>
          </a:xfrm>
          <a:prstGeom prst="rect">
            <a:avLst/>
          </a:prstGeom>
          <a:noFill/>
          <a:ln>
            <a:noFill/>
          </a:ln>
        </p:spPr>
      </p:pic>
      <p:sp>
        <p:nvSpPr>
          <p:cNvPr id="286" name="Google Shape;286;p14"/>
          <p:cNvSpPr txBox="1"/>
          <p:nvPr/>
        </p:nvSpPr>
        <p:spPr>
          <a:xfrm>
            <a:off x="315900" y="414150"/>
            <a:ext cx="4256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Livvic"/>
                <a:ea typeface="Livvic"/>
                <a:cs typeface="Livvic"/>
                <a:sym typeface="Livvic"/>
              </a:rPr>
              <a:t>World Happiness Index</a:t>
            </a:r>
            <a:endParaRPr b="1" sz="2900">
              <a:latin typeface="Livvic"/>
              <a:ea typeface="Livvic"/>
              <a:cs typeface="Livvic"/>
              <a:sym typeface="Livvic"/>
            </a:endParaRPr>
          </a:p>
        </p:txBody>
      </p:sp>
      <p:sp>
        <p:nvSpPr>
          <p:cNvPr id="287" name="Google Shape;287;p14"/>
          <p:cNvSpPr txBox="1"/>
          <p:nvPr/>
        </p:nvSpPr>
        <p:spPr>
          <a:xfrm>
            <a:off x="454900" y="1725888"/>
            <a:ext cx="4065300" cy="169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100"/>
              </a:spcBef>
              <a:spcAft>
                <a:spcPts val="2100"/>
              </a:spcAft>
              <a:buNone/>
            </a:pPr>
            <a:r>
              <a:rPr lang="en" sz="2200">
                <a:solidFill>
                  <a:srgbClr val="111111"/>
                </a:solidFill>
                <a:latin typeface="Bree Serif"/>
                <a:ea typeface="Bree Serif"/>
                <a:cs typeface="Bree Serif"/>
                <a:sym typeface="Bree Serif"/>
              </a:rPr>
              <a:t>Can we predict future happiness scores of countries and which model would be the best in doing so?</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775" y="140375"/>
            <a:ext cx="4098000" cy="178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600">
                <a:latin typeface="Livvic"/>
                <a:ea typeface="Livvic"/>
                <a:cs typeface="Livvic"/>
                <a:sym typeface="Livvic"/>
              </a:rPr>
              <a:t>Public perceptions</a:t>
            </a:r>
            <a:endParaRPr sz="4600">
              <a:latin typeface="Livvic"/>
              <a:ea typeface="Livvic"/>
              <a:cs typeface="Livvic"/>
              <a:sym typeface="Livvic"/>
            </a:endParaRPr>
          </a:p>
        </p:txBody>
      </p:sp>
      <p:sp>
        <p:nvSpPr>
          <p:cNvPr id="293" name="Google Shape;293;p15"/>
          <p:cNvSpPr txBox="1"/>
          <p:nvPr>
            <p:ph type="title"/>
          </p:nvPr>
        </p:nvSpPr>
        <p:spPr>
          <a:xfrm>
            <a:off x="4490225" y="140375"/>
            <a:ext cx="4467000" cy="178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600">
                <a:latin typeface="Livvic"/>
                <a:ea typeface="Livvic"/>
                <a:cs typeface="Livvic"/>
                <a:sym typeface="Livvic"/>
              </a:rPr>
              <a:t>Identify trends early</a:t>
            </a:r>
            <a:endParaRPr sz="4600">
              <a:latin typeface="Livvic"/>
              <a:ea typeface="Livvic"/>
              <a:cs typeface="Livvic"/>
              <a:sym typeface="Livvic"/>
            </a:endParaRPr>
          </a:p>
        </p:txBody>
      </p:sp>
      <p:cxnSp>
        <p:nvCxnSpPr>
          <p:cNvPr id="294" name="Google Shape;294;p15"/>
          <p:cNvCxnSpPr/>
          <p:nvPr/>
        </p:nvCxnSpPr>
        <p:spPr>
          <a:xfrm>
            <a:off x="4337750" y="-300"/>
            <a:ext cx="43500" cy="5144100"/>
          </a:xfrm>
          <a:prstGeom prst="straightConnector1">
            <a:avLst/>
          </a:prstGeom>
          <a:noFill/>
          <a:ln cap="flat" cmpd="sng" w="38100">
            <a:solidFill>
              <a:schemeClr val="lt1"/>
            </a:solidFill>
            <a:prstDash val="solid"/>
            <a:round/>
            <a:headEnd len="med" w="med" type="none"/>
            <a:tailEnd len="med" w="med" type="none"/>
          </a:ln>
        </p:spPr>
      </p:cxnSp>
      <p:pic>
        <p:nvPicPr>
          <p:cNvPr id="295" name="Google Shape;295;p15"/>
          <p:cNvPicPr preferRelativeResize="0"/>
          <p:nvPr/>
        </p:nvPicPr>
        <p:blipFill>
          <a:blip r:embed="rId3">
            <a:alphaModFix/>
          </a:blip>
          <a:stretch>
            <a:fillRect/>
          </a:stretch>
        </p:blipFill>
        <p:spPr>
          <a:xfrm>
            <a:off x="495874" y="1928975"/>
            <a:ext cx="3367800" cy="2242949"/>
          </a:xfrm>
          <a:prstGeom prst="rect">
            <a:avLst/>
          </a:prstGeom>
          <a:noFill/>
          <a:ln>
            <a:noFill/>
          </a:ln>
        </p:spPr>
      </p:pic>
      <p:pic>
        <p:nvPicPr>
          <p:cNvPr id="296" name="Google Shape;296;p15"/>
          <p:cNvPicPr preferRelativeResize="0"/>
          <p:nvPr/>
        </p:nvPicPr>
        <p:blipFill>
          <a:blip r:embed="rId4">
            <a:alphaModFix/>
          </a:blip>
          <a:stretch>
            <a:fillRect/>
          </a:stretch>
        </p:blipFill>
        <p:spPr>
          <a:xfrm>
            <a:off x="7062175" y="2175325"/>
            <a:ext cx="1828800" cy="1828800"/>
          </a:xfrm>
          <a:prstGeom prst="rect">
            <a:avLst/>
          </a:prstGeom>
          <a:noFill/>
          <a:ln>
            <a:noFill/>
          </a:ln>
        </p:spPr>
      </p:pic>
      <p:pic>
        <p:nvPicPr>
          <p:cNvPr id="297" name="Google Shape;297;p15"/>
          <p:cNvPicPr preferRelativeResize="0"/>
          <p:nvPr/>
        </p:nvPicPr>
        <p:blipFill>
          <a:blip r:embed="rId5">
            <a:alphaModFix/>
          </a:blip>
          <a:stretch>
            <a:fillRect/>
          </a:stretch>
        </p:blipFill>
        <p:spPr>
          <a:xfrm>
            <a:off x="4548513" y="2037775"/>
            <a:ext cx="1828800" cy="1828800"/>
          </a:xfrm>
          <a:prstGeom prst="rect">
            <a:avLst/>
          </a:prstGeom>
          <a:noFill/>
          <a:ln>
            <a:noFill/>
          </a:ln>
        </p:spPr>
      </p:pic>
      <p:cxnSp>
        <p:nvCxnSpPr>
          <p:cNvPr id="298" name="Google Shape;298;p15"/>
          <p:cNvCxnSpPr/>
          <p:nvPr/>
        </p:nvCxnSpPr>
        <p:spPr>
          <a:xfrm flipH="1" rot="10800000">
            <a:off x="6223150" y="1885375"/>
            <a:ext cx="893700" cy="240870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6"/>
          <p:cNvSpPr txBox="1"/>
          <p:nvPr/>
        </p:nvSpPr>
        <p:spPr>
          <a:xfrm>
            <a:off x="337850" y="501350"/>
            <a:ext cx="308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4" name="Google Shape;304;p16"/>
          <p:cNvSpPr txBox="1"/>
          <p:nvPr/>
        </p:nvSpPr>
        <p:spPr>
          <a:xfrm>
            <a:off x="261575" y="257025"/>
            <a:ext cx="84792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Bree Serif"/>
                <a:ea typeface="Bree Serif"/>
                <a:cs typeface="Bree Serif"/>
                <a:sym typeface="Bree Serif"/>
              </a:rPr>
              <a:t>Variables:</a:t>
            </a:r>
            <a:endParaRPr sz="2300">
              <a:latin typeface="Bree Serif"/>
              <a:ea typeface="Bree Serif"/>
              <a:cs typeface="Bree Serif"/>
              <a:sym typeface="Bree Serif"/>
            </a:endParaRPr>
          </a:p>
          <a:p>
            <a:pPr indent="0" lvl="0" marL="0" rtl="0" algn="l">
              <a:spcBef>
                <a:spcPts val="0"/>
              </a:spcBef>
              <a:spcAft>
                <a:spcPts val="0"/>
              </a:spcAft>
              <a:buNone/>
            </a:pPr>
            <a:r>
              <a:rPr b="1" lang="en" sz="2000">
                <a:solidFill>
                  <a:srgbClr val="111111"/>
                </a:solidFill>
                <a:latin typeface="Bree Serif"/>
                <a:ea typeface="Bree Serif"/>
                <a:cs typeface="Bree Serif"/>
                <a:sym typeface="Bree Serif"/>
              </a:rPr>
              <a:t>Country, Region, Happiness Rank, </a:t>
            </a:r>
            <a:r>
              <a:rPr b="1" lang="en" sz="2000">
                <a:solidFill>
                  <a:srgbClr val="111111"/>
                </a:solidFill>
                <a:latin typeface="Bree Serif"/>
                <a:ea typeface="Bree Serif"/>
                <a:cs typeface="Bree Serif"/>
                <a:sym typeface="Bree Serif"/>
              </a:rPr>
              <a:t>Happiness</a:t>
            </a:r>
            <a:r>
              <a:rPr b="1" lang="en" sz="2000">
                <a:solidFill>
                  <a:srgbClr val="111111"/>
                </a:solidFill>
                <a:latin typeface="Bree Serif"/>
                <a:ea typeface="Bree Serif"/>
                <a:cs typeface="Bree Serif"/>
                <a:sym typeface="Bree Serif"/>
              </a:rPr>
              <a:t> Score, GDP, Family, Life Exp., Freedom, Govt. trust, Generosity &amp; Year</a:t>
            </a:r>
            <a:endParaRPr b="1" sz="2000">
              <a:solidFill>
                <a:srgbClr val="111111"/>
              </a:solidFill>
              <a:latin typeface="Bree Serif"/>
              <a:ea typeface="Bree Serif"/>
              <a:cs typeface="Bree Serif"/>
              <a:sym typeface="Bree Serif"/>
            </a:endParaRPr>
          </a:p>
        </p:txBody>
      </p:sp>
      <p:pic>
        <p:nvPicPr>
          <p:cNvPr id="305" name="Google Shape;305;p16"/>
          <p:cNvPicPr preferRelativeResize="0"/>
          <p:nvPr/>
        </p:nvPicPr>
        <p:blipFill>
          <a:blip r:embed="rId3">
            <a:alphaModFix/>
          </a:blip>
          <a:stretch>
            <a:fillRect/>
          </a:stretch>
        </p:blipFill>
        <p:spPr>
          <a:xfrm>
            <a:off x="343825" y="1520225"/>
            <a:ext cx="8314689" cy="3427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ph idx="1" type="body"/>
          </p:nvPr>
        </p:nvSpPr>
        <p:spPr>
          <a:xfrm>
            <a:off x="716100" y="292775"/>
            <a:ext cx="77118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4600">
                <a:latin typeface="Livvic"/>
                <a:ea typeface="Livvic"/>
                <a:cs typeface="Livvic"/>
                <a:sym typeface="Livvic"/>
              </a:rPr>
              <a:t>Exploratory Data Analysis</a:t>
            </a:r>
            <a:endParaRPr b="1" sz="4600">
              <a:latin typeface="Livvic"/>
              <a:ea typeface="Livvic"/>
              <a:cs typeface="Livvic"/>
              <a:sym typeface="Livvic"/>
            </a:endParaRPr>
          </a:p>
        </p:txBody>
      </p:sp>
      <p:pic>
        <p:nvPicPr>
          <p:cNvPr id="311" name="Google Shape;311;p17"/>
          <p:cNvPicPr preferRelativeResize="0"/>
          <p:nvPr/>
        </p:nvPicPr>
        <p:blipFill>
          <a:blip r:embed="rId3">
            <a:alphaModFix/>
          </a:blip>
          <a:stretch>
            <a:fillRect/>
          </a:stretch>
        </p:blipFill>
        <p:spPr>
          <a:xfrm>
            <a:off x="152400" y="1403975"/>
            <a:ext cx="8839198" cy="1128295"/>
          </a:xfrm>
          <a:prstGeom prst="rect">
            <a:avLst/>
          </a:prstGeom>
          <a:noFill/>
          <a:ln>
            <a:noFill/>
          </a:ln>
        </p:spPr>
      </p:pic>
      <p:pic>
        <p:nvPicPr>
          <p:cNvPr id="312" name="Google Shape;312;p17"/>
          <p:cNvPicPr preferRelativeResize="0"/>
          <p:nvPr/>
        </p:nvPicPr>
        <p:blipFill rotWithShape="1">
          <a:blip r:embed="rId4">
            <a:alphaModFix/>
          </a:blip>
          <a:srcRect b="0" l="0" r="-2658" t="0"/>
          <a:stretch/>
        </p:blipFill>
        <p:spPr>
          <a:xfrm>
            <a:off x="381000" y="2532270"/>
            <a:ext cx="8839200" cy="192396"/>
          </a:xfrm>
          <a:prstGeom prst="rect">
            <a:avLst/>
          </a:prstGeom>
          <a:noFill/>
          <a:ln>
            <a:noFill/>
          </a:ln>
        </p:spPr>
      </p:pic>
      <p:sp>
        <p:nvSpPr>
          <p:cNvPr id="313" name="Google Shape;313;p17"/>
          <p:cNvSpPr txBox="1"/>
          <p:nvPr/>
        </p:nvSpPr>
        <p:spPr>
          <a:xfrm>
            <a:off x="885150" y="2938925"/>
            <a:ext cx="7373700" cy="1231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Bree Serif"/>
              <a:buChar char="●"/>
            </a:pPr>
            <a:r>
              <a:rPr lang="en" sz="1700">
                <a:latin typeface="Bree Serif"/>
                <a:ea typeface="Bree Serif"/>
                <a:cs typeface="Bree Serif"/>
                <a:sym typeface="Bree Serif"/>
              </a:rPr>
              <a:t>Obvious strong correlation between Happiness Score and Happiness Rank (-0.99)</a:t>
            </a:r>
            <a:endParaRPr sz="1700">
              <a:latin typeface="Bree Serif"/>
              <a:ea typeface="Bree Serif"/>
              <a:cs typeface="Bree Serif"/>
              <a:sym typeface="Bree Serif"/>
            </a:endParaRPr>
          </a:p>
          <a:p>
            <a:pPr indent="-336550" lvl="0" marL="457200" rtl="0" algn="l">
              <a:spcBef>
                <a:spcPts val="0"/>
              </a:spcBef>
              <a:spcAft>
                <a:spcPts val="0"/>
              </a:spcAft>
              <a:buSzPts val="1700"/>
              <a:buFont typeface="Bree Serif"/>
              <a:buChar char="●"/>
            </a:pPr>
            <a:r>
              <a:rPr lang="en" sz="1700">
                <a:latin typeface="Bree Serif"/>
                <a:ea typeface="Bree Serif"/>
                <a:cs typeface="Bree Serif"/>
                <a:sym typeface="Bree Serif"/>
              </a:rPr>
              <a:t>Fairly strong correlation between Happiness Score and GDP, Life exp., </a:t>
            </a:r>
            <a:r>
              <a:rPr lang="en" sz="1700">
                <a:latin typeface="Bree Serif"/>
                <a:ea typeface="Bree Serif"/>
                <a:cs typeface="Bree Serif"/>
                <a:sym typeface="Bree Serif"/>
              </a:rPr>
              <a:t> Family</a:t>
            </a:r>
            <a:r>
              <a:rPr lang="en" sz="1700">
                <a:latin typeface="Bree Serif"/>
                <a:ea typeface="Bree Serif"/>
                <a:cs typeface="Bree Serif"/>
                <a:sym typeface="Bree Serif"/>
              </a:rPr>
              <a:t>, Freedom and Govt. trust</a:t>
            </a:r>
            <a:endParaRPr sz="1700">
              <a:latin typeface="Bree Serif"/>
              <a:ea typeface="Bree Serif"/>
              <a:cs typeface="Bree Serif"/>
              <a:sym typeface="Bree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txBox="1"/>
          <p:nvPr>
            <p:ph idx="1" type="body"/>
          </p:nvPr>
        </p:nvSpPr>
        <p:spPr>
          <a:xfrm>
            <a:off x="716100" y="292775"/>
            <a:ext cx="77118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4600">
                <a:latin typeface="Livvic"/>
                <a:ea typeface="Livvic"/>
                <a:cs typeface="Livvic"/>
                <a:sym typeface="Livvic"/>
              </a:rPr>
              <a:t>Exploratory Data Analysis</a:t>
            </a:r>
            <a:endParaRPr b="1" sz="4600">
              <a:latin typeface="Livvic"/>
              <a:ea typeface="Livvic"/>
              <a:cs typeface="Livvic"/>
              <a:sym typeface="Livvic"/>
            </a:endParaRPr>
          </a:p>
        </p:txBody>
      </p:sp>
      <p:pic>
        <p:nvPicPr>
          <p:cNvPr id="319" name="Google Shape;319;p18"/>
          <p:cNvPicPr preferRelativeResize="0"/>
          <p:nvPr/>
        </p:nvPicPr>
        <p:blipFill>
          <a:blip r:embed="rId3">
            <a:alphaModFix/>
          </a:blip>
          <a:stretch>
            <a:fillRect/>
          </a:stretch>
        </p:blipFill>
        <p:spPr>
          <a:xfrm>
            <a:off x="152400" y="1278275"/>
            <a:ext cx="8839196" cy="3407547"/>
          </a:xfrm>
          <a:prstGeom prst="rect">
            <a:avLst/>
          </a:prstGeom>
          <a:noFill/>
          <a:ln>
            <a:noFill/>
          </a:ln>
        </p:spPr>
      </p:pic>
      <p:sp>
        <p:nvSpPr>
          <p:cNvPr id="320" name="Google Shape;320;p18"/>
          <p:cNvSpPr txBox="1"/>
          <p:nvPr/>
        </p:nvSpPr>
        <p:spPr>
          <a:xfrm>
            <a:off x="152400" y="4712400"/>
            <a:ext cx="3184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111111"/>
                </a:solidFill>
                <a:latin typeface="Bree Serif"/>
                <a:ea typeface="Bree Serif"/>
                <a:cs typeface="Bree Serif"/>
                <a:sym typeface="Bree Serif"/>
              </a:rPr>
              <a:t>* This is based on 2019 dataset</a:t>
            </a:r>
            <a:endParaRPr b="1" sz="1700">
              <a:solidFill>
                <a:srgbClr val="111111"/>
              </a:solidFill>
              <a:latin typeface="Bree Serif"/>
              <a:ea typeface="Bree Serif"/>
              <a:cs typeface="Bree Serif"/>
              <a:sym typeface="Bree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9"/>
          <p:cNvSpPr txBox="1"/>
          <p:nvPr>
            <p:ph idx="1" type="body"/>
          </p:nvPr>
        </p:nvSpPr>
        <p:spPr>
          <a:xfrm>
            <a:off x="716100" y="292775"/>
            <a:ext cx="77118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4600">
                <a:latin typeface="Livvic"/>
                <a:ea typeface="Livvic"/>
                <a:cs typeface="Livvic"/>
                <a:sym typeface="Livvic"/>
              </a:rPr>
              <a:t>Exploratory Data Analysis</a:t>
            </a:r>
            <a:endParaRPr b="1" sz="4600">
              <a:latin typeface="Livvic"/>
              <a:ea typeface="Livvic"/>
              <a:cs typeface="Livvic"/>
              <a:sym typeface="Livvic"/>
            </a:endParaRPr>
          </a:p>
        </p:txBody>
      </p:sp>
      <p:pic>
        <p:nvPicPr>
          <p:cNvPr id="326" name="Google Shape;326;p19"/>
          <p:cNvPicPr preferRelativeResize="0"/>
          <p:nvPr/>
        </p:nvPicPr>
        <p:blipFill>
          <a:blip r:embed="rId3">
            <a:alphaModFix/>
          </a:blip>
          <a:stretch>
            <a:fillRect/>
          </a:stretch>
        </p:blipFill>
        <p:spPr>
          <a:xfrm>
            <a:off x="668100" y="1309425"/>
            <a:ext cx="7807798" cy="3555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txBox="1"/>
          <p:nvPr>
            <p:ph type="title"/>
          </p:nvPr>
        </p:nvSpPr>
        <p:spPr>
          <a:xfrm>
            <a:off x="1277925" y="386200"/>
            <a:ext cx="6366900" cy="1131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200">
                <a:latin typeface="Livvic"/>
                <a:ea typeface="Livvic"/>
                <a:cs typeface="Livvic"/>
                <a:sym typeface="Livvic"/>
              </a:rPr>
              <a:t>Machine Learning</a:t>
            </a:r>
            <a:endParaRPr sz="5200">
              <a:latin typeface="Livvic"/>
              <a:ea typeface="Livvic"/>
              <a:cs typeface="Livvic"/>
              <a:sym typeface="Livvic"/>
            </a:endParaRPr>
          </a:p>
        </p:txBody>
      </p:sp>
      <p:sp>
        <p:nvSpPr>
          <p:cNvPr id="332" name="Google Shape;332;p20"/>
          <p:cNvSpPr txBox="1"/>
          <p:nvPr/>
        </p:nvSpPr>
        <p:spPr>
          <a:xfrm>
            <a:off x="1617225" y="1297500"/>
            <a:ext cx="5688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Bree Serif"/>
                <a:ea typeface="Bree Serif"/>
                <a:cs typeface="Bree Serif"/>
                <a:sym typeface="Bree Serif"/>
              </a:rPr>
              <a:t>Goal: To predict future happiness scores for countries and to find the best model</a:t>
            </a:r>
            <a:endParaRPr sz="1600">
              <a:latin typeface="Bree Serif"/>
              <a:ea typeface="Bree Serif"/>
              <a:cs typeface="Bree Serif"/>
              <a:sym typeface="Bree Serif"/>
            </a:endParaRPr>
          </a:p>
        </p:txBody>
      </p:sp>
      <p:sp>
        <p:nvSpPr>
          <p:cNvPr id="333" name="Google Shape;333;p20"/>
          <p:cNvSpPr txBox="1"/>
          <p:nvPr>
            <p:ph type="title"/>
          </p:nvPr>
        </p:nvSpPr>
        <p:spPr>
          <a:xfrm>
            <a:off x="155575" y="1985250"/>
            <a:ext cx="4098000" cy="178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600">
                <a:latin typeface="Livvic"/>
                <a:ea typeface="Livvic"/>
                <a:cs typeface="Livvic"/>
                <a:sym typeface="Livvic"/>
              </a:rPr>
              <a:t>Regression</a:t>
            </a:r>
            <a:endParaRPr sz="4600">
              <a:latin typeface="Livvic"/>
              <a:ea typeface="Livvic"/>
              <a:cs typeface="Livvic"/>
              <a:sym typeface="Livvic"/>
            </a:endParaRPr>
          </a:p>
        </p:txBody>
      </p:sp>
      <p:sp>
        <p:nvSpPr>
          <p:cNvPr id="334" name="Google Shape;334;p20"/>
          <p:cNvSpPr txBox="1"/>
          <p:nvPr>
            <p:ph type="title"/>
          </p:nvPr>
        </p:nvSpPr>
        <p:spPr>
          <a:xfrm>
            <a:off x="4055525" y="1974600"/>
            <a:ext cx="4932900" cy="1809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600">
                <a:latin typeface="Livvic"/>
                <a:ea typeface="Livvic"/>
                <a:cs typeface="Livvic"/>
                <a:sym typeface="Livvic"/>
              </a:rPr>
              <a:t>Neural Network</a:t>
            </a:r>
            <a:endParaRPr sz="4600">
              <a:latin typeface="Livvic"/>
              <a:ea typeface="Livvic"/>
              <a:cs typeface="Livvic"/>
              <a:sym typeface="Livvic"/>
            </a:endParaRPr>
          </a:p>
        </p:txBody>
      </p:sp>
      <p:sp>
        <p:nvSpPr>
          <p:cNvPr id="335" name="Google Shape;335;p20"/>
          <p:cNvSpPr txBox="1"/>
          <p:nvPr/>
        </p:nvSpPr>
        <p:spPr>
          <a:xfrm>
            <a:off x="596575" y="3279375"/>
            <a:ext cx="3216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Bree Serif"/>
                <a:ea typeface="Bree Serif"/>
                <a:cs typeface="Bree Serif"/>
                <a:sym typeface="Bree Serif"/>
              </a:rPr>
              <a:t>Multivariate Linear Regression</a:t>
            </a:r>
            <a:endParaRPr sz="1700">
              <a:latin typeface="Bree Serif"/>
              <a:ea typeface="Bree Serif"/>
              <a:cs typeface="Bree Serif"/>
              <a:sym typeface="Bree Serif"/>
            </a:endParaRPr>
          </a:p>
        </p:txBody>
      </p:sp>
      <p:sp>
        <p:nvSpPr>
          <p:cNvPr id="336" name="Google Shape;336;p20"/>
          <p:cNvSpPr txBox="1"/>
          <p:nvPr/>
        </p:nvSpPr>
        <p:spPr>
          <a:xfrm>
            <a:off x="4762025" y="3206450"/>
            <a:ext cx="3519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Bree Serif"/>
                <a:ea typeface="Bree Serif"/>
                <a:cs typeface="Bree Serif"/>
                <a:sym typeface="Bree Serif"/>
              </a:rPr>
              <a:t>Recurrent Neural Network (RNN) - Long Short Term Memory (LSTM)</a:t>
            </a:r>
            <a:endParaRPr sz="1700">
              <a:latin typeface="Bree Serif"/>
              <a:ea typeface="Bree Serif"/>
              <a:cs typeface="Bree Serif"/>
              <a:sym typeface="Bree Serif"/>
            </a:endParaRPr>
          </a:p>
        </p:txBody>
      </p:sp>
      <p:cxnSp>
        <p:nvCxnSpPr>
          <p:cNvPr id="337" name="Google Shape;337;p20"/>
          <p:cNvCxnSpPr/>
          <p:nvPr/>
        </p:nvCxnSpPr>
        <p:spPr>
          <a:xfrm flipH="1">
            <a:off x="2868100" y="1990350"/>
            <a:ext cx="917400" cy="530100"/>
          </a:xfrm>
          <a:prstGeom prst="straightConnector1">
            <a:avLst/>
          </a:prstGeom>
          <a:noFill/>
          <a:ln cap="flat" cmpd="sng" w="38100">
            <a:solidFill>
              <a:schemeClr val="lt1"/>
            </a:solidFill>
            <a:prstDash val="solid"/>
            <a:round/>
            <a:headEnd len="med" w="med" type="none"/>
            <a:tailEnd len="med" w="med" type="none"/>
          </a:ln>
        </p:spPr>
      </p:cxnSp>
      <p:cxnSp>
        <p:nvCxnSpPr>
          <p:cNvPr id="338" name="Google Shape;338;p20"/>
          <p:cNvCxnSpPr/>
          <p:nvPr/>
        </p:nvCxnSpPr>
        <p:spPr>
          <a:xfrm>
            <a:off x="4895925" y="1974600"/>
            <a:ext cx="879600" cy="577500"/>
          </a:xfrm>
          <a:prstGeom prst="straightConnector1">
            <a:avLst/>
          </a:prstGeom>
          <a:noFill/>
          <a:ln cap="flat" cmpd="sng" w="38100">
            <a:solidFill>
              <a:schemeClr val="lt1"/>
            </a:solidFill>
            <a:prstDash val="solid"/>
            <a:round/>
            <a:headEnd len="med" w="med" type="none"/>
            <a:tailEnd len="med" w="med" type="none"/>
          </a:ln>
        </p:spPr>
      </p:cxnSp>
      <p:pic>
        <p:nvPicPr>
          <p:cNvPr id="339" name="Google Shape;339;p20"/>
          <p:cNvPicPr preferRelativeResize="0"/>
          <p:nvPr/>
        </p:nvPicPr>
        <p:blipFill>
          <a:blip r:embed="rId3">
            <a:alphaModFix/>
          </a:blip>
          <a:stretch>
            <a:fillRect/>
          </a:stretch>
        </p:blipFill>
        <p:spPr>
          <a:xfrm>
            <a:off x="5255418" y="4013893"/>
            <a:ext cx="2533125" cy="852475"/>
          </a:xfrm>
          <a:prstGeom prst="rect">
            <a:avLst/>
          </a:prstGeom>
          <a:noFill/>
          <a:ln>
            <a:noFill/>
          </a:ln>
        </p:spPr>
      </p:pic>
      <p:pic>
        <p:nvPicPr>
          <p:cNvPr id="340" name="Google Shape;340;p20"/>
          <p:cNvPicPr preferRelativeResize="0"/>
          <p:nvPr/>
        </p:nvPicPr>
        <p:blipFill rotWithShape="1">
          <a:blip r:embed="rId4">
            <a:alphaModFix/>
          </a:blip>
          <a:srcRect b="19231" l="17981" r="19169" t="31906"/>
          <a:stretch/>
        </p:blipFill>
        <p:spPr>
          <a:xfrm>
            <a:off x="1277925" y="3784500"/>
            <a:ext cx="1669126" cy="973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1"/>
          <p:cNvSpPr txBox="1"/>
          <p:nvPr>
            <p:ph type="title"/>
          </p:nvPr>
        </p:nvSpPr>
        <p:spPr>
          <a:xfrm>
            <a:off x="863800" y="-96750"/>
            <a:ext cx="75213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600">
                <a:latin typeface="Livvic"/>
                <a:ea typeface="Livvic"/>
                <a:cs typeface="Livvic"/>
                <a:sym typeface="Livvic"/>
              </a:rPr>
              <a:t>Multivariate Linear Regression</a:t>
            </a:r>
            <a:endParaRPr sz="4600">
              <a:latin typeface="Livvic"/>
              <a:ea typeface="Livvic"/>
              <a:cs typeface="Livvic"/>
              <a:sym typeface="Livvic"/>
            </a:endParaRPr>
          </a:p>
        </p:txBody>
      </p:sp>
      <p:pic>
        <p:nvPicPr>
          <p:cNvPr id="346" name="Google Shape;346;p21"/>
          <p:cNvPicPr preferRelativeResize="0"/>
          <p:nvPr/>
        </p:nvPicPr>
        <p:blipFill>
          <a:blip r:embed="rId3">
            <a:alphaModFix/>
          </a:blip>
          <a:stretch>
            <a:fillRect/>
          </a:stretch>
        </p:blipFill>
        <p:spPr>
          <a:xfrm>
            <a:off x="4510225" y="1604650"/>
            <a:ext cx="4477801" cy="3430625"/>
          </a:xfrm>
          <a:prstGeom prst="rect">
            <a:avLst/>
          </a:prstGeom>
          <a:noFill/>
          <a:ln>
            <a:noFill/>
          </a:ln>
        </p:spPr>
      </p:pic>
      <p:sp>
        <p:nvSpPr>
          <p:cNvPr id="347" name="Google Shape;347;p21"/>
          <p:cNvSpPr txBox="1"/>
          <p:nvPr/>
        </p:nvSpPr>
        <p:spPr>
          <a:xfrm>
            <a:off x="230450" y="1738950"/>
            <a:ext cx="40434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Bree Serif"/>
              <a:buChar char="●"/>
            </a:pPr>
            <a:r>
              <a:rPr lang="en" sz="1700">
                <a:latin typeface="Bree Serif"/>
                <a:ea typeface="Bree Serif"/>
                <a:cs typeface="Bree Serif"/>
                <a:sym typeface="Bree Serif"/>
              </a:rPr>
              <a:t>Train and test data split randomly in a ratio of 80:20 </a:t>
            </a:r>
            <a:endParaRPr sz="1700">
              <a:latin typeface="Bree Serif"/>
              <a:ea typeface="Bree Serif"/>
              <a:cs typeface="Bree Serif"/>
              <a:sym typeface="Bree Serif"/>
            </a:endParaRPr>
          </a:p>
          <a:p>
            <a:pPr indent="0" lvl="0" marL="457200" rtl="0" algn="l">
              <a:spcBef>
                <a:spcPts val="0"/>
              </a:spcBef>
              <a:spcAft>
                <a:spcPts val="0"/>
              </a:spcAft>
              <a:buNone/>
            </a:pPr>
            <a:r>
              <a:t/>
            </a:r>
            <a:endParaRPr sz="1700">
              <a:latin typeface="Bree Serif"/>
              <a:ea typeface="Bree Serif"/>
              <a:cs typeface="Bree Serif"/>
              <a:sym typeface="Bree Serif"/>
            </a:endParaRPr>
          </a:p>
          <a:p>
            <a:pPr indent="-336550" lvl="0" marL="457200" rtl="0" algn="l">
              <a:spcBef>
                <a:spcPts val="0"/>
              </a:spcBef>
              <a:spcAft>
                <a:spcPts val="0"/>
              </a:spcAft>
              <a:buSzPts val="1700"/>
              <a:buFont typeface="Bree Serif"/>
              <a:buChar char="●"/>
            </a:pPr>
            <a:r>
              <a:rPr lang="en" sz="1700">
                <a:latin typeface="Bree Serif"/>
                <a:ea typeface="Bree Serif"/>
                <a:cs typeface="Bree Serif"/>
                <a:sym typeface="Bree Serif"/>
              </a:rPr>
              <a:t>Variables used to predict </a:t>
            </a:r>
            <a:r>
              <a:rPr lang="en" sz="1700">
                <a:solidFill>
                  <a:srgbClr val="111111"/>
                </a:solidFill>
                <a:latin typeface="Bree Serif"/>
                <a:ea typeface="Bree Serif"/>
                <a:cs typeface="Bree Serif"/>
                <a:sym typeface="Bree Serif"/>
              </a:rPr>
              <a:t>Happiness Score were Country, Region, GDP, Family, Life exp., Freedom, Govt. trust, Generosity</a:t>
            </a:r>
            <a:endParaRPr sz="1700">
              <a:solidFill>
                <a:srgbClr val="111111"/>
              </a:solidFill>
              <a:latin typeface="Bree Serif"/>
              <a:ea typeface="Bree Serif"/>
              <a:cs typeface="Bree Serif"/>
              <a:sym typeface="Bree Serif"/>
            </a:endParaRPr>
          </a:p>
          <a:p>
            <a:pPr indent="0" lvl="0" marL="0" rtl="0" algn="l">
              <a:spcBef>
                <a:spcPts val="0"/>
              </a:spcBef>
              <a:spcAft>
                <a:spcPts val="0"/>
              </a:spcAft>
              <a:buNone/>
            </a:pPr>
            <a:r>
              <a:t/>
            </a:r>
            <a:endParaRPr sz="1700">
              <a:latin typeface="Bree Serif"/>
              <a:ea typeface="Bree Serif"/>
              <a:cs typeface="Bree Serif"/>
              <a:sym typeface="Bree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