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74" r:id="rId12"/>
    <p:sldId id="268" r:id="rId13"/>
    <p:sldId id="275" r:id="rId14"/>
    <p:sldId id="276" r:id="rId15"/>
    <p:sldId id="269" r:id="rId16"/>
    <p:sldId id="270" r:id="rId17"/>
    <p:sldId id="271" r:id="rId18"/>
    <p:sldId id="272" r:id="rId19"/>
    <p:sldId id="273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714" autoAdjust="0"/>
  </p:normalViewPr>
  <p:slideViewPr>
    <p:cSldViewPr>
      <p:cViewPr>
        <p:scale>
          <a:sx n="100" d="100"/>
          <a:sy n="100" d="100"/>
        </p:scale>
        <p:origin x="-6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Maven+Sonar+Nexus</a:t>
            </a:r>
            <a:r>
              <a:rPr lang="zh-CN" altLang="en-US" b="1" dirty="0" smtClean="0"/>
              <a:t>管理工具课件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Sonar</a:t>
            </a:r>
            <a:r>
              <a:rPr lang="zh-CN" altLang="en-US" dirty="0" smtClean="0"/>
              <a:t>的安装：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68000">
              <a:lnSpc>
                <a:spcPct val="140000"/>
              </a:lnSpc>
              <a:buNone/>
            </a:pPr>
            <a:r>
              <a:rPr lang="zh-CN" altLang="en-US" sz="2500" dirty="0" smtClean="0">
                <a:latin typeface="仿宋_GB2312" pitchFamily="49" charset="-122"/>
              </a:rPr>
              <a:t>在安装</a:t>
            </a:r>
            <a:r>
              <a:rPr lang="en-US" altLang="zh-CN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之前，要保证你的电脑已经安装</a:t>
            </a:r>
            <a:r>
              <a:rPr lang="en-US" sz="2500" dirty="0" err="1" smtClean="0">
                <a:latin typeface="仿宋_GB2312" pitchFamily="49" charset="-122"/>
              </a:rPr>
              <a:t>MySQL</a:t>
            </a:r>
            <a:r>
              <a:rPr lang="en-US" sz="2500" dirty="0" smtClean="0">
                <a:latin typeface="仿宋_GB2312" pitchFamily="49" charset="-122"/>
              </a:rPr>
              <a:t> 5.x，JDK 1.5.x。</a:t>
            </a:r>
          </a:p>
          <a:p>
            <a:pPr marL="0" indent="468000">
              <a:lnSpc>
                <a:spcPct val="140000"/>
              </a:lnSpc>
              <a:buNone/>
            </a:pPr>
            <a:r>
              <a:rPr lang="en-US" sz="2500" dirty="0" smtClean="0">
                <a:latin typeface="仿宋_GB2312" pitchFamily="49" charset="-122"/>
              </a:rPr>
              <a:t>1.</a:t>
            </a:r>
            <a:r>
              <a:rPr lang="zh-CN" altLang="en-US" sz="2500" dirty="0" smtClean="0">
                <a:latin typeface="仿宋_GB2312" pitchFamily="49" charset="-122"/>
              </a:rPr>
              <a:t>下载</a:t>
            </a:r>
            <a:r>
              <a:rPr lang="en-US" sz="2500" dirty="0" smtClean="0">
                <a:latin typeface="仿宋_GB2312" pitchFamily="49" charset="-122"/>
              </a:rPr>
              <a:t> </a:t>
            </a:r>
            <a:br>
              <a:rPr lang="en-US" sz="2500" dirty="0" smtClean="0">
                <a:latin typeface="仿宋_GB2312" pitchFamily="49" charset="-122"/>
              </a:rPr>
            </a:br>
            <a:r>
              <a:rPr lang="zh-CN" altLang="en-US" sz="2500" dirty="0" smtClean="0">
                <a:latin typeface="仿宋_GB2312" pitchFamily="49" charset="-122"/>
              </a:rPr>
              <a:t>到官方网站</a:t>
            </a:r>
            <a:r>
              <a:rPr lang="en-US" altLang="zh-CN" sz="2500" dirty="0" smtClean="0">
                <a:latin typeface="仿宋_GB2312" pitchFamily="49" charset="-122"/>
              </a:rPr>
              <a:t>(http://sonar.codehaus.org/)</a:t>
            </a:r>
            <a:r>
              <a:rPr lang="zh-CN" altLang="en-US" sz="2500" dirty="0" smtClean="0">
                <a:latin typeface="仿宋_GB2312" pitchFamily="49" charset="-122"/>
              </a:rPr>
              <a:t>下载</a:t>
            </a:r>
            <a:r>
              <a:rPr lang="en-US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的压缩包，解压到任意目录</a:t>
            </a:r>
            <a:r>
              <a:rPr lang="en-US" sz="2500" dirty="0" smtClean="0">
                <a:latin typeface="仿宋_GB2312" pitchFamily="49" charset="-122"/>
              </a:rPr>
              <a:t>。</a:t>
            </a:r>
          </a:p>
          <a:p>
            <a:pPr marL="0" indent="468000">
              <a:lnSpc>
                <a:spcPct val="140000"/>
              </a:lnSpc>
              <a:buNone/>
            </a:pPr>
            <a:r>
              <a:rPr lang="en-US" sz="2500" dirty="0" smtClean="0">
                <a:latin typeface="仿宋_GB2312" pitchFamily="49" charset="-122"/>
              </a:rPr>
              <a:t>2.</a:t>
            </a:r>
            <a:r>
              <a:rPr lang="zh-CN" altLang="en-US" sz="2500" dirty="0" smtClean="0">
                <a:latin typeface="仿宋_GB2312" pitchFamily="49" charset="-122"/>
              </a:rPr>
              <a:t>创建数据库</a:t>
            </a:r>
            <a:endParaRPr lang="en-US" altLang="zh-CN" sz="2500" dirty="0" smtClean="0">
              <a:latin typeface="仿宋_GB2312" pitchFamily="49" charset="-122"/>
            </a:endParaRPr>
          </a:p>
          <a:p>
            <a:pPr marL="0" indent="468000">
              <a:lnSpc>
                <a:spcPct val="140000"/>
              </a:lnSpc>
              <a:buNone/>
            </a:pPr>
            <a:r>
              <a:rPr lang="en-US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默认使用嵌入式</a:t>
            </a:r>
            <a:r>
              <a:rPr lang="en-US" sz="2500" dirty="0" smtClean="0">
                <a:latin typeface="仿宋_GB2312" pitchFamily="49" charset="-122"/>
              </a:rPr>
              <a:t>Derby</a:t>
            </a:r>
            <a:r>
              <a:rPr lang="zh-CN" altLang="en-US" sz="2500" dirty="0" smtClean="0">
                <a:latin typeface="仿宋_GB2312" pitchFamily="49" charset="-122"/>
              </a:rPr>
              <a:t>数据库，如果要迁移到</a:t>
            </a:r>
            <a:r>
              <a:rPr lang="en-US" sz="2500" dirty="0" err="1" smtClean="0">
                <a:latin typeface="仿宋_GB2312" pitchFamily="49" charset="-122"/>
              </a:rPr>
              <a:t>Mysql</a:t>
            </a:r>
            <a:r>
              <a:rPr lang="zh-CN" altLang="en-US" sz="2500" dirty="0" smtClean="0">
                <a:latin typeface="仿宋_GB2312" pitchFamily="49" charset="-122"/>
              </a:rPr>
              <a:t>上，需首先创建一个</a:t>
            </a:r>
            <a:r>
              <a:rPr lang="en-US" sz="2500" dirty="0" smtClean="0">
                <a:latin typeface="仿宋_GB2312" pitchFamily="49" charset="-122"/>
              </a:rPr>
              <a:t>sonar/sonar</a:t>
            </a:r>
            <a:r>
              <a:rPr lang="zh-CN" altLang="en-US" sz="2500" dirty="0" smtClean="0">
                <a:latin typeface="仿宋_GB2312" pitchFamily="49" charset="-122"/>
              </a:rPr>
              <a:t>的</a:t>
            </a:r>
            <a:r>
              <a:rPr lang="en-US" sz="2500" dirty="0" smtClean="0">
                <a:latin typeface="仿宋_GB2312" pitchFamily="49" charset="-122"/>
              </a:rPr>
              <a:t>UTF-8</a:t>
            </a:r>
            <a:r>
              <a:rPr lang="zh-CN" altLang="en-US" sz="2500" dirty="0" smtClean="0">
                <a:latin typeface="仿宋_GB2312" pitchFamily="49" charset="-122"/>
              </a:rPr>
              <a:t>的</a:t>
            </a:r>
            <a:r>
              <a:rPr lang="en-US" sz="2500" dirty="0" err="1" smtClean="0">
                <a:latin typeface="仿宋_GB2312" pitchFamily="49" charset="-122"/>
              </a:rPr>
              <a:t>mysql</a:t>
            </a:r>
            <a:endParaRPr lang="zh-CN" altLang="en-US" sz="2500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/>
          </a:bodyPr>
          <a:lstStyle/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900" dirty="0" smtClean="0">
                <a:latin typeface="仿宋_GB2312" pitchFamily="49" charset="-122"/>
              </a:rPr>
              <a:t>数据库</a:t>
            </a:r>
            <a:r>
              <a:rPr lang="en-US" sz="2900" dirty="0" smtClean="0">
                <a:latin typeface="仿宋_GB2312" pitchFamily="49" charset="-122"/>
              </a:rPr>
              <a:t>,</a:t>
            </a:r>
            <a:r>
              <a:rPr lang="zh-CN" altLang="en-US" sz="2900" dirty="0" smtClean="0">
                <a:latin typeface="仿宋_GB2312" pitchFamily="49" charset="-122"/>
              </a:rPr>
              <a:t>并授权访问</a:t>
            </a:r>
            <a:r>
              <a:rPr lang="en-US" sz="2900" dirty="0" smtClean="0">
                <a:latin typeface="仿宋_GB2312" pitchFamily="49" charset="-122"/>
              </a:rPr>
              <a:t>sonar</a:t>
            </a:r>
            <a:r>
              <a:rPr lang="zh-CN" altLang="en-US" sz="2900" dirty="0" smtClean="0">
                <a:latin typeface="仿宋_GB2312" pitchFamily="49" charset="-122"/>
              </a:rPr>
              <a:t>库。</a:t>
            </a:r>
            <a:endParaRPr lang="en-US" altLang="zh-CN" sz="2900" dirty="0" smtClean="0">
              <a:latin typeface="仿宋_GB2312" pitchFamily="49" charset="-122"/>
            </a:endParaRPr>
          </a:p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900" dirty="0" smtClean="0">
                <a:latin typeface="仿宋_GB2312" pitchFamily="49" charset="-122"/>
              </a:rPr>
              <a:t>CREATE DATABASE sonar CHARACTER SET utf8 COLLATE utf8_general_ci;grant all privileges on sonar.* to '</a:t>
            </a:r>
            <a:r>
              <a:rPr lang="en-US" sz="2900" dirty="0" err="1" smtClean="0">
                <a:latin typeface="仿宋_GB2312" pitchFamily="49" charset="-122"/>
              </a:rPr>
              <a:t>sonar'@'localhost</a:t>
            </a:r>
            <a:r>
              <a:rPr lang="en-US" sz="2900" dirty="0" smtClean="0">
                <a:latin typeface="仿宋_GB2312" pitchFamily="49" charset="-122"/>
              </a:rPr>
              <a:t>' identified by '</a:t>
            </a:r>
            <a:r>
              <a:rPr lang="en-US" sz="2900" dirty="0" err="1" smtClean="0">
                <a:latin typeface="仿宋_GB2312" pitchFamily="49" charset="-122"/>
              </a:rPr>
              <a:t>sonar';grant</a:t>
            </a:r>
            <a:r>
              <a:rPr lang="en-US" sz="2900" dirty="0" smtClean="0">
                <a:latin typeface="仿宋_GB2312" pitchFamily="49" charset="-122"/>
              </a:rPr>
              <a:t> all on sonar.* to sonar@'%' identified by '</a:t>
            </a:r>
            <a:r>
              <a:rPr lang="en-US" sz="2900" dirty="0" err="1" smtClean="0">
                <a:latin typeface="仿宋_GB2312" pitchFamily="49" charset="-122"/>
              </a:rPr>
              <a:t>sonar';flush</a:t>
            </a:r>
            <a:r>
              <a:rPr lang="en-US" sz="2900" dirty="0" smtClean="0">
                <a:latin typeface="仿宋_GB2312" pitchFamily="49" charset="-122"/>
              </a:rPr>
              <a:t> privileges; </a:t>
            </a:r>
            <a:endParaRPr lang="zh-CN" altLang="en-US" sz="2900" dirty="0" smtClean="0">
              <a:latin typeface="仿宋_GB2312" pitchFamily="49" charset="-122"/>
            </a:endParaRPr>
          </a:p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900" dirty="0" smtClean="0">
                <a:latin typeface="仿宋_GB2312" pitchFamily="49" charset="-122"/>
              </a:rPr>
              <a:t>官方没有</a:t>
            </a:r>
            <a:r>
              <a:rPr lang="en-US" sz="2900" dirty="0" smtClean="0">
                <a:latin typeface="仿宋_GB2312" pitchFamily="49" charset="-122"/>
              </a:rPr>
              <a:t>grant all on sonar.* to sonar@‘%’ identified by ‘sonar’;</a:t>
            </a:r>
            <a:r>
              <a:rPr lang="zh-CN" altLang="en-US" sz="2900" dirty="0" smtClean="0">
                <a:latin typeface="仿宋_GB2312" pitchFamily="49" charset="-122"/>
              </a:rPr>
              <a:t>如果你想远程发布项目到</a:t>
            </a:r>
            <a:r>
              <a:rPr lang="en-US" sz="2900" dirty="0" smtClean="0">
                <a:latin typeface="仿宋_GB2312" pitchFamily="49" charset="-122"/>
              </a:rPr>
              <a:t>sonar,</a:t>
            </a:r>
            <a:r>
              <a:rPr lang="zh-CN" altLang="en-US" sz="2900" dirty="0" smtClean="0">
                <a:latin typeface="仿宋_GB2312" pitchFamily="49" charset="-122"/>
              </a:rPr>
              <a:t>那就需要加上这条。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Autofit/>
          </a:bodyPr>
          <a:lstStyle/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sz="2500" dirty="0" smtClean="0">
                <a:latin typeface="仿宋_GB2312" pitchFamily="49" charset="-122"/>
              </a:rPr>
              <a:t>3.</a:t>
            </a:r>
            <a:r>
              <a:rPr lang="zh-CN" altLang="en-US" sz="2500" dirty="0" smtClean="0">
                <a:latin typeface="仿宋_GB2312" pitchFamily="49" charset="-122"/>
              </a:rPr>
              <a:t>修改</a:t>
            </a:r>
            <a:r>
              <a:rPr lang="en-US" sz="2500" dirty="0" smtClean="0">
                <a:latin typeface="仿宋_GB2312" pitchFamily="49" charset="-122"/>
              </a:rPr>
              <a:t>\conf\</a:t>
            </a:r>
            <a:r>
              <a:rPr lang="en-US" sz="2500" dirty="0" err="1" smtClean="0">
                <a:latin typeface="仿宋_GB2312" pitchFamily="49" charset="-122"/>
              </a:rPr>
              <a:t>sonar.properties</a:t>
            </a:r>
            <a:r>
              <a:rPr lang="zh-CN" altLang="en-US" sz="2500" dirty="0" smtClean="0">
                <a:latin typeface="仿宋_GB2312" pitchFamily="49" charset="-122"/>
              </a:rPr>
              <a:t>文件：</a:t>
            </a:r>
            <a:r>
              <a:rPr lang="en-US" sz="2500" dirty="0" smtClean="0">
                <a:latin typeface="仿宋_GB2312" pitchFamily="49" charset="-122"/>
              </a:rPr>
              <a:t> </a:t>
            </a:r>
            <a:br>
              <a:rPr lang="en-US" sz="2500" dirty="0" smtClean="0">
                <a:latin typeface="仿宋_GB2312" pitchFamily="49" charset="-122"/>
              </a:rPr>
            </a:br>
            <a:r>
              <a:rPr lang="zh-CN" altLang="en-US" sz="2500" dirty="0" smtClean="0">
                <a:latin typeface="仿宋_GB2312" pitchFamily="49" charset="-122"/>
              </a:rPr>
              <a:t>然后还要更改</a:t>
            </a:r>
            <a:r>
              <a:rPr lang="en-US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的配置</a:t>
            </a:r>
            <a:r>
              <a:rPr lang="en-US" sz="2500" dirty="0" smtClean="0">
                <a:latin typeface="仿宋_GB2312" pitchFamily="49" charset="-122"/>
              </a:rPr>
              <a:t>,</a:t>
            </a:r>
            <a:r>
              <a:rPr lang="zh-CN" altLang="en-US" sz="2500" dirty="0" smtClean="0">
                <a:latin typeface="仿宋_GB2312" pitchFamily="49" charset="-122"/>
              </a:rPr>
              <a:t>在</a:t>
            </a:r>
            <a:r>
              <a:rPr lang="en-US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的解压目录下打开</a:t>
            </a:r>
            <a:r>
              <a:rPr lang="en-US" sz="2500" dirty="0" smtClean="0">
                <a:latin typeface="仿宋_GB2312" pitchFamily="49" charset="-122"/>
              </a:rPr>
              <a:t>conf/</a:t>
            </a:r>
            <a:r>
              <a:rPr lang="en-US" sz="2500" dirty="0" err="1" smtClean="0">
                <a:latin typeface="仿宋_GB2312" pitchFamily="49" charset="-122"/>
              </a:rPr>
              <a:t>sonar.properties</a:t>
            </a:r>
            <a:r>
              <a:rPr lang="en-US" sz="2500" dirty="0" smtClean="0">
                <a:latin typeface="仿宋_GB2312" pitchFamily="49" charset="-122"/>
              </a:rPr>
              <a:t>,</a:t>
            </a:r>
            <a:r>
              <a:rPr lang="zh-CN" altLang="en-US" sz="2500" dirty="0" smtClean="0">
                <a:latin typeface="仿宋_GB2312" pitchFamily="49" charset="-122"/>
              </a:rPr>
              <a:t>注掉如下内容</a:t>
            </a:r>
            <a:r>
              <a:rPr lang="en-US" sz="2500" dirty="0" smtClean="0">
                <a:latin typeface="仿宋_GB2312" pitchFamily="49" charset="-122"/>
              </a:rPr>
              <a:t>(</a:t>
            </a:r>
            <a:r>
              <a:rPr lang="zh-CN" altLang="en-US" sz="2500" dirty="0" smtClean="0">
                <a:latin typeface="仿宋_GB2312" pitchFamily="49" charset="-122"/>
              </a:rPr>
              <a:t>如果你没有</a:t>
            </a:r>
            <a:r>
              <a:rPr lang="en-US" sz="2500" dirty="0" err="1" smtClean="0">
                <a:latin typeface="仿宋_GB2312" pitchFamily="49" charset="-122"/>
              </a:rPr>
              <a:t>mysql</a:t>
            </a:r>
            <a:r>
              <a:rPr lang="zh-CN" altLang="en-US" sz="2500" dirty="0" smtClean="0">
                <a:latin typeface="仿宋_GB2312" pitchFamily="49" charset="-122"/>
              </a:rPr>
              <a:t>就可以不改动这个文件</a:t>
            </a:r>
            <a:r>
              <a:rPr lang="en-US" sz="2500" dirty="0" smtClean="0">
                <a:latin typeface="仿宋_GB2312" pitchFamily="49" charset="-122"/>
              </a:rPr>
              <a:t>,sonar</a:t>
            </a:r>
            <a:r>
              <a:rPr lang="zh-CN" altLang="en-US" sz="2500" dirty="0" smtClean="0">
                <a:latin typeface="仿宋_GB2312" pitchFamily="49" charset="-122"/>
              </a:rPr>
              <a:t>默认使用内嵌数据库</a:t>
            </a:r>
            <a:r>
              <a:rPr lang="en-US" sz="2500" dirty="0" smtClean="0">
                <a:latin typeface="仿宋_GB2312" pitchFamily="49" charset="-122"/>
              </a:rPr>
              <a:t>derby)</a:t>
            </a:r>
          </a:p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sz="2500" dirty="0" smtClean="0">
                <a:latin typeface="仿宋_GB2312" pitchFamily="49" charset="-122"/>
              </a:rPr>
              <a:t>#</a:t>
            </a:r>
            <a:r>
              <a:rPr lang="en-US" sz="2500" dirty="0" err="1" smtClean="0">
                <a:latin typeface="仿宋_GB2312" pitchFamily="49" charset="-122"/>
              </a:rPr>
              <a:t>sonar.jdbc.url:jdbc:derby</a:t>
            </a:r>
            <a:r>
              <a:rPr lang="en-US" sz="2500" dirty="0" smtClean="0">
                <a:latin typeface="仿宋_GB2312" pitchFamily="49" charset="-122"/>
              </a:rPr>
              <a:t>://localhost:1527/</a:t>
            </a:r>
            <a:r>
              <a:rPr lang="en-US" sz="2500" dirty="0" err="1" smtClean="0">
                <a:latin typeface="仿宋_GB2312" pitchFamily="49" charset="-122"/>
              </a:rPr>
              <a:t>sonar;create</a:t>
            </a:r>
            <a:r>
              <a:rPr lang="en-US" sz="2500" dirty="0" smtClean="0">
                <a:latin typeface="仿宋_GB2312" pitchFamily="49" charset="-122"/>
              </a:rPr>
              <a:t>=true</a:t>
            </a:r>
            <a:br>
              <a:rPr lang="en-US" sz="2500" dirty="0" smtClean="0">
                <a:latin typeface="仿宋_GB2312" pitchFamily="49" charset="-122"/>
              </a:rPr>
            </a:br>
            <a:r>
              <a:rPr lang="en-US" sz="2500" dirty="0" smtClean="0">
                <a:latin typeface="仿宋_GB2312" pitchFamily="49" charset="-122"/>
              </a:rPr>
              <a:t>#</a:t>
            </a:r>
            <a:r>
              <a:rPr lang="en-US" sz="2500" dirty="0" err="1" smtClean="0">
                <a:latin typeface="仿宋_GB2312" pitchFamily="49" charset="-122"/>
              </a:rPr>
              <a:t>sonar.jdbc.driverClassName:org.apache.derby.jdbc.ClientDriver</a:t>
            </a:r>
            <a:r>
              <a:rPr lang="en-US" sz="2500" dirty="0" smtClean="0">
                <a:latin typeface="仿宋_GB2312" pitchFamily="49" charset="-122"/>
              </a:rPr>
              <a:t/>
            </a:r>
            <a:br>
              <a:rPr lang="en-US" sz="2500" dirty="0" smtClean="0">
                <a:latin typeface="仿宋_GB2312" pitchFamily="49" charset="-122"/>
              </a:rPr>
            </a:br>
            <a:r>
              <a:rPr lang="en-US" sz="2500" dirty="0" smtClean="0">
                <a:latin typeface="仿宋_GB2312" pitchFamily="49" charset="-122"/>
              </a:rPr>
              <a:t>#</a:t>
            </a:r>
            <a:r>
              <a:rPr lang="en-US" sz="2500" dirty="0" err="1" smtClean="0">
                <a:latin typeface="仿宋_GB2312" pitchFamily="49" charset="-122"/>
              </a:rPr>
              <a:t>sonar.jdbc.validationQuery:</a:t>
            </a:r>
            <a:r>
              <a:rPr lang="en-US" sz="2800" dirty="0" err="1" smtClean="0">
                <a:latin typeface="仿宋_GB2312" pitchFamily="49" charset="-122"/>
              </a:rPr>
              <a:t>values</a:t>
            </a:r>
            <a:r>
              <a:rPr lang="en-US" sz="2800" dirty="0" smtClean="0">
                <a:latin typeface="仿宋_GB2312" pitchFamily="49" charset="-122"/>
              </a:rPr>
              <a:t>(1)</a:t>
            </a:r>
            <a:endParaRPr lang="zh-CN" altLang="en-US" sz="2800" dirty="0" smtClean="0">
              <a:latin typeface="仿宋_GB2312" pitchFamily="49" charset="-122"/>
            </a:endParaRPr>
          </a:p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zh-CN" altLang="en-US" sz="2500" dirty="0" smtClean="0">
                <a:latin typeface="仿宋_GB2312" pitchFamily="49" charset="-122"/>
              </a:rPr>
              <a:t>　　　　　　　　　　　　　　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000528"/>
          </a:xfrm>
        </p:spPr>
        <p:txBody>
          <a:bodyPr>
            <a:normAutofit fontScale="85000" lnSpcReduction="10000"/>
          </a:bodyPr>
          <a:lstStyle/>
          <a:p>
            <a:pPr marL="0" indent="468000">
              <a:lnSpc>
                <a:spcPct val="170000"/>
              </a:lnSpc>
              <a:spcBef>
                <a:spcPts val="600"/>
              </a:spcBef>
              <a:buNone/>
            </a:pPr>
            <a:r>
              <a:rPr lang="zh-CN" altLang="en-US" sz="2900" dirty="0" smtClean="0">
                <a:latin typeface="仿宋_GB2312" pitchFamily="49" charset="-122"/>
              </a:rPr>
              <a:t>去掉下面的注释</a:t>
            </a:r>
          </a:p>
          <a:p>
            <a:pPr marL="0" indent="4680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sz="2900" dirty="0" err="1" smtClean="0">
                <a:latin typeface="仿宋_GB2312" pitchFamily="49" charset="-122"/>
              </a:rPr>
              <a:t>sonar.jdbc.url:jdbc:mysql</a:t>
            </a:r>
            <a:r>
              <a:rPr lang="en-US" sz="2900" dirty="0" smtClean="0">
                <a:latin typeface="仿宋_GB2312" pitchFamily="49" charset="-122"/>
              </a:rPr>
              <a:t>://192.168.1.151:3306/</a:t>
            </a:r>
            <a:r>
              <a:rPr lang="en-US" sz="2900" dirty="0" err="1" smtClean="0">
                <a:latin typeface="仿宋_GB2312" pitchFamily="49" charset="-122"/>
              </a:rPr>
              <a:t>sonar?useUnicode</a:t>
            </a:r>
            <a:r>
              <a:rPr lang="en-US" sz="2900" dirty="0" smtClean="0">
                <a:latin typeface="仿宋_GB2312" pitchFamily="49" charset="-122"/>
              </a:rPr>
              <a:t>=</a:t>
            </a:r>
            <a:r>
              <a:rPr lang="en-US" sz="2900" dirty="0" err="1" smtClean="0">
                <a:latin typeface="仿宋_GB2312" pitchFamily="49" charset="-122"/>
              </a:rPr>
              <a:t>true&amp;characterEncoding</a:t>
            </a:r>
            <a:r>
              <a:rPr lang="en-US" sz="2900" dirty="0" smtClean="0">
                <a:latin typeface="仿宋_GB2312" pitchFamily="49" charset="-122"/>
              </a:rPr>
              <a:t>=utf8</a:t>
            </a:r>
          </a:p>
          <a:p>
            <a:pPr marL="0" indent="4680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sz="2900" dirty="0" err="1" smtClean="0">
                <a:latin typeface="仿宋_GB2312" pitchFamily="49" charset="-122"/>
              </a:rPr>
              <a:t>sonar.jdbc.driverClassName:com.mysql.jdbc.Driver</a:t>
            </a:r>
            <a:endParaRPr lang="en-US" sz="2900" dirty="0" smtClean="0">
              <a:latin typeface="仿宋_GB2312" pitchFamily="49" charset="-122"/>
            </a:endParaRPr>
          </a:p>
          <a:p>
            <a:pPr marL="0" indent="4680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sz="2900" dirty="0" err="1" smtClean="0">
                <a:latin typeface="仿宋_GB2312" pitchFamily="49" charset="-122"/>
              </a:rPr>
              <a:t>sonar.jdbc.validationQuery:select</a:t>
            </a:r>
            <a:r>
              <a:rPr lang="zh-CN" altLang="en-US" sz="2900" dirty="0" smtClean="0">
                <a:latin typeface="仿宋_GB2312" pitchFamily="49" charset="-122"/>
              </a:rPr>
              <a:t>　</a:t>
            </a:r>
            <a:r>
              <a:rPr lang="en-US" sz="2900" dirty="0" smtClean="0">
                <a:latin typeface="仿宋_GB2312" pitchFamily="49" charset="-122"/>
              </a:rPr>
              <a:t>1</a:t>
            </a:r>
            <a:endParaRPr lang="en-US" altLang="zh-CN" sz="2900" dirty="0" smtClean="0">
              <a:latin typeface="仿宋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500" dirty="0" smtClean="0">
                <a:latin typeface="仿宋_GB2312" pitchFamily="49" charset="-122"/>
              </a:rPr>
              <a:t>配置已经完成可以在</a:t>
            </a:r>
            <a:r>
              <a:rPr lang="en-US" sz="2500" dirty="0" smtClean="0">
                <a:latin typeface="仿宋_GB2312" pitchFamily="49" charset="-122"/>
              </a:rPr>
              <a:t>bin</a:t>
            </a:r>
            <a:r>
              <a:rPr lang="zh-CN" altLang="en-US" sz="2500" dirty="0" smtClean="0">
                <a:latin typeface="仿宋_GB2312" pitchFamily="49" charset="-122"/>
              </a:rPr>
              <a:t>目录项下进入相应平台的子目录</a:t>
            </a:r>
            <a:r>
              <a:rPr lang="en-US" sz="2500" dirty="0" smtClean="0">
                <a:latin typeface="仿宋_GB2312" pitchFamily="49" charset="-122"/>
              </a:rPr>
              <a:t>,</a:t>
            </a:r>
            <a:r>
              <a:rPr lang="zh-CN" altLang="en-US" sz="2500" dirty="0" smtClean="0">
                <a:latin typeface="仿宋_GB2312" pitchFamily="49" charset="-122"/>
              </a:rPr>
              <a:t>比如我的就是</a:t>
            </a:r>
            <a:r>
              <a:rPr lang="en-US" sz="2500" dirty="0" smtClean="0">
                <a:latin typeface="仿宋_GB2312" pitchFamily="49" charset="-122"/>
              </a:rPr>
              <a:t>${</a:t>
            </a:r>
            <a:r>
              <a:rPr lang="en-US" sz="2500" dirty="0" err="1" smtClean="0">
                <a:latin typeface="仿宋_GB2312" pitchFamily="49" charset="-122"/>
              </a:rPr>
              <a:t>sonar_home</a:t>
            </a:r>
            <a:r>
              <a:rPr lang="en-US" sz="2500" dirty="0" smtClean="0">
                <a:latin typeface="仿宋_GB2312" pitchFamily="49" charset="-122"/>
              </a:rPr>
              <a:t>}bin/linux-x86-32,sonar</a:t>
            </a:r>
            <a:r>
              <a:rPr lang="zh-CN" altLang="en-US" sz="2500" dirty="0" smtClean="0">
                <a:latin typeface="仿宋_GB2312" pitchFamily="49" charset="-122"/>
              </a:rPr>
              <a:t>是多平台的</a:t>
            </a:r>
            <a:r>
              <a:rPr lang="en-US" sz="2500" dirty="0" smtClean="0">
                <a:latin typeface="仿宋_GB2312" pitchFamily="49" charset="-122"/>
              </a:rPr>
              <a:t>,</a:t>
            </a:r>
            <a:r>
              <a:rPr lang="zh-CN" altLang="en-US" sz="2500" dirty="0" smtClean="0">
                <a:latin typeface="仿宋_GB2312" pitchFamily="49" charset="-122"/>
              </a:rPr>
              <a:t>你可以在</a:t>
            </a:r>
            <a:r>
              <a:rPr lang="en-US" sz="2500" dirty="0" smtClean="0">
                <a:latin typeface="仿宋_GB2312" pitchFamily="49" charset="-122"/>
              </a:rPr>
              <a:t>bin</a:t>
            </a:r>
            <a:r>
              <a:rPr lang="zh-CN" altLang="en-US" sz="2500" dirty="0" smtClean="0">
                <a:latin typeface="仿宋_GB2312" pitchFamily="49" charset="-122"/>
              </a:rPr>
              <a:t>目录下查找你对应的平台</a:t>
            </a:r>
            <a:r>
              <a:rPr lang="en-US" sz="2500" dirty="0" smtClean="0">
                <a:latin typeface="仿宋_GB2312" pitchFamily="49" charset="-122"/>
              </a:rPr>
              <a:t>,</a:t>
            </a:r>
            <a:r>
              <a:rPr lang="zh-CN" altLang="en-US" sz="2500" dirty="0" smtClean="0">
                <a:latin typeface="仿宋_GB2312" pitchFamily="49" charset="-122"/>
              </a:rPr>
              <a:t>然后执行：</a:t>
            </a:r>
          </a:p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sz="2500" dirty="0" smtClean="0">
                <a:latin typeface="仿宋_GB2312" pitchFamily="49" charset="-122"/>
              </a:rPr>
              <a:t>${</a:t>
            </a:r>
            <a:r>
              <a:rPr lang="en-US" sz="2500" dirty="0" err="1" smtClean="0">
                <a:latin typeface="仿宋_GB2312" pitchFamily="49" charset="-122"/>
              </a:rPr>
              <a:t>sonar_home</a:t>
            </a:r>
            <a:r>
              <a:rPr lang="en-US" sz="2500" dirty="0" smtClean="0">
                <a:latin typeface="仿宋_GB2312" pitchFamily="49" charset="-122"/>
              </a:rPr>
              <a:t>}bin/linux-x86-32/sonar.sh</a:t>
            </a:r>
            <a:r>
              <a:rPr lang="zh-CN" altLang="en-US" sz="2500" dirty="0" smtClean="0">
                <a:latin typeface="仿宋_GB2312" pitchFamily="49" charset="-122"/>
              </a:rPr>
              <a:t>　</a:t>
            </a:r>
            <a:r>
              <a:rPr lang="en-US" sz="2500" dirty="0" smtClean="0">
                <a:latin typeface="仿宋_GB2312" pitchFamily="49" charset="-122"/>
              </a:rPr>
              <a:t>start</a:t>
            </a:r>
            <a:r>
              <a:rPr lang="zh-CN" altLang="en-US" sz="2500" dirty="0" smtClean="0">
                <a:latin typeface="仿宋_GB2312" pitchFamily="49" charset="-122"/>
              </a:rPr>
              <a:t>　</a:t>
            </a:r>
          </a:p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500" dirty="0" smtClean="0">
                <a:latin typeface="仿宋_GB2312" pitchFamily="49" charset="-122"/>
              </a:rPr>
              <a:t>启动后访问</a:t>
            </a:r>
            <a:r>
              <a:rPr lang="en-US" sz="2500" dirty="0" smtClean="0">
                <a:latin typeface="仿宋_GB2312" pitchFamily="49" charset="-122"/>
              </a:rPr>
              <a:t>http://localhost:9000</a:t>
            </a:r>
            <a:r>
              <a:rPr lang="zh-CN" altLang="en-US" sz="2500" dirty="0" smtClean="0">
                <a:latin typeface="仿宋_GB2312" pitchFamily="49" charset="-122"/>
              </a:rPr>
              <a:t>就可以进入</a:t>
            </a:r>
            <a:r>
              <a:rPr lang="en-US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了</a:t>
            </a:r>
            <a:r>
              <a:rPr lang="en-US" sz="2500" dirty="0" smtClean="0">
                <a:latin typeface="仿宋_GB2312" pitchFamily="49" charset="-122"/>
              </a:rPr>
              <a:t>, </a:t>
            </a:r>
            <a:r>
              <a:rPr lang="zh-CN" altLang="en-US" sz="2500" dirty="0" smtClean="0">
                <a:latin typeface="仿宋_GB2312" pitchFamily="49" charset="-122"/>
              </a:rPr>
              <a:t>默认管理员用户和密码是</a:t>
            </a:r>
            <a:r>
              <a:rPr lang="en-US" sz="2500" dirty="0" smtClean="0">
                <a:latin typeface="仿宋_GB2312" pitchFamily="49" charset="-122"/>
              </a:rPr>
              <a:t>admin/admin。</a:t>
            </a:r>
            <a:endParaRPr lang="zh-CN" altLang="en-US" sz="2500" dirty="0" smtClean="0">
              <a:latin typeface="仿宋_GB2312" pitchFamily="49" charset="-122"/>
            </a:endParaRPr>
          </a:p>
          <a:p>
            <a:pPr>
              <a:buNone/>
            </a:pPr>
            <a:endParaRPr lang="zh-C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配置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468000">
              <a:lnSpc>
                <a:spcPct val="160000"/>
              </a:lnSpc>
              <a:buNone/>
            </a:pPr>
            <a:r>
              <a:rPr lang="zh-CN" altLang="en-US" sz="5300" dirty="0" smtClean="0">
                <a:latin typeface="仿宋_GB2312" pitchFamily="49" charset="-122"/>
              </a:rPr>
              <a:t>编辑位于</a:t>
            </a:r>
            <a:r>
              <a:rPr lang="en-US" sz="5300" dirty="0" smtClean="0">
                <a:latin typeface="仿宋_GB2312" pitchFamily="49" charset="-122"/>
              </a:rPr>
              <a:t>$MAVEN_HOME/conf </a:t>
            </a:r>
            <a:r>
              <a:rPr lang="zh-CN" altLang="en-US" sz="5300" dirty="0" smtClean="0">
                <a:latin typeface="仿宋_GB2312" pitchFamily="49" charset="-122"/>
              </a:rPr>
              <a:t>下的</a:t>
            </a:r>
            <a:r>
              <a:rPr lang="en-US" sz="5300" dirty="0" smtClean="0">
                <a:latin typeface="仿宋_GB2312" pitchFamily="49" charset="-122"/>
              </a:rPr>
              <a:t>settings.xml</a:t>
            </a:r>
            <a:r>
              <a:rPr lang="zh-CN" altLang="en-US" sz="5300" dirty="0" smtClean="0">
                <a:latin typeface="仿宋_GB2312" pitchFamily="49" charset="-122"/>
              </a:rPr>
              <a:t>文件 ，在</a:t>
            </a:r>
            <a:r>
              <a:rPr lang="en-US" sz="5300" dirty="0" smtClean="0">
                <a:latin typeface="仿宋_GB2312" pitchFamily="49" charset="-122"/>
              </a:rPr>
              <a:t>profiles</a:t>
            </a:r>
            <a:r>
              <a:rPr lang="zh-CN" altLang="en-US" sz="5300" dirty="0" smtClean="0">
                <a:latin typeface="仿宋_GB2312" pitchFamily="49" charset="-122"/>
              </a:rPr>
              <a:t>节点下面写上：</a:t>
            </a:r>
            <a:endParaRPr lang="en-US" altLang="zh-CN" sz="5300" dirty="0" smtClean="0">
              <a:latin typeface="仿宋_GB2312" pitchFamily="49" charset="-122"/>
            </a:endParaRPr>
          </a:p>
          <a:p>
            <a:pPr marL="0" indent="468000">
              <a:lnSpc>
                <a:spcPct val="160000"/>
              </a:lnSpc>
              <a:buNone/>
            </a:pPr>
            <a:r>
              <a:rPr lang="en-US" altLang="zh-CN" sz="4600" dirty="0" smtClean="0">
                <a:latin typeface="仿宋_GB2312" pitchFamily="49" charset="-122"/>
              </a:rPr>
              <a:t>&lt;</a:t>
            </a:r>
            <a:r>
              <a:rPr lang="en-US" sz="4600" dirty="0" smtClean="0">
                <a:latin typeface="仿宋_GB2312" pitchFamily="49" charset="-122"/>
              </a:rPr>
              <a:t>profile&gt;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&lt;id&gt;sonar&lt;/id&gt;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&lt;activation&gt;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    &lt;</a:t>
            </a:r>
            <a:r>
              <a:rPr lang="en-US" sz="4600" dirty="0" err="1" smtClean="0">
                <a:latin typeface="仿宋_GB2312" pitchFamily="49" charset="-122"/>
              </a:rPr>
              <a:t>activeByDefault</a:t>
            </a:r>
            <a:r>
              <a:rPr lang="en-US" sz="4600" dirty="0" smtClean="0">
                <a:latin typeface="仿宋_GB2312" pitchFamily="49" charset="-122"/>
              </a:rPr>
              <a:t>&gt;true&lt;/</a:t>
            </a:r>
            <a:r>
              <a:rPr lang="en-US" sz="4600" dirty="0" err="1" smtClean="0">
                <a:latin typeface="仿宋_GB2312" pitchFamily="49" charset="-122"/>
              </a:rPr>
              <a:t>activeByDefault</a:t>
            </a:r>
            <a:r>
              <a:rPr lang="en-US" sz="4600" dirty="0" smtClean="0">
                <a:latin typeface="仿宋_GB2312" pitchFamily="49" charset="-122"/>
              </a:rPr>
              <a:t>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&lt;/activation&gt;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&lt;properties&gt;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	   	&lt;</a:t>
            </a:r>
            <a:r>
              <a:rPr lang="en-US" sz="4600" dirty="0" err="1" smtClean="0">
                <a:latin typeface="仿宋_GB2312" pitchFamily="49" charset="-122"/>
              </a:rPr>
              <a:t>sonar.jdbc.url</a:t>
            </a:r>
            <a:r>
              <a:rPr lang="en-US" sz="4600" dirty="0" smtClean="0">
                <a:latin typeface="仿宋_GB2312" pitchFamily="49" charset="-122"/>
              </a:rPr>
              <a:t>&gt;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	 </a:t>
            </a:r>
            <a:r>
              <a:rPr lang="en-US" sz="4600" dirty="0" err="1" smtClean="0">
                <a:latin typeface="仿宋_GB2312" pitchFamily="49" charset="-122"/>
              </a:rPr>
              <a:t>jdbc:mysql</a:t>
            </a:r>
            <a:r>
              <a:rPr lang="en-US" sz="4600" dirty="0" smtClean="0">
                <a:latin typeface="仿宋_GB2312" pitchFamily="49" charset="-122"/>
              </a:rPr>
              <a:t>://localhost:3306/sonar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	   	&lt;/</a:t>
            </a:r>
            <a:r>
              <a:rPr lang="en-US" sz="4600" dirty="0" err="1" smtClean="0">
                <a:latin typeface="仿宋_GB2312" pitchFamily="49" charset="-122"/>
              </a:rPr>
              <a:t>sonar.jdbc.url</a:t>
            </a:r>
            <a:r>
              <a:rPr lang="en-US" sz="4600" dirty="0" smtClean="0">
                <a:latin typeface="仿宋_GB2312" pitchFamily="49" charset="-122"/>
              </a:rPr>
              <a:t>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	&lt;</a:t>
            </a:r>
            <a:r>
              <a:rPr lang="en-US" sz="4600" dirty="0" err="1" smtClean="0">
                <a:latin typeface="仿宋_GB2312" pitchFamily="49" charset="-122"/>
              </a:rPr>
              <a:t>sonar.jdbc.driver</a:t>
            </a:r>
            <a:r>
              <a:rPr lang="en-US" sz="4600" dirty="0" smtClean="0">
                <a:latin typeface="仿宋_GB2312" pitchFamily="49" charset="-122"/>
              </a:rPr>
              <a:t>&gt;</a:t>
            </a:r>
            <a:r>
              <a:rPr lang="en-US" sz="4600" dirty="0" err="1" smtClean="0">
                <a:latin typeface="仿宋_GB2312" pitchFamily="49" charset="-122"/>
              </a:rPr>
              <a:t>com.mysql.jdbc.Driver</a:t>
            </a:r>
            <a:r>
              <a:rPr lang="en-US" sz="4600" dirty="0" smtClean="0">
                <a:latin typeface="仿宋_GB2312" pitchFamily="49" charset="-122"/>
              </a:rPr>
              <a:t>&lt;/</a:t>
            </a:r>
            <a:r>
              <a:rPr lang="en-US" sz="4600" dirty="0" err="1" smtClean="0">
                <a:latin typeface="仿宋_GB2312" pitchFamily="49" charset="-122"/>
              </a:rPr>
              <a:t>sonar.jdbc.driver</a:t>
            </a:r>
            <a:r>
              <a:rPr lang="en-US" sz="4600" dirty="0" smtClean="0">
                <a:latin typeface="仿宋_GB2312" pitchFamily="49" charset="-122"/>
              </a:rPr>
              <a:t>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	&lt;</a:t>
            </a:r>
            <a:r>
              <a:rPr lang="en-US" sz="4600" dirty="0" err="1" smtClean="0">
                <a:latin typeface="仿宋_GB2312" pitchFamily="49" charset="-122"/>
              </a:rPr>
              <a:t>sonar.jdbc.username</a:t>
            </a:r>
            <a:r>
              <a:rPr lang="en-US" sz="4600" dirty="0" smtClean="0">
                <a:latin typeface="仿宋_GB2312" pitchFamily="49" charset="-122"/>
              </a:rPr>
              <a:t>&gt;sonar&lt;/</a:t>
            </a:r>
            <a:r>
              <a:rPr lang="en-US" sz="4600" dirty="0" err="1" smtClean="0">
                <a:latin typeface="仿宋_GB2312" pitchFamily="49" charset="-122"/>
              </a:rPr>
              <a:t>sonar.jdbc.username</a:t>
            </a:r>
            <a:r>
              <a:rPr lang="en-US" sz="4600" dirty="0" smtClean="0">
                <a:latin typeface="仿宋_GB2312" pitchFamily="49" charset="-122"/>
              </a:rPr>
              <a:t>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	&lt;</a:t>
            </a:r>
            <a:r>
              <a:rPr lang="en-US" sz="4600" dirty="0" err="1" smtClean="0">
                <a:latin typeface="仿宋_GB2312" pitchFamily="49" charset="-122"/>
              </a:rPr>
              <a:t>sonar.jdbc.password</a:t>
            </a:r>
            <a:r>
              <a:rPr lang="en-US" sz="4600" dirty="0" smtClean="0">
                <a:latin typeface="仿宋_GB2312" pitchFamily="49" charset="-122"/>
              </a:rPr>
              <a:t>&gt;sonar&lt;/</a:t>
            </a:r>
            <a:r>
              <a:rPr lang="en-US" sz="4600" dirty="0" err="1" smtClean="0">
                <a:latin typeface="仿宋_GB2312" pitchFamily="49" charset="-122"/>
              </a:rPr>
              <a:t>sonar.jdbc.password</a:t>
            </a:r>
            <a:r>
              <a:rPr lang="en-US" sz="4600" dirty="0" smtClean="0">
                <a:latin typeface="仿宋_GB2312" pitchFamily="49" charset="-122"/>
              </a:rPr>
              <a:t>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	&lt;</a:t>
            </a:r>
            <a:r>
              <a:rPr lang="en-US" sz="4600" dirty="0" err="1" smtClean="0">
                <a:latin typeface="仿宋_GB2312" pitchFamily="49" charset="-122"/>
              </a:rPr>
              <a:t>sonar.host.url</a:t>
            </a:r>
            <a:r>
              <a:rPr lang="en-US" sz="4600" dirty="0" smtClean="0">
                <a:latin typeface="仿宋_GB2312" pitchFamily="49" charset="-122"/>
              </a:rPr>
              <a:t>&gt;http://localhost:9000&lt;/sonar.host.url&gt;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       &lt;/properties&gt;  </a:t>
            </a:r>
          </a:p>
          <a:p>
            <a:pPr>
              <a:buNone/>
            </a:pPr>
            <a:r>
              <a:rPr lang="en-US" sz="4600" dirty="0" smtClean="0">
                <a:latin typeface="仿宋_GB2312" pitchFamily="49" charset="-122"/>
              </a:rPr>
              <a:t>	&lt;/profile&gt;</a:t>
            </a:r>
          </a:p>
          <a:p>
            <a:pPr>
              <a:buNone/>
            </a:pPr>
            <a:r>
              <a:rPr lang="en-US" altLang="zh-CN" sz="6300" dirty="0" smtClean="0">
                <a:latin typeface="仿宋_GB2312" pitchFamily="49" charset="-122"/>
              </a:rPr>
              <a:t>	</a:t>
            </a:r>
            <a:r>
              <a:rPr lang="zh-CN" altLang="en-US" sz="6300" dirty="0" smtClean="0">
                <a:latin typeface="仿宋_GB2312" pitchFamily="49" charset="-122"/>
              </a:rPr>
              <a:t>命令行进入项目：</a:t>
            </a:r>
            <a:r>
              <a:rPr lang="en-US" altLang="zh-CN" sz="6300" dirty="0" err="1" smtClean="0">
                <a:latin typeface="仿宋_GB2312" pitchFamily="49" charset="-122"/>
              </a:rPr>
              <a:t>mvn</a:t>
            </a:r>
            <a:r>
              <a:rPr lang="en-US" altLang="zh-CN" sz="6300" dirty="0" smtClean="0">
                <a:latin typeface="仿宋_GB2312" pitchFamily="49" charset="-122"/>
              </a:rPr>
              <a:t> </a:t>
            </a:r>
            <a:r>
              <a:rPr lang="en-US" altLang="zh-CN" sz="6300" dirty="0" err="1" smtClean="0">
                <a:latin typeface="仿宋_GB2312" pitchFamily="49" charset="-122"/>
              </a:rPr>
              <a:t>sonar:sonar</a:t>
            </a:r>
            <a:r>
              <a:rPr lang="zh-CN" altLang="en-US" sz="6300" dirty="0" smtClean="0">
                <a:latin typeface="仿宋_GB2312" pitchFamily="49" charset="-122"/>
              </a:rPr>
              <a:t>下载插件，项目发布到</a:t>
            </a:r>
            <a:r>
              <a:rPr lang="en-US" altLang="zh-CN" sz="6300" dirty="0" smtClean="0">
                <a:latin typeface="仿宋_GB2312" pitchFamily="49" charset="-122"/>
              </a:rPr>
              <a:t>sonar</a:t>
            </a:r>
            <a:r>
              <a:rPr lang="zh-CN" altLang="en-US" sz="6300" dirty="0" smtClean="0">
                <a:latin typeface="仿宋_GB2312" pitchFamily="49" charset="-122"/>
              </a:rPr>
              <a:t>上。</a:t>
            </a:r>
            <a:endParaRPr lang="en-US" altLang="zh-CN" sz="6300" dirty="0" smtClean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使用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的私服：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.m2/settings.xml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sz="2700" dirty="0" smtClean="0">
                <a:latin typeface="仿宋_GB2312" pitchFamily="49" charset="-122"/>
              </a:rPr>
              <a:t>&lt;mirrors&gt;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&lt;mirror&gt;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	&lt;id&gt;nexus-public-snapshots&lt;/id&gt;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	&lt;</a:t>
            </a:r>
            <a:r>
              <a:rPr lang="en-US" altLang="zh-CN" sz="2700" dirty="0" err="1" smtClean="0">
                <a:latin typeface="仿宋_GB2312" pitchFamily="49" charset="-122"/>
              </a:rPr>
              <a:t>mirrorOf</a:t>
            </a:r>
            <a:r>
              <a:rPr lang="en-US" altLang="zh-CN" sz="2700" dirty="0" smtClean="0">
                <a:latin typeface="仿宋_GB2312" pitchFamily="49" charset="-122"/>
              </a:rPr>
              <a:t>&gt;public-snapshots&lt;/</a:t>
            </a:r>
            <a:r>
              <a:rPr lang="en-US" altLang="zh-CN" sz="2700" dirty="0" err="1" smtClean="0">
                <a:latin typeface="仿宋_GB2312" pitchFamily="49" charset="-122"/>
              </a:rPr>
              <a:t>mirrorOf</a:t>
            </a:r>
            <a:r>
              <a:rPr lang="en-US" altLang="zh-CN" sz="27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	&lt;</a:t>
            </a:r>
            <a:r>
              <a:rPr lang="en-US" altLang="zh-CN" sz="2700" dirty="0" err="1" smtClean="0">
                <a:latin typeface="仿宋_GB2312" pitchFamily="49" charset="-122"/>
              </a:rPr>
              <a:t>url</a:t>
            </a:r>
            <a:r>
              <a:rPr lang="en-US" altLang="zh-CN" sz="2700" dirty="0" smtClean="0">
                <a:latin typeface="仿宋_GB2312" pitchFamily="49" charset="-122"/>
              </a:rPr>
              <a:t>&gt;http://localhost:8081/nexus/content/groups/public-		snapshots&lt;/url&gt;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&lt;/mirror&gt;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&lt;mirror&gt;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	&lt;id&gt;nexus&lt;/id&gt;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	&lt;</a:t>
            </a:r>
            <a:r>
              <a:rPr lang="en-US" altLang="zh-CN" sz="2700" dirty="0" err="1" smtClean="0">
                <a:latin typeface="仿宋_GB2312" pitchFamily="49" charset="-122"/>
              </a:rPr>
              <a:t>mirrorOf</a:t>
            </a:r>
            <a:r>
              <a:rPr lang="en-US" altLang="zh-CN" sz="2700" dirty="0" smtClean="0">
                <a:latin typeface="仿宋_GB2312" pitchFamily="49" charset="-122"/>
              </a:rPr>
              <a:t>&gt;*&lt;/</a:t>
            </a:r>
            <a:r>
              <a:rPr lang="en-US" altLang="zh-CN" sz="2700" dirty="0" err="1" smtClean="0">
                <a:latin typeface="仿宋_GB2312" pitchFamily="49" charset="-122"/>
              </a:rPr>
              <a:t>mirrorOf</a:t>
            </a:r>
            <a:r>
              <a:rPr lang="en-US" altLang="zh-CN" sz="27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	&lt;</a:t>
            </a:r>
            <a:r>
              <a:rPr lang="en-US" altLang="zh-CN" sz="2700" dirty="0" err="1" smtClean="0">
                <a:latin typeface="仿宋_GB2312" pitchFamily="49" charset="-122"/>
              </a:rPr>
              <a:t>url</a:t>
            </a:r>
            <a:r>
              <a:rPr lang="en-US" altLang="zh-CN" sz="2700" dirty="0" smtClean="0">
                <a:latin typeface="仿宋_GB2312" pitchFamily="49" charset="-122"/>
              </a:rPr>
              <a:t>&gt;http://localhost:8081/nexus/content/groups/public&lt;/url&gt;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	&lt;/mirror&gt;</a:t>
            </a:r>
          </a:p>
          <a:p>
            <a:pPr>
              <a:buNone/>
            </a:pPr>
            <a:r>
              <a:rPr lang="en-US" altLang="zh-CN" sz="2700" dirty="0" smtClean="0">
                <a:latin typeface="仿宋_GB2312" pitchFamily="49" charset="-122"/>
              </a:rPr>
              <a:t>	&lt;/mirrors&gt;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latin typeface="仿宋_GB2312" pitchFamily="49" charset="-122"/>
              </a:rPr>
              <a:t>&lt;profiles&gt;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&lt;profile&gt;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&lt;id&gt;local&lt;/id&gt;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&lt;repositories&gt;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&lt;repository&gt;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    &lt;id&gt;3rd&lt;/id&gt;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        &lt;</a:t>
            </a:r>
            <a:r>
              <a:rPr lang="en-US" altLang="zh-CN" dirty="0" err="1" smtClean="0">
                <a:latin typeface="仿宋_GB2312" pitchFamily="49" charset="-122"/>
              </a:rPr>
              <a:t>url</a:t>
            </a:r>
            <a:r>
              <a:rPr lang="en-US" altLang="zh-CN" dirty="0" smtClean="0">
                <a:latin typeface="仿宋_GB2312" pitchFamily="49" charset="-122"/>
              </a:rPr>
              <a:t>&gt;http://3rd party&lt;/</a:t>
            </a:r>
            <a:r>
              <a:rPr lang="en-US" altLang="zh-CN" dirty="0" err="1" smtClean="0">
                <a:latin typeface="仿宋_GB2312" pitchFamily="49" charset="-122"/>
              </a:rPr>
              <a:t>url</a:t>
            </a:r>
            <a:r>
              <a:rPr lang="en-US" altLang="zh-CN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	   &lt;releases&gt;&lt;enabled&gt;true&lt;/enabled&gt;&lt;/releases&gt;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	   &lt;snapshots&gt;&lt;enabled&gt;true&lt;/enabled&gt;&lt;/snapshots&gt;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&lt;/repository&gt;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&lt;/repositories&gt;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&lt;</a:t>
            </a:r>
            <a:r>
              <a:rPr lang="en-US" altLang="zh-CN" dirty="0" err="1" smtClean="0">
                <a:latin typeface="仿宋_GB2312" pitchFamily="49" charset="-122"/>
              </a:rPr>
              <a:t>pluginRepositories</a:t>
            </a:r>
            <a:r>
              <a:rPr lang="en-US" altLang="zh-CN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&lt;</a:t>
            </a:r>
            <a:r>
              <a:rPr lang="en-US" altLang="zh-CN" dirty="0" err="1" smtClean="0">
                <a:latin typeface="仿宋_GB2312" pitchFamily="49" charset="-122"/>
              </a:rPr>
              <a:t>pluginRepository</a:t>
            </a:r>
            <a:r>
              <a:rPr lang="en-US" altLang="zh-CN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    &lt;id&gt;3rd&lt;/id&gt;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    &lt;</a:t>
            </a:r>
            <a:r>
              <a:rPr lang="en-US" altLang="zh-CN" dirty="0" err="1" smtClean="0">
                <a:latin typeface="仿宋_GB2312" pitchFamily="49" charset="-122"/>
              </a:rPr>
              <a:t>url</a:t>
            </a:r>
            <a:r>
              <a:rPr lang="en-US" altLang="zh-CN" dirty="0" smtClean="0">
                <a:latin typeface="仿宋_GB2312" pitchFamily="49" charset="-122"/>
              </a:rPr>
              <a:t>&gt;http://3rd party&lt;/</a:t>
            </a:r>
            <a:r>
              <a:rPr lang="en-US" altLang="zh-CN" dirty="0" err="1" smtClean="0">
                <a:latin typeface="仿宋_GB2312" pitchFamily="49" charset="-122"/>
              </a:rPr>
              <a:t>url</a:t>
            </a:r>
            <a:r>
              <a:rPr lang="en-US" altLang="zh-CN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    &lt;releases&gt;&lt;enabled&gt;true&lt;/enabled&gt;&lt;/releases&gt;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    &lt;snapshots&gt;&lt;enabled&gt;true&lt;/enabled&gt;&lt;/snapshots&gt;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    &lt;/</a:t>
            </a:r>
            <a:r>
              <a:rPr lang="en-US" altLang="zh-CN" dirty="0" err="1" smtClean="0">
                <a:latin typeface="仿宋_GB2312" pitchFamily="49" charset="-122"/>
              </a:rPr>
              <a:t>pluginRepository</a:t>
            </a:r>
            <a:r>
              <a:rPr lang="en-US" altLang="zh-CN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	&lt;/</a:t>
            </a:r>
            <a:r>
              <a:rPr lang="en-US" altLang="zh-CN" dirty="0" err="1" smtClean="0">
                <a:latin typeface="仿宋_GB2312" pitchFamily="49" charset="-122"/>
              </a:rPr>
              <a:t>pluginRepositories</a:t>
            </a:r>
            <a:r>
              <a:rPr lang="en-US" altLang="zh-CN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&lt;/profile&gt;</a:t>
            </a:r>
          </a:p>
          <a:p>
            <a:pPr>
              <a:buNone/>
            </a:pPr>
            <a:r>
              <a:rPr lang="en-US" altLang="zh-CN" dirty="0" smtClean="0">
                <a:latin typeface="仿宋_GB2312" pitchFamily="49" charset="-122"/>
              </a:rPr>
              <a:t>	&lt;profile&gt;</a:t>
            </a:r>
            <a:endParaRPr lang="zh-CN" altLang="en-US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&lt;id&gt;development&lt;/id&gt;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&lt;repositories&gt;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&lt;repository&gt;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&lt;id&gt;central&lt;/id&gt;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</a:t>
            </a:r>
            <a:r>
              <a:rPr lang="en-US" altLang="zh-CN" sz="1500" dirty="0" err="1" smtClean="0">
                <a:latin typeface="仿宋_GB2312" pitchFamily="49" charset="-122"/>
              </a:rPr>
              <a:t>url</a:t>
            </a:r>
            <a:r>
              <a:rPr lang="en-US" altLang="zh-CN" sz="1500" dirty="0" smtClean="0">
                <a:latin typeface="仿宋_GB2312" pitchFamily="49" charset="-122"/>
              </a:rPr>
              <a:t>&gt;http://central&lt;/url&gt;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&lt;releases&gt;&lt;enabled&gt;true&lt;/enabled&gt;&lt;/releases&gt;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&lt;snapshots&gt;&lt;enabled&gt;true&lt;/enabled&gt;&lt;/snapshots&gt;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&lt;/repository&gt;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&lt;/repositories&gt;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&lt;</a:t>
            </a:r>
            <a:r>
              <a:rPr lang="en-US" altLang="zh-CN" sz="1500" dirty="0" err="1" smtClean="0">
                <a:latin typeface="仿宋_GB2312" pitchFamily="49" charset="-122"/>
              </a:rPr>
              <a:t>pluginRepositories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</a:t>
            </a:r>
            <a:r>
              <a:rPr lang="en-US" altLang="zh-CN" sz="1500" dirty="0" err="1" smtClean="0">
                <a:latin typeface="仿宋_GB2312" pitchFamily="49" charset="-122"/>
              </a:rPr>
              <a:t>pluginRepository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&lt;id&gt;central&lt;/id&gt;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</a:t>
            </a:r>
            <a:r>
              <a:rPr lang="en-US" altLang="zh-CN" sz="1500" dirty="0" err="1" smtClean="0">
                <a:latin typeface="仿宋_GB2312" pitchFamily="49" charset="-122"/>
              </a:rPr>
              <a:t>url</a:t>
            </a:r>
            <a:r>
              <a:rPr lang="en-US" altLang="zh-CN" sz="1500" dirty="0" smtClean="0">
                <a:latin typeface="仿宋_GB2312" pitchFamily="49" charset="-122"/>
              </a:rPr>
              <a:t>&gt;http://central&lt;/url&gt;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&lt;releases&gt;&lt;enabled&gt;true&lt;/enabled&gt;&lt;/releases&gt;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&lt;snapshots&gt;&lt;enabled&gt;true&lt;/enabled&gt;&lt;/snapshots&gt;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&lt;/</a:t>
            </a:r>
            <a:r>
              <a:rPr lang="en-US" altLang="zh-CN" sz="1500" dirty="0" err="1" smtClean="0">
                <a:latin typeface="仿宋_GB2312" pitchFamily="49" charset="-122"/>
              </a:rPr>
              <a:t>pluginRepository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&lt;/</a:t>
            </a:r>
            <a:r>
              <a:rPr lang="en-US" altLang="zh-CN" sz="1500" dirty="0" err="1" smtClean="0">
                <a:latin typeface="仿宋_GB2312" pitchFamily="49" charset="-122"/>
              </a:rPr>
              <a:t>pluginRepositories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&lt;/profile&gt;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</a:t>
            </a:r>
            <a:endParaRPr lang="zh-CN" altLang="en-US" sz="1500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500" dirty="0" smtClean="0"/>
              <a:t>	</a:t>
            </a:r>
            <a:r>
              <a:rPr lang="en-US" altLang="zh-CN" sz="1500" dirty="0" smtClean="0">
                <a:latin typeface="仿宋_GB2312" pitchFamily="49" charset="-122"/>
              </a:rPr>
              <a:t>&lt;profile&gt;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&lt;id&gt;public-snapshots&lt;/id&gt;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&lt;repositories&gt;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&lt;repository&gt;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&lt;id&gt;public-snapshots&lt;/id&gt;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</a:t>
            </a:r>
            <a:r>
              <a:rPr lang="en-US" altLang="zh-CN" sz="1500" dirty="0" err="1" smtClean="0">
                <a:latin typeface="仿宋_GB2312" pitchFamily="49" charset="-122"/>
              </a:rPr>
              <a:t>url</a:t>
            </a:r>
            <a:r>
              <a:rPr lang="en-US" altLang="zh-CN" sz="1500" dirty="0" smtClean="0">
                <a:latin typeface="仿宋_GB2312" pitchFamily="49" charset="-122"/>
              </a:rPr>
              <a:t>&gt;http://public-snapshots&lt;/url&gt;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&lt;releases&gt;&lt;enabled&gt;false&lt;/enabled&gt;&lt;/releases&gt;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&lt;snapshots&gt;&lt;enabled&gt;true&lt;/enabled&gt;&lt;/snapshots&gt;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&lt;/repository&gt;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&lt;/repositories&gt;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</a:t>
            </a:r>
            <a:r>
              <a:rPr lang="en-US" altLang="zh-CN" sz="1500" dirty="0" err="1" smtClean="0">
                <a:latin typeface="仿宋_GB2312" pitchFamily="49" charset="-122"/>
              </a:rPr>
              <a:t>pluginRepositories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</a:t>
            </a:r>
            <a:r>
              <a:rPr lang="en-US" altLang="zh-CN" sz="1500" dirty="0" err="1" smtClean="0">
                <a:latin typeface="仿宋_GB2312" pitchFamily="49" charset="-122"/>
              </a:rPr>
              <a:t>pluginRepository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&lt;id&gt;public-snapshots&lt;/id&gt;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</a:t>
            </a:r>
            <a:r>
              <a:rPr lang="en-US" altLang="zh-CN" sz="1500" dirty="0" err="1" smtClean="0">
                <a:latin typeface="仿宋_GB2312" pitchFamily="49" charset="-122"/>
              </a:rPr>
              <a:t>url</a:t>
            </a:r>
            <a:r>
              <a:rPr lang="en-US" altLang="zh-CN" sz="1500" dirty="0" smtClean="0">
                <a:latin typeface="仿宋_GB2312" pitchFamily="49" charset="-122"/>
              </a:rPr>
              <a:t>&gt;http://public-snapshots&lt;/url&gt;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&lt;releases&gt;&lt;enabled&gt;false&lt;/enabled&gt;&lt;/releases&gt;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	&lt;snapshots&gt;&lt;enabled&gt;true&lt;/enabled&gt;&lt;/snapshots&gt;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	&lt;/</a:t>
            </a:r>
            <a:r>
              <a:rPr lang="en-US" altLang="zh-CN" sz="1500" dirty="0" err="1" smtClean="0">
                <a:latin typeface="仿宋_GB2312" pitchFamily="49" charset="-122"/>
              </a:rPr>
              <a:t>pluginRepository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	&lt;/</a:t>
            </a:r>
            <a:r>
              <a:rPr lang="en-US" altLang="zh-CN" sz="1500" dirty="0" err="1" smtClean="0">
                <a:latin typeface="仿宋_GB2312" pitchFamily="49" charset="-122"/>
              </a:rPr>
              <a:t>pluginRepositories</a:t>
            </a:r>
            <a:r>
              <a:rPr lang="en-US" altLang="zh-CN" sz="1500" dirty="0" smtClean="0">
                <a:latin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</a:rPr>
              <a:t>	&lt;/profile&gt;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仿宋_GB2312" pitchFamily="49" charset="-122"/>
              </a:rPr>
              <a:t>Maven </a:t>
            </a:r>
            <a:r>
              <a:rPr lang="zh-CN" altLang="en-US" dirty="0" smtClean="0">
                <a:latin typeface="仿宋_GB2312" pitchFamily="49" charset="-122"/>
              </a:rPr>
              <a:t>是一个项目管理工具，它包含了一个项目对象模型 </a:t>
            </a:r>
            <a:r>
              <a:rPr lang="en-US" altLang="zh-CN" dirty="0" smtClean="0">
                <a:latin typeface="仿宋_GB2312" pitchFamily="49" charset="-122"/>
              </a:rPr>
              <a:t>(Project Object Model)</a:t>
            </a:r>
            <a:r>
              <a:rPr lang="zh-CN" altLang="en-US" dirty="0" smtClean="0">
                <a:latin typeface="仿宋_GB2312" pitchFamily="49" charset="-122"/>
              </a:rPr>
              <a:t>，一组标准集合，一个项目生命周期</a:t>
            </a:r>
            <a:r>
              <a:rPr lang="en-US" altLang="zh-CN" dirty="0" smtClean="0">
                <a:latin typeface="仿宋_GB2312" pitchFamily="49" charset="-122"/>
              </a:rPr>
              <a:t>(</a:t>
            </a:r>
            <a:r>
              <a:rPr lang="en-US" altLang="zh-CN" dirty="0" err="1" smtClean="0">
                <a:latin typeface="仿宋_GB2312" pitchFamily="49" charset="-122"/>
              </a:rPr>
              <a:t>ProjectLifecycle</a:t>
            </a:r>
            <a:r>
              <a:rPr lang="en-US" altLang="zh-CN" dirty="0" smtClean="0">
                <a:latin typeface="仿宋_GB2312" pitchFamily="49" charset="-122"/>
              </a:rPr>
              <a:t>)</a:t>
            </a:r>
            <a:r>
              <a:rPr lang="zh-CN" altLang="en-US" dirty="0" smtClean="0">
                <a:latin typeface="仿宋_GB2312" pitchFamily="49" charset="-122"/>
              </a:rPr>
              <a:t>，一个依赖管理系统</a:t>
            </a:r>
            <a:r>
              <a:rPr lang="en-US" altLang="zh-CN" dirty="0" smtClean="0">
                <a:latin typeface="仿宋_GB2312" pitchFamily="49" charset="-122"/>
              </a:rPr>
              <a:t>(Dependency Management System)</a:t>
            </a:r>
            <a:r>
              <a:rPr lang="zh-CN" altLang="en-US" dirty="0" smtClean="0">
                <a:latin typeface="仿宋_GB2312" pitchFamily="49" charset="-122"/>
              </a:rPr>
              <a:t>，和用来运行定义在生命周期阶段</a:t>
            </a:r>
            <a:r>
              <a:rPr lang="en-US" altLang="zh-CN" dirty="0" smtClean="0">
                <a:latin typeface="仿宋_GB2312" pitchFamily="49" charset="-122"/>
              </a:rPr>
              <a:t>(phase)</a:t>
            </a:r>
            <a:r>
              <a:rPr lang="zh-CN" altLang="en-US" dirty="0" smtClean="0">
                <a:latin typeface="仿宋_GB2312" pitchFamily="49" charset="-122"/>
              </a:rPr>
              <a:t>中插件</a:t>
            </a:r>
            <a:r>
              <a:rPr lang="en-US" altLang="zh-CN" dirty="0" smtClean="0">
                <a:latin typeface="仿宋_GB2312" pitchFamily="49" charset="-122"/>
              </a:rPr>
              <a:t>(</a:t>
            </a:r>
            <a:r>
              <a:rPr lang="en-US" altLang="zh-CN" dirty="0" err="1" smtClean="0">
                <a:latin typeface="仿宋_GB2312" pitchFamily="49" charset="-122"/>
              </a:rPr>
              <a:t>plugin</a:t>
            </a:r>
            <a:r>
              <a:rPr lang="en-US" altLang="zh-CN" dirty="0" smtClean="0">
                <a:latin typeface="仿宋_GB2312" pitchFamily="49" charset="-122"/>
              </a:rPr>
              <a:t>)</a:t>
            </a:r>
            <a:r>
              <a:rPr lang="zh-CN" altLang="en-US" dirty="0" smtClean="0">
                <a:latin typeface="仿宋_GB2312" pitchFamily="49" charset="-122"/>
              </a:rPr>
              <a:t>目标</a:t>
            </a:r>
            <a:r>
              <a:rPr lang="en-US" altLang="zh-CN" dirty="0" smtClean="0">
                <a:latin typeface="仿宋_GB2312" pitchFamily="49" charset="-122"/>
              </a:rPr>
              <a:t>(goal)</a:t>
            </a:r>
            <a:r>
              <a:rPr lang="zh-CN" altLang="en-US" dirty="0" smtClean="0">
                <a:latin typeface="仿宋_GB2312" pitchFamily="49" charset="-122"/>
              </a:rPr>
              <a:t>的逻辑。当你使用</a:t>
            </a:r>
            <a:r>
              <a:rPr lang="en-US" altLang="zh-CN" dirty="0" smtClean="0">
                <a:latin typeface="仿宋_GB2312" pitchFamily="49" charset="-122"/>
              </a:rPr>
              <a:t>Maven </a:t>
            </a:r>
            <a:r>
              <a:rPr lang="zh-CN" altLang="en-US" dirty="0" smtClean="0">
                <a:latin typeface="仿宋_GB2312" pitchFamily="49" charset="-122"/>
              </a:rPr>
              <a:t>的时候，你用一个明确定义的项目对象模型来描述你的项目，然后 </a:t>
            </a:r>
            <a:r>
              <a:rPr lang="en-US" altLang="zh-CN" dirty="0" smtClean="0">
                <a:latin typeface="仿宋_GB2312" pitchFamily="49" charset="-122"/>
              </a:rPr>
              <a:t>Maven </a:t>
            </a:r>
            <a:r>
              <a:rPr lang="zh-CN" altLang="en-US" dirty="0" smtClean="0">
                <a:latin typeface="仿宋_GB2312" pitchFamily="49" charset="-122"/>
              </a:rPr>
              <a:t>可以应用横切的逻辑，这些逻辑来自一组共享的（或者自定义的）插件。</a:t>
            </a:r>
            <a:endParaRPr lang="zh-CN" altLang="en-US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&lt;/profiles&gt;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1500" dirty="0" err="1" smtClean="0">
                <a:latin typeface="仿宋_GB2312" pitchFamily="49" charset="-122"/>
                <a:ea typeface="仿宋_GB2312" pitchFamily="49" charset="-122"/>
              </a:rPr>
              <a:t>activeProfiles</a:t>
            </a: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	&lt;</a:t>
            </a:r>
            <a:r>
              <a:rPr lang="en-US" altLang="zh-CN" sz="1500" dirty="0" err="1" smtClean="0">
                <a:latin typeface="仿宋_GB2312" pitchFamily="49" charset="-122"/>
                <a:ea typeface="仿宋_GB2312" pitchFamily="49" charset="-122"/>
              </a:rPr>
              <a:t>activeProfile</a:t>
            </a: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&gt;development&lt;/</a:t>
            </a:r>
            <a:r>
              <a:rPr lang="en-US" altLang="zh-CN" sz="1500" dirty="0" err="1" smtClean="0">
                <a:latin typeface="仿宋_GB2312" pitchFamily="49" charset="-122"/>
                <a:ea typeface="仿宋_GB2312" pitchFamily="49" charset="-122"/>
              </a:rPr>
              <a:t>activeProfile</a:t>
            </a: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buNone/>
            </a:pP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&lt;/</a:t>
            </a:r>
            <a:r>
              <a:rPr lang="en-US" altLang="zh-CN" sz="1500" dirty="0" err="1" smtClean="0">
                <a:latin typeface="仿宋_GB2312" pitchFamily="49" charset="-122"/>
                <a:ea typeface="仿宋_GB2312" pitchFamily="49" charset="-122"/>
              </a:rPr>
              <a:t>activeProfiles</a:t>
            </a:r>
            <a:r>
              <a:rPr lang="en-US" altLang="zh-CN" sz="1500" dirty="0" smtClean="0">
                <a:latin typeface="仿宋_GB2312" pitchFamily="49" charset="-122"/>
                <a:ea typeface="仿宋_GB2312" pitchFamily="49" charset="-122"/>
              </a:rPr>
              <a:t>&gt;</a:t>
            </a:r>
            <a:endParaRPr lang="zh-CN" altLang="en-US" sz="1500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468000">
              <a:lnSpc>
                <a:spcPct val="140000"/>
              </a:lnSpc>
              <a:buNone/>
            </a:pPr>
            <a:r>
              <a:rPr lang="zh-CN" altLang="en-US" sz="2500" dirty="0" smtClean="0">
                <a:latin typeface="仿宋_GB2312" pitchFamily="49" charset="-122"/>
              </a:rPr>
              <a:t>然后输入</a:t>
            </a:r>
            <a:r>
              <a:rPr lang="en-US" altLang="zh-CN" sz="2500" dirty="0" smtClean="0">
                <a:latin typeface="仿宋_GB2312" pitchFamily="49" charset="-122"/>
              </a:rPr>
              <a:t>$ </a:t>
            </a:r>
            <a:r>
              <a:rPr lang="en-US" altLang="zh-CN" sz="2500" dirty="0" err="1" smtClean="0">
                <a:latin typeface="仿宋_GB2312" pitchFamily="49" charset="-122"/>
              </a:rPr>
              <a:t>mvn</a:t>
            </a:r>
            <a:r>
              <a:rPr lang="en-US" altLang="zh-CN" sz="2500" dirty="0" smtClean="0">
                <a:latin typeface="仿宋_GB2312" pitchFamily="49" charset="-122"/>
              </a:rPr>
              <a:t> -</a:t>
            </a:r>
            <a:r>
              <a:rPr lang="en-US" altLang="zh-CN" sz="2500" dirty="0" err="1" smtClean="0">
                <a:latin typeface="仿宋_GB2312" pitchFamily="49" charset="-122"/>
              </a:rPr>
              <a:t>Ppublic</a:t>
            </a:r>
            <a:r>
              <a:rPr lang="en-US" altLang="zh-CN" sz="2500" dirty="0" smtClean="0">
                <a:latin typeface="仿宋_GB2312" pitchFamily="49" charset="-122"/>
              </a:rPr>
              <a:t>-snapshots clean install</a:t>
            </a:r>
            <a:r>
              <a:rPr lang="zh-CN" altLang="en-US" sz="2500" dirty="0" smtClean="0">
                <a:latin typeface="仿宋_GB2312" pitchFamily="49" charset="-122"/>
              </a:rPr>
              <a:t>，将</a:t>
            </a:r>
            <a:r>
              <a:rPr lang="en-US" altLang="zh-CN" sz="2500" dirty="0" smtClean="0">
                <a:latin typeface="仿宋_GB2312" pitchFamily="49" charset="-122"/>
              </a:rPr>
              <a:t>public-snapshots</a:t>
            </a:r>
            <a:r>
              <a:rPr lang="zh-CN" altLang="en-US" sz="2500" dirty="0" smtClean="0">
                <a:latin typeface="仿宋_GB2312" pitchFamily="49" charset="-122"/>
              </a:rPr>
              <a:t>仓库作为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的私服。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是一个</a:t>
            </a:r>
            <a:r>
              <a:rPr lang="en-US" altLang="zh-CN" sz="2500" dirty="0" smtClean="0">
                <a:latin typeface="仿宋_GB2312" pitchFamily="49" charset="-122"/>
              </a:rPr>
              <a:t>Java</a:t>
            </a:r>
            <a:r>
              <a:rPr lang="zh-CN" altLang="en-US" sz="2500" dirty="0" smtClean="0">
                <a:latin typeface="仿宋_GB2312" pitchFamily="49" charset="-122"/>
              </a:rPr>
              <a:t>代码质量管理平台，提供了对代码行、注释行、代码覆盖率、复杂度、代码规则、违例、项目视图等内容的统计和图形化报表显示功能。</a:t>
            </a:r>
            <a:r>
              <a:rPr lang="en-US" altLang="zh-CN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还提供了测算和违例的钻取、项目不同版本间指标差异的图形化比较、代码覆盖率云的形象化描述等。同时</a:t>
            </a:r>
            <a:r>
              <a:rPr lang="en-US" altLang="zh-CN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也提供了灵活的配置功能，包括对系统的配置和对规则的配置。</a:t>
            </a:r>
            <a:endParaRPr lang="zh-CN" altLang="en-US" sz="2500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Nexus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68000">
              <a:lnSpc>
                <a:spcPct val="140000"/>
              </a:lnSpc>
              <a:buNone/>
            </a:pPr>
            <a:r>
              <a:rPr lang="en-US" altLang="zh-CN" sz="2500" dirty="0" smtClean="0">
                <a:latin typeface="仿宋_GB2312" pitchFamily="49" charset="-122"/>
              </a:rPr>
              <a:t>Nexus</a:t>
            </a:r>
            <a:r>
              <a:rPr lang="zh-CN" altLang="en-US" sz="2500" dirty="0" smtClean="0">
                <a:latin typeface="仿宋_GB2312" pitchFamily="49" charset="-122"/>
              </a:rPr>
              <a:t> 是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仓库管理器，如果你使用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，你可以从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中央仓库下载所需要的构件（</a:t>
            </a:r>
            <a:r>
              <a:rPr lang="en-US" altLang="zh-CN" sz="2500" dirty="0" smtClean="0">
                <a:latin typeface="仿宋_GB2312" pitchFamily="49" charset="-122"/>
              </a:rPr>
              <a:t>artifact</a:t>
            </a:r>
            <a:r>
              <a:rPr lang="zh-CN" altLang="en-US" sz="2500" dirty="0" smtClean="0">
                <a:latin typeface="仿宋_GB2312" pitchFamily="49" charset="-122"/>
              </a:rPr>
              <a:t>），但这通常不是一个好的做法，你应该在本地架设一个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仓库服务器，在代理远程仓库的同时维护本地仓库，以节 省带宽和时间，</a:t>
            </a:r>
            <a:r>
              <a:rPr lang="en-US" altLang="zh-CN" sz="2500" dirty="0" smtClean="0">
                <a:latin typeface="仿宋_GB2312" pitchFamily="49" charset="-122"/>
              </a:rPr>
              <a:t>Nexus</a:t>
            </a:r>
            <a:r>
              <a:rPr lang="zh-CN" altLang="en-US" sz="2500" dirty="0" smtClean="0">
                <a:latin typeface="仿宋_GB2312" pitchFamily="49" charset="-122"/>
              </a:rPr>
              <a:t>就可以满足这样的需要。此外，他还提供了强大的仓库管理功能，构件搜索功能，它基于</a:t>
            </a:r>
            <a:r>
              <a:rPr lang="en-US" altLang="zh-CN" sz="2500" dirty="0" smtClean="0">
                <a:latin typeface="仿宋_GB2312" pitchFamily="49" charset="-122"/>
              </a:rPr>
              <a:t>REST</a:t>
            </a:r>
            <a:r>
              <a:rPr lang="zh-CN" altLang="en-US" sz="2500" dirty="0" smtClean="0">
                <a:latin typeface="仿宋_GB2312" pitchFamily="49" charset="-122"/>
              </a:rPr>
              <a:t>，友好的</a:t>
            </a:r>
            <a:r>
              <a:rPr lang="en-US" altLang="zh-CN" sz="2500" dirty="0" smtClean="0">
                <a:latin typeface="仿宋_GB2312" pitchFamily="49" charset="-122"/>
              </a:rPr>
              <a:t>UI</a:t>
            </a:r>
            <a:r>
              <a:rPr lang="zh-CN" altLang="en-US" sz="2500" dirty="0" smtClean="0">
                <a:latin typeface="仿宋_GB2312" pitchFamily="49" charset="-122"/>
              </a:rPr>
              <a:t>是一个</a:t>
            </a:r>
            <a:r>
              <a:rPr lang="en-US" altLang="zh-CN" sz="2500" dirty="0" err="1" smtClean="0">
                <a:latin typeface="仿宋_GB2312" pitchFamily="49" charset="-122"/>
              </a:rPr>
              <a:t>extjs</a:t>
            </a:r>
            <a:r>
              <a:rPr lang="zh-CN" altLang="en-US" sz="2500" dirty="0" smtClean="0">
                <a:latin typeface="仿宋_GB2312" pitchFamily="49" charset="-122"/>
              </a:rPr>
              <a:t>的 </a:t>
            </a:r>
            <a:r>
              <a:rPr lang="en-US" altLang="zh-CN" sz="2500" dirty="0" smtClean="0">
                <a:latin typeface="仿宋_GB2312" pitchFamily="49" charset="-122"/>
              </a:rPr>
              <a:t>REST</a:t>
            </a:r>
            <a:r>
              <a:rPr lang="zh-CN" altLang="en-US" sz="2500" dirty="0" smtClean="0">
                <a:latin typeface="仿宋_GB2312" pitchFamily="49" charset="-122"/>
              </a:rPr>
              <a:t>客户端，它占用较少的内存，基于简单文件系统而非数据库。这些优点使其日趋成为最流行的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仓库管理器。</a:t>
            </a:r>
            <a:endParaRPr lang="en-US" altLang="zh-CN" sz="2500" dirty="0" smtClean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为什么要搭建</a:t>
            </a:r>
            <a:r>
              <a:rPr lang="en-US" altLang="zh-CN" dirty="0" smtClean="0"/>
              <a:t>MSN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68000">
              <a:lnSpc>
                <a:spcPct val="140000"/>
              </a:lnSpc>
              <a:buNone/>
            </a:pPr>
            <a:r>
              <a:rPr lang="en-US" altLang="zh-CN" sz="2500" dirty="0" smtClean="0">
                <a:latin typeface="仿宋_GB2312" pitchFamily="49" charset="-122"/>
              </a:rPr>
              <a:t>MSN</a:t>
            </a:r>
            <a:r>
              <a:rPr lang="zh-CN" altLang="en-US" sz="2500" dirty="0" smtClean="0">
                <a:latin typeface="仿宋_GB2312" pitchFamily="49" charset="-122"/>
              </a:rPr>
              <a:t>为</a:t>
            </a:r>
            <a:r>
              <a:rPr lang="en-US" altLang="zh-CN" sz="2500" dirty="0" smtClean="0">
                <a:latin typeface="仿宋_GB2312" pitchFamily="49" charset="-122"/>
              </a:rPr>
              <a:t>(</a:t>
            </a:r>
            <a:r>
              <a:rPr lang="en-US" altLang="zh-CN" sz="2500" dirty="0" err="1" smtClean="0">
                <a:latin typeface="仿宋_GB2312" pitchFamily="49" charset="-122"/>
              </a:rPr>
              <a:t>Maven+Sonar+Nexus</a:t>
            </a:r>
            <a:r>
              <a:rPr lang="en-US" altLang="zh-CN" sz="2500" dirty="0" smtClean="0">
                <a:latin typeface="仿宋_GB2312" pitchFamily="49" charset="-122"/>
              </a:rPr>
              <a:t>)</a:t>
            </a:r>
            <a:r>
              <a:rPr lang="zh-CN" altLang="en-US" sz="2500" dirty="0" smtClean="0">
                <a:latin typeface="仿宋_GB2312" pitchFamily="49" charset="-122"/>
              </a:rPr>
              <a:t>的简称。</a:t>
            </a:r>
            <a:endParaRPr lang="en-US" altLang="zh-CN" sz="2500" dirty="0" smtClean="0">
              <a:latin typeface="仿宋_GB2312" pitchFamily="49" charset="-122"/>
            </a:endParaRPr>
          </a:p>
          <a:p>
            <a:pPr marL="0" indent="468000">
              <a:lnSpc>
                <a:spcPct val="140000"/>
              </a:lnSpc>
              <a:buNone/>
            </a:pPr>
            <a:r>
              <a:rPr lang="zh-CN" altLang="en-US" sz="2500" dirty="0" smtClean="0">
                <a:latin typeface="仿宋_GB2312" pitchFamily="49" charset="-122"/>
              </a:rPr>
              <a:t>为了统一管理项目，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来构建项目，并设置项目的依赖包，</a:t>
            </a:r>
            <a:r>
              <a:rPr lang="en-US" altLang="zh-CN" sz="2500" dirty="0" smtClean="0">
                <a:latin typeface="仿宋_GB2312" pitchFamily="49" charset="-122"/>
              </a:rPr>
              <a:t>Nexus</a:t>
            </a:r>
            <a:r>
              <a:rPr lang="zh-CN" altLang="en-US" sz="2500" dirty="0" smtClean="0">
                <a:latin typeface="仿宋_GB2312" pitchFamily="49" charset="-122"/>
              </a:rPr>
              <a:t>可以作为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的私服存在，去</a:t>
            </a:r>
            <a:r>
              <a:rPr lang="en-US" altLang="zh-CN" sz="2500" dirty="0" err="1" smtClean="0">
                <a:latin typeface="仿宋_GB2312" pitchFamily="49" charset="-122"/>
              </a:rPr>
              <a:t>SMaven</a:t>
            </a:r>
            <a:r>
              <a:rPr lang="zh-CN" altLang="en-US" sz="2500" dirty="0" smtClean="0">
                <a:latin typeface="仿宋_GB2312" pitchFamily="49" charset="-122"/>
              </a:rPr>
              <a:t>中央仓库中下载依赖包，</a:t>
            </a:r>
            <a:r>
              <a:rPr lang="en-US" altLang="zh-CN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是一个质量管理平台，通过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将工程</a:t>
            </a:r>
            <a:r>
              <a:rPr lang="en-US" altLang="zh-CN" sz="2500" dirty="0" smtClean="0">
                <a:latin typeface="仿宋_GB2312" pitchFamily="49" charset="-122"/>
              </a:rPr>
              <a:t>deploy</a:t>
            </a:r>
            <a:r>
              <a:rPr lang="zh-CN" altLang="en-US" sz="2500" dirty="0" smtClean="0">
                <a:latin typeface="仿宋_GB2312" pitchFamily="49" charset="-122"/>
              </a:rPr>
              <a:t>到</a:t>
            </a:r>
            <a:r>
              <a:rPr lang="en-US" altLang="zh-CN" sz="2500" dirty="0" smtClean="0">
                <a:latin typeface="仿宋_GB2312" pitchFamily="49" charset="-122"/>
              </a:rPr>
              <a:t>Sonar</a:t>
            </a:r>
            <a:r>
              <a:rPr lang="zh-CN" altLang="en-US" sz="2500" dirty="0" smtClean="0">
                <a:latin typeface="仿宋_GB2312" pitchFamily="49" charset="-122"/>
              </a:rPr>
              <a:t>管理平台，来检查代码的质量。</a:t>
            </a:r>
            <a:endParaRPr lang="zh-CN" altLang="en-US" sz="2500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依赖包怎么被注入的？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68000">
              <a:lnSpc>
                <a:spcPct val="140000"/>
              </a:lnSpc>
              <a:buNone/>
            </a:pPr>
            <a:r>
              <a:rPr lang="zh-CN" altLang="en-US" sz="2500" dirty="0" smtClean="0">
                <a:latin typeface="仿宋_GB2312" pitchFamily="49" charset="-122"/>
              </a:rPr>
              <a:t>当使用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建立一个工程的时候，在项目的根目录下面会生成一个</a:t>
            </a:r>
            <a:r>
              <a:rPr lang="en-US" altLang="zh-CN" sz="2500" dirty="0" smtClean="0">
                <a:latin typeface="仿宋_GB2312" pitchFamily="49" charset="-122"/>
              </a:rPr>
              <a:t>pom.xml</a:t>
            </a:r>
            <a:r>
              <a:rPr lang="zh-CN" altLang="en-US" sz="2500" dirty="0" smtClean="0">
                <a:latin typeface="仿宋_GB2312" pitchFamily="49" charset="-122"/>
              </a:rPr>
              <a:t>，这个文件里面有着对项目的定义，和项目所依赖的库，如果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设置了</a:t>
            </a:r>
            <a:r>
              <a:rPr lang="en-US" altLang="zh-CN" sz="2500" dirty="0" smtClean="0">
                <a:latin typeface="仿宋_GB2312" pitchFamily="49" charset="-122"/>
              </a:rPr>
              <a:t>Nexus</a:t>
            </a:r>
            <a:r>
              <a:rPr lang="zh-CN" altLang="en-US" sz="2500" dirty="0" smtClean="0">
                <a:latin typeface="仿宋_GB2312" pitchFamily="49" charset="-122"/>
              </a:rPr>
              <a:t>作为它本身的私服的话，就会通过</a:t>
            </a:r>
            <a:r>
              <a:rPr lang="en-US" altLang="zh-CN" sz="2500" dirty="0" smtClean="0">
                <a:latin typeface="仿宋_GB2312" pitchFamily="49" charset="-122"/>
              </a:rPr>
              <a:t>pom.xml</a:t>
            </a:r>
            <a:r>
              <a:rPr lang="zh-CN" altLang="en-US" sz="2500" dirty="0" smtClean="0">
                <a:latin typeface="仿宋_GB2312" pitchFamily="49" charset="-122"/>
              </a:rPr>
              <a:t>中的定义映射到</a:t>
            </a:r>
            <a:r>
              <a:rPr lang="en-US" altLang="zh-CN" sz="2500" dirty="0" smtClean="0">
                <a:latin typeface="仿宋_GB2312" pitchFamily="49" charset="-122"/>
              </a:rPr>
              <a:t>Nexus</a:t>
            </a:r>
            <a:r>
              <a:rPr lang="zh-CN" altLang="en-US" sz="2500" dirty="0" smtClean="0">
                <a:latin typeface="仿宋_GB2312" pitchFamily="49" charset="-122"/>
              </a:rPr>
              <a:t>上，</a:t>
            </a:r>
            <a:r>
              <a:rPr lang="en-US" altLang="zh-CN" sz="2500" dirty="0" smtClean="0">
                <a:latin typeface="仿宋_GB2312" pitchFamily="49" charset="-122"/>
              </a:rPr>
              <a:t> Nexus</a:t>
            </a:r>
            <a:r>
              <a:rPr lang="zh-CN" altLang="en-US" sz="2500" dirty="0" smtClean="0">
                <a:latin typeface="仿宋_GB2312" pitchFamily="49" charset="-122"/>
              </a:rPr>
              <a:t>就会从</a:t>
            </a:r>
            <a:r>
              <a:rPr lang="en-US" altLang="zh-CN" sz="2500" dirty="0" smtClean="0">
                <a:latin typeface="仿宋_GB2312" pitchFamily="49" charset="-122"/>
              </a:rPr>
              <a:t>public</a:t>
            </a:r>
            <a:r>
              <a:rPr lang="zh-CN" altLang="en-US" sz="2500" dirty="0" smtClean="0">
                <a:latin typeface="仿宋_GB2312" pitchFamily="49" charset="-122"/>
              </a:rPr>
              <a:t>组的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中央仓库中找到项目的依赖库，并会自动找到项目依赖库的依赖库，一起下载到本地库中。</a:t>
            </a:r>
            <a:endParaRPr lang="zh-CN" altLang="en-US" sz="2500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Maven</a:t>
            </a:r>
            <a:r>
              <a:rPr lang="zh-CN" altLang="en-US" dirty="0" smtClean="0"/>
              <a:t>的安装：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68000">
              <a:lnSpc>
                <a:spcPct val="14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500" dirty="0" smtClean="0">
                <a:latin typeface="仿宋_GB2312" pitchFamily="49" charset="-122"/>
              </a:rPr>
              <a:t>你可以从</a:t>
            </a:r>
            <a:r>
              <a:rPr lang="en-US" altLang="zh-CN" sz="2500" dirty="0" smtClean="0">
                <a:latin typeface="仿宋_GB2312" pitchFamily="49" charset="-122"/>
              </a:rPr>
              <a:t>Apache Maven </a:t>
            </a:r>
            <a:r>
              <a:rPr lang="zh-CN" altLang="en-US" sz="2500" dirty="0" smtClean="0">
                <a:latin typeface="仿宋_GB2312" pitchFamily="49" charset="-122"/>
              </a:rPr>
              <a:t>项目的</a:t>
            </a:r>
            <a:r>
              <a:rPr lang="en-US" altLang="zh-CN" sz="2500" dirty="0" smtClean="0">
                <a:latin typeface="仿宋_GB2312" pitchFamily="49" charset="-122"/>
              </a:rPr>
              <a:t>web </a:t>
            </a:r>
            <a:r>
              <a:rPr lang="zh-CN" altLang="en-US" sz="2500" dirty="0" smtClean="0">
                <a:latin typeface="仿宋_GB2312" pitchFamily="49" charset="-122"/>
              </a:rPr>
              <a:t>站点下载</a:t>
            </a: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：</a:t>
            </a:r>
            <a:r>
              <a:rPr lang="en-US" altLang="zh-CN" sz="2500" dirty="0" smtClean="0">
                <a:latin typeface="仿宋_GB2312" pitchFamily="49" charset="-122"/>
                <a:hlinkClick r:id="rId2"/>
              </a:rPr>
              <a:t>http://maven.apache.org/download.html</a:t>
            </a:r>
            <a:endParaRPr lang="en-US" altLang="zh-CN" sz="2500" dirty="0" smtClean="0">
              <a:latin typeface="仿宋_GB2312" pitchFamily="49" charset="-122"/>
            </a:endParaRPr>
          </a:p>
          <a:p>
            <a:pPr marL="0" indent="468000">
              <a:lnSpc>
                <a:spcPct val="140000"/>
              </a:lnSpc>
              <a:buNone/>
            </a:pPr>
            <a:r>
              <a:rPr lang="zh-CN" altLang="en-US" sz="2500" dirty="0" smtClean="0">
                <a:latin typeface="仿宋_GB2312" pitchFamily="49" charset="-122"/>
              </a:rPr>
              <a:t>环境变量的配置：</a:t>
            </a:r>
            <a:endParaRPr lang="en-US" altLang="zh-CN" sz="2500" dirty="0" smtClean="0">
              <a:latin typeface="仿宋_GB2312" pitchFamily="49" charset="-122"/>
            </a:endParaRPr>
          </a:p>
          <a:p>
            <a:pPr marL="400050" lvl="1" indent="468000">
              <a:lnSpc>
                <a:spcPct val="140000"/>
              </a:lnSpc>
              <a:buNone/>
            </a:pPr>
            <a:r>
              <a:rPr lang="en-US" altLang="zh-CN" sz="2500" dirty="0" smtClean="0">
                <a:latin typeface="仿宋_GB2312" pitchFamily="49" charset="-122"/>
              </a:rPr>
              <a:t>M2_HOME=c:\Program Files\maven-2.0.9</a:t>
            </a:r>
          </a:p>
          <a:p>
            <a:pPr marL="400050" lvl="1" indent="468000">
              <a:lnSpc>
                <a:spcPct val="140000"/>
              </a:lnSpc>
              <a:buNone/>
            </a:pPr>
            <a:r>
              <a:rPr lang="en-US" altLang="zh-CN" sz="2500" dirty="0" smtClean="0">
                <a:latin typeface="仿宋_GB2312" pitchFamily="49" charset="-122"/>
              </a:rPr>
              <a:t>PATH=%PATH%;%M2_HOME%\bin</a:t>
            </a:r>
          </a:p>
          <a:p>
            <a:pPr marL="400050" lvl="1" indent="468000">
              <a:lnSpc>
                <a:spcPct val="140000"/>
              </a:lnSpc>
              <a:buNone/>
            </a:pPr>
            <a:r>
              <a:rPr lang="zh-CN" altLang="en-US" sz="2500" dirty="0" smtClean="0">
                <a:latin typeface="仿宋_GB2312" pitchFamily="49" charset="-122"/>
              </a:rPr>
              <a:t>命令行：输入</a:t>
            </a:r>
            <a:r>
              <a:rPr lang="en-US" altLang="zh-CN" sz="2500" dirty="0" err="1" smtClean="0">
                <a:latin typeface="仿宋_GB2312" pitchFamily="49" charset="-122"/>
              </a:rPr>
              <a:t>mvn</a:t>
            </a:r>
            <a:r>
              <a:rPr lang="en-US" altLang="zh-CN" sz="2500" dirty="0" smtClean="0">
                <a:latin typeface="仿宋_GB2312" pitchFamily="49" charset="-122"/>
              </a:rPr>
              <a:t> –version</a:t>
            </a:r>
            <a:r>
              <a:rPr lang="zh-CN" altLang="en-US" sz="2500" dirty="0" smtClean="0">
                <a:latin typeface="仿宋_GB2312" pitchFamily="49" charset="-122"/>
              </a:rPr>
              <a:t>查看版本</a:t>
            </a:r>
            <a:endParaRPr lang="en-US" altLang="zh-CN" sz="2500" dirty="0" smtClean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Maven</a:t>
            </a:r>
            <a:r>
              <a:rPr lang="zh-CN" altLang="en-US" dirty="0" smtClean="0"/>
              <a:t>的使用：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3600" dirty="0" smtClean="0">
                <a:latin typeface="仿宋_GB2312" pitchFamily="49" charset="-122"/>
              </a:rPr>
              <a:t>~/.m2/settings.xml</a:t>
            </a:r>
            <a:r>
              <a:rPr lang="zh-CN" altLang="en-US" sz="3600" dirty="0" smtClean="0">
                <a:latin typeface="仿宋_GB2312" pitchFamily="49" charset="-122"/>
              </a:rPr>
              <a:t>该文件包含了用户相关的认证，仓库和其它信息的配置，用来自定义</a:t>
            </a:r>
            <a:r>
              <a:rPr lang="en-US" altLang="zh-CN" sz="3600" dirty="0" smtClean="0">
                <a:latin typeface="仿宋_GB2312" pitchFamily="49" charset="-122"/>
              </a:rPr>
              <a:t>Maven </a:t>
            </a:r>
            <a:r>
              <a:rPr lang="zh-CN" altLang="en-US" sz="3600" dirty="0" smtClean="0">
                <a:latin typeface="仿宋_GB2312" pitchFamily="49" charset="-122"/>
              </a:rPr>
              <a:t>的行为。</a:t>
            </a:r>
            <a:endParaRPr lang="en-US" altLang="zh-CN" sz="3600" dirty="0" smtClean="0">
              <a:latin typeface="仿宋_GB2312" pitchFamily="49" charset="-122"/>
            </a:endParaRPr>
          </a:p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en-US" altLang="zh-CN" sz="3600" dirty="0" smtClean="0">
                <a:latin typeface="仿宋_GB2312" pitchFamily="49" charset="-122"/>
              </a:rPr>
              <a:t>~/.m2/repository/</a:t>
            </a:r>
            <a:r>
              <a:rPr lang="zh-CN" altLang="en-US" sz="3600" dirty="0" smtClean="0">
                <a:latin typeface="仿宋_GB2312" pitchFamily="49" charset="-122"/>
              </a:rPr>
              <a:t>该目录是你本地的仓库。当你从远程</a:t>
            </a:r>
            <a:r>
              <a:rPr lang="en-US" altLang="zh-CN" sz="3600" dirty="0" smtClean="0">
                <a:latin typeface="仿宋_GB2312" pitchFamily="49" charset="-122"/>
              </a:rPr>
              <a:t>Maven </a:t>
            </a:r>
            <a:r>
              <a:rPr lang="zh-CN" altLang="en-US" sz="3600" dirty="0" smtClean="0">
                <a:latin typeface="仿宋_GB2312" pitchFamily="49" charset="-122"/>
              </a:rPr>
              <a:t>仓库下载依赖的时候，</a:t>
            </a:r>
            <a:r>
              <a:rPr lang="en-US" altLang="zh-CN" sz="3600" dirty="0" smtClean="0">
                <a:latin typeface="仿宋_GB2312" pitchFamily="49" charset="-122"/>
              </a:rPr>
              <a:t>Maven </a:t>
            </a:r>
            <a:r>
              <a:rPr lang="zh-CN" altLang="en-US" sz="3600" dirty="0" smtClean="0">
                <a:latin typeface="仿宋_GB2312" pitchFamily="49" charset="-122"/>
              </a:rPr>
              <a:t>在你本地仓库存储了这个依赖的一个副本。</a:t>
            </a:r>
            <a:endParaRPr lang="en-US" altLang="zh-CN" sz="3600" dirty="0" smtClean="0">
              <a:latin typeface="仿宋_GB2312" pitchFamily="49" charset="-122"/>
            </a:endParaRPr>
          </a:p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r>
              <a:rPr lang="zh-CN" altLang="en-US" sz="3600" dirty="0" smtClean="0">
                <a:latin typeface="仿宋_GB2312" pitchFamily="49" charset="-122"/>
              </a:rPr>
              <a:t>建立一个普通的</a:t>
            </a:r>
            <a:r>
              <a:rPr lang="en-US" sz="3600" dirty="0" smtClean="0">
                <a:latin typeface="仿宋_GB2312" pitchFamily="49" charset="-122"/>
              </a:rPr>
              <a:t>Web</a:t>
            </a:r>
            <a:r>
              <a:rPr lang="zh-CN" altLang="en-US" sz="3600" dirty="0" smtClean="0">
                <a:latin typeface="仿宋_GB2312" pitchFamily="49" charset="-122"/>
              </a:rPr>
              <a:t>项目：</a:t>
            </a:r>
            <a:r>
              <a:rPr lang="en-US" sz="3600" dirty="0" err="1" smtClean="0">
                <a:latin typeface="仿宋_GB2312" pitchFamily="49" charset="-122"/>
              </a:rPr>
              <a:t>mvn</a:t>
            </a:r>
            <a:r>
              <a:rPr lang="en-US" sz="3600" dirty="0" smtClean="0">
                <a:latin typeface="仿宋_GB2312" pitchFamily="49" charset="-122"/>
              </a:rPr>
              <a:t> </a:t>
            </a:r>
            <a:r>
              <a:rPr lang="en-US" sz="3600" dirty="0" err="1" smtClean="0">
                <a:latin typeface="仿宋_GB2312" pitchFamily="49" charset="-122"/>
              </a:rPr>
              <a:t>archetype:create</a:t>
            </a:r>
            <a:r>
              <a:rPr lang="en-US" sz="3600" dirty="0" smtClean="0">
                <a:latin typeface="仿宋_GB2312" pitchFamily="49" charset="-122"/>
              </a:rPr>
              <a:t>  -</a:t>
            </a:r>
            <a:r>
              <a:rPr lang="en-US" sz="3600" dirty="0" err="1" smtClean="0">
                <a:latin typeface="仿宋_GB2312" pitchFamily="49" charset="-122"/>
              </a:rPr>
              <a:t>DgroupId</a:t>
            </a:r>
            <a:r>
              <a:rPr lang="en-US" sz="3600" dirty="0" smtClean="0">
                <a:latin typeface="仿宋_GB2312" pitchFamily="49" charset="-122"/>
              </a:rPr>
              <a:t>=</a:t>
            </a:r>
            <a:r>
              <a:rPr lang="en-US" sz="3600" dirty="0" err="1" smtClean="0">
                <a:latin typeface="仿宋_GB2312" pitchFamily="49" charset="-122"/>
              </a:rPr>
              <a:t>com.simlink</a:t>
            </a:r>
            <a:r>
              <a:rPr lang="en-US" sz="3600" dirty="0" smtClean="0">
                <a:latin typeface="仿宋_GB2312" pitchFamily="49" charset="-122"/>
              </a:rPr>
              <a:t> -</a:t>
            </a:r>
            <a:r>
              <a:rPr lang="en-US" sz="3600" dirty="0" err="1" smtClean="0">
                <a:latin typeface="仿宋_GB2312" pitchFamily="49" charset="-122"/>
              </a:rPr>
              <a:t>DartifactId</a:t>
            </a:r>
            <a:r>
              <a:rPr lang="en-US" sz="3600" dirty="0" smtClean="0">
                <a:latin typeface="仿宋_GB2312" pitchFamily="49" charset="-122"/>
              </a:rPr>
              <a:t>=</a:t>
            </a:r>
            <a:r>
              <a:rPr lang="en-US" sz="3600" dirty="0" err="1" smtClean="0">
                <a:latin typeface="仿宋_GB2312" pitchFamily="49" charset="-122"/>
              </a:rPr>
              <a:t>myproject</a:t>
            </a:r>
            <a:r>
              <a:rPr lang="en-US" sz="3600" dirty="0" smtClean="0">
                <a:latin typeface="仿宋_GB2312" pitchFamily="49" charset="-122"/>
              </a:rPr>
              <a:t>  -</a:t>
            </a:r>
            <a:r>
              <a:rPr lang="en-US" sz="3600" dirty="0" err="1" smtClean="0">
                <a:latin typeface="仿宋_GB2312" pitchFamily="49" charset="-122"/>
              </a:rPr>
              <a:t>DarchetypeArtifactId</a:t>
            </a:r>
            <a:r>
              <a:rPr lang="en-US" sz="3600" dirty="0" smtClean="0">
                <a:latin typeface="仿宋_GB2312" pitchFamily="49" charset="-122"/>
              </a:rPr>
              <a:t>=maven-archetype-</a:t>
            </a:r>
            <a:r>
              <a:rPr lang="en-US" sz="3600" dirty="0" err="1" smtClean="0">
                <a:latin typeface="仿宋_GB2312" pitchFamily="49" charset="-122"/>
              </a:rPr>
              <a:t>webapp</a:t>
            </a:r>
            <a:endParaRPr lang="zh-CN" altLang="en-US" sz="3600" dirty="0" smtClean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Autofit/>
          </a:bodyPr>
          <a:lstStyle/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2500" dirty="0" smtClean="0">
                <a:latin typeface="仿宋_GB2312" pitchFamily="49" charset="-122"/>
              </a:rPr>
              <a:t>Maven</a:t>
            </a:r>
            <a:r>
              <a:rPr lang="zh-CN" altLang="en-US" sz="2500" dirty="0" smtClean="0">
                <a:latin typeface="仿宋_GB2312" pitchFamily="49" charset="-122"/>
              </a:rPr>
              <a:t>的一些常用命令：</a:t>
            </a:r>
            <a:endParaRPr lang="en-US" altLang="zh-CN" sz="2500" dirty="0" smtClean="0">
              <a:latin typeface="仿宋_GB2312" pitchFamily="49" charset="-122"/>
            </a:endParaRPr>
          </a:p>
          <a:p>
            <a:pPr marL="0" indent="468000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500" dirty="0" smtClean="0">
                <a:latin typeface="仿宋_GB2312" pitchFamily="49" charset="-122"/>
              </a:rPr>
              <a:t> 命令行状态下进入项目根目录，动行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compile，</a:t>
            </a:r>
            <a:r>
              <a:rPr lang="zh-CN" altLang="en-US" sz="2500" dirty="0" smtClean="0">
                <a:latin typeface="仿宋_GB2312" pitchFamily="49" charset="-122"/>
              </a:rPr>
              <a:t>默认的编译类输出路径位于</a:t>
            </a:r>
            <a:r>
              <a:rPr lang="en-US" sz="2500" dirty="0" smtClean="0">
                <a:latin typeface="仿宋_GB2312" pitchFamily="49" charset="-122"/>
              </a:rPr>
              <a:t> target/classes。</a:t>
            </a:r>
            <a:r>
              <a:rPr lang="zh-CN" altLang="en-US" sz="2500" dirty="0" smtClean="0">
                <a:latin typeface="仿宋_GB2312" pitchFamily="49" charset="-122"/>
              </a:rPr>
              <a:t>编译测试源代码和执行单元测试：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test</a:t>
            </a:r>
            <a:r>
              <a:rPr lang="zh-CN" altLang="en-US" sz="2500" dirty="0" smtClean="0">
                <a:latin typeface="仿宋_GB2312" pitchFamily="49" charset="-122"/>
              </a:rPr>
              <a:t>该命令执行动作</a:t>
            </a:r>
            <a:r>
              <a:rPr lang="en-US" sz="2500" dirty="0" smtClean="0">
                <a:latin typeface="仿宋_GB2312" pitchFamily="49" charset="-122"/>
              </a:rPr>
              <a:t>，</a:t>
            </a:r>
            <a:r>
              <a:rPr lang="zh-CN" altLang="en-US" sz="2500" dirty="0" smtClean="0">
                <a:latin typeface="仿宋_GB2312" pitchFamily="49" charset="-122"/>
              </a:rPr>
              <a:t>下载测试插件</a:t>
            </a:r>
            <a:r>
              <a:rPr lang="en-US" sz="2500" dirty="0" smtClean="0">
                <a:latin typeface="仿宋_GB2312" pitchFamily="49" charset="-122"/>
              </a:rPr>
              <a:t>，</a:t>
            </a:r>
            <a:r>
              <a:rPr lang="zh-CN" altLang="en-US" sz="2500" dirty="0" smtClean="0">
                <a:latin typeface="仿宋_GB2312" pitchFamily="49" charset="-122"/>
              </a:rPr>
              <a:t>编译源代码，执行测试；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test-compile</a:t>
            </a:r>
            <a:r>
              <a:rPr lang="zh-CN" altLang="en-US" sz="2500" dirty="0" smtClean="0">
                <a:latin typeface="仿宋_GB2312" pitchFamily="49" charset="-122"/>
              </a:rPr>
              <a:t>执行测试类的规则。打包和安装到你的本地库：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package </a:t>
            </a:r>
            <a:r>
              <a:rPr lang="zh-CN" altLang="en-US" sz="2500" dirty="0" smtClean="0">
                <a:latin typeface="仿宋_GB2312" pitchFamily="49" charset="-122"/>
              </a:rPr>
              <a:t>打</a:t>
            </a:r>
            <a:r>
              <a:rPr lang="en-US" altLang="zh-CN" sz="2500" dirty="0" smtClean="0">
                <a:latin typeface="仿宋_GB2312" pitchFamily="49" charset="-122"/>
              </a:rPr>
              <a:t>jar</a:t>
            </a:r>
            <a:r>
              <a:rPr lang="zh-CN" altLang="en-US" sz="2500" dirty="0" smtClean="0">
                <a:latin typeface="仿宋_GB2312" pitchFamily="49" charset="-122"/>
              </a:rPr>
              <a:t>包，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install</a:t>
            </a:r>
            <a:r>
              <a:rPr lang="zh-CN" altLang="en-US" sz="2500" dirty="0" smtClean="0">
                <a:latin typeface="仿宋_GB2312" pitchFamily="49" charset="-122"/>
              </a:rPr>
              <a:t>安装</a:t>
            </a:r>
            <a:r>
              <a:rPr lang="en-US" sz="2500" dirty="0" smtClean="0">
                <a:latin typeface="仿宋_GB2312" pitchFamily="49" charset="-122"/>
              </a:rPr>
              <a:t>jar</a:t>
            </a:r>
            <a:r>
              <a:rPr lang="zh-CN" altLang="en-US" sz="2500" dirty="0" smtClean="0">
                <a:latin typeface="仿宋_GB2312" pitchFamily="49" charset="-122"/>
              </a:rPr>
              <a:t>包，在构建之前清理</a:t>
            </a:r>
            <a:r>
              <a:rPr lang="en-US" sz="2500" dirty="0" smtClean="0">
                <a:latin typeface="仿宋_GB2312" pitchFamily="49" charset="-122"/>
              </a:rPr>
              <a:t>target</a:t>
            </a:r>
            <a:r>
              <a:rPr lang="zh-CN" altLang="en-US" sz="2500" dirty="0" smtClean="0">
                <a:latin typeface="仿宋_GB2312" pitchFamily="49" charset="-122"/>
              </a:rPr>
              <a:t>目录</a:t>
            </a:r>
            <a:r>
              <a:rPr lang="en-US" sz="2500" dirty="0" smtClean="0">
                <a:latin typeface="仿宋_GB2312" pitchFamily="49" charset="-122"/>
              </a:rPr>
              <a:t>，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clean，</a:t>
            </a:r>
            <a:r>
              <a:rPr lang="zh-CN" altLang="en-US" sz="2500" dirty="0" smtClean="0">
                <a:latin typeface="仿宋_GB2312" pitchFamily="49" charset="-122"/>
              </a:rPr>
              <a:t>生成</a:t>
            </a:r>
            <a:r>
              <a:rPr lang="en-US" sz="2500" dirty="0" err="1" smtClean="0">
                <a:latin typeface="仿宋_GB2312" pitchFamily="49" charset="-122"/>
              </a:rPr>
              <a:t>IntelliJ</a:t>
            </a:r>
            <a:r>
              <a:rPr lang="en-US" sz="2500" dirty="0" smtClean="0">
                <a:latin typeface="仿宋_GB2312" pitchFamily="49" charset="-122"/>
              </a:rPr>
              <a:t> IDEA</a:t>
            </a:r>
            <a:r>
              <a:rPr lang="zh-CN" altLang="en-US" sz="2500" dirty="0" smtClean="0">
                <a:latin typeface="仿宋_GB2312" pitchFamily="49" charset="-122"/>
              </a:rPr>
              <a:t>描述</a:t>
            </a:r>
            <a:r>
              <a:rPr lang="en-US" sz="2500" dirty="0" smtClean="0">
                <a:latin typeface="仿宋_GB2312" pitchFamily="49" charset="-122"/>
              </a:rPr>
              <a:t>，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</a:t>
            </a:r>
            <a:r>
              <a:rPr lang="en-US" sz="2500" dirty="0" err="1" smtClean="0">
                <a:latin typeface="仿宋_GB2312" pitchFamily="49" charset="-122"/>
              </a:rPr>
              <a:t>idea:idea</a:t>
            </a:r>
            <a:r>
              <a:rPr lang="en-US" sz="2500" dirty="0" smtClean="0">
                <a:latin typeface="仿宋_GB2312" pitchFamily="49" charset="-122"/>
              </a:rPr>
              <a:t>，</a:t>
            </a:r>
            <a:r>
              <a:rPr lang="zh-CN" altLang="en-US" sz="2500" dirty="0" smtClean="0">
                <a:latin typeface="仿宋_GB2312" pitchFamily="49" charset="-122"/>
              </a:rPr>
              <a:t>生成</a:t>
            </a:r>
            <a:r>
              <a:rPr lang="en-US" sz="2500" dirty="0" smtClean="0">
                <a:latin typeface="仿宋_GB2312" pitchFamily="49" charset="-122"/>
              </a:rPr>
              <a:t>eclipse</a:t>
            </a:r>
            <a:r>
              <a:rPr lang="zh-CN" altLang="en-US" sz="2500" dirty="0" smtClean="0">
                <a:latin typeface="仿宋_GB2312" pitchFamily="49" charset="-122"/>
              </a:rPr>
              <a:t>描述</a:t>
            </a:r>
            <a:r>
              <a:rPr lang="en-US" sz="2500" dirty="0" smtClean="0">
                <a:latin typeface="仿宋_GB2312" pitchFamily="49" charset="-122"/>
              </a:rPr>
              <a:t>，</a:t>
            </a:r>
            <a:r>
              <a:rPr lang="en-US" sz="2500" dirty="0" err="1" smtClean="0">
                <a:latin typeface="仿宋_GB2312" pitchFamily="49" charset="-122"/>
              </a:rPr>
              <a:t>mvn</a:t>
            </a:r>
            <a:r>
              <a:rPr lang="en-US" sz="2500" dirty="0" smtClean="0">
                <a:latin typeface="仿宋_GB2312" pitchFamily="49" charset="-122"/>
              </a:rPr>
              <a:t> </a:t>
            </a:r>
            <a:r>
              <a:rPr lang="en-US" sz="2500" dirty="0" err="1" smtClean="0">
                <a:latin typeface="仿宋_GB2312" pitchFamily="49" charset="-122"/>
              </a:rPr>
              <a:t>eclipse:eclipse</a:t>
            </a:r>
            <a:r>
              <a:rPr lang="en-US" sz="2500" dirty="0" smtClean="0">
                <a:latin typeface="仿宋_GB2312" pitchFamily="49" charset="-122"/>
              </a:rPr>
              <a:t>。</a:t>
            </a:r>
            <a:endParaRPr lang="zh-CN" altLang="en-US" sz="2500" dirty="0" smtClean="0">
              <a:latin typeface="仿宋_GB2312" pitchFamily="49" charset="-122"/>
            </a:endParaRPr>
          </a:p>
          <a:p>
            <a:pPr marL="0" indent="468000">
              <a:lnSpc>
                <a:spcPct val="160000"/>
              </a:lnSpc>
              <a:spcBef>
                <a:spcPts val="600"/>
              </a:spcBef>
              <a:buNone/>
            </a:pPr>
            <a:endParaRPr lang="zh-CN" altLang="en-US" sz="2500" dirty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937</Words>
  <Application>Microsoft Office PowerPoint</Application>
  <PresentationFormat>全屏显示(4:3)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Maven+Sonar+Nexus管理工具课件</vt:lpstr>
      <vt:lpstr>什么是Maven？</vt:lpstr>
      <vt:lpstr>什么是Sonar？</vt:lpstr>
      <vt:lpstr>什么是Nexus？</vt:lpstr>
      <vt:lpstr>为什么要搭建MSN？</vt:lpstr>
      <vt:lpstr>依赖包怎么被注入的？</vt:lpstr>
      <vt:lpstr>Maven的安装：</vt:lpstr>
      <vt:lpstr>Maven的使用：</vt:lpstr>
      <vt:lpstr>幻灯片 9</vt:lpstr>
      <vt:lpstr>Sonar的安装：</vt:lpstr>
      <vt:lpstr>幻灯片 11</vt:lpstr>
      <vt:lpstr>幻灯片 12</vt:lpstr>
      <vt:lpstr>幻灯片 13</vt:lpstr>
      <vt:lpstr>幻灯片 14</vt:lpstr>
      <vt:lpstr>配置Maven和Sonar：</vt:lpstr>
      <vt:lpstr>使用Nexus作为Maven的私服：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Maven+Sonar+Nexus管理工具课件</dc:title>
  <cp:lastModifiedBy>sunjian</cp:lastModifiedBy>
  <cp:revision>75</cp:revision>
  <dcterms:modified xsi:type="dcterms:W3CDTF">2009-11-07T03:17:10Z</dcterms:modified>
</cp:coreProperties>
</file>