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9" r:id="rId24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5" autoAdjust="0"/>
    <p:restoredTop sz="61692" autoAdjust="0"/>
  </p:normalViewPr>
  <p:slideViewPr>
    <p:cSldViewPr>
      <p:cViewPr varScale="1">
        <p:scale>
          <a:sx n="21" d="100"/>
          <a:sy n="21" d="100"/>
        </p:scale>
        <p:origin x="880" y="2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40175.n5.nabble.com/archetype-catalog-xml-location-archetype-crawl-versus-archetype-generate-td113741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repo1.maven.org/maven2/archetype-catalog.x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zh-CN" dirty="0">
                <a:ea typeface="宋体" charset="-122"/>
              </a:rPr>
              <a:t>•Ant </a:t>
            </a:r>
            <a:r>
              <a:rPr lang="zh-CN" altLang="en-US" dirty="0">
                <a:ea typeface="宋体" charset="-122"/>
              </a:rPr>
              <a:t>没有正式的约定如一个一般项目的目录结构，你必须明确的告诉 </a:t>
            </a:r>
            <a:r>
              <a:rPr lang="en-US" altLang="zh-CN" dirty="0">
                <a:ea typeface="宋体" charset="-122"/>
              </a:rPr>
              <a:t>Ant </a:t>
            </a:r>
            <a:r>
              <a:rPr lang="zh-CN" altLang="en-US" dirty="0">
                <a:ea typeface="宋体" charset="-122"/>
              </a:rPr>
              <a:t>哪里去找源代码，哪里放置输出。随着时间的推移，非正式的约定出现了，但是它们还没有在产品中模式化。 </a:t>
            </a:r>
            <a:br>
              <a:rPr lang="zh-CN" altLang="en-US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•Ant </a:t>
            </a:r>
            <a:r>
              <a:rPr lang="zh-CN" altLang="en-US" dirty="0">
                <a:ea typeface="宋体" charset="-122"/>
              </a:rPr>
              <a:t>是程序化的，你必须明确的告诉 </a:t>
            </a:r>
            <a:r>
              <a:rPr lang="en-US" altLang="zh-CN" dirty="0">
                <a:ea typeface="宋体" charset="-122"/>
              </a:rPr>
              <a:t>Ant </a:t>
            </a:r>
            <a:r>
              <a:rPr lang="zh-CN" altLang="en-US" dirty="0">
                <a:ea typeface="宋体" charset="-122"/>
              </a:rPr>
              <a:t>做什么，什么时候做。你必须告诉它去编译，然后复制，然后压缩。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•Maven </a:t>
            </a:r>
            <a:r>
              <a:rPr lang="zh-CN" altLang="en-US" dirty="0">
                <a:ea typeface="宋体" charset="-122"/>
              </a:rPr>
              <a:t>拥有约定，因为你遵循了约定，它已经知道你的源代码在哪里。它把字节码放到 </a:t>
            </a:r>
            <a:r>
              <a:rPr lang="en-US" altLang="zh-CN" dirty="0">
                <a:ea typeface="宋体" charset="-122"/>
              </a:rPr>
              <a:t>target/classes </a:t>
            </a:r>
            <a:r>
              <a:rPr lang="en-US" dirty="0">
                <a:ea typeface="宋体" charset="-122"/>
              </a:rPr>
              <a:t>，</a:t>
            </a:r>
            <a:r>
              <a:rPr lang="zh-CN" altLang="en-US" dirty="0">
                <a:ea typeface="宋体" charset="-122"/>
              </a:rPr>
              <a:t>然后在 </a:t>
            </a:r>
            <a:r>
              <a:rPr lang="en-US" altLang="zh-CN" dirty="0">
                <a:ea typeface="宋体" charset="-122"/>
              </a:rPr>
              <a:t>target </a:t>
            </a:r>
            <a:r>
              <a:rPr lang="zh-CN" altLang="en-US" dirty="0">
                <a:ea typeface="宋体" charset="-122"/>
              </a:rPr>
              <a:t>生成一个 </a:t>
            </a:r>
            <a:r>
              <a:rPr lang="en-US" altLang="zh-CN" dirty="0">
                <a:ea typeface="宋体" charset="-122"/>
              </a:rPr>
              <a:t>JAR </a:t>
            </a:r>
            <a:r>
              <a:rPr lang="zh-CN" altLang="en-US" dirty="0">
                <a:ea typeface="宋体" charset="-122"/>
              </a:rPr>
              <a:t>文件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•Maven </a:t>
            </a:r>
            <a:r>
              <a:rPr lang="zh-CN" altLang="en-US" dirty="0">
                <a:ea typeface="宋体" charset="-122"/>
              </a:rPr>
              <a:t>是声明式的。你需要做的只是创建一个 </a:t>
            </a:r>
            <a:r>
              <a:rPr lang="en-US" altLang="zh-CN" dirty="0">
                <a:ea typeface="宋体" charset="-122"/>
              </a:rPr>
              <a:t>pom.xml </a:t>
            </a:r>
            <a:r>
              <a:rPr lang="zh-CN" altLang="en-US" dirty="0">
                <a:ea typeface="宋体" charset="-122"/>
              </a:rPr>
              <a:t>文件然后将源代码放到默认的目录。</a:t>
            </a:r>
            <a:r>
              <a:rPr lang="en-US" altLang="zh-CN" dirty="0">
                <a:ea typeface="宋体" charset="-122"/>
              </a:rPr>
              <a:t>Maven </a:t>
            </a:r>
            <a:r>
              <a:rPr lang="zh-CN" altLang="en-US" dirty="0">
                <a:ea typeface="宋体" charset="-122"/>
              </a:rPr>
              <a:t>会帮你处理其它的事情</a:t>
            </a:r>
            <a:endParaRPr lang="zh-CN" altLang="zh-CN" dirty="0"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eaLnBrk="1" hangingPunct="1"/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Helvetica Neue"/>
                <a:cs typeface="Helvetica Neue"/>
                <a:sym typeface="Helvetica Light"/>
              </a:rPr>
              <a:t>mvn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Helvetica Neue"/>
                <a:cs typeface="Helvetica Neue"/>
                <a:sym typeface="Helvetica Light"/>
              </a:rPr>
              <a:t> </a:t>
            </a:r>
            <a:r>
              <a:rPr lang="en-US" sz="2000" dirty="0" err="1"/>
              <a:t>archetype:create</a:t>
            </a:r>
            <a:r>
              <a:rPr lang="zh-CN" altLang="en-US" sz="2000" dirty="0"/>
              <a:t>插件已过时，推荐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Helvetica Neue"/>
                <a:cs typeface="Helvetica Neue"/>
                <a:sym typeface="Helvetica Light"/>
              </a:rPr>
              <a:t>使用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Helvetica Neue"/>
                <a:cs typeface="Helvetica Neue"/>
                <a:sym typeface="Helvetica Light"/>
              </a:rPr>
              <a:t>mvn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Helvetica Neue"/>
                <a:cs typeface="Helvetica Neue"/>
                <a:sym typeface="Helvetica Light"/>
              </a:rPr>
              <a:t> </a:t>
            </a:r>
            <a:r>
              <a:rPr lang="en-US" sz="2000" dirty="0" err="1"/>
              <a:t>archetype:generate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Helvetica Neue"/>
                <a:cs typeface="Helvetica Neue"/>
                <a:sym typeface="Helvetica Light"/>
              </a:rPr>
              <a:t>命令，而此命令</a:t>
            </a:r>
            <a:r>
              <a:rPr lang="zh-CN" alt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会从</a:t>
            </a:r>
            <a:r>
              <a:rPr 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  <a:r>
              <a:rPr lang="zh-CN" alt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的</a:t>
            </a:r>
            <a:r>
              <a:rPr 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Repository</a:t>
            </a:r>
            <a:r>
              <a:rPr lang="zh-CN" alt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里查找所有支持的</a:t>
            </a:r>
            <a:r>
              <a:rPr lang="en-US" sz="2200" b="0" i="0" dirty="0" err="1">
                <a:latin typeface="Helvetica Neue"/>
                <a:ea typeface="Helvetica Neue"/>
                <a:cs typeface="Helvetica Neue"/>
                <a:sym typeface="Helvetica Neue"/>
              </a:rPr>
              <a:t>arche</a:t>
            </a:r>
            <a:r>
              <a:rPr 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 types(</a:t>
            </a:r>
            <a:r>
              <a:rPr lang="zh-CN" alt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大概有</a:t>
            </a:r>
            <a:r>
              <a:rPr lang="en-US" altLang="zh-CN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500~600</a:t>
            </a:r>
            <a:r>
              <a:rPr lang="zh-CN" alt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个</a:t>
            </a:r>
            <a:r>
              <a:rPr 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zh-CN" alt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Helvetica Neue"/>
                <a:cs typeface="Helvetica Neue"/>
                <a:sym typeface="Helvetica Light"/>
              </a:rPr>
              <a:t>以交互式方式提供选择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Helvetica Neue"/>
                <a:cs typeface="Helvetica Neue"/>
                <a:sym typeface="Helvetica Light"/>
              </a:rPr>
              <a:t>,</a:t>
            </a:r>
            <a:r>
              <a:rPr lang="zh-CN" alt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查找起来很是不方便</a:t>
            </a:r>
            <a:endParaRPr lang="en-US" altLang="zh-CN" sz="2200" b="0" i="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zh-CN" alt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其实平时常用的</a:t>
            </a:r>
            <a:r>
              <a:rPr lang="en-US" sz="2200" b="0" i="0" dirty="0" err="1">
                <a:latin typeface="Helvetica Neue"/>
                <a:ea typeface="Helvetica Neue"/>
                <a:cs typeface="Helvetica Neue"/>
                <a:sym typeface="Helvetica Neue"/>
              </a:rPr>
              <a:t>arche</a:t>
            </a:r>
            <a:r>
              <a:rPr 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 type</a:t>
            </a:r>
            <a:r>
              <a:rPr lang="zh-CN" alt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也就那么几个。像我会用到的：</a:t>
            </a:r>
          </a:p>
          <a:p>
            <a:r>
              <a:rPr lang="en-US" altLang="zh-CN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r>
              <a:rPr 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simple start </a:t>
            </a:r>
          </a:p>
          <a:p>
            <a:r>
              <a:rPr 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2. web app</a:t>
            </a:r>
          </a:p>
          <a:p>
            <a:r>
              <a:rPr 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3. Groovy basic</a:t>
            </a:r>
          </a:p>
          <a:p>
            <a:pPr eaLnBrk="1" hangingPunct="1"/>
            <a:r>
              <a:rPr lang="zh-CN" alt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简便的方法只需要从这</a:t>
            </a:r>
            <a:r>
              <a:rPr lang="en-US" altLang="zh-CN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zh-CN" alt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个组成的</a:t>
            </a:r>
            <a:r>
              <a:rPr lang="en-US" altLang="zh-CN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list</a:t>
            </a:r>
            <a:r>
              <a:rPr lang="zh-CN" alt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里选择</a:t>
            </a:r>
            <a:r>
              <a:rPr lang="en-US" altLang="zh-CN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eaLnBrk="1" hangingPunct="1"/>
            <a:r>
              <a:rPr lang="en-US" altLang="zh-CN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zh-CN" alt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、使用</a:t>
            </a:r>
            <a:r>
              <a:rPr lang="en-US" sz="2200" b="0" i="0" dirty="0" err="1">
                <a:latin typeface="Helvetica Neue"/>
                <a:ea typeface="Helvetica Neue"/>
                <a:cs typeface="Helvetica Neue"/>
                <a:sym typeface="Helvetica Neue"/>
              </a:rPr>
              <a:t>mvn</a:t>
            </a:r>
            <a:r>
              <a:rPr 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b="0" i="0" dirty="0" err="1">
                <a:latin typeface="Helvetica Neue"/>
                <a:ea typeface="Helvetica Neue"/>
                <a:cs typeface="Helvetica Neue"/>
                <a:sym typeface="Helvetica Neue"/>
              </a:rPr>
              <a:t>archetype:crawl</a:t>
            </a:r>
            <a:r>
              <a:rPr 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zh-CN" alt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命令，它会在当前操作系统用户目录</a:t>
            </a:r>
            <a:r>
              <a:rPr 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\.m2\repository</a:t>
            </a:r>
            <a:r>
              <a:rPr lang="zh-CN" alt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目录下生成一个</a:t>
            </a:r>
            <a:r>
              <a:rPr 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archetype-catalog.xml</a:t>
            </a:r>
            <a:r>
              <a:rPr lang="zh-CN" alt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文件</a:t>
            </a:r>
            <a:r>
              <a:rPr lang="en-US" altLang="zh-CN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zh-CN" alt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将文件向上移动一层</a:t>
            </a:r>
            <a:endParaRPr lang="en-US" altLang="zh-CN" sz="2200" b="0" i="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、执行：</a:t>
            </a:r>
            <a:r>
              <a:rPr lang="en-US" sz="2200" b="0" i="0" dirty="0" err="1">
                <a:latin typeface="Helvetica Neue"/>
                <a:ea typeface="Helvetica Neue"/>
                <a:cs typeface="Helvetica Neue"/>
                <a:sym typeface="Helvetica Neue"/>
              </a:rPr>
              <a:t>mvn</a:t>
            </a:r>
            <a:r>
              <a:rPr 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b="0" i="0" dirty="0" err="1">
                <a:latin typeface="Helvetica Neue"/>
                <a:ea typeface="Helvetica Neue"/>
                <a:cs typeface="Helvetica Neue"/>
                <a:sym typeface="Helvetica Neue"/>
              </a:rPr>
              <a:t>archetype:generate</a:t>
            </a:r>
            <a:r>
              <a:rPr 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 -</a:t>
            </a:r>
            <a:r>
              <a:rPr lang="en-US" sz="2200" b="0" i="0" dirty="0" err="1">
                <a:latin typeface="Helvetica Neue"/>
                <a:ea typeface="Helvetica Neue"/>
                <a:cs typeface="Helvetica Neue"/>
                <a:sym typeface="Helvetica Neue"/>
              </a:rPr>
              <a:t>DarchetypeCatalog</a:t>
            </a:r>
            <a:r>
              <a:rPr 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=local </a:t>
            </a:r>
            <a:endParaRPr lang="en-US" altLang="zh-CN" dirty="0">
              <a:ea typeface="宋体" charset="-122"/>
            </a:endParaRPr>
          </a:p>
          <a:p>
            <a:r>
              <a:rPr lang="en-US" sz="2200" b="0" i="0" dirty="0" err="1">
                <a:latin typeface="Helvetica Neue"/>
                <a:ea typeface="Helvetica Neue"/>
                <a:cs typeface="Helvetica Neue"/>
                <a:sym typeface="Helvetica Neue"/>
              </a:rPr>
              <a:t>Links：</a:t>
            </a:r>
            <a:r>
              <a:rPr lang="en-US" sz="2200" b="0" i="0" u="none" strike="noStrike" dirty="0" err="1">
                <a:latin typeface="Helvetica Neue"/>
                <a:ea typeface="Helvetica Neue"/>
                <a:cs typeface="Helvetica Neue"/>
                <a:sym typeface="Helvetica Neue"/>
                <a:hlinkClick r:id="rId3" tooltip="http://maven.40175.n5.nabble.com/archetype-catalog-xml-location-archetype-crawl-versus-archetype-generate-td113741.html "/>
              </a:rPr>
              <a:t>http</a:t>
            </a:r>
            <a:r>
              <a:rPr lang="en-US" sz="2200" b="0" i="0" u="none" strike="noStrike" dirty="0">
                <a:latin typeface="Helvetica Neue"/>
                <a:ea typeface="Helvetica Neue"/>
                <a:cs typeface="Helvetica Neue"/>
                <a:sym typeface="Helvetica Neue"/>
                <a:hlinkClick r:id="rId3" tooltip="http://maven.40175.n5.nabble.com/archetype-catalog-xml-location-archetype-crawl-versus-archetype-generate-td113741.html "/>
              </a:rPr>
              <a:t>://maven.40175.n5.nabble.com/archetype-catalog-xml-location-archetype-crawl-versus-archetype-generate-td113741.html </a:t>
            </a:r>
            <a:endParaRPr lang="en-US" sz="2200" b="0" i="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zh-CN" alt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想得到更全的</a:t>
            </a:r>
            <a:r>
              <a:rPr 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archtetype-catalog.xml </a:t>
            </a:r>
            <a:r>
              <a:rPr lang="zh-CN" altLang="en-US" sz="2200" b="0" i="0" dirty="0">
                <a:latin typeface="Helvetica Neue"/>
                <a:ea typeface="Helvetica Neue"/>
                <a:cs typeface="Helvetica Neue"/>
                <a:sym typeface="Helvetica Neue"/>
              </a:rPr>
              <a:t>可以访问： </a:t>
            </a:r>
            <a:r>
              <a:rPr lang="en-US" sz="2200" b="0" i="0" u="none" strike="noStrike">
                <a:latin typeface="Helvetica Neue"/>
                <a:ea typeface="Helvetica Neue"/>
                <a:cs typeface="Helvetica Neue"/>
                <a:sym typeface="Helvetica Neue"/>
                <a:hlinkClick r:id="rId4" tooltip="http://repo1.maven.org/maven2/archetype-catalog.xml"/>
              </a:rPr>
              <a:t>http://repo1.maven.org/maven2/archetype-catalog.xml</a:t>
            </a:r>
            <a:endParaRPr lang="en-US" sz="2200" b="0" i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eaLnBrk="1" hangingPunct="1"/>
            <a:endParaRPr lang="en-US" sz="2200" b="0" i="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eaLnBrk="1" hangingPunct="1"/>
            <a:br>
              <a:rPr lang="en-US" altLang="zh-CN" sz="2200" b="0" i="0" dirty="0">
                <a:latin typeface="Helvetica Neue"/>
                <a:ea typeface="宋体" charset="-122"/>
                <a:sym typeface="Helvetica Neue"/>
              </a:rPr>
            </a:br>
            <a:r>
              <a:rPr lang="en-US" altLang="zh-CN" dirty="0">
                <a:ea typeface="宋体" charset="-122"/>
              </a:rPr>
              <a:t>1 </a:t>
            </a:r>
            <a:r>
              <a:rPr lang="zh-CN" altLang="en-US" dirty="0">
                <a:ea typeface="宋体" charset="-122"/>
              </a:rPr>
              <a:t>每一个</a:t>
            </a:r>
            <a:r>
              <a:rPr lang="en-US" altLang="zh-CN" dirty="0">
                <a:ea typeface="宋体" charset="-122"/>
              </a:rPr>
              <a:t>maven</a:t>
            </a:r>
            <a:r>
              <a:rPr lang="zh-CN" altLang="en-US" dirty="0">
                <a:ea typeface="宋体" charset="-122"/>
              </a:rPr>
              <a:t>工程，它们的目录结构都基本相同，这种目录结构称作</a:t>
            </a:r>
            <a:r>
              <a:rPr lang="en-US" altLang="zh-CN" dirty="0">
                <a:ea typeface="宋体" charset="-122"/>
              </a:rPr>
              <a:t>maven</a:t>
            </a:r>
            <a:r>
              <a:rPr lang="zh-CN" altLang="en-US" dirty="0">
                <a:ea typeface="宋体" charset="-122"/>
              </a:rPr>
              <a:t>的标准目录结构，是优秀工程师从大量实践得出来的，结构非常合理。</a:t>
            </a:r>
            <a:br>
              <a:rPr lang="zh-CN" altLang="en-US" dirty="0">
                <a:ea typeface="宋体" charset="-122"/>
              </a:rPr>
            </a:br>
            <a:r>
              <a:rPr lang="zh-CN" altLang="en-US" dirty="0">
                <a:ea typeface="宋体" charset="-122"/>
              </a:rPr>
              <a:t>如果完全遵循标准目录结构，开发人员能够快速的熟悉该工程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2 target</a:t>
            </a:r>
            <a:r>
              <a:rPr lang="zh-CN" altLang="en-US" dirty="0">
                <a:ea typeface="宋体" charset="-122"/>
              </a:rPr>
              <a:t>是有存放项目构建后的文件和目录，</a:t>
            </a:r>
            <a:r>
              <a:rPr lang="en-US" altLang="zh-CN" dirty="0">
                <a:ea typeface="宋体" charset="-122"/>
              </a:rPr>
              <a:t>jar</a:t>
            </a:r>
            <a:r>
              <a:rPr lang="zh-CN" altLang="en-US" dirty="0">
                <a:ea typeface="宋体" charset="-122"/>
              </a:rPr>
              <a:t>包、</a:t>
            </a:r>
            <a:r>
              <a:rPr lang="en-US" altLang="zh-CN" dirty="0">
                <a:ea typeface="宋体" charset="-122"/>
              </a:rPr>
              <a:t>war</a:t>
            </a:r>
            <a:r>
              <a:rPr lang="zh-CN" altLang="en-US" dirty="0">
                <a:ea typeface="宋体" charset="-122"/>
              </a:rPr>
              <a:t>包、编译的</a:t>
            </a:r>
            <a:r>
              <a:rPr lang="en-US" altLang="zh-CN" dirty="0">
                <a:ea typeface="宋体" charset="-122"/>
              </a:rPr>
              <a:t>class</a:t>
            </a:r>
            <a:r>
              <a:rPr lang="zh-CN" altLang="en-US" dirty="0">
                <a:ea typeface="宋体" charset="-122"/>
              </a:rPr>
              <a:t>文件等。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Pom.xml </a:t>
            </a:r>
            <a:r>
              <a:rPr lang="zh-CN" altLang="en-US" dirty="0">
                <a:ea typeface="宋体" charset="-122"/>
              </a:rPr>
              <a:t>讲解：</a:t>
            </a:r>
            <a:r>
              <a:rPr lang="en-US" altLang="zh-CN" dirty="0">
                <a:ea typeface="宋体" charset="-122"/>
              </a:rPr>
              <a:t>http://zochegua.blog.163.com/blog/static/131832923201071695529599/</a:t>
            </a:r>
            <a:endParaRPr lang="zh-CN" altLang="zh-CN" dirty="0"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zh-CN" dirty="0">
                <a:ea typeface="宋体" charset="-122"/>
              </a:rPr>
              <a:t>在一个多模块的</a:t>
            </a:r>
            <a:r>
              <a:rPr lang="en-US" altLang="zh-CN" dirty="0">
                <a:ea typeface="宋体" charset="-122"/>
              </a:rPr>
              <a:t>Maven</a:t>
            </a:r>
            <a:r>
              <a:rPr lang="zh-CN" altLang="zh-CN" dirty="0">
                <a:ea typeface="宋体" charset="-122"/>
              </a:rPr>
              <a:t>项目中，反应堆（</a:t>
            </a:r>
            <a:r>
              <a:rPr lang="en-US" altLang="zh-CN" dirty="0">
                <a:ea typeface="宋体" charset="-122"/>
              </a:rPr>
              <a:t>Reactor</a:t>
            </a:r>
            <a:r>
              <a:rPr lang="zh-CN" altLang="zh-CN" dirty="0">
                <a:ea typeface="宋体" charset="-122"/>
              </a:rPr>
              <a:t>）是指所有模块组成的一个构建结构，对于单模块的项目，反应堆就是该模块本身，但对于多模块项目来说，反应堆就包含了各模块之间继承与依赖的关系，从而能够自动计算出合理的模块构建顺序。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http://www.iteye.com/topic/424911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>
              <a:defRPr/>
            </a:pPr>
            <a:r>
              <a:rPr lang="en-US" altLang="zh-CN" dirty="0"/>
              <a:t>&lt;profiles&gt;</a:t>
            </a:r>
          </a:p>
          <a:p>
            <a:pPr>
              <a:defRPr/>
            </a:pPr>
            <a:r>
              <a:rPr lang="en-US" altLang="zh-CN" dirty="0"/>
              <a:t>&lt;profile&gt;</a:t>
            </a:r>
          </a:p>
          <a:p>
            <a:pPr>
              <a:defRPr/>
            </a:pPr>
            <a:r>
              <a:rPr lang="en-US" altLang="zh-CN" dirty="0"/>
              <a:t>&lt;id&gt;test&lt;/id&gt;</a:t>
            </a:r>
          </a:p>
          <a:p>
            <a:pPr>
              <a:defRPr/>
            </a:pPr>
            <a:r>
              <a:rPr lang="en-US" altLang="zh-CN" dirty="0"/>
              <a:t>&lt;build&gt;</a:t>
            </a:r>
          </a:p>
          <a:p>
            <a:pPr>
              <a:defRPr/>
            </a:pPr>
            <a:r>
              <a:rPr lang="en-US" altLang="zh-CN" dirty="0"/>
              <a:t>&lt;filters&gt;</a:t>
            </a:r>
          </a:p>
          <a:p>
            <a:pPr>
              <a:defRPr/>
            </a:pPr>
            <a:r>
              <a:rPr lang="en-US" altLang="zh-CN" dirty="0"/>
              <a:t>&lt;filter&gt;</a:t>
            </a:r>
            <a:r>
              <a:rPr lang="en-US" altLang="zh-CN" u="sng" dirty="0" err="1"/>
              <a:t>src</a:t>
            </a:r>
            <a:r>
              <a:rPr lang="en-US" altLang="zh-CN" u="sng" dirty="0"/>
              <a:t>/main/filters/test-</a:t>
            </a:r>
            <a:r>
              <a:rPr lang="en-US" altLang="zh-CN" u="sng" dirty="0" err="1"/>
              <a:t>config.properties</a:t>
            </a:r>
            <a:r>
              <a:rPr lang="en-US" altLang="zh-CN" u="sng" dirty="0"/>
              <a:t>&lt;/filter&gt;</a:t>
            </a:r>
          </a:p>
          <a:p>
            <a:pPr>
              <a:defRPr/>
            </a:pPr>
            <a:r>
              <a:rPr lang="en-US" altLang="zh-CN" dirty="0"/>
              <a:t>&lt;/filters&gt;</a:t>
            </a:r>
          </a:p>
          <a:p>
            <a:pPr>
              <a:defRPr/>
            </a:pPr>
            <a:r>
              <a:rPr lang="en-US" altLang="zh-CN" dirty="0"/>
              <a:t>&lt;</a:t>
            </a:r>
            <a:r>
              <a:rPr lang="en-US" altLang="zh-CN" dirty="0" err="1"/>
              <a:t>finalName</a:t>
            </a:r>
            <a:r>
              <a:rPr lang="en-US" altLang="zh-CN" dirty="0"/>
              <a:t>&gt;</a:t>
            </a:r>
            <a:r>
              <a:rPr lang="en-US" altLang="zh-CN" u="sng" dirty="0" err="1"/>
              <a:t>mavenapp</a:t>
            </a:r>
            <a:r>
              <a:rPr lang="en-US" altLang="zh-CN" u="sng" dirty="0"/>
              <a:t>&lt;/</a:t>
            </a:r>
            <a:r>
              <a:rPr lang="en-US" altLang="zh-CN" u="sng" dirty="0" err="1"/>
              <a:t>finalName</a:t>
            </a:r>
            <a:r>
              <a:rPr lang="en-US" altLang="zh-CN" u="sng" dirty="0"/>
              <a:t>&gt;</a:t>
            </a:r>
          </a:p>
          <a:p>
            <a:pPr>
              <a:defRPr/>
            </a:pPr>
            <a:r>
              <a:rPr lang="en-US" altLang="zh-CN" dirty="0"/>
              <a:t>&lt;resources&gt;</a:t>
            </a:r>
          </a:p>
          <a:p>
            <a:pPr>
              <a:defRPr/>
            </a:pPr>
            <a:r>
              <a:rPr lang="en-US" altLang="zh-CN" dirty="0"/>
              <a:t>&lt;resource&gt;</a:t>
            </a:r>
          </a:p>
          <a:p>
            <a:pPr>
              <a:defRPr/>
            </a:pPr>
            <a:r>
              <a:rPr lang="en-US" altLang="zh-CN" dirty="0"/>
              <a:t>&lt;directory&gt;</a:t>
            </a:r>
            <a:r>
              <a:rPr lang="en-US" altLang="zh-CN" u="sng" dirty="0" err="1"/>
              <a:t>src</a:t>
            </a:r>
            <a:r>
              <a:rPr lang="en-US" altLang="zh-CN" u="sng" dirty="0"/>
              <a:t>/main/resources&lt;/directory&gt;</a:t>
            </a:r>
          </a:p>
          <a:p>
            <a:pPr>
              <a:defRPr/>
            </a:pPr>
            <a:r>
              <a:rPr lang="en-US" altLang="zh-CN" dirty="0"/>
              <a:t>&lt;filtering&gt;true&lt;/filtering&gt;</a:t>
            </a:r>
          </a:p>
          <a:p>
            <a:pPr>
              <a:defRPr/>
            </a:pPr>
            <a:r>
              <a:rPr lang="en-US" altLang="zh-CN" dirty="0"/>
              <a:t>&lt;/resource&gt;</a:t>
            </a:r>
          </a:p>
          <a:p>
            <a:pPr>
              <a:defRPr/>
            </a:pPr>
            <a:r>
              <a:rPr lang="en-US" altLang="zh-CN" dirty="0"/>
              <a:t>&lt;/resources&gt;</a:t>
            </a:r>
          </a:p>
          <a:p>
            <a:pPr>
              <a:defRPr/>
            </a:pPr>
            <a:r>
              <a:rPr lang="en-US" altLang="zh-CN" dirty="0"/>
              <a:t>&lt;/build&gt;</a:t>
            </a:r>
          </a:p>
          <a:p>
            <a:pPr>
              <a:defRPr/>
            </a:pPr>
            <a:r>
              <a:rPr lang="en-US" altLang="zh-CN" dirty="0"/>
              <a:t>&lt;/profile&gt;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en-US" altLang="zh-CN" dirty="0"/>
              <a:t>&lt;profile&gt;</a:t>
            </a:r>
          </a:p>
          <a:p>
            <a:pPr>
              <a:defRPr/>
            </a:pPr>
            <a:r>
              <a:rPr lang="en-US" altLang="zh-CN" dirty="0"/>
              <a:t>&lt;id&gt;</a:t>
            </a:r>
            <a:r>
              <a:rPr lang="en-US" altLang="zh-CN" u="sng" dirty="0"/>
              <a:t>prod&lt;/id&gt;</a:t>
            </a:r>
          </a:p>
          <a:p>
            <a:pPr>
              <a:defRPr/>
            </a:pPr>
            <a:r>
              <a:rPr lang="en-US" altLang="zh-CN" dirty="0"/>
              <a:t>&lt;build&gt;</a:t>
            </a:r>
          </a:p>
          <a:p>
            <a:pPr>
              <a:defRPr/>
            </a:pPr>
            <a:r>
              <a:rPr lang="en-US" altLang="zh-CN" dirty="0"/>
              <a:t>&lt;filters&gt;</a:t>
            </a:r>
          </a:p>
          <a:p>
            <a:pPr>
              <a:defRPr/>
            </a:pPr>
            <a:r>
              <a:rPr lang="en-US" altLang="zh-CN" dirty="0"/>
              <a:t>&lt;filter&gt;</a:t>
            </a:r>
            <a:r>
              <a:rPr lang="en-US" altLang="zh-CN" u="sng" dirty="0" err="1"/>
              <a:t>src</a:t>
            </a:r>
            <a:r>
              <a:rPr lang="en-US" altLang="zh-CN" u="sng" dirty="0"/>
              <a:t>/main/filters/prod-</a:t>
            </a:r>
            <a:r>
              <a:rPr lang="en-US" altLang="zh-CN" u="sng" dirty="0" err="1"/>
              <a:t>config.properties</a:t>
            </a:r>
            <a:r>
              <a:rPr lang="en-US" altLang="zh-CN" u="sng" dirty="0"/>
              <a:t>&lt;/filter&gt;</a:t>
            </a:r>
          </a:p>
          <a:p>
            <a:pPr>
              <a:defRPr/>
            </a:pPr>
            <a:r>
              <a:rPr lang="en-US" altLang="zh-CN" dirty="0"/>
              <a:t>&lt;/filters&gt;</a:t>
            </a:r>
          </a:p>
          <a:p>
            <a:pPr>
              <a:defRPr/>
            </a:pPr>
            <a:r>
              <a:rPr lang="en-US" altLang="zh-CN" dirty="0"/>
              <a:t>&lt;</a:t>
            </a:r>
            <a:r>
              <a:rPr lang="en-US" altLang="zh-CN" dirty="0" err="1"/>
              <a:t>finalName</a:t>
            </a:r>
            <a:r>
              <a:rPr lang="en-US" altLang="zh-CN" dirty="0"/>
              <a:t>&gt;</a:t>
            </a:r>
            <a:r>
              <a:rPr lang="en-US" altLang="zh-CN" u="sng" dirty="0" err="1"/>
              <a:t>mavenapp</a:t>
            </a:r>
            <a:r>
              <a:rPr lang="en-US" altLang="zh-CN" u="sng" dirty="0"/>
              <a:t>&lt;/</a:t>
            </a:r>
            <a:r>
              <a:rPr lang="en-US" altLang="zh-CN" u="sng" dirty="0" err="1"/>
              <a:t>finalName</a:t>
            </a:r>
            <a:r>
              <a:rPr lang="en-US" altLang="zh-CN" u="sng" dirty="0"/>
              <a:t>&gt;</a:t>
            </a:r>
          </a:p>
          <a:p>
            <a:pPr>
              <a:defRPr/>
            </a:pPr>
            <a:r>
              <a:rPr lang="en-US" altLang="zh-CN" dirty="0"/>
              <a:t>&lt;resources&gt;</a:t>
            </a:r>
          </a:p>
          <a:p>
            <a:pPr>
              <a:defRPr/>
            </a:pPr>
            <a:r>
              <a:rPr lang="en-US" altLang="zh-CN" dirty="0"/>
              <a:t>&lt;resource&gt;</a:t>
            </a:r>
          </a:p>
          <a:p>
            <a:pPr>
              <a:defRPr/>
            </a:pPr>
            <a:r>
              <a:rPr lang="en-US" altLang="zh-CN" dirty="0"/>
              <a:t>&lt;directory&gt;</a:t>
            </a:r>
            <a:r>
              <a:rPr lang="en-US" altLang="zh-CN" u="sng" dirty="0" err="1"/>
              <a:t>src</a:t>
            </a:r>
            <a:r>
              <a:rPr lang="en-US" altLang="zh-CN" u="sng" dirty="0"/>
              <a:t>/main/resources&lt;/directory&gt;</a:t>
            </a:r>
          </a:p>
          <a:p>
            <a:pPr>
              <a:defRPr/>
            </a:pPr>
            <a:r>
              <a:rPr lang="en-US" altLang="zh-CN" dirty="0"/>
              <a:t>&lt;filtering&gt;true&lt;/filtering&gt;</a:t>
            </a:r>
          </a:p>
          <a:p>
            <a:pPr>
              <a:defRPr/>
            </a:pPr>
            <a:r>
              <a:rPr lang="en-US" altLang="zh-CN" dirty="0"/>
              <a:t>&lt;/resource&gt;</a:t>
            </a:r>
          </a:p>
          <a:p>
            <a:pPr>
              <a:defRPr/>
            </a:pPr>
            <a:r>
              <a:rPr lang="en-US" altLang="zh-CN" dirty="0"/>
              <a:t>&lt;/resources&gt;</a:t>
            </a:r>
          </a:p>
          <a:p>
            <a:pPr>
              <a:defRPr/>
            </a:pPr>
            <a:r>
              <a:rPr lang="en-US" altLang="zh-CN" dirty="0"/>
              <a:t>&lt;/build&gt;</a:t>
            </a:r>
          </a:p>
          <a:p>
            <a:pPr>
              <a:defRPr/>
            </a:pPr>
            <a:r>
              <a:rPr lang="en-US" altLang="zh-CN" dirty="0"/>
              <a:t>&lt;/profile&gt;</a:t>
            </a:r>
          </a:p>
          <a:p>
            <a:pPr>
              <a:defRPr/>
            </a:pPr>
            <a:r>
              <a:rPr lang="en-US" altLang="zh-CN" dirty="0"/>
              <a:t>&lt;/profiles&gt;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+mj-lt"/>
              <a:buAutoNum type="arabicPeriod"/>
              <a:defRPr/>
            </a:pPr>
            <a:r>
              <a:rPr lang="en-US" dirty="0"/>
              <a:t>. </a:t>
            </a:r>
            <a:r>
              <a:rPr lang="zh-CN" altLang="en-US" dirty="0"/>
              <a:t>编译源代码：</a:t>
            </a:r>
            <a:r>
              <a:rPr lang="en-US" dirty="0"/>
              <a:t> </a:t>
            </a:r>
            <a:r>
              <a:rPr lang="en-US" dirty="0" err="1"/>
              <a:t>mvn</a:t>
            </a:r>
            <a:r>
              <a:rPr lang="en-US" dirty="0"/>
              <a:t> compile</a:t>
            </a:r>
            <a:endParaRPr lang="zh-CN" altLang="en-US" dirty="0"/>
          </a:p>
          <a:p>
            <a:pPr>
              <a:buFont typeface="+mj-lt"/>
              <a:buAutoNum type="arabicPeriod"/>
              <a:defRPr/>
            </a:pPr>
            <a:r>
              <a:rPr lang="en-US" dirty="0"/>
              <a:t> </a:t>
            </a:r>
            <a:r>
              <a:rPr lang="zh-CN" altLang="en-US" dirty="0"/>
              <a:t>编译测试代码：</a:t>
            </a:r>
            <a:r>
              <a:rPr lang="en-US" dirty="0" err="1"/>
              <a:t>mvn</a:t>
            </a:r>
            <a:r>
              <a:rPr lang="en-US" dirty="0"/>
              <a:t> test-compile</a:t>
            </a:r>
            <a:endParaRPr lang="zh-CN" altLang="en-US" dirty="0"/>
          </a:p>
          <a:p>
            <a:pPr>
              <a:buFont typeface="+mj-lt"/>
              <a:buAutoNum type="arabicPeriod"/>
              <a:defRPr/>
            </a:pPr>
            <a:r>
              <a:rPr lang="en-US" dirty="0"/>
              <a:t> </a:t>
            </a:r>
            <a:r>
              <a:rPr lang="zh-CN" altLang="en-US" dirty="0"/>
              <a:t>运行测试：</a:t>
            </a:r>
            <a:r>
              <a:rPr lang="en-US" dirty="0" err="1"/>
              <a:t>mvn</a:t>
            </a:r>
            <a:r>
              <a:rPr lang="en-US" dirty="0"/>
              <a:t> test</a:t>
            </a:r>
            <a:endParaRPr lang="zh-CN" altLang="en-US" dirty="0"/>
          </a:p>
          <a:p>
            <a:pPr>
              <a:buFont typeface="+mj-lt"/>
              <a:buAutoNum type="arabicPeriod"/>
              <a:defRPr/>
            </a:pPr>
            <a:r>
              <a:rPr lang="en-US" dirty="0"/>
              <a:t> </a:t>
            </a:r>
            <a:r>
              <a:rPr lang="zh-CN" altLang="en-US" dirty="0"/>
              <a:t>产生</a:t>
            </a:r>
            <a:r>
              <a:rPr lang="en-US" dirty="0"/>
              <a:t>site</a:t>
            </a:r>
            <a:r>
              <a:rPr lang="zh-CN" altLang="en-US" dirty="0"/>
              <a:t>：</a:t>
            </a:r>
            <a:r>
              <a:rPr lang="en-US" dirty="0" err="1"/>
              <a:t>mvn</a:t>
            </a:r>
            <a:r>
              <a:rPr lang="en-US" dirty="0"/>
              <a:t> site</a:t>
            </a:r>
            <a:endParaRPr lang="zh-CN" altLang="en-US" dirty="0"/>
          </a:p>
          <a:p>
            <a:pPr>
              <a:buFont typeface="+mj-lt"/>
              <a:buAutoNum type="arabicPeriod"/>
              <a:defRPr/>
            </a:pPr>
            <a:r>
              <a:rPr lang="en-US" dirty="0"/>
              <a:t> </a:t>
            </a:r>
            <a:r>
              <a:rPr lang="zh-CN" altLang="en-US" dirty="0"/>
              <a:t>打包：</a:t>
            </a:r>
            <a:r>
              <a:rPr lang="en-US" dirty="0" err="1"/>
              <a:t>mvn</a:t>
            </a:r>
            <a:r>
              <a:rPr lang="en-US" dirty="0"/>
              <a:t> package</a:t>
            </a:r>
            <a:endParaRPr lang="zh-CN" altLang="en-US" dirty="0"/>
          </a:p>
          <a:p>
            <a:pPr>
              <a:buFont typeface="+mj-lt"/>
              <a:buAutoNum type="arabicPeriod"/>
              <a:defRPr/>
            </a:pPr>
            <a:r>
              <a:rPr lang="en-US" dirty="0"/>
              <a:t> </a:t>
            </a:r>
            <a:r>
              <a:rPr lang="zh-CN" altLang="en-US" dirty="0"/>
              <a:t>清除产生的项目：</a:t>
            </a:r>
            <a:r>
              <a:rPr lang="en-US" dirty="0" err="1"/>
              <a:t>mvn</a:t>
            </a:r>
            <a:r>
              <a:rPr lang="en-US" dirty="0"/>
              <a:t> clean</a:t>
            </a:r>
            <a:endParaRPr lang="zh-CN" altLang="en-US" dirty="0"/>
          </a:p>
          <a:p>
            <a:pPr>
              <a:buFont typeface="+mj-lt"/>
              <a:buAutoNum type="arabicPeriod"/>
              <a:defRPr/>
            </a:pPr>
            <a:r>
              <a:rPr lang="en-US" dirty="0"/>
              <a:t> </a:t>
            </a:r>
            <a:r>
              <a:rPr lang="zh-CN" altLang="en-US" dirty="0"/>
              <a:t>生成</a:t>
            </a:r>
            <a:r>
              <a:rPr lang="en-US" dirty="0"/>
              <a:t>eclipse</a:t>
            </a:r>
            <a:r>
              <a:rPr lang="zh-CN" altLang="en-US" dirty="0"/>
              <a:t>项目：</a:t>
            </a: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eclipse:eclipse</a:t>
            </a:r>
            <a:r>
              <a:rPr lang="zh-CN" altLang="en-US" dirty="0"/>
              <a:t>， 生成</a:t>
            </a:r>
            <a:r>
              <a:rPr lang="en-US" dirty="0"/>
              <a:t>idea</a:t>
            </a:r>
            <a:r>
              <a:rPr lang="zh-CN" altLang="en-US" dirty="0"/>
              <a:t>项目 </a:t>
            </a: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idea:idea</a:t>
            </a:r>
            <a:r>
              <a:rPr lang="en-US" dirty="0"/>
              <a:t> </a:t>
            </a:r>
            <a:r>
              <a:rPr lang="zh-CN" altLang="en-US" dirty="0"/>
              <a:t>这年头现在先进了，不用运行也能导入</a:t>
            </a:r>
            <a:r>
              <a:rPr lang="en-US" dirty="0"/>
              <a:t>idea</a:t>
            </a:r>
            <a:r>
              <a:rPr lang="zh-CN" altLang="en-US" dirty="0"/>
              <a:t>工具上了</a:t>
            </a:r>
          </a:p>
          <a:p>
            <a:pPr>
              <a:buFont typeface="+mj-lt"/>
              <a:buAutoNum type="arabicPeriod"/>
              <a:defRPr/>
            </a:pPr>
            <a:r>
              <a:rPr lang="en-US" dirty="0"/>
              <a:t>. </a:t>
            </a:r>
            <a:r>
              <a:rPr lang="zh-CN" altLang="en-US" dirty="0"/>
              <a:t>编译测试的内容：</a:t>
            </a:r>
            <a:r>
              <a:rPr lang="en-US" dirty="0" err="1"/>
              <a:t>mvn</a:t>
            </a:r>
            <a:r>
              <a:rPr lang="en-US" dirty="0"/>
              <a:t> test-compile</a:t>
            </a:r>
            <a:endParaRPr lang="zh-CN" altLang="en-US" dirty="0"/>
          </a:p>
          <a:p>
            <a:pPr>
              <a:buFont typeface="+mj-lt"/>
              <a:buAutoNum type="arabicPeriod"/>
              <a:defRPr/>
            </a:pPr>
            <a:r>
              <a:rPr lang="en-US" dirty="0"/>
              <a:t> </a:t>
            </a:r>
            <a:r>
              <a:rPr lang="zh-CN" altLang="en-US" dirty="0"/>
              <a:t>只打</a:t>
            </a:r>
            <a:r>
              <a:rPr lang="en-US" dirty="0"/>
              <a:t>jar</a:t>
            </a:r>
            <a:r>
              <a:rPr lang="zh-CN" altLang="en-US" dirty="0"/>
              <a:t>包</a:t>
            </a:r>
            <a:r>
              <a:rPr lang="en-US" dirty="0"/>
              <a:t>: </a:t>
            </a: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jar:jar</a:t>
            </a:r>
            <a:r>
              <a:rPr lang="en-US" dirty="0"/>
              <a:t>  </a:t>
            </a: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source:jar</a:t>
            </a:r>
            <a:endParaRPr lang="zh-CN" altLang="en-US" dirty="0"/>
          </a:p>
          <a:p>
            <a:pPr>
              <a:buFont typeface="+mj-lt"/>
              <a:buAutoNum type="arabicPeriod"/>
              <a:defRPr/>
            </a:pPr>
            <a:r>
              <a:rPr lang="zh-CN" altLang="en-US" dirty="0"/>
              <a:t>当开发一个带有很多失败单元测试的系统</a:t>
            </a:r>
          </a:p>
          <a:p>
            <a:pPr>
              <a:defRPr/>
            </a:pPr>
            <a:r>
              <a:rPr lang="en-US" dirty="0" err="1"/>
              <a:t>mvn</a:t>
            </a:r>
            <a:r>
              <a:rPr lang="en-US" dirty="0"/>
              <a:t> test -</a:t>
            </a:r>
            <a:r>
              <a:rPr lang="en-US" dirty="0" err="1"/>
              <a:t>Dmaven.test.failure.ignore</a:t>
            </a:r>
            <a:r>
              <a:rPr lang="en-US" dirty="0"/>
              <a:t>=true</a:t>
            </a:r>
            <a:endParaRPr lang="zh-CN" altLang="en-US" dirty="0"/>
          </a:p>
          <a:p>
            <a:pPr>
              <a:buFont typeface="+mj-lt"/>
              <a:buAutoNum type="arabicPeriod"/>
              <a:defRPr/>
            </a:pPr>
            <a:r>
              <a:rPr lang="zh-CN" altLang="en-US" dirty="0"/>
              <a:t>想要整个的跳过测试</a:t>
            </a:r>
          </a:p>
          <a:p>
            <a:pPr>
              <a:defRPr/>
            </a:pPr>
            <a:r>
              <a:rPr lang="en-US" dirty="0" err="1"/>
              <a:t>mvn</a:t>
            </a:r>
            <a:r>
              <a:rPr lang="en-US" dirty="0"/>
              <a:t> install -</a:t>
            </a:r>
            <a:r>
              <a:rPr lang="en-US" dirty="0" err="1"/>
              <a:t>Dmaven.test.skip</a:t>
            </a:r>
            <a:r>
              <a:rPr lang="en-US" dirty="0"/>
              <a:t>=true</a:t>
            </a:r>
            <a:endParaRPr lang="zh-CN" altLang="en-US" dirty="0"/>
          </a:p>
          <a:p>
            <a:pPr>
              <a:buFont typeface="+mj-lt"/>
              <a:buAutoNum type="arabicPeriod"/>
              <a:defRPr/>
            </a:pPr>
            <a:r>
              <a:rPr lang="en-US" dirty="0"/>
              <a:t> maven</a:t>
            </a:r>
            <a:r>
              <a:rPr lang="zh-CN" altLang="en-US" dirty="0"/>
              <a:t>命令把应用打包成相应的</a:t>
            </a:r>
            <a:r>
              <a:rPr lang="en-US" dirty="0"/>
              <a:t>tar.gz</a:t>
            </a:r>
            <a:r>
              <a:rPr lang="zh-CN" altLang="en-US" dirty="0"/>
              <a:t>包</a:t>
            </a:r>
          </a:p>
          <a:p>
            <a:pPr>
              <a:defRPr/>
            </a:pP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assembly:assembly</a:t>
            </a:r>
            <a:endParaRPr 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生成 </a:t>
            </a:r>
            <a:r>
              <a:rPr lang="en-US" altLang="zh-CN" dirty="0"/>
              <a:t>eclipse</a:t>
            </a:r>
            <a:r>
              <a:rPr lang="zh-CN" altLang="en-US" dirty="0"/>
              <a:t>项目</a:t>
            </a:r>
          </a:p>
          <a:p>
            <a:pPr>
              <a:defRPr/>
            </a:pPr>
            <a:r>
              <a:rPr lang="en-US" altLang="zh-CN" dirty="0" err="1"/>
              <a:t>mvn</a:t>
            </a:r>
            <a:r>
              <a:rPr lang="en-US" altLang="zh-CN" dirty="0"/>
              <a:t> </a:t>
            </a:r>
            <a:r>
              <a:rPr lang="en-US" altLang="zh-CN" dirty="0" err="1"/>
              <a:t>eclipse:eclipse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项目生成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  <a:p>
            <a:pPr>
              <a:defRPr/>
            </a:pPr>
            <a:r>
              <a:rPr lang="en-US" altLang="zh-CN" dirty="0" err="1"/>
              <a:t>mvn</a:t>
            </a:r>
            <a:r>
              <a:rPr lang="en-US" altLang="zh-CN" dirty="0"/>
              <a:t> package -</a:t>
            </a:r>
            <a:r>
              <a:rPr lang="en-US" altLang="zh-CN" dirty="0" err="1"/>
              <a:t>Dtest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项目生成 </a:t>
            </a:r>
            <a:r>
              <a:rPr lang="en-US" altLang="zh-CN" dirty="0"/>
              <a:t>java doc</a:t>
            </a:r>
          </a:p>
          <a:p>
            <a:pPr>
              <a:defRPr/>
            </a:pPr>
            <a:r>
              <a:rPr lang="en-US" altLang="zh-CN" dirty="0" err="1"/>
              <a:t>mvn</a:t>
            </a:r>
            <a:r>
              <a:rPr lang="en-US" altLang="zh-CN" dirty="0"/>
              <a:t> package -</a:t>
            </a:r>
            <a:r>
              <a:rPr lang="en-US" altLang="zh-CN" dirty="0" err="1"/>
              <a:t>Dtest</a:t>
            </a:r>
            <a:r>
              <a:rPr lang="en-US" altLang="zh-CN" dirty="0"/>
              <a:t> </a:t>
            </a:r>
            <a:r>
              <a:rPr lang="en-US" altLang="zh-CN" dirty="0" err="1"/>
              <a:t>javadoc:javadoc</a:t>
            </a:r>
            <a:r>
              <a:rPr lang="en-US" altLang="zh-CN" dirty="0"/>
              <a:t> 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 err="1"/>
              <a:t>mvn</a:t>
            </a:r>
            <a:r>
              <a:rPr lang="en-US" altLang="zh-CN" dirty="0"/>
              <a:t> package -</a:t>
            </a:r>
            <a:r>
              <a:rPr lang="en-US" altLang="zh-CN" dirty="0" err="1"/>
              <a:t>Dtest</a:t>
            </a:r>
            <a:r>
              <a:rPr lang="en-US" altLang="zh-CN" dirty="0"/>
              <a:t> </a:t>
            </a:r>
            <a:r>
              <a:rPr lang="en-US" altLang="zh-CN" dirty="0" err="1"/>
              <a:t>assembly:assembly</a:t>
            </a:r>
            <a:r>
              <a:rPr lang="en-US" altLang="zh-CN" dirty="0"/>
              <a:t> 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产生项目原文件</a:t>
            </a:r>
          </a:p>
          <a:p>
            <a:pPr>
              <a:defRPr/>
            </a:pPr>
            <a:r>
              <a:rPr lang="en-US" altLang="zh-CN" dirty="0" err="1"/>
              <a:t>mvn</a:t>
            </a:r>
            <a:r>
              <a:rPr lang="en-US" altLang="zh-CN" dirty="0"/>
              <a:t> </a:t>
            </a:r>
            <a:r>
              <a:rPr lang="en-US" altLang="zh-CN" dirty="0" err="1"/>
              <a:t>source:jar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web: </a:t>
            </a:r>
            <a:r>
              <a:rPr lang="en-US" altLang="zh-CN" dirty="0" err="1"/>
              <a:t>mvn</a:t>
            </a:r>
            <a:r>
              <a:rPr lang="en-US" altLang="zh-CN" dirty="0"/>
              <a:t> -</a:t>
            </a:r>
            <a:r>
              <a:rPr lang="en-US" altLang="zh-CN" dirty="0" err="1"/>
              <a:t>Dmaven.test.skip</a:t>
            </a:r>
            <a:r>
              <a:rPr lang="en-US" altLang="zh-CN" dirty="0"/>
              <a:t> package install</a:t>
            </a:r>
          </a:p>
          <a:p>
            <a:pPr>
              <a:defRPr/>
            </a:pPr>
            <a:r>
              <a:rPr lang="en-US" altLang="zh-CN" dirty="0" err="1"/>
              <a:t>jboss</a:t>
            </a:r>
            <a:r>
              <a:rPr lang="zh-CN" altLang="en-US" dirty="0"/>
              <a:t>插件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en-US" altLang="zh-CN" dirty="0" err="1"/>
              <a:t>mvn</a:t>
            </a:r>
            <a:r>
              <a:rPr lang="en-US" altLang="zh-CN" dirty="0"/>
              <a:t> -</a:t>
            </a:r>
            <a:r>
              <a:rPr lang="en-US" altLang="zh-CN" dirty="0" err="1"/>
              <a:t>Dmaven.test.skip</a:t>
            </a:r>
            <a:r>
              <a:rPr lang="en-US" altLang="zh-CN" dirty="0"/>
              <a:t> package</a:t>
            </a:r>
          </a:p>
          <a:p>
            <a:pPr>
              <a:defRPr/>
            </a:pPr>
            <a:r>
              <a:rPr lang="zh-CN" altLang="en-US" dirty="0"/>
              <a:t>跳过测试打包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接口测试：</a:t>
            </a:r>
            <a:r>
              <a:rPr lang="en-US" altLang="zh-CN" dirty="0" err="1"/>
              <a:t>mvn</a:t>
            </a:r>
            <a:r>
              <a:rPr lang="en-US" altLang="zh-CN" dirty="0"/>
              <a:t> -U clean install -</a:t>
            </a:r>
            <a:r>
              <a:rPr lang="en-US" altLang="zh-CN" dirty="0" err="1"/>
              <a:t>Dmaven.test.failure.ignore</a:t>
            </a:r>
            <a:r>
              <a:rPr lang="en-US" altLang="zh-CN" dirty="0"/>
              <a:t>=true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单个类的测试：</a:t>
            </a:r>
            <a:r>
              <a:rPr lang="en-US" altLang="zh-CN" dirty="0" err="1"/>
              <a:t>mvn</a:t>
            </a:r>
            <a:r>
              <a:rPr lang="en-US" altLang="zh-CN" dirty="0"/>
              <a:t> test -</a:t>
            </a:r>
            <a:r>
              <a:rPr lang="en-US" altLang="zh-CN" dirty="0" err="1"/>
              <a:t>Dtest</a:t>
            </a:r>
            <a:r>
              <a:rPr lang="en-US" altLang="zh-CN" dirty="0"/>
              <a:t>=</a:t>
            </a:r>
            <a:r>
              <a:rPr lang="en-US" altLang="zh-CN" dirty="0" err="1"/>
              <a:t>com.matrix.tbtry.ao.reportao.ReportAOaddReportTest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/>
              <a:t>maven</a:t>
            </a:r>
            <a:r>
              <a:rPr lang="zh-CN" altLang="en-US" dirty="0"/>
              <a:t>命令：</a:t>
            </a:r>
            <a:r>
              <a:rPr lang="en-US" altLang="zh-CN" dirty="0" err="1"/>
              <a:t>mvn</a:t>
            </a:r>
            <a:r>
              <a:rPr lang="en-US" altLang="zh-CN" dirty="0"/>
              <a:t> </a:t>
            </a:r>
            <a:r>
              <a:rPr lang="en-US" altLang="zh-CN" dirty="0" err="1"/>
              <a:t>dependency:sources</a:t>
            </a:r>
            <a:r>
              <a:rPr lang="en-US" altLang="zh-CN" dirty="0"/>
              <a:t> </a:t>
            </a:r>
            <a:r>
              <a:rPr lang="zh-CN" altLang="en-US" dirty="0"/>
              <a:t>下载依赖包的源代码。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en-US" altLang="zh-CN" dirty="0"/>
              <a:t>2. </a:t>
            </a:r>
            <a:r>
              <a:rPr lang="zh-CN" altLang="en-US" dirty="0"/>
              <a:t>使用参数： </a:t>
            </a:r>
            <a:r>
              <a:rPr lang="en-US" altLang="zh-CN" dirty="0"/>
              <a:t>-</a:t>
            </a:r>
            <a:r>
              <a:rPr lang="en-US" altLang="zh-CN" dirty="0" err="1"/>
              <a:t>DdownloadSources</a:t>
            </a:r>
            <a:r>
              <a:rPr lang="en-US" altLang="zh-CN" dirty="0"/>
              <a:t>=true </a:t>
            </a:r>
            <a:r>
              <a:rPr lang="zh-CN" altLang="en-US" dirty="0"/>
              <a:t>下载源代码</a:t>
            </a:r>
            <a:r>
              <a:rPr lang="en-US" altLang="zh-CN" dirty="0"/>
              <a:t>jar</a:t>
            </a:r>
            <a:r>
              <a:rPr lang="zh-CN" altLang="en-US" dirty="0"/>
              <a:t>。 </a:t>
            </a:r>
            <a:r>
              <a:rPr lang="en-US" altLang="zh-CN" dirty="0"/>
              <a:t>-</a:t>
            </a:r>
            <a:r>
              <a:rPr lang="en-US" altLang="zh-CN" dirty="0" err="1"/>
              <a:t>DdownloadJavadocs</a:t>
            </a:r>
            <a:r>
              <a:rPr lang="en-US" altLang="zh-CN" dirty="0"/>
              <a:t>=true </a:t>
            </a:r>
            <a:r>
              <a:rPr lang="zh-CN" altLang="en-US" dirty="0"/>
              <a:t>下载</a:t>
            </a:r>
            <a:r>
              <a:rPr lang="en-US" altLang="zh-CN" dirty="0" err="1"/>
              <a:t>javadoc</a:t>
            </a:r>
            <a:r>
              <a:rPr lang="zh-CN" altLang="en-US" dirty="0"/>
              <a:t>包。</a:t>
            </a:r>
          </a:p>
          <a:p>
            <a:pPr>
              <a:defRPr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8205837" y="11263455"/>
            <a:ext cx="7845326" cy="550368"/>
          </a:xfrm>
          <a:prstGeom prst="roundRect">
            <a:avLst>
              <a:gd name="adj" fmla="val 34613"/>
            </a:avLst>
          </a:prstGeom>
          <a:solidFill>
            <a:srgbClr val="0365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0365C0"/>
                </a:solidFill>
              </a:defRPr>
            </a:pPr>
            <a:endParaRPr/>
          </a:p>
        </p:txBody>
      </p:sp>
      <p:sp>
        <p:nvSpPr>
          <p:cNvPr id="6" name="Shape 6"/>
          <p:cNvSpPr/>
          <p:nvPr/>
        </p:nvSpPr>
        <p:spPr>
          <a:xfrm>
            <a:off x="8655049" y="11253743"/>
            <a:ext cx="692497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国内领先的互联网供应链金融信息服务平台</a:t>
            </a:r>
          </a:p>
        </p:txBody>
      </p:sp>
      <p:pic>
        <p:nvPicPr>
          <p:cNvPr id="7" name="ppt-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831824"/>
            <a:ext cx="24384001" cy="1896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-0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89837" y="958056"/>
            <a:ext cx="5004326" cy="4992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pt-05-0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4" y="-1"/>
            <a:ext cx="24374132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铜掌柜-图标-封底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4" y="-1"/>
            <a:ext cx="2437413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/>
        </p:nvSpPr>
        <p:spPr>
          <a:xfrm>
            <a:off x="12198350" y="11787222"/>
            <a:ext cx="7607301" cy="65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2000">
                <a:solidFill>
                  <a:srgbClr val="E3E4E6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E3E4E6"/>
                </a:solidFill>
              </a:rPr>
              <a:t>本策划书版权由铜掌柜所有未经允许任何人不得拷贝、转载、发布</a:t>
            </a:r>
          </a:p>
        </p:txBody>
      </p:sp>
      <p:pic>
        <p:nvPicPr>
          <p:cNvPr id="19" name="感叹号-0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18950" y="12007888"/>
            <a:ext cx="292100" cy="279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sz="8400"/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正文级别 1</a:t>
            </a:r>
          </a:p>
          <a:p>
            <a:pPr lvl="1">
              <a:defRPr sz="1800"/>
            </a:pPr>
            <a:r>
              <a:rPr sz="4400"/>
              <a:t>正文级别 2</a:t>
            </a:r>
          </a:p>
          <a:p>
            <a:pPr lvl="2">
              <a:defRPr sz="1800"/>
            </a:pPr>
            <a:r>
              <a:rPr sz="4400"/>
              <a:t>正文级别 3</a:t>
            </a:r>
          </a:p>
          <a:p>
            <a:pPr lvl="3">
              <a:defRPr sz="1800"/>
            </a:pPr>
            <a:r>
              <a:rPr sz="4400"/>
              <a:t>正文级别 4</a:t>
            </a:r>
          </a:p>
          <a:p>
            <a:pPr lvl="4">
              <a:defRPr sz="1800"/>
            </a:pPr>
            <a:r>
              <a:rPr sz="44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正文级别 1</a:t>
            </a:r>
          </a:p>
          <a:p>
            <a:pPr lvl="1">
              <a:defRPr sz="1800"/>
            </a:pPr>
            <a:r>
              <a:rPr sz="5200"/>
              <a:t>正文级别 2</a:t>
            </a:r>
          </a:p>
          <a:p>
            <a:pPr lvl="2">
              <a:defRPr sz="1800"/>
            </a:pPr>
            <a:r>
              <a:rPr sz="5200"/>
              <a:t>正文级别 3</a:t>
            </a:r>
          </a:p>
          <a:p>
            <a:pPr lvl="3">
              <a:defRPr sz="1800"/>
            </a:pPr>
            <a:r>
              <a:rPr sz="5200"/>
              <a:t>正文级别 4</a:t>
            </a:r>
          </a:p>
          <a:p>
            <a:pPr lvl="4">
              <a:defRPr sz="1800"/>
            </a:pPr>
            <a:r>
              <a:rPr sz="52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/>
            </a:pPr>
            <a:r>
              <a:rPr sz="4500"/>
              <a:t>正文级别 1</a:t>
            </a:r>
          </a:p>
          <a:p>
            <a:pPr lvl="1">
              <a:defRPr sz="1800"/>
            </a:pPr>
            <a:r>
              <a:rPr sz="4500"/>
              <a:t>正文级别 2</a:t>
            </a:r>
          </a:p>
          <a:p>
            <a:pPr lvl="2">
              <a:defRPr sz="1800"/>
            </a:pPr>
            <a:r>
              <a:rPr sz="4500"/>
              <a:t>正文级别 3</a:t>
            </a:r>
          </a:p>
          <a:p>
            <a:pPr lvl="3">
              <a:defRPr sz="1800"/>
            </a:pPr>
            <a:r>
              <a:rPr sz="4500"/>
              <a:t>正文级别 4</a:t>
            </a:r>
          </a:p>
          <a:p>
            <a:pPr lvl="4">
              <a:defRPr sz="1800"/>
            </a:pPr>
            <a:r>
              <a:rPr sz="45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正文级别 1</a:t>
            </a:r>
          </a:p>
          <a:p>
            <a:pPr lvl="1">
              <a:defRPr sz="1800"/>
            </a:pPr>
            <a:r>
              <a:rPr sz="5200"/>
              <a:t>正文级别 2</a:t>
            </a:r>
          </a:p>
          <a:p>
            <a:pPr lvl="2">
              <a:defRPr sz="1800"/>
            </a:pPr>
            <a:r>
              <a:rPr sz="5200"/>
              <a:t>正文级别 3</a:t>
            </a:r>
          </a:p>
          <a:p>
            <a:pPr lvl="3">
              <a:defRPr sz="1800"/>
            </a:pPr>
            <a:r>
              <a:rPr sz="5200"/>
              <a:t>正文级别 4</a:t>
            </a:r>
          </a:p>
          <a:p>
            <a:pPr lvl="4">
              <a:defRPr sz="1800"/>
            </a:pPr>
            <a:r>
              <a:rPr sz="52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11200"/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200"/>
              <a:t>正文级别 1</a:t>
            </a:r>
          </a:p>
          <a:p>
            <a:pPr lvl="1">
              <a:defRPr sz="1800"/>
            </a:pPr>
            <a:r>
              <a:rPr sz="5200"/>
              <a:t>正文级别 2</a:t>
            </a:r>
          </a:p>
          <a:p>
            <a:pPr lvl="2">
              <a:defRPr sz="1800"/>
            </a:pPr>
            <a:r>
              <a:rPr sz="5200"/>
              <a:t>正文级别 3</a:t>
            </a:r>
          </a:p>
          <a:p>
            <a:pPr lvl="3">
              <a:defRPr sz="1800"/>
            </a:pPr>
            <a:r>
              <a:rPr sz="5200"/>
              <a:t>正文级别 4</a:t>
            </a:r>
          </a:p>
          <a:p>
            <a:pPr lvl="4">
              <a:defRPr sz="1800"/>
            </a:pPr>
            <a:r>
              <a:rPr sz="52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algn="ctr" defTabSz="8255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natype.com/books/maven-book/reference_zh/public-book.html" TargetMode="External"/><Relationship Id="rId7" Type="http://schemas.openxmlformats.org/officeDocument/2006/relationships/hyperlink" Target="http://groups.google.com/group/maven-zh" TargetMode="External"/><Relationship Id="rId2" Type="http://schemas.openxmlformats.org/officeDocument/2006/relationships/hyperlink" Target="http://www.sonatype.com/books/maven-book/reference/public-boo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uvenshun.javaeye.com/" TargetMode="External"/><Relationship Id="rId5" Type="http://schemas.openxmlformats.org/officeDocument/2006/relationships/hyperlink" Target="http://maven.apache.org/plugins/index.html" TargetMode="External"/><Relationship Id="rId4" Type="http://schemas.openxmlformats.org/officeDocument/2006/relationships/hyperlink" Target="http://www.sonatype.com/people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downloa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976234" y="7318049"/>
            <a:ext cx="21574276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81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lang="en-US" altLang="zh-CN" sz="8800" dirty="0"/>
              <a:t>Maven</a:t>
            </a:r>
            <a:r>
              <a:rPr lang="zh-CN" altLang="en-US" sz="8800" dirty="0"/>
              <a:t>构建管理及</a:t>
            </a:r>
            <a:r>
              <a:rPr lang="en-US" altLang="zh-CN" sz="8800" dirty="0" err="1"/>
              <a:t>mave</a:t>
            </a:r>
            <a:r>
              <a:rPr lang="zh-CN" altLang="en-US" sz="8800" dirty="0"/>
              <a:t>仓库</a:t>
            </a:r>
            <a:r>
              <a:rPr lang="en-US" altLang="zh-CN" sz="8800" dirty="0"/>
              <a:t>nexus</a:t>
            </a:r>
            <a:r>
              <a:rPr lang="zh-CN" altLang="en-US" sz="8800" dirty="0"/>
              <a:t>私服</a:t>
            </a:r>
            <a:endParaRPr lang="en-US" altLang="zh-CN" sz="8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4796" y="785770"/>
            <a:ext cx="2264584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坐标和依赖</a:t>
            </a:r>
          </a:p>
        </p:txBody>
      </p:sp>
      <p:sp>
        <p:nvSpPr>
          <p:cNvPr id="3" name="矩形 2"/>
          <p:cNvSpPr/>
          <p:nvPr/>
        </p:nvSpPr>
        <p:spPr>
          <a:xfrm>
            <a:off x="619044" y="2357406"/>
            <a:ext cx="22931598" cy="8748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fontAlgn="auto" hangingPunct="1">
              <a:lnSpc>
                <a:spcPct val="250000"/>
              </a:lnSpc>
              <a:spcBef>
                <a:spcPts val="864"/>
              </a:spcBef>
              <a:spcAft>
                <a:spcPts val="0"/>
              </a:spcAft>
              <a:buFont typeface="Calibri" pitchFamily="34" charset="0"/>
              <a:buChar char="*"/>
              <a:defRPr/>
            </a:pPr>
            <a:r>
              <a:rPr lang="en-US" altLang="zh-CN" sz="5400" dirty="0"/>
              <a:t>groupId:  </a:t>
            </a:r>
            <a:r>
              <a:rPr lang="en-US" altLang="zh-CN" sz="5400" u="sng" dirty="0" err="1">
                <a:solidFill>
                  <a:srgbClr val="FF0000"/>
                </a:solidFill>
              </a:rPr>
              <a:t>com.tzg.toolkit</a:t>
            </a:r>
            <a:endParaRPr lang="en-US" altLang="zh-CN" sz="5400" u="sng" dirty="0">
              <a:solidFill>
                <a:srgbClr val="FF0000"/>
              </a:solidFill>
            </a:endParaRPr>
          </a:p>
          <a:p>
            <a:pPr algn="l" eaLnBrk="1" fontAlgn="auto" hangingPunct="1">
              <a:lnSpc>
                <a:spcPct val="250000"/>
              </a:lnSpc>
              <a:spcBef>
                <a:spcPts val="864"/>
              </a:spcBef>
              <a:spcAft>
                <a:spcPts val="0"/>
              </a:spcAft>
              <a:buFont typeface="Calibri" pitchFamily="34" charset="0"/>
              <a:buChar char="*"/>
              <a:defRPr/>
            </a:pPr>
            <a:r>
              <a:rPr lang="en-US" altLang="zh-CN" sz="5400" dirty="0" err="1"/>
              <a:t>artifactId</a:t>
            </a:r>
            <a:r>
              <a:rPr lang="en-US" altLang="zh-CN" sz="5400" dirty="0"/>
              <a:t>  </a:t>
            </a:r>
            <a:r>
              <a:rPr lang="en-US" altLang="zh-CN" sz="5400" u="sng" dirty="0" err="1">
                <a:solidFill>
                  <a:schemeClr val="accent1"/>
                </a:solidFill>
              </a:rPr>
              <a:t>tzg</a:t>
            </a:r>
            <a:r>
              <a:rPr lang="en-US" altLang="zh-CN" sz="5400" u="sng" dirty="0">
                <a:solidFill>
                  <a:schemeClr val="accent1"/>
                </a:solidFill>
              </a:rPr>
              <a:t>-toolkit</a:t>
            </a:r>
            <a:endParaRPr lang="en-US" altLang="zh-CN" sz="5400" dirty="0">
              <a:solidFill>
                <a:schemeClr val="accent1"/>
              </a:solidFill>
            </a:endParaRPr>
          </a:p>
          <a:p>
            <a:pPr algn="l" eaLnBrk="1" fontAlgn="auto" hangingPunct="1">
              <a:lnSpc>
                <a:spcPct val="250000"/>
              </a:lnSpc>
              <a:spcBef>
                <a:spcPts val="864"/>
              </a:spcBef>
              <a:spcAft>
                <a:spcPts val="0"/>
              </a:spcAft>
              <a:buFont typeface="Calibri" pitchFamily="34" charset="0"/>
              <a:buChar char="*"/>
              <a:defRPr/>
            </a:pPr>
            <a:r>
              <a:rPr lang="en-US" altLang="zh-CN" sz="5400" dirty="0"/>
              <a:t>version  </a:t>
            </a:r>
            <a:r>
              <a:rPr lang="en-US" altLang="zh-CN" sz="5400" u="sng" dirty="0">
                <a:solidFill>
                  <a:srgbClr val="00B050"/>
                </a:solidFill>
              </a:rPr>
              <a:t>1.0</a:t>
            </a:r>
            <a:r>
              <a:rPr lang="en-US" altLang="zh-CN" sz="5400" dirty="0">
                <a:solidFill>
                  <a:srgbClr val="00B050"/>
                </a:solidFill>
              </a:rPr>
              <a:t> (2.0</a:t>
            </a:r>
            <a:r>
              <a:rPr lang="zh-CN" altLang="en-US" sz="5400" dirty="0">
                <a:solidFill>
                  <a:srgbClr val="00B050"/>
                </a:solidFill>
              </a:rPr>
              <a:t>，</a:t>
            </a:r>
            <a:r>
              <a:rPr lang="en-US" altLang="zh-CN" sz="5400" dirty="0">
                <a:solidFill>
                  <a:srgbClr val="00B050"/>
                </a:solidFill>
              </a:rPr>
              <a:t>3.0-SNAPSHOT …)</a:t>
            </a:r>
          </a:p>
          <a:p>
            <a:pPr algn="l" eaLnBrk="1" fontAlgn="auto" hangingPunct="1">
              <a:lnSpc>
                <a:spcPct val="250000"/>
              </a:lnSpc>
              <a:spcBef>
                <a:spcPts val="864"/>
              </a:spcBef>
              <a:spcAft>
                <a:spcPts val="0"/>
              </a:spcAft>
              <a:buFont typeface="Calibri" pitchFamily="34" charset="0"/>
              <a:buChar char="*"/>
              <a:defRPr/>
            </a:pPr>
            <a:r>
              <a:rPr lang="en-US" altLang="zh-CN" sz="5400" dirty="0"/>
              <a:t>packaging  </a:t>
            </a:r>
            <a:r>
              <a:rPr lang="en-US" altLang="zh-CN" sz="5400" u="sng" dirty="0">
                <a:solidFill>
                  <a:srgbClr val="FFC000"/>
                </a:solidFill>
              </a:rPr>
              <a:t>jar</a:t>
            </a:r>
            <a:r>
              <a:rPr lang="en-US" altLang="zh-CN" sz="5400" dirty="0">
                <a:solidFill>
                  <a:srgbClr val="FFC000"/>
                </a:solidFill>
              </a:rPr>
              <a:t> (war …)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6234" y="857208"/>
            <a:ext cx="223600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传递性依赖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738" y="2500282"/>
            <a:ext cx="21645714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1404862" y="8572512"/>
            <a:ext cx="213599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buFont typeface="Calibri" pitchFamily="34" charset="0"/>
              <a:buChar char="*"/>
              <a:defRPr/>
            </a:pPr>
            <a:r>
              <a:rPr lang="zh-CN" altLang="en-US" sz="3600" dirty="0"/>
              <a:t>使用</a:t>
            </a:r>
            <a:r>
              <a:rPr lang="en-US" altLang="zh-CN" sz="3600" dirty="0"/>
              <a:t>spring-core</a:t>
            </a:r>
            <a:r>
              <a:rPr lang="zh-CN" altLang="en-US" sz="3600" dirty="0"/>
              <a:t>的时候，不用考虑</a:t>
            </a:r>
            <a:r>
              <a:rPr lang="en-US" altLang="zh-CN" sz="3600" dirty="0"/>
              <a:t>spring-core</a:t>
            </a:r>
            <a:r>
              <a:rPr lang="zh-CN" altLang="en-US" sz="3600" dirty="0"/>
              <a:t>依赖了什么</a:t>
            </a:r>
            <a:endParaRPr lang="en-US" altLang="zh-CN" sz="3600" dirty="0"/>
          </a:p>
          <a:p>
            <a:pPr algn="l" eaLnBrk="1" hangingPunct="1">
              <a:buFont typeface="Calibri" pitchFamily="34" charset="0"/>
              <a:buChar char="*"/>
              <a:defRPr/>
            </a:pPr>
            <a:endParaRPr lang="en-US" altLang="zh-CN" sz="3600" dirty="0"/>
          </a:p>
          <a:p>
            <a:pPr algn="l" eaLnBrk="1" hangingPunct="1">
              <a:buFont typeface="Calibri" pitchFamily="34" charset="0"/>
              <a:buChar char="*"/>
              <a:defRPr/>
            </a:pPr>
            <a:r>
              <a:rPr lang="zh-CN" altLang="en-US" sz="3600" dirty="0"/>
              <a:t>万一出现问题的时候</a:t>
            </a:r>
            <a:r>
              <a:rPr lang="en-US" altLang="zh-CN" sz="3600" dirty="0"/>
              <a:t>(</a:t>
            </a:r>
            <a:r>
              <a:rPr lang="zh-CN" altLang="en-US" sz="3600" dirty="0"/>
              <a:t>依赖冲突</a:t>
            </a:r>
            <a:r>
              <a:rPr lang="en-US" altLang="zh-CN" sz="3600" dirty="0"/>
              <a:t>)</a:t>
            </a:r>
            <a:r>
              <a:rPr lang="zh-CN" altLang="en-US" sz="3600" dirty="0"/>
              <a:t>，不得不去了解</a:t>
            </a:r>
            <a:r>
              <a:rPr lang="en-US" altLang="zh-CN" sz="3600" dirty="0"/>
              <a:t>spring-core</a:t>
            </a:r>
            <a:r>
              <a:rPr lang="zh-CN" altLang="en-US" sz="3600" dirty="0"/>
              <a:t>依赖了什么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9176" y="857208"/>
            <a:ext cx="2150283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依赖相关技巧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9110" y="2143092"/>
            <a:ext cx="21931466" cy="1040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6234" y="785770"/>
            <a:ext cx="222886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依赖范围</a:t>
            </a:r>
          </a:p>
        </p:txBody>
      </p:sp>
      <p:pic>
        <p:nvPicPr>
          <p:cNvPr id="3" name="内容占位符 3" descr="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4862" y="2357407"/>
            <a:ext cx="21288524" cy="94277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3"/>
          <p:cNvSpPr txBox="1">
            <a:spLocks/>
          </p:cNvSpPr>
          <p:nvPr/>
        </p:nvSpPr>
        <p:spPr>
          <a:xfrm>
            <a:off x="1190548" y="1000084"/>
            <a:ext cx="21621827" cy="134616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Helvetica Light"/>
              </a:rPr>
              <a:t>生命周期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672" y="1928778"/>
            <a:ext cx="22145780" cy="782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976234" y="10001272"/>
            <a:ext cx="22288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Calibri" pitchFamily="34" charset="0"/>
              <a:buChar char="*"/>
            </a:pPr>
            <a:r>
              <a:rPr lang="zh-CN" altLang="en-US" sz="3600" dirty="0"/>
              <a:t> 三套生命周期（</a:t>
            </a:r>
            <a:r>
              <a:rPr lang="en-US" altLang="zh-CN" sz="3600" dirty="0"/>
              <a:t>clean, default, site</a:t>
            </a:r>
            <a:r>
              <a:rPr lang="zh-CN" altLang="en-US" sz="3600" dirty="0"/>
              <a:t>）相互独立</a:t>
            </a:r>
            <a:endParaRPr lang="en-US" altLang="zh-CN" sz="3600" dirty="0"/>
          </a:p>
          <a:p>
            <a:pPr algn="l">
              <a:buFont typeface="Calibri" pitchFamily="34" charset="0"/>
              <a:buChar char="*"/>
            </a:pPr>
            <a:r>
              <a:rPr lang="zh-CN" altLang="en-US" sz="3600" dirty="0"/>
              <a:t> 一套生命周期中，生命周期阶段前后依赖</a:t>
            </a:r>
            <a:endParaRPr lang="en-US" altLang="zh-CN" sz="3600" dirty="0"/>
          </a:p>
          <a:p>
            <a:pPr algn="l">
              <a:buFont typeface="Calibri" pitchFamily="34" charset="0"/>
              <a:buChar char="*"/>
            </a:pPr>
            <a:r>
              <a:rPr lang="en-US" altLang="zh-CN" sz="3600" dirty="0"/>
              <a:t> </a:t>
            </a:r>
            <a:r>
              <a:rPr lang="en-US" altLang="zh-CN" sz="3600" dirty="0" err="1"/>
              <a:t>mvn</a:t>
            </a:r>
            <a:r>
              <a:rPr lang="en-US" altLang="zh-CN" sz="3600" dirty="0"/>
              <a:t> </a:t>
            </a:r>
            <a:r>
              <a:rPr lang="zh-CN" altLang="en-US" sz="3600" dirty="0"/>
              <a:t>命令指向生命周期阶段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0548" y="571456"/>
            <a:ext cx="217885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的版本规范</a:t>
            </a:r>
          </a:p>
        </p:txBody>
      </p:sp>
      <p:sp>
        <p:nvSpPr>
          <p:cNvPr id="3" name="矩形 2"/>
          <p:cNvSpPr/>
          <p:nvPr/>
        </p:nvSpPr>
        <p:spPr>
          <a:xfrm>
            <a:off x="761920" y="2143092"/>
            <a:ext cx="22431532" cy="808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spcBef>
                <a:spcPts val="624"/>
              </a:spcBef>
              <a:buClr>
                <a:schemeClr val="accent3"/>
              </a:buClr>
              <a:buFont typeface="Calibri" pitchFamily="34" charset="0"/>
              <a:buChar char="*"/>
              <a:defRPr/>
            </a:pPr>
            <a:r>
              <a:rPr lang="en-US" altLang="zh-CN" sz="3600" dirty="0">
                <a:latin typeface="宋体" pitchFamily="2" charset="-122"/>
                <a:ea typeface="宋体" pitchFamily="2" charset="-122"/>
              </a:rPr>
              <a:t>1.3.4-beta-2</a:t>
            </a:r>
            <a:br>
              <a:rPr lang="en-US" altLang="zh-CN" sz="3600" dirty="0">
                <a:latin typeface="宋体" pitchFamily="2" charset="-122"/>
                <a:ea typeface="宋体" pitchFamily="2" charset="-122"/>
              </a:rPr>
            </a:br>
            <a:r>
              <a:rPr lang="en-US" altLang="zh-CN" sz="3600" dirty="0">
                <a:latin typeface="宋体" pitchFamily="2" charset="-122"/>
                <a:ea typeface="宋体" pitchFamily="2" charset="-122"/>
              </a:rPr>
              <a:t>&lt;</a:t>
            </a:r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主版本</a:t>
            </a:r>
            <a:r>
              <a:rPr lang="en-US" altLang="zh-CN" sz="3600" dirty="0">
                <a:latin typeface="宋体" pitchFamily="2" charset="-122"/>
                <a:ea typeface="宋体" pitchFamily="2" charset="-122"/>
              </a:rPr>
              <a:t>&gt;.&lt;</a:t>
            </a:r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次版本</a:t>
            </a:r>
            <a:r>
              <a:rPr lang="en-US" altLang="zh-CN" sz="3600" dirty="0">
                <a:latin typeface="宋体" pitchFamily="2" charset="-122"/>
                <a:ea typeface="宋体" pitchFamily="2" charset="-122"/>
              </a:rPr>
              <a:t>&gt;.&lt;</a:t>
            </a:r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增量版本</a:t>
            </a:r>
            <a:r>
              <a:rPr lang="en-US" altLang="zh-CN" sz="3600" dirty="0">
                <a:latin typeface="宋体" pitchFamily="2" charset="-122"/>
                <a:ea typeface="宋体" pitchFamily="2" charset="-122"/>
              </a:rPr>
              <a:t>&gt;-&lt;</a:t>
            </a:r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限定符</a:t>
            </a:r>
            <a:r>
              <a:rPr lang="en-US" altLang="zh-CN" sz="3600" dirty="0">
                <a:latin typeface="宋体" pitchFamily="2" charset="-122"/>
                <a:ea typeface="宋体" pitchFamily="2" charset="-122"/>
              </a:rPr>
              <a:t>&gt;</a:t>
            </a:r>
          </a:p>
          <a:p>
            <a:pPr lvl="3" algn="l">
              <a:spcBef>
                <a:spcPts val="528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主要版本发布</a:t>
            </a:r>
          </a:p>
          <a:p>
            <a:pPr lvl="3" algn="l">
              <a:spcBef>
                <a:spcPts val="528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相对次要版本发布</a:t>
            </a:r>
          </a:p>
          <a:p>
            <a:pPr lvl="3" algn="l">
              <a:spcBef>
                <a:spcPts val="528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重要</a:t>
            </a:r>
            <a:r>
              <a:rPr lang="en-US" altLang="zh-CN" sz="36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Bug</a:t>
            </a:r>
            <a:r>
              <a:rPr lang="zh-CN" altLang="en-US" sz="36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修复</a:t>
            </a:r>
          </a:p>
          <a:p>
            <a:pPr lvl="3" algn="l">
              <a:spcBef>
                <a:spcPts val="528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里程碑版本，</a:t>
            </a:r>
            <a:r>
              <a:rPr lang="en-US" altLang="zh-CN" sz="36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alpha, beta…</a:t>
            </a:r>
          </a:p>
          <a:p>
            <a:pPr algn="l" eaLnBrk="1" hangingPunct="1">
              <a:spcBef>
                <a:spcPts val="624"/>
              </a:spcBef>
              <a:buClr>
                <a:schemeClr val="accent3"/>
              </a:buClr>
              <a:buFont typeface="Calibri" pitchFamily="34" charset="0"/>
              <a:buChar char="*"/>
              <a:defRPr/>
            </a:pPr>
            <a:endParaRPr lang="en-US" altLang="zh-CN" sz="3600" dirty="0"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spcBef>
                <a:spcPts val="624"/>
              </a:spcBef>
              <a:buClr>
                <a:schemeClr val="accent3"/>
              </a:buClr>
              <a:buFont typeface="Calibri" pitchFamily="34" charset="0"/>
              <a:buChar char="*"/>
              <a:defRPr/>
            </a:pPr>
            <a:endParaRPr lang="en-US" altLang="zh-CN" sz="3600" dirty="0"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spcBef>
                <a:spcPts val="624"/>
              </a:spcBef>
              <a:buClr>
                <a:schemeClr val="accent3"/>
              </a:buClr>
              <a:buFont typeface="Calibri" pitchFamily="34" charset="0"/>
              <a:buChar char="*"/>
              <a:defRPr/>
            </a:pPr>
            <a:r>
              <a:rPr lang="en-US" altLang="zh-CN" sz="3600" dirty="0">
                <a:latin typeface="宋体" pitchFamily="2" charset="-122"/>
                <a:ea typeface="宋体" pitchFamily="2" charset="-122"/>
              </a:rPr>
              <a:t>1.0.0-</a:t>
            </a:r>
            <a:r>
              <a:rPr lang="en-US" altLang="zh-CN" sz="3600" b="1" dirty="0">
                <a:solidFill>
                  <a:schemeClr val="accent6"/>
                </a:solidFill>
                <a:latin typeface="宋体" pitchFamily="2" charset="-122"/>
                <a:ea typeface="宋体" pitchFamily="2" charset="-122"/>
              </a:rPr>
              <a:t>SNAPSHOT </a:t>
            </a:r>
            <a:r>
              <a:rPr lang="en-US" altLang="zh-CN" sz="3600" b="1" dirty="0">
                <a:latin typeface="宋体" pitchFamily="2" charset="-122"/>
                <a:ea typeface="宋体" pitchFamily="2" charset="-122"/>
              </a:rPr>
              <a:t>&amp; 1.4.1-20091030-124744-108</a:t>
            </a:r>
          </a:p>
          <a:p>
            <a:pPr lvl="3" algn="l">
              <a:spcBef>
                <a:spcPts val="624"/>
              </a:spcBef>
              <a:buClr>
                <a:schemeClr val="accent1"/>
              </a:buClr>
              <a:buFont typeface="Calibri" pitchFamily="34" charset="0"/>
              <a:buChar char="*"/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处于开发中的不稳定版本</a:t>
            </a:r>
            <a:endParaRPr lang="en-US" altLang="zh-CN" sz="3600" dirty="0">
              <a:solidFill>
                <a:schemeClr val="accent1"/>
              </a:solidFill>
              <a:latin typeface="宋体" pitchFamily="2" charset="-122"/>
              <a:ea typeface="宋体" pitchFamily="2" charset="-122"/>
            </a:endParaRPr>
          </a:p>
          <a:p>
            <a:pPr lvl="3" algn="l">
              <a:spcBef>
                <a:spcPts val="624"/>
              </a:spcBef>
              <a:buClr>
                <a:schemeClr val="accent1"/>
              </a:buClr>
              <a:buFont typeface="Calibri" pitchFamily="34" charset="0"/>
              <a:buChar char="*"/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方便及时的获得团队其它模块的状态</a:t>
            </a:r>
            <a:endParaRPr lang="en-US" altLang="zh-CN" sz="3600" dirty="0">
              <a:solidFill>
                <a:schemeClr val="accent1"/>
              </a:solidFill>
              <a:latin typeface="宋体" pitchFamily="2" charset="-122"/>
              <a:ea typeface="宋体" pitchFamily="2" charset="-122"/>
            </a:endParaRPr>
          </a:p>
          <a:p>
            <a:pPr lvl="3" algn="l">
              <a:spcBef>
                <a:spcPts val="624"/>
              </a:spcBef>
              <a:buClr>
                <a:schemeClr val="accent1"/>
              </a:buClr>
              <a:buFont typeface="Calibri" pitchFamily="34" charset="0"/>
              <a:buChar char="*"/>
              <a:defRPr/>
            </a:pPr>
            <a:r>
              <a:rPr lang="en-US" altLang="zh-CN" sz="36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Maven</a:t>
            </a:r>
            <a:r>
              <a:rPr lang="zh-CN" altLang="en-US" sz="36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自动更新</a:t>
            </a:r>
            <a:r>
              <a:rPr lang="en-US" altLang="zh-CN" sz="36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(by day)</a:t>
            </a:r>
            <a:r>
              <a:rPr lang="zh-CN" altLang="en-US" sz="36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，强制更新： </a:t>
            </a:r>
            <a:r>
              <a:rPr lang="en-US" altLang="zh-CN" sz="36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-U</a:t>
            </a:r>
          </a:p>
          <a:p>
            <a:pPr lvl="3" algn="l">
              <a:spcBef>
                <a:spcPts val="624"/>
              </a:spcBef>
              <a:buClr>
                <a:schemeClr val="accent1"/>
              </a:buClr>
              <a:buFont typeface="Calibri" pitchFamily="34" charset="0"/>
              <a:buChar char="*"/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原则：</a:t>
            </a:r>
            <a:r>
              <a:rPr lang="zh-CN" altLang="en-US" sz="3600" u="sng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不要</a:t>
            </a:r>
            <a:r>
              <a:rPr lang="zh-CN" altLang="en-US" sz="36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依赖任何外部构建的</a:t>
            </a:r>
            <a:r>
              <a:rPr lang="en-US" altLang="zh-CN" sz="36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SNAPSHOT</a:t>
            </a:r>
            <a:r>
              <a:rPr lang="zh-CN" altLang="en-US" sz="36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版本</a:t>
            </a:r>
            <a:endParaRPr lang="en-US" altLang="zh-CN" sz="3600" dirty="0">
              <a:solidFill>
                <a:schemeClr val="accent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7672" y="928646"/>
            <a:ext cx="21145648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版本发布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482" y="3000348"/>
            <a:ext cx="21645714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761920" y="6286496"/>
            <a:ext cx="23074474" cy="3838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ts val="362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lang="zh-CN" altLang="zh-CN" sz="5400" b="1" dirty="0"/>
              <a:t>所有自动化测试应当全部通过。</a:t>
            </a:r>
            <a:endParaRPr lang="zh-CN" altLang="zh-CN" sz="5400" dirty="0"/>
          </a:p>
          <a:p>
            <a:pPr algn="l">
              <a:lnSpc>
                <a:spcPct val="110000"/>
              </a:lnSpc>
              <a:spcBef>
                <a:spcPts val="362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lang="en-US" altLang="zh-CN" sz="5400" b="1" dirty="0"/>
              <a:t> </a:t>
            </a:r>
            <a:r>
              <a:rPr lang="zh-CN" altLang="zh-CN" sz="5400" b="1" dirty="0"/>
              <a:t>项目没有配置任何快照版本的依赖。</a:t>
            </a:r>
            <a:endParaRPr lang="zh-CN" altLang="zh-CN" sz="5400" dirty="0"/>
          </a:p>
          <a:p>
            <a:pPr algn="l">
              <a:lnSpc>
                <a:spcPct val="110000"/>
              </a:lnSpc>
              <a:spcBef>
                <a:spcPts val="362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lang="en-US" altLang="zh-CN" sz="5400" b="1" dirty="0"/>
              <a:t> </a:t>
            </a:r>
            <a:r>
              <a:rPr lang="zh-CN" altLang="zh-CN" sz="5400" b="1" dirty="0"/>
              <a:t>项目没有配置任何快照版本的插件。</a:t>
            </a:r>
            <a:endParaRPr lang="zh-CN" altLang="zh-CN" sz="5400" dirty="0"/>
          </a:p>
          <a:p>
            <a:pPr algn="l">
              <a:lnSpc>
                <a:spcPct val="110000"/>
              </a:lnSpc>
              <a:spcBef>
                <a:spcPts val="362"/>
              </a:spcBef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lang="en-US" altLang="zh-CN" sz="5400" b="1" dirty="0"/>
              <a:t> </a:t>
            </a:r>
            <a:r>
              <a:rPr lang="zh-CN" altLang="zh-CN" sz="5400" b="1" dirty="0"/>
              <a:t>项目所包含的代码已经全部提交到版本控制系统中。</a:t>
            </a:r>
            <a:endParaRPr lang="zh-CN" altLang="zh-CN" sz="5400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3490" y="1071522"/>
            <a:ext cx="212170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如何发布版本</a:t>
            </a:r>
          </a:p>
        </p:txBody>
      </p:sp>
      <p:sp>
        <p:nvSpPr>
          <p:cNvPr id="3" name="矩形 2"/>
          <p:cNvSpPr/>
          <p:nvPr/>
        </p:nvSpPr>
        <p:spPr>
          <a:xfrm>
            <a:off x="1476300" y="2643158"/>
            <a:ext cx="10930014" cy="9007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62"/>
              </a:spcBef>
              <a:defRPr/>
            </a:pPr>
            <a:r>
              <a:rPr lang="zh-CN" altLang="en-US" sz="2400" dirty="0"/>
              <a:t>方式一：</a:t>
            </a:r>
            <a:endParaRPr lang="en-US" altLang="zh-CN" sz="2400" dirty="0"/>
          </a:p>
          <a:p>
            <a:pPr algn="l">
              <a:spcBef>
                <a:spcPts val="362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Pom.xml</a:t>
            </a:r>
            <a:r>
              <a:rPr lang="zh-CN" altLang="en-US" sz="2400" dirty="0"/>
              <a:t>源码配置</a:t>
            </a:r>
            <a:endParaRPr lang="en-US" altLang="zh-CN" sz="2400" dirty="0"/>
          </a:p>
          <a:p>
            <a:pPr algn="l"/>
            <a:r>
              <a:rPr lang="en-US" altLang="zh-CN" sz="2400" dirty="0"/>
              <a:t>&lt;!-- </a:t>
            </a:r>
            <a:r>
              <a:rPr lang="zh-CN" altLang="en-US" sz="2400" dirty="0"/>
              <a:t>发布节点 </a:t>
            </a:r>
            <a:r>
              <a:rPr lang="en-US" altLang="zh-CN" sz="2400" dirty="0"/>
              <a:t>--&gt;</a:t>
            </a:r>
          </a:p>
          <a:p>
            <a:pPr algn="l"/>
            <a:r>
              <a:rPr lang="en-US" altLang="zh-CN" sz="2400" dirty="0"/>
              <a:t>&lt;</a:t>
            </a:r>
            <a:r>
              <a:rPr lang="en-US" altLang="zh-CN" sz="2400" dirty="0" err="1"/>
              <a:t>distributionManagement</a:t>
            </a:r>
            <a:r>
              <a:rPr lang="en-US" altLang="zh-CN" sz="2400" dirty="0"/>
              <a:t>&gt;</a:t>
            </a:r>
          </a:p>
          <a:p>
            <a:pPr lvl="1" algn="l"/>
            <a:r>
              <a:rPr lang="en-US" altLang="zh-CN" sz="2400" dirty="0"/>
              <a:t>&lt;!-- </a:t>
            </a:r>
            <a:r>
              <a:rPr lang="en-US" altLang="zh-CN" sz="2400" u="sng" dirty="0" err="1"/>
              <a:t>mvn</a:t>
            </a:r>
            <a:r>
              <a:rPr lang="en-US" altLang="zh-CN" sz="2400" u="sng" dirty="0"/>
              <a:t> deploy -</a:t>
            </a:r>
            <a:r>
              <a:rPr lang="en-US" altLang="zh-CN" sz="2400" u="sng" dirty="0" err="1"/>
              <a:t>Pprod</a:t>
            </a:r>
            <a:r>
              <a:rPr lang="en-US" altLang="zh-CN" sz="2400" u="sng" dirty="0"/>
              <a:t> </a:t>
            </a:r>
            <a:r>
              <a:rPr lang="zh-CN" altLang="en-US" sz="2400" u="sng" dirty="0"/>
              <a:t>发布正式版本到</a:t>
            </a:r>
            <a:r>
              <a:rPr lang="en-US" altLang="zh-CN" sz="2400" u="sng" dirty="0"/>
              <a:t>nexus</a:t>
            </a:r>
            <a:r>
              <a:rPr lang="zh-CN" altLang="en-US" sz="2400" u="sng" dirty="0"/>
              <a:t>私服 </a:t>
            </a:r>
            <a:r>
              <a:rPr lang="en-US" altLang="zh-CN" sz="2400" u="sng" dirty="0"/>
              <a:t>--&gt;</a:t>
            </a:r>
          </a:p>
          <a:p>
            <a:pPr lvl="1" algn="l"/>
            <a:r>
              <a:rPr lang="en-US" altLang="zh-CN" sz="2400" dirty="0"/>
              <a:t>&lt;repository&gt;</a:t>
            </a:r>
          </a:p>
          <a:p>
            <a:pPr lvl="1" algn="l"/>
            <a:r>
              <a:rPr lang="en-US" altLang="zh-CN" sz="2400" dirty="0"/>
              <a:t>&lt;id&gt;</a:t>
            </a:r>
            <a:r>
              <a:rPr lang="en-US" altLang="zh-CN" sz="2400" u="sng" dirty="0"/>
              <a:t>dev-release&lt;/id&gt;</a:t>
            </a:r>
          </a:p>
          <a:p>
            <a:pPr lvl="1" algn="l"/>
            <a:r>
              <a:rPr lang="en-US" altLang="zh-CN" sz="2400" dirty="0"/>
              <a:t>&lt;name&gt;</a:t>
            </a:r>
            <a:r>
              <a:rPr lang="en-US" altLang="zh-CN" sz="2400" u="sng" dirty="0"/>
              <a:t>dev-nexus-release&lt;/name&gt;</a:t>
            </a:r>
          </a:p>
          <a:p>
            <a:pPr lvl="1" algn="l"/>
            <a:r>
              <a:rPr lang="en-US" altLang="zh-CN" sz="2400" dirty="0"/>
              <a:t>&lt;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&gt;http://dev.maven.com:8081/nexus/content/repositories/releases/&lt;/url&gt;</a:t>
            </a:r>
          </a:p>
          <a:p>
            <a:pPr lvl="1" algn="l"/>
            <a:r>
              <a:rPr lang="en-US" altLang="zh-CN" sz="2400" dirty="0"/>
              <a:t>&lt;/repository&gt;</a:t>
            </a:r>
          </a:p>
          <a:p>
            <a:pPr lvl="1" algn="l"/>
            <a:r>
              <a:rPr lang="en-US" altLang="zh-CN" sz="2400" dirty="0"/>
              <a:t>&lt;!-- </a:t>
            </a:r>
            <a:r>
              <a:rPr lang="en-US" altLang="zh-CN" sz="2400" u="sng" dirty="0" err="1"/>
              <a:t>mvn</a:t>
            </a:r>
            <a:r>
              <a:rPr lang="en-US" altLang="zh-CN" sz="2400" u="sng" dirty="0"/>
              <a:t> deploy </a:t>
            </a:r>
            <a:r>
              <a:rPr lang="zh-CN" altLang="en-US" sz="2400" u="sng" dirty="0"/>
              <a:t>发布默认快照版本到</a:t>
            </a:r>
            <a:r>
              <a:rPr lang="en-US" altLang="zh-CN" sz="2400" u="sng" dirty="0"/>
              <a:t>nexus</a:t>
            </a:r>
            <a:r>
              <a:rPr lang="zh-CN" altLang="en-US" sz="2400" u="sng" dirty="0"/>
              <a:t>私服 </a:t>
            </a:r>
            <a:r>
              <a:rPr lang="en-US" altLang="zh-CN" sz="2400" u="sng" dirty="0"/>
              <a:t>--&gt;</a:t>
            </a:r>
          </a:p>
          <a:p>
            <a:pPr lvl="1" algn="l"/>
            <a:r>
              <a:rPr lang="en-US" altLang="zh-CN" sz="2400" dirty="0"/>
              <a:t>&lt;</a:t>
            </a:r>
            <a:r>
              <a:rPr lang="en-US" altLang="zh-CN" sz="2400" dirty="0" err="1"/>
              <a:t>snapshotRepository</a:t>
            </a:r>
            <a:r>
              <a:rPr lang="en-US" altLang="zh-CN" sz="2400" dirty="0"/>
              <a:t>&gt;</a:t>
            </a:r>
          </a:p>
          <a:p>
            <a:pPr lvl="1" algn="l"/>
            <a:r>
              <a:rPr lang="en-US" altLang="zh-CN" sz="2400" dirty="0"/>
              <a:t>&lt;id&gt;</a:t>
            </a:r>
            <a:r>
              <a:rPr lang="en-US" altLang="zh-CN" sz="2400" u="sng" dirty="0"/>
              <a:t>dev-snapshot&lt;/id&gt;</a:t>
            </a:r>
          </a:p>
          <a:p>
            <a:pPr lvl="1" algn="l"/>
            <a:r>
              <a:rPr lang="en-US" altLang="zh-CN" sz="2400" dirty="0"/>
              <a:t>&lt;name&gt;</a:t>
            </a:r>
            <a:r>
              <a:rPr lang="en-US" altLang="zh-CN" sz="2400" u="sng" dirty="0"/>
              <a:t>dev-nexus-snapshot&lt;/name&gt;</a:t>
            </a:r>
          </a:p>
          <a:p>
            <a:pPr lvl="1" algn="l"/>
            <a:r>
              <a:rPr lang="en-US" altLang="zh-CN" sz="2400" dirty="0"/>
              <a:t>&lt;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&gt;http://dev.maven.com:8081/nexus/content/repositories/snapshots/&lt;/url&gt;</a:t>
            </a:r>
          </a:p>
          <a:p>
            <a:pPr lvl="1" algn="l"/>
            <a:r>
              <a:rPr lang="en-US" altLang="zh-CN" sz="2400" dirty="0"/>
              <a:t>&lt;/</a:t>
            </a:r>
            <a:r>
              <a:rPr lang="en-US" altLang="zh-CN" sz="2400" dirty="0" err="1"/>
              <a:t>snapshotRepository</a:t>
            </a:r>
            <a:r>
              <a:rPr lang="en-US" altLang="zh-CN" sz="2400" dirty="0"/>
              <a:t>&gt;</a:t>
            </a:r>
          </a:p>
          <a:p>
            <a:pPr algn="l"/>
            <a:r>
              <a:rPr lang="en-US" altLang="zh-CN" sz="2400" dirty="0"/>
              <a:t>&lt;/</a:t>
            </a:r>
            <a:r>
              <a:rPr lang="en-US" altLang="zh-CN" sz="2400" dirty="0" err="1"/>
              <a:t>distributionManagement</a:t>
            </a:r>
            <a:r>
              <a:rPr lang="en-US" altLang="zh-CN" sz="2400" dirty="0"/>
              <a:t>&gt;</a:t>
            </a: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执行命令</a:t>
            </a:r>
            <a:r>
              <a:rPr lang="en-US" altLang="zh-CN" sz="2400" dirty="0"/>
              <a:t>:</a:t>
            </a:r>
            <a:r>
              <a:rPr lang="en-US" altLang="zh-CN" sz="2400" dirty="0" err="1"/>
              <a:t>mvn</a:t>
            </a:r>
            <a:r>
              <a:rPr lang="en-US" altLang="zh-CN" sz="2400" dirty="0"/>
              <a:t> deploy </a:t>
            </a:r>
          </a:p>
          <a:p>
            <a:pPr algn="l"/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2192000" y="2428844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方式二：</a:t>
            </a:r>
            <a:endParaRPr lang="en-US" altLang="zh-CN" sz="2400" dirty="0"/>
          </a:p>
          <a:p>
            <a:r>
              <a:rPr lang="zh-CN" altLang="en-US" sz="2400" dirty="0"/>
              <a:t>命令方式发布</a:t>
            </a:r>
            <a:endParaRPr lang="en-US" altLang="zh-CN" sz="2400" dirty="0"/>
          </a:p>
          <a:p>
            <a:r>
              <a:rPr lang="en-US" altLang="zh-CN" sz="2400" dirty="0" err="1"/>
              <a:t>mvn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deploy:deploy</a:t>
            </a:r>
            <a:r>
              <a:rPr lang="en-US" altLang="zh-CN" sz="2400" dirty="0"/>
              <a:t>-file -</a:t>
            </a:r>
            <a:r>
              <a:rPr lang="en-US" altLang="zh-CN" sz="2400" dirty="0" err="1"/>
              <a:t>DgroupId</a:t>
            </a:r>
            <a:r>
              <a:rPr lang="en-US" altLang="zh-CN" sz="2400" dirty="0"/>
              <a:t>=</a:t>
            </a:r>
            <a:r>
              <a:rPr lang="en-US" altLang="zh-CN" sz="2400" dirty="0" err="1"/>
              <a:t>com.oracle</a:t>
            </a:r>
            <a:r>
              <a:rPr lang="en-US" altLang="zh-CN" sz="2400" dirty="0"/>
              <a:t> -</a:t>
            </a:r>
            <a:r>
              <a:rPr lang="en-US" altLang="zh-CN" sz="2400" dirty="0" err="1"/>
              <a:t>DartifactId</a:t>
            </a:r>
            <a:r>
              <a:rPr lang="en-US" altLang="zh-CN" sz="2400" dirty="0"/>
              <a:t>=ojdbc14   -</a:t>
            </a:r>
            <a:r>
              <a:rPr lang="en-US" altLang="zh-CN" sz="2400" dirty="0" err="1"/>
              <a:t>Dversion</a:t>
            </a:r>
            <a:r>
              <a:rPr lang="en-US" altLang="zh-CN" sz="2400" dirty="0"/>
              <a:t>=10.2.0.3.0 -</a:t>
            </a:r>
            <a:r>
              <a:rPr lang="en-US" altLang="zh-CN" sz="2400" dirty="0" err="1"/>
              <a:t>Dpackaging</a:t>
            </a:r>
            <a:r>
              <a:rPr lang="en-US" altLang="zh-CN" sz="2400" dirty="0"/>
              <a:t>=jar -</a:t>
            </a:r>
            <a:r>
              <a:rPr lang="en-US" altLang="zh-CN" sz="2400" dirty="0" err="1"/>
              <a:t>Dfile</a:t>
            </a:r>
            <a:r>
              <a:rPr lang="en-US" altLang="zh-CN" sz="2400" dirty="0"/>
              <a:t>=ojdbc.jar   -</a:t>
            </a:r>
            <a:r>
              <a:rPr lang="en-US" altLang="zh-CN" sz="2400" dirty="0" err="1"/>
              <a:t>Durl</a:t>
            </a:r>
            <a:r>
              <a:rPr lang="en-US" altLang="zh-CN" sz="2400" dirty="0"/>
              <a:t>=http://dev.maven.com:8081/nexus/content/repositories/thirdparty  -</a:t>
            </a:r>
            <a:r>
              <a:rPr lang="en-US" altLang="zh-CN" sz="2400" dirty="0" err="1"/>
              <a:t>DrepositoryId</a:t>
            </a:r>
            <a:r>
              <a:rPr lang="en-US" altLang="zh-CN" sz="2400" dirty="0"/>
              <a:t>=</a:t>
            </a:r>
            <a:r>
              <a:rPr lang="en-US" altLang="zh-CN" sz="2400" dirty="0" err="1"/>
              <a:t>thirdparty</a:t>
            </a:r>
            <a:endParaRPr lang="zh-CN" altLang="en-US" sz="2400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556" y="1214398"/>
            <a:ext cx="205741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Profile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176" y="2357406"/>
            <a:ext cx="20931334" cy="100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3424" y="714332"/>
            <a:ext cx="2157427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具体</a:t>
            </a:r>
            <a:r>
              <a:rPr lang="en-US" altLang="zh-CN" dirty="0"/>
              <a:t>profile</a:t>
            </a:r>
            <a:r>
              <a:rPr lang="zh-CN" altLang="en-US" dirty="0"/>
              <a:t>配置</a:t>
            </a:r>
          </a:p>
        </p:txBody>
      </p:sp>
      <p:sp>
        <p:nvSpPr>
          <p:cNvPr id="3" name="矩形 2"/>
          <p:cNvSpPr/>
          <p:nvPr/>
        </p:nvSpPr>
        <p:spPr>
          <a:xfrm>
            <a:off x="1333424" y="2214530"/>
            <a:ext cx="914406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400" dirty="0"/>
              <a:t>&lt;profile&gt;</a:t>
            </a:r>
          </a:p>
          <a:p>
            <a:pPr algn="l">
              <a:defRPr/>
            </a:pPr>
            <a:r>
              <a:rPr lang="en-US" altLang="zh-CN" sz="2400" dirty="0"/>
              <a:t>&lt;id&gt;</a:t>
            </a:r>
            <a:r>
              <a:rPr lang="en-US" altLang="zh-CN" sz="2400" u="sng" dirty="0"/>
              <a:t>prod&lt;/id&gt;</a:t>
            </a:r>
          </a:p>
          <a:p>
            <a:pPr algn="l">
              <a:defRPr/>
            </a:pPr>
            <a:r>
              <a:rPr lang="en-US" altLang="zh-CN" sz="2400" dirty="0"/>
              <a:t>&lt;build&gt;</a:t>
            </a:r>
          </a:p>
          <a:p>
            <a:pPr algn="l">
              <a:defRPr/>
            </a:pPr>
            <a:r>
              <a:rPr lang="en-US" altLang="zh-CN" sz="2400" dirty="0"/>
              <a:t>&lt;filters&gt;</a:t>
            </a:r>
          </a:p>
          <a:p>
            <a:pPr algn="l">
              <a:defRPr/>
            </a:pPr>
            <a:r>
              <a:rPr lang="en-US" altLang="zh-CN" sz="2400" dirty="0"/>
              <a:t>&lt;filter&gt;</a:t>
            </a:r>
            <a:r>
              <a:rPr lang="en-US" altLang="zh-CN" sz="2400" u="sng" dirty="0" err="1"/>
              <a:t>src</a:t>
            </a:r>
            <a:r>
              <a:rPr lang="en-US" altLang="zh-CN" sz="2400" u="sng" dirty="0"/>
              <a:t>/main/filters/prod-</a:t>
            </a:r>
            <a:r>
              <a:rPr lang="en-US" altLang="zh-CN" sz="2400" u="sng" dirty="0" err="1"/>
              <a:t>config.properties</a:t>
            </a:r>
            <a:r>
              <a:rPr lang="en-US" altLang="zh-CN" sz="2400" u="sng" dirty="0"/>
              <a:t>&lt;/filter&gt;</a:t>
            </a:r>
          </a:p>
          <a:p>
            <a:pPr algn="l">
              <a:defRPr/>
            </a:pPr>
            <a:r>
              <a:rPr lang="en-US" altLang="zh-CN" sz="2400" dirty="0"/>
              <a:t>&lt;/filters&gt;</a:t>
            </a:r>
          </a:p>
          <a:p>
            <a:pPr algn="l">
              <a:defRPr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finalName</a:t>
            </a:r>
            <a:r>
              <a:rPr lang="en-US" altLang="zh-CN" sz="2400" dirty="0"/>
              <a:t>&gt;</a:t>
            </a:r>
            <a:r>
              <a:rPr lang="en-US" altLang="zh-CN" sz="2400" u="sng" dirty="0" err="1"/>
              <a:t>mavenapp</a:t>
            </a:r>
            <a:r>
              <a:rPr lang="en-US" altLang="zh-CN" sz="2400" u="sng" dirty="0"/>
              <a:t>&lt;/</a:t>
            </a:r>
            <a:r>
              <a:rPr lang="en-US" altLang="zh-CN" sz="2400" u="sng" dirty="0" err="1"/>
              <a:t>finalName</a:t>
            </a:r>
            <a:r>
              <a:rPr lang="en-US" altLang="zh-CN" sz="2400" u="sng" dirty="0"/>
              <a:t>&gt;</a:t>
            </a:r>
          </a:p>
          <a:p>
            <a:pPr algn="l">
              <a:defRPr/>
            </a:pPr>
            <a:r>
              <a:rPr lang="en-US" altLang="zh-CN" sz="2400" dirty="0"/>
              <a:t>&lt;resources&gt;</a:t>
            </a:r>
          </a:p>
          <a:p>
            <a:pPr algn="l">
              <a:defRPr/>
            </a:pPr>
            <a:r>
              <a:rPr lang="en-US" altLang="zh-CN" sz="2400" dirty="0"/>
              <a:t>&lt;resource&gt;</a:t>
            </a:r>
          </a:p>
          <a:p>
            <a:pPr algn="l">
              <a:defRPr/>
            </a:pPr>
            <a:r>
              <a:rPr lang="en-US" altLang="zh-CN" sz="2400" dirty="0"/>
              <a:t>&lt;directory&gt;</a:t>
            </a:r>
            <a:r>
              <a:rPr lang="en-US" altLang="zh-CN" sz="2400" u="sng" dirty="0" err="1"/>
              <a:t>src</a:t>
            </a:r>
            <a:r>
              <a:rPr lang="en-US" altLang="zh-CN" sz="2400" u="sng" dirty="0"/>
              <a:t>/main/resources&lt;/directory&gt;</a:t>
            </a:r>
          </a:p>
          <a:p>
            <a:pPr algn="l">
              <a:defRPr/>
            </a:pPr>
            <a:r>
              <a:rPr lang="en-US" altLang="zh-CN" sz="2400" dirty="0"/>
              <a:t>&lt;filtering&gt;true&lt;/filtering&gt;</a:t>
            </a:r>
          </a:p>
          <a:p>
            <a:pPr algn="l">
              <a:defRPr/>
            </a:pPr>
            <a:r>
              <a:rPr lang="en-US" altLang="zh-CN" sz="2400" dirty="0"/>
              <a:t>&lt;/resource&gt;</a:t>
            </a:r>
          </a:p>
          <a:p>
            <a:pPr algn="l">
              <a:defRPr/>
            </a:pPr>
            <a:r>
              <a:rPr lang="en-US" altLang="zh-CN" sz="2400" dirty="0"/>
              <a:t>&lt;/resources&gt;</a:t>
            </a:r>
          </a:p>
          <a:p>
            <a:pPr algn="l">
              <a:defRPr/>
            </a:pPr>
            <a:r>
              <a:rPr lang="en-US" altLang="zh-CN" sz="2400" dirty="0"/>
              <a:t>&lt;/build&gt;</a:t>
            </a:r>
          </a:p>
          <a:p>
            <a:pPr algn="l">
              <a:defRPr/>
            </a:pPr>
            <a:r>
              <a:rPr lang="en-US" altLang="zh-CN" sz="2400" dirty="0"/>
              <a:t>&lt;/profile&gt;</a:t>
            </a:r>
          </a:p>
          <a:p>
            <a:pPr algn="l">
              <a:defRPr/>
            </a:pPr>
            <a:r>
              <a:rPr lang="en-US" altLang="zh-CN" sz="2400" dirty="0"/>
              <a:t>&lt;/profiles&gt;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1477620" y="2500282"/>
            <a:ext cx="110014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/>
              <a:t>&lt;profile&gt;</a:t>
            </a:r>
          </a:p>
          <a:p>
            <a:pPr algn="l"/>
            <a:r>
              <a:rPr lang="en-US" altLang="zh-CN" sz="2400" dirty="0"/>
              <a:t>&lt;id&gt;test&lt;/id&gt;</a:t>
            </a:r>
          </a:p>
          <a:p>
            <a:pPr algn="l"/>
            <a:r>
              <a:rPr lang="en-US" altLang="zh-CN" sz="2400" dirty="0"/>
              <a:t>&lt;build&gt;</a:t>
            </a:r>
          </a:p>
          <a:p>
            <a:pPr algn="l"/>
            <a:r>
              <a:rPr lang="en-US" altLang="zh-CN" sz="2400" dirty="0"/>
              <a:t>&lt;filters&gt;</a:t>
            </a:r>
          </a:p>
          <a:p>
            <a:pPr algn="l"/>
            <a:r>
              <a:rPr lang="en-US" altLang="zh-CN" sz="2400" dirty="0"/>
              <a:t>&lt;filter&gt;</a:t>
            </a:r>
            <a:r>
              <a:rPr lang="en-US" altLang="zh-CN" sz="2400" u="sng" dirty="0" err="1"/>
              <a:t>src</a:t>
            </a:r>
            <a:r>
              <a:rPr lang="en-US" altLang="zh-CN" sz="2400" u="sng" dirty="0"/>
              <a:t>/main/filters/test-</a:t>
            </a:r>
            <a:r>
              <a:rPr lang="en-US" altLang="zh-CN" sz="2400" u="sng" dirty="0" err="1"/>
              <a:t>config.properties</a:t>
            </a:r>
            <a:r>
              <a:rPr lang="en-US" altLang="zh-CN" sz="2400" u="sng" dirty="0"/>
              <a:t>&lt;/filter&gt;</a:t>
            </a:r>
          </a:p>
          <a:p>
            <a:pPr algn="l"/>
            <a:r>
              <a:rPr lang="en-US" altLang="zh-CN" sz="2400" dirty="0"/>
              <a:t>&lt;/filters&gt;</a:t>
            </a:r>
          </a:p>
          <a:p>
            <a:pPr algn="l"/>
            <a:r>
              <a:rPr lang="en-US" altLang="zh-CN" sz="2400" dirty="0"/>
              <a:t>&lt;</a:t>
            </a:r>
            <a:r>
              <a:rPr lang="en-US" altLang="zh-CN" sz="2400" dirty="0" err="1"/>
              <a:t>finalName</a:t>
            </a:r>
            <a:r>
              <a:rPr lang="en-US" altLang="zh-CN" sz="2400" dirty="0"/>
              <a:t>&gt;</a:t>
            </a:r>
            <a:r>
              <a:rPr lang="en-US" altLang="zh-CN" sz="2400" u="sng" dirty="0" err="1"/>
              <a:t>mavenapp</a:t>
            </a:r>
            <a:r>
              <a:rPr lang="en-US" altLang="zh-CN" sz="2400" u="sng" dirty="0"/>
              <a:t>&lt;/</a:t>
            </a:r>
            <a:r>
              <a:rPr lang="en-US" altLang="zh-CN" sz="2400" u="sng" dirty="0" err="1"/>
              <a:t>finalName</a:t>
            </a:r>
            <a:r>
              <a:rPr lang="en-US" altLang="zh-CN" sz="2400" u="sng" dirty="0"/>
              <a:t>&gt;</a:t>
            </a:r>
          </a:p>
          <a:p>
            <a:pPr algn="l"/>
            <a:r>
              <a:rPr lang="en-US" altLang="zh-CN" sz="2400" dirty="0"/>
              <a:t>&lt;resources&gt;</a:t>
            </a:r>
          </a:p>
          <a:p>
            <a:pPr algn="l"/>
            <a:r>
              <a:rPr lang="en-US" altLang="zh-CN" sz="2400" dirty="0"/>
              <a:t>&lt;resource&gt;</a:t>
            </a:r>
          </a:p>
          <a:p>
            <a:pPr algn="l"/>
            <a:r>
              <a:rPr lang="en-US" altLang="zh-CN" sz="2400" dirty="0"/>
              <a:t>&lt;directory&gt;</a:t>
            </a:r>
            <a:r>
              <a:rPr lang="en-US" altLang="zh-CN" sz="2400" u="sng" dirty="0" err="1"/>
              <a:t>src</a:t>
            </a:r>
            <a:r>
              <a:rPr lang="en-US" altLang="zh-CN" sz="2400" u="sng" dirty="0"/>
              <a:t>/main/resources&lt;/directory&gt;</a:t>
            </a:r>
          </a:p>
          <a:p>
            <a:pPr algn="l"/>
            <a:r>
              <a:rPr lang="en-US" altLang="zh-CN" sz="2400" dirty="0"/>
              <a:t>&lt;filtering&gt;true&lt;/filtering&gt;</a:t>
            </a:r>
          </a:p>
          <a:p>
            <a:pPr algn="l"/>
            <a:r>
              <a:rPr lang="en-US" altLang="zh-CN" sz="2400" dirty="0"/>
              <a:t>&lt;/resource&gt;</a:t>
            </a:r>
          </a:p>
          <a:p>
            <a:pPr algn="l"/>
            <a:r>
              <a:rPr lang="en-US" altLang="zh-CN" sz="2400" dirty="0"/>
              <a:t>&lt;/resources&gt;</a:t>
            </a:r>
          </a:p>
          <a:p>
            <a:pPr algn="l"/>
            <a:r>
              <a:rPr lang="en-US" altLang="zh-CN" sz="2400" dirty="0"/>
              <a:t>&lt;/build&gt;</a:t>
            </a:r>
          </a:p>
          <a:p>
            <a:pPr algn="l"/>
            <a:r>
              <a:rPr lang="en-US" altLang="zh-CN" sz="2400" dirty="0"/>
              <a:t>&lt;/profile&gt;</a:t>
            </a:r>
            <a:endParaRPr lang="zh-CN" altLang="en-US" sz="24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6234" y="714332"/>
            <a:ext cx="164307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5400" dirty="0"/>
              <a:t>Agent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33490" y="1785902"/>
            <a:ext cx="17359434" cy="98584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accent4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Maven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的介绍</a:t>
            </a:r>
            <a:endParaRPr kumimoji="0" lang="en-US" altLang="zh-CN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accent4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Maven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的安装</a:t>
            </a: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accent4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Maven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仓库的介绍</a:t>
            </a:r>
            <a:endParaRPr kumimoji="0" lang="en-US" altLang="zh-CN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accent4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项目创建</a:t>
            </a:r>
            <a:endParaRPr kumimoji="0" lang="en-US" altLang="zh-CN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accent4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坐标和依赖</a:t>
            </a:r>
            <a:endParaRPr kumimoji="0" lang="en-US" altLang="zh-CN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accent4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项目打包和运行</a:t>
            </a:r>
            <a:endParaRPr kumimoji="0" lang="en-US" altLang="zh-CN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accent4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Maven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的版本规范</a:t>
            </a: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endParaRPr kumimoji="0" lang="en-US" altLang="zh-CN" sz="5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7672" y="714332"/>
            <a:ext cx="2221721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常用命令</a:t>
            </a:r>
          </a:p>
        </p:txBody>
      </p:sp>
      <p:sp>
        <p:nvSpPr>
          <p:cNvPr id="3" name="矩形 2"/>
          <p:cNvSpPr/>
          <p:nvPr/>
        </p:nvSpPr>
        <p:spPr>
          <a:xfrm>
            <a:off x="2547870" y="2643158"/>
            <a:ext cx="19931202" cy="679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dirty="0"/>
              <a:t> </a:t>
            </a:r>
            <a:r>
              <a:rPr lang="zh-CN" altLang="en-US" sz="2400" dirty="0"/>
              <a:t>编译源代码：</a:t>
            </a:r>
            <a:r>
              <a:rPr lang="en-US" sz="2400" dirty="0"/>
              <a:t> </a:t>
            </a:r>
            <a:r>
              <a:rPr lang="en-US" sz="2400" dirty="0" err="1"/>
              <a:t>mvn</a:t>
            </a:r>
            <a:r>
              <a:rPr lang="en-US" sz="2400" dirty="0"/>
              <a:t> compile</a:t>
            </a:r>
            <a:endParaRPr lang="zh-CN" altLang="en-US" sz="2400" dirty="0"/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dirty="0"/>
              <a:t> </a:t>
            </a:r>
            <a:r>
              <a:rPr lang="zh-CN" altLang="en-US" sz="2400" dirty="0"/>
              <a:t>编译测试代码：</a:t>
            </a:r>
            <a:r>
              <a:rPr lang="en-US" sz="2400" dirty="0" err="1"/>
              <a:t>mvn</a:t>
            </a:r>
            <a:r>
              <a:rPr lang="en-US" sz="2400" dirty="0"/>
              <a:t> test-compile</a:t>
            </a:r>
            <a:endParaRPr lang="zh-CN" altLang="en-US" sz="2400" dirty="0"/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dirty="0"/>
              <a:t> </a:t>
            </a:r>
            <a:r>
              <a:rPr lang="zh-CN" altLang="en-US" sz="2400" dirty="0"/>
              <a:t>运行测试：</a:t>
            </a:r>
            <a:r>
              <a:rPr lang="en-US" sz="2400" dirty="0" err="1"/>
              <a:t>mvn</a:t>
            </a:r>
            <a:r>
              <a:rPr lang="en-US" sz="2400" dirty="0"/>
              <a:t> test</a:t>
            </a:r>
            <a:endParaRPr lang="zh-CN" altLang="en-US" sz="2400" dirty="0"/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dirty="0"/>
              <a:t> </a:t>
            </a:r>
            <a:r>
              <a:rPr lang="zh-CN" altLang="en-US" sz="2400" dirty="0"/>
              <a:t>产生</a:t>
            </a:r>
            <a:r>
              <a:rPr lang="en-US" sz="2400" dirty="0"/>
              <a:t>site</a:t>
            </a:r>
            <a:r>
              <a:rPr lang="zh-CN" altLang="en-US" sz="2400" dirty="0"/>
              <a:t>：</a:t>
            </a:r>
            <a:r>
              <a:rPr lang="en-US" sz="2400" dirty="0" err="1"/>
              <a:t>mvn</a:t>
            </a:r>
            <a:r>
              <a:rPr lang="en-US" sz="2400" dirty="0"/>
              <a:t> site</a:t>
            </a:r>
            <a:endParaRPr lang="zh-CN" altLang="en-US" sz="2400" dirty="0"/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dirty="0"/>
              <a:t> </a:t>
            </a:r>
            <a:r>
              <a:rPr lang="zh-CN" altLang="en-US" sz="2400" dirty="0"/>
              <a:t>打包：</a:t>
            </a:r>
            <a:r>
              <a:rPr lang="en-US" sz="2400" dirty="0" err="1"/>
              <a:t>mvn</a:t>
            </a:r>
            <a:r>
              <a:rPr lang="en-US" sz="2400" dirty="0"/>
              <a:t> package</a:t>
            </a:r>
            <a:endParaRPr lang="zh-CN" altLang="en-US" sz="2400" dirty="0"/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dirty="0"/>
              <a:t> </a:t>
            </a:r>
            <a:r>
              <a:rPr lang="zh-CN" altLang="en-US" sz="2400" dirty="0"/>
              <a:t>清除产生的项目：</a:t>
            </a:r>
            <a:r>
              <a:rPr lang="en-US" sz="2400" dirty="0" err="1"/>
              <a:t>mvn</a:t>
            </a:r>
            <a:r>
              <a:rPr lang="en-US" sz="2400" dirty="0"/>
              <a:t> clean</a:t>
            </a:r>
            <a:endParaRPr lang="zh-CN" altLang="en-US" sz="2400" dirty="0"/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dirty="0"/>
              <a:t> </a:t>
            </a:r>
            <a:r>
              <a:rPr lang="zh-CN" altLang="en-US" sz="2400" dirty="0"/>
              <a:t>生成</a:t>
            </a:r>
            <a:r>
              <a:rPr lang="en-US" sz="2400" dirty="0"/>
              <a:t>eclipse</a:t>
            </a:r>
            <a:r>
              <a:rPr lang="zh-CN" altLang="en-US" sz="2400" dirty="0"/>
              <a:t>项目：</a:t>
            </a:r>
            <a:r>
              <a:rPr lang="en-US" sz="2400" dirty="0" err="1"/>
              <a:t>mvn</a:t>
            </a:r>
            <a:r>
              <a:rPr lang="en-US" sz="2400" dirty="0"/>
              <a:t> </a:t>
            </a:r>
            <a:r>
              <a:rPr lang="en-US" sz="2400" dirty="0" err="1"/>
              <a:t>eclipse:eclipse</a:t>
            </a:r>
            <a:endParaRPr lang="en-US" sz="2400" dirty="0"/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zh-CN" altLang="en-US" sz="2400" dirty="0"/>
              <a:t>只打</a:t>
            </a:r>
            <a:r>
              <a:rPr lang="en-US" sz="2400" dirty="0"/>
              <a:t>jar</a:t>
            </a:r>
            <a:r>
              <a:rPr lang="zh-CN" altLang="en-US" sz="2400" dirty="0"/>
              <a:t>包</a:t>
            </a:r>
            <a:r>
              <a:rPr lang="en-US" sz="2400" dirty="0"/>
              <a:t>: </a:t>
            </a:r>
            <a:r>
              <a:rPr lang="en-US" sz="2400" dirty="0" err="1"/>
              <a:t>mvn</a:t>
            </a:r>
            <a:r>
              <a:rPr lang="en-US" sz="2400" dirty="0"/>
              <a:t> </a:t>
            </a:r>
            <a:r>
              <a:rPr lang="en-US" sz="2400" dirty="0" err="1"/>
              <a:t>jar:jar</a:t>
            </a:r>
            <a:r>
              <a:rPr lang="en-US" sz="2400" dirty="0"/>
              <a:t>  </a:t>
            </a:r>
            <a:r>
              <a:rPr lang="en-US" sz="2400" dirty="0" err="1"/>
              <a:t>mvn</a:t>
            </a:r>
            <a:r>
              <a:rPr lang="en-US" sz="2400" dirty="0"/>
              <a:t> </a:t>
            </a:r>
            <a:r>
              <a:rPr lang="en-US" sz="2400" dirty="0" err="1"/>
              <a:t>source:jar</a:t>
            </a:r>
            <a:endParaRPr lang="zh-CN" altLang="en-US" sz="2400" dirty="0"/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zh-CN" altLang="en-US" sz="2400" dirty="0"/>
              <a:t>当开发一个带有很多失败单元测试的系统</a:t>
            </a:r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defRPr/>
            </a:pPr>
            <a:r>
              <a:rPr lang="en-US" sz="2400" dirty="0"/>
              <a:t>        </a:t>
            </a:r>
            <a:r>
              <a:rPr lang="en-US" sz="2400" dirty="0" err="1"/>
              <a:t>mvn</a:t>
            </a:r>
            <a:r>
              <a:rPr lang="en-US" sz="2400" dirty="0"/>
              <a:t> test -</a:t>
            </a:r>
            <a:r>
              <a:rPr lang="en-US" sz="2400" dirty="0" err="1"/>
              <a:t>Dmaven.test.failure.ignore</a:t>
            </a:r>
            <a:r>
              <a:rPr lang="en-US" sz="2400" dirty="0"/>
              <a:t>=true</a:t>
            </a:r>
            <a:endParaRPr lang="zh-CN" altLang="en-US" sz="2400" dirty="0"/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defRPr/>
            </a:pPr>
            <a:r>
              <a:rPr lang="zh-CN" altLang="en-US" sz="2400" dirty="0"/>
              <a:t>想要整个的跳过测试</a:t>
            </a:r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defRPr/>
            </a:pPr>
            <a:r>
              <a:rPr lang="en-US" sz="2400" dirty="0"/>
              <a:t>           </a:t>
            </a:r>
            <a:r>
              <a:rPr lang="en-US" sz="2400" dirty="0" err="1"/>
              <a:t>mvn</a:t>
            </a:r>
            <a:r>
              <a:rPr lang="en-US" sz="2400" dirty="0"/>
              <a:t> install -</a:t>
            </a:r>
            <a:r>
              <a:rPr lang="en-US" sz="2400" dirty="0" err="1"/>
              <a:t>Dmaven.test.skip</a:t>
            </a:r>
            <a:r>
              <a:rPr lang="en-US" sz="2400" dirty="0"/>
              <a:t>=true</a:t>
            </a:r>
            <a:endParaRPr lang="zh-CN" altLang="en-US" sz="2400" dirty="0"/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defRPr/>
            </a:pPr>
            <a:r>
              <a:rPr lang="en-US" sz="2400" dirty="0"/>
              <a:t> maven</a:t>
            </a:r>
            <a:r>
              <a:rPr lang="zh-CN" altLang="en-US" sz="2400" dirty="0"/>
              <a:t>命令把应用打包成相应的</a:t>
            </a:r>
            <a:r>
              <a:rPr lang="en-US" sz="2400" dirty="0"/>
              <a:t>tar.gz</a:t>
            </a:r>
            <a:r>
              <a:rPr lang="zh-CN" altLang="en-US" sz="2400" dirty="0"/>
              <a:t>包</a:t>
            </a:r>
          </a:p>
          <a:p>
            <a:pPr marL="457200" indent="-457200" algn="l">
              <a:lnSpc>
                <a:spcPct val="120000"/>
              </a:lnSpc>
              <a:spcBef>
                <a:spcPts val="288"/>
              </a:spcBef>
              <a:buClr>
                <a:schemeClr val="accent3"/>
              </a:buClr>
              <a:defRPr/>
            </a:pPr>
            <a:r>
              <a:rPr lang="en-US" sz="2400" dirty="0"/>
              <a:t>            </a:t>
            </a:r>
            <a:r>
              <a:rPr lang="en-US" sz="2400" dirty="0" err="1"/>
              <a:t>mvn</a:t>
            </a:r>
            <a:r>
              <a:rPr lang="en-US" sz="2400" dirty="0"/>
              <a:t> </a:t>
            </a:r>
            <a:r>
              <a:rPr lang="en-US" sz="2400" dirty="0" err="1"/>
              <a:t>assembly:assembly</a:t>
            </a:r>
            <a:endParaRPr lang="zh-CN" altLang="en-US" sz="2400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1986" y="1571588"/>
            <a:ext cx="21574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/>
              <a:t>持续集成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76432" y="4214794"/>
            <a:ext cx="18645318" cy="434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250000"/>
              </a:lnSpc>
              <a:spcBef>
                <a:spcPts val="362"/>
              </a:spcBef>
              <a:buFontTx/>
              <a:buAutoNum type="arabicPeriod"/>
              <a:defRPr/>
            </a:pPr>
            <a:r>
              <a:rPr lang="zh-CN" altLang="en-US" sz="3600" dirty="0"/>
              <a:t>软件：</a:t>
            </a:r>
            <a:r>
              <a:rPr lang="en-US" altLang="zh-CN" sz="3600" dirty="0" err="1"/>
              <a:t>TeamCity</a:t>
            </a:r>
            <a:r>
              <a:rPr lang="zh-CN" altLang="en-US" sz="3600" dirty="0"/>
              <a:t>，</a:t>
            </a:r>
            <a:r>
              <a:rPr lang="en-US" altLang="zh-CN" sz="3600" dirty="0"/>
              <a:t>Bamboo</a:t>
            </a:r>
            <a:r>
              <a:rPr lang="zh-CN" altLang="en-US" sz="3600" dirty="0"/>
              <a:t>，</a:t>
            </a:r>
            <a:r>
              <a:rPr lang="en-US" altLang="zh-CN" sz="3600" dirty="0"/>
              <a:t>Hudson/</a:t>
            </a:r>
            <a:r>
              <a:rPr lang="en-US" altLang="zh-CN" sz="3600" dirty="0" err="1"/>
              <a:t>jenkins</a:t>
            </a:r>
            <a:r>
              <a:rPr lang="zh-CN" altLang="en-US" sz="3600" dirty="0"/>
              <a:t>，</a:t>
            </a:r>
            <a:r>
              <a:rPr lang="en-US" altLang="zh-CN" sz="3600" dirty="0" err="1"/>
              <a:t>CruiseControl</a:t>
            </a:r>
            <a:endParaRPr lang="en-US" altLang="zh-CN" sz="3600" dirty="0"/>
          </a:p>
          <a:p>
            <a:pPr algn="l" eaLnBrk="1" hangingPunct="1">
              <a:lnSpc>
                <a:spcPct val="250000"/>
              </a:lnSpc>
              <a:spcBef>
                <a:spcPts val="362"/>
              </a:spcBef>
              <a:buFontTx/>
              <a:buAutoNum type="arabicPeriod"/>
              <a:defRPr/>
            </a:pPr>
            <a:r>
              <a:rPr lang="zh-CN" altLang="en-US" sz="3600" dirty="0"/>
              <a:t>任务：打包部署（</a:t>
            </a:r>
            <a:r>
              <a:rPr lang="en-US" altLang="zh-CN" sz="3600" dirty="0"/>
              <a:t>snapshot</a:t>
            </a:r>
            <a:r>
              <a:rPr lang="zh-CN" altLang="en-US" sz="3600" dirty="0"/>
              <a:t>），集成测试，代码</a:t>
            </a:r>
            <a:r>
              <a:rPr lang="en-US" altLang="zh-CN" sz="3600" dirty="0"/>
              <a:t>Check</a:t>
            </a:r>
          </a:p>
          <a:p>
            <a:pPr algn="l" eaLnBrk="1" hangingPunct="1">
              <a:lnSpc>
                <a:spcPct val="250000"/>
              </a:lnSpc>
              <a:spcBef>
                <a:spcPts val="362"/>
              </a:spcBef>
              <a:buFontTx/>
              <a:buAutoNum type="arabicPeriod"/>
              <a:defRPr/>
            </a:pPr>
            <a:r>
              <a:rPr lang="en-US" altLang="zh-CN" sz="3600" dirty="0"/>
              <a:t>UI</a:t>
            </a:r>
            <a:r>
              <a:rPr lang="zh-CN" altLang="en-US" sz="3600" dirty="0"/>
              <a:t>简单，分布式，</a:t>
            </a:r>
            <a:r>
              <a:rPr lang="en-US" altLang="zh-CN" sz="3600" dirty="0"/>
              <a:t>IDE</a:t>
            </a:r>
            <a:r>
              <a:rPr lang="zh-CN" altLang="en-US" sz="3600" dirty="0"/>
              <a:t>整合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20" y="1428712"/>
            <a:ext cx="39639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矩形 2"/>
          <p:cNvSpPr/>
          <p:nvPr/>
        </p:nvSpPr>
        <p:spPr>
          <a:xfrm>
            <a:off x="1809592" y="3000348"/>
            <a:ext cx="21812488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Calibri" pitchFamily="34" charset="0"/>
              <a:buChar char="*"/>
              <a:defRPr/>
            </a:pPr>
            <a:r>
              <a:rPr lang="en-US" altLang="zh-CN" sz="3600" dirty="0"/>
              <a:t>Maven: The Definitive Guide: </a:t>
            </a:r>
            <a:endParaRPr lang="en-US" altLang="zh-CN" sz="3600" dirty="0">
              <a:hlinkClick r:id="rId2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3600" dirty="0">
                <a:hlinkClick r:id="rId2"/>
              </a:rPr>
              <a:t>http://www.sonatype.com/books/maven-book/reference/public-book.html</a:t>
            </a:r>
            <a:endParaRPr lang="en-US" altLang="zh-CN" sz="3600" dirty="0"/>
          </a:p>
          <a:p>
            <a:pPr algn="l">
              <a:lnSpc>
                <a:spcPct val="200000"/>
              </a:lnSpc>
              <a:buFont typeface="Calibri" pitchFamily="34" charset="0"/>
              <a:buChar char="*"/>
              <a:defRPr/>
            </a:pPr>
            <a:r>
              <a:rPr lang="en-US" altLang="zh-CN" sz="3600" dirty="0"/>
              <a:t>Maven</a:t>
            </a:r>
            <a:r>
              <a:rPr lang="zh-CN" altLang="en-US" sz="3600" dirty="0"/>
              <a:t>权威指南：</a:t>
            </a:r>
            <a:r>
              <a:rPr lang="en-US" altLang="zh-CN" sz="3600" dirty="0">
                <a:hlinkClick r:id="rId3"/>
              </a:rPr>
              <a:t>http://www.sonatype.com/books/maven-book/reference_zh/public-book.html</a:t>
            </a:r>
            <a:endParaRPr lang="en-US" altLang="zh-CN" sz="3600" dirty="0"/>
          </a:p>
          <a:p>
            <a:pPr algn="l">
              <a:lnSpc>
                <a:spcPct val="200000"/>
              </a:lnSpc>
              <a:buFont typeface="Calibri" pitchFamily="34" charset="0"/>
              <a:buChar char="*"/>
              <a:defRPr/>
            </a:pPr>
            <a:r>
              <a:rPr lang="en-US" altLang="zh-CN" sz="3600" dirty="0" err="1"/>
              <a:t>Sonatype</a:t>
            </a:r>
            <a:r>
              <a:rPr lang="en-US" altLang="zh-CN" sz="3600" dirty="0"/>
              <a:t> Blog: </a:t>
            </a:r>
            <a:r>
              <a:rPr lang="en-US" altLang="zh-CN" sz="3600" dirty="0">
                <a:hlinkClick r:id="rId4"/>
              </a:rPr>
              <a:t>http://www.sonatype.com/people/</a:t>
            </a:r>
            <a:endParaRPr lang="en-US" altLang="zh-CN" sz="3600" dirty="0"/>
          </a:p>
          <a:p>
            <a:pPr algn="l">
              <a:lnSpc>
                <a:spcPct val="200000"/>
              </a:lnSpc>
              <a:buFont typeface="Calibri" pitchFamily="34" charset="0"/>
              <a:buChar char="*"/>
              <a:defRPr/>
            </a:pPr>
            <a:r>
              <a:rPr lang="zh-CN" altLang="en-US" sz="3600" dirty="0"/>
              <a:t>主要</a:t>
            </a:r>
            <a:r>
              <a:rPr lang="en-US" altLang="zh-CN" sz="3600" dirty="0"/>
              <a:t>Maven</a:t>
            </a:r>
            <a:r>
              <a:rPr lang="zh-CN" altLang="en-US" sz="3600" dirty="0"/>
              <a:t>插件列表：</a:t>
            </a:r>
            <a:r>
              <a:rPr lang="en-US" altLang="zh-CN" sz="3600" dirty="0">
                <a:hlinkClick r:id="rId5"/>
              </a:rPr>
              <a:t>http://maven.apache.org/plugins/index.html</a:t>
            </a:r>
            <a:endParaRPr lang="en-US" altLang="zh-CN" sz="3600" dirty="0"/>
          </a:p>
          <a:p>
            <a:pPr algn="l">
              <a:lnSpc>
                <a:spcPct val="200000"/>
              </a:lnSpc>
              <a:buFont typeface="Calibri" pitchFamily="34" charset="0"/>
              <a:buChar char="*"/>
              <a:defRPr/>
            </a:pPr>
            <a:r>
              <a:rPr lang="en-US" altLang="zh-CN" sz="3600" dirty="0"/>
              <a:t>Maven</a:t>
            </a:r>
            <a:r>
              <a:rPr lang="zh-CN" altLang="en-US" sz="3600" dirty="0"/>
              <a:t>中文博客：</a:t>
            </a:r>
            <a:r>
              <a:rPr lang="en-US" altLang="zh-CN" sz="3600" dirty="0">
                <a:hlinkClick r:id="rId6"/>
              </a:rPr>
              <a:t>http://juvenshun.javaeye.com/</a:t>
            </a:r>
            <a:endParaRPr lang="en-US" altLang="zh-CN" sz="3600" dirty="0"/>
          </a:p>
          <a:p>
            <a:pPr algn="l">
              <a:lnSpc>
                <a:spcPct val="200000"/>
              </a:lnSpc>
              <a:buFont typeface="Calibri" pitchFamily="34" charset="0"/>
              <a:buChar char="*"/>
              <a:defRPr/>
            </a:pPr>
            <a:r>
              <a:rPr lang="en-US" altLang="zh-CN" sz="3600" dirty="0"/>
              <a:t>Maven</a:t>
            </a:r>
            <a:r>
              <a:rPr lang="zh-CN" altLang="en-US" sz="3600" dirty="0"/>
              <a:t>中文讨论组：</a:t>
            </a:r>
            <a:r>
              <a:rPr lang="en-US" altLang="zh-CN" sz="3600" dirty="0">
                <a:hlinkClick r:id="rId7"/>
              </a:rPr>
              <a:t>http://groups.google.com/group/maven-zh</a:t>
            </a:r>
            <a:endParaRPr lang="en-US" altLang="zh-CN" sz="3600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295400"/>
            <a:ext cx="23236318" cy="127632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Maven</a:t>
            </a:r>
            <a:r>
              <a:rPr kumimoji="0" lang="zh-CN" altLang="en-US" sz="5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的介绍</a:t>
            </a:r>
            <a:endParaRPr kumimoji="0" lang="en-US" altLang="zh-CN" sz="5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404862" y="2714596"/>
            <a:ext cx="21359962" cy="91440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AutoNum type="arabicPeriod"/>
              <a:tabLst/>
              <a:defRPr/>
            </a:pPr>
            <a:r>
              <a:rPr kumimoji="0" lang="zh-CN" altLang="en-US" sz="5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Helvetica Light"/>
              </a:rPr>
              <a:t>构建工具</a:t>
            </a:r>
            <a:endParaRPr kumimoji="0" lang="en-US" altLang="zh-CN" sz="5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AutoNum type="arabicPeriod"/>
              <a:tabLst/>
              <a:defRPr/>
            </a:pPr>
            <a:r>
              <a:rPr kumimoji="0" lang="zh-CN" altLang="en-US" sz="5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Helvetica Light"/>
              </a:rPr>
              <a:t>依赖管理工具</a:t>
            </a:r>
            <a:endParaRPr kumimoji="0" lang="en-US" altLang="zh-CN" sz="5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AutoNum type="arabicPeriod"/>
              <a:tabLst/>
              <a:defRPr/>
            </a:pPr>
            <a:r>
              <a:rPr kumimoji="0" lang="zh-CN" altLang="en-US" sz="5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Helvetica Light"/>
              </a:rPr>
              <a:t>项目信息聚合</a:t>
            </a:r>
            <a:endParaRPr kumimoji="0" lang="en-US" altLang="zh-CN" sz="5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+mj-lt"/>
              <a:buAutoNum type="arabicPeriod"/>
              <a:tabLst/>
              <a:defRPr/>
            </a:pPr>
            <a:r>
              <a:rPr kumimoji="0" lang="zh-CN" altLang="en-US" sz="5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Helvetica Light"/>
              </a:rPr>
              <a:t>使构建过程更容易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76168" y="1000084"/>
            <a:ext cx="22236186" cy="141919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Helvetica Light"/>
              </a:rPr>
              <a:t>Maven</a:t>
            </a:r>
            <a:r>
              <a:rPr kumimoji="0" lang="zh-CN" altLang="en-US" sz="5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Helvetica Light"/>
              </a:rPr>
              <a:t>的安装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57200" y="2714596"/>
            <a:ext cx="23022004" cy="1000132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AutoNum type="arabicPeriod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  <a:hlinkClick r:id="rId2"/>
              </a:rPr>
              <a:t>http://maven.apache.org/download.html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下载最新版本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  <a:p>
            <a:pPr marL="635000" lvl="0" indent="-635000" algn="l">
              <a:spcBef>
                <a:spcPts val="5900"/>
              </a:spcBef>
              <a:buSzPct val="75000"/>
              <a:buFontTx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解压到某一目录下，如 </a:t>
            </a:r>
            <a:r>
              <a:rPr lang="en-US" altLang="zh-CN" sz="2400" dirty="0">
                <a:latin typeface="+mn-ea"/>
              </a:rPr>
              <a:t>D:\Java\apache-maven-3.3.3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  <a:p>
            <a:pPr marL="635000" indent="-635000" algn="l">
              <a:spcBef>
                <a:spcPts val="5900"/>
              </a:spcBef>
              <a:buSzPct val="75000"/>
              <a:buFontTx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必须设置：添加（用户）环境变量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M2_HOME  </a:t>
            </a:r>
            <a:r>
              <a:rPr lang="en-US" altLang="zh-CN" sz="2400" dirty="0">
                <a:latin typeface="+mn-ea"/>
              </a:rPr>
              <a:t>= D:\Java\apache-maven-3.3.3, Path</a:t>
            </a:r>
            <a:r>
              <a:rPr lang="zh-CN" altLang="en-US" sz="2400" dirty="0">
                <a:latin typeface="+mn-ea"/>
              </a:rPr>
              <a:t>环境变量中添加 </a:t>
            </a:r>
            <a:r>
              <a:rPr lang="en-US" altLang="zh-CN" sz="2400" dirty="0">
                <a:latin typeface="+mn-ea"/>
              </a:rPr>
              <a:t>% M2_HOME %\bin</a:t>
            </a:r>
          </a:p>
          <a:p>
            <a:pPr marL="635000" indent="-635000" algn="l">
              <a:spcBef>
                <a:spcPts val="5900"/>
              </a:spcBef>
              <a:buSzPct val="75000"/>
              <a:buFontTx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可选设置：设置本地仓库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用户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环境变量</a:t>
            </a:r>
            <a:r>
              <a:rPr lang="en-US" altLang="zh-CN" sz="2400" dirty="0">
                <a:latin typeface="+mn-ea"/>
              </a:rPr>
              <a:t>M2_REPO=d:\repo(</a:t>
            </a:r>
            <a:r>
              <a:rPr lang="zh-CN" altLang="en-US" sz="2400" dirty="0">
                <a:latin typeface="+mn-ea"/>
              </a:rPr>
              <a:t>此路径和</a:t>
            </a:r>
            <a:r>
              <a:rPr lang="en-US" altLang="zh-CN" sz="2400" dirty="0">
                <a:latin typeface="+mn-ea"/>
              </a:rPr>
              <a:t>M2_HOME\conf\settings.xml</a:t>
            </a:r>
            <a:r>
              <a:rPr lang="zh-CN" altLang="en-US" sz="2400" dirty="0">
                <a:latin typeface="+mn-ea"/>
              </a:rPr>
              <a:t>中的</a:t>
            </a:r>
            <a:r>
              <a:rPr lang="en-US" altLang="zh-CN" sz="2400" dirty="0" err="1">
                <a:latin typeface="+mn-ea"/>
              </a:rPr>
              <a:t>localRepository</a:t>
            </a:r>
            <a:r>
              <a:rPr lang="zh-CN" altLang="en-US" sz="2400" dirty="0">
                <a:latin typeface="+mn-ea"/>
              </a:rPr>
              <a:t>路径保持一致 </a:t>
            </a:r>
            <a:r>
              <a:rPr lang="en-US" altLang="zh-CN" sz="2400" dirty="0">
                <a:latin typeface="+mn-ea"/>
              </a:rPr>
              <a:t>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AutoNum type="arabicPeriod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Dos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窗口执行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mvn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 –v</a:t>
            </a: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Ide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集成：用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eclipse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自带的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maven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插件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推荐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或安装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m2e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插件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Eclipse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插件</a:t>
            </a:r>
            <a:r>
              <a:rPr kumimoji="0" lang="nl-NL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:http://m2eclipse.sonatype.org/sites/m2e</a:t>
            </a:r>
          </a:p>
          <a:p>
            <a:pPr marL="635000" lvl="0" indent="-635000" algn="l">
              <a:spcBef>
                <a:spcPts val="5900"/>
              </a:spcBef>
              <a:buSzPct val="75000"/>
              <a:defRPr/>
            </a:pPr>
            <a:r>
              <a:rPr lang="zh-CN" altLang="en-US" sz="2400" dirty="0">
                <a:latin typeface="+mn-ea"/>
              </a:rPr>
              <a:t>命令行模式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推荐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：便捷小工具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任意路径右键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快速进入</a:t>
            </a:r>
            <a:r>
              <a:rPr lang="en-US" altLang="zh-CN" sz="2400" dirty="0" err="1">
                <a:latin typeface="+mn-ea"/>
              </a:rPr>
              <a:t>cmd</a:t>
            </a:r>
            <a:r>
              <a:rPr lang="zh-CN" altLang="en-US" sz="2400" dirty="0">
                <a:latin typeface="+mn-ea"/>
              </a:rPr>
              <a:t>相应路径</a:t>
            </a:r>
            <a:r>
              <a:rPr lang="en-US" altLang="zh-CN" sz="2400" dirty="0">
                <a:latin typeface="+mn-ea"/>
              </a:rPr>
              <a:t>),cmdhere.reg(ftp://192.168.1.177/upload/dev-tools/maven/)</a:t>
            </a:r>
            <a:endParaRPr kumimoji="0" lang="nl-NL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lang="en-US" altLang="zh-CN" sz="2400" dirty="0">
                <a:latin typeface="+mn-ea"/>
              </a:rPr>
              <a:t>Eclipse</a:t>
            </a:r>
            <a:r>
              <a:rPr lang="zh-CN" altLang="en-US" sz="2400" dirty="0">
                <a:latin typeface="+mn-ea"/>
              </a:rPr>
              <a:t>插件非必须，可直接在</a:t>
            </a:r>
            <a:r>
              <a:rPr lang="en-US" altLang="zh-CN" sz="2400" dirty="0" err="1">
                <a:latin typeface="+mn-ea"/>
              </a:rPr>
              <a:t>cmd</a:t>
            </a:r>
            <a:r>
              <a:rPr lang="zh-CN" altLang="en-US" sz="2400" dirty="0">
                <a:latin typeface="+mn-ea"/>
              </a:rPr>
              <a:t>下使用</a:t>
            </a:r>
            <a:r>
              <a:rPr lang="en-US" altLang="zh-CN" sz="2400" dirty="0">
                <a:latin typeface="+mn-ea"/>
              </a:rPr>
              <a:t>maven</a:t>
            </a:r>
            <a:r>
              <a:rPr lang="zh-CN" altLang="en-US" sz="2400" dirty="0">
                <a:latin typeface="+mn-ea"/>
              </a:rPr>
              <a:t>命令，</a:t>
            </a:r>
            <a:r>
              <a:rPr lang="en-US" altLang="zh-CN" sz="2400" dirty="0">
                <a:latin typeface="+mn-ea"/>
              </a:rPr>
              <a:t>eclipse</a:t>
            </a:r>
            <a:r>
              <a:rPr lang="zh-CN" altLang="en-US" sz="2400" dirty="0">
                <a:latin typeface="+mn-ea"/>
              </a:rPr>
              <a:t>插件的优点是方便快捷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对</a:t>
            </a:r>
            <a:r>
              <a:rPr lang="en-US" altLang="zh-CN" sz="2400" dirty="0">
                <a:latin typeface="+mn-ea"/>
              </a:rPr>
              <a:t>pom.xml</a:t>
            </a:r>
            <a:r>
              <a:rPr lang="zh-CN" altLang="en-US" sz="2400" dirty="0">
                <a:latin typeface="+mn-ea"/>
              </a:rPr>
              <a:t>的修改可实时构建更新</a:t>
            </a:r>
            <a:r>
              <a:rPr lang="en-US" altLang="zh-CN" sz="2400" dirty="0">
                <a:latin typeface="+mn-ea"/>
              </a:rPr>
              <a:t>),</a:t>
            </a:r>
            <a:r>
              <a:rPr lang="zh-CN" altLang="en-US" sz="2400" dirty="0">
                <a:latin typeface="+mn-ea"/>
              </a:rPr>
              <a:t>缺点是对资源开销较大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主要是内存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，特别是</a:t>
            </a:r>
            <a:r>
              <a:rPr lang="en-US" altLang="zh-CN" sz="2400" dirty="0">
                <a:latin typeface="+mn-ea"/>
              </a:rPr>
              <a:t>eclipse</a:t>
            </a:r>
            <a:r>
              <a:rPr lang="zh-CN" altLang="en-US" sz="2400" dirty="0">
                <a:latin typeface="+mn-ea"/>
              </a:rPr>
              <a:t>里打开的工程较多，频繁修改依赖刷新的情况下。</a:t>
            </a:r>
            <a:r>
              <a:rPr lang="en-US" altLang="zh-CN" sz="2400" dirty="0" err="1">
                <a:latin typeface="+mn-ea"/>
              </a:rPr>
              <a:t>mave</a:t>
            </a:r>
            <a:r>
              <a:rPr lang="zh-CN" altLang="en-US" sz="2400" dirty="0">
                <a:latin typeface="+mn-ea"/>
              </a:rPr>
              <a:t>命令模式则更加灵活，构建失败可以看到详细的出错提示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缺点是操作相对麻烦，执行命令后需手工刷新</a:t>
            </a:r>
            <a:r>
              <a:rPr lang="en-US" altLang="zh-CN" sz="2400" dirty="0">
                <a:latin typeface="+mn-ea"/>
              </a:rPr>
              <a:t>eclipse</a:t>
            </a:r>
            <a:r>
              <a:rPr lang="zh-CN" altLang="en-US" sz="2400" dirty="0">
                <a:latin typeface="+mn-ea"/>
              </a:rPr>
              <a:t>工程</a:t>
            </a:r>
            <a:r>
              <a:rPr lang="en-US" altLang="zh-CN" sz="2400" dirty="0">
                <a:latin typeface="+mn-ea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04730" y="571456"/>
            <a:ext cx="23022004" cy="84769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Helvetica Light"/>
              </a:rPr>
              <a:t>Maven</a:t>
            </a:r>
            <a:r>
              <a:rPr kumimoji="0" lang="zh-CN" altLang="en-US" sz="5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Helvetica Light"/>
              </a:rPr>
              <a:t>仓库介绍一</a:t>
            </a:r>
            <a:endParaRPr kumimoji="0" lang="en-US" altLang="zh-CN" sz="5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  <a:sym typeface="Helvetica Light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57200" y="1828800"/>
            <a:ext cx="23450632" cy="109585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35000" lvl="0" indent="-635000" algn="l">
              <a:lnSpc>
                <a:spcPct val="110000"/>
              </a:lnSpc>
              <a:spcBef>
                <a:spcPts val="360"/>
              </a:spcBef>
              <a:buSzPct val="75000"/>
              <a:defRPr/>
            </a:pPr>
            <a:endParaRPr kumimoji="0" lang="en-US" altLang="zh-CN" sz="4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  <a:p>
            <a:pPr marL="635000" indent="-635000" algn="l">
              <a:lnSpc>
                <a:spcPct val="110000"/>
              </a:lnSpc>
              <a:spcBef>
                <a:spcPts val="360"/>
              </a:spcBef>
              <a:buSzPct val="75000"/>
              <a:defRPr/>
            </a:pPr>
            <a:r>
              <a:rPr lang="zh-CN" altLang="en-US" sz="4800" baseline="-25000" dirty="0">
                <a:latin typeface="+mn-ea"/>
              </a:rPr>
              <a:t>操作系统添加域名映射，</a:t>
            </a:r>
            <a:r>
              <a:rPr lang="en-US" altLang="zh-CN" sz="4800" baseline="-25000" dirty="0">
                <a:latin typeface="+mn-ea"/>
              </a:rPr>
              <a:t>C:\Windows\System32\drivers\etc\hosts</a:t>
            </a:r>
            <a:r>
              <a:rPr lang="zh-CN" altLang="en-US" sz="4800" baseline="-25000" dirty="0">
                <a:latin typeface="+mn-ea"/>
              </a:rPr>
              <a:t>添加一行</a:t>
            </a:r>
            <a:r>
              <a:rPr lang="en-US" altLang="zh-CN" sz="4800" baseline="-25000" dirty="0">
                <a:latin typeface="+mn-ea"/>
              </a:rPr>
              <a:t>:192.168.1.177 dev.maven.com</a:t>
            </a:r>
          </a:p>
          <a:p>
            <a:pPr marL="635000" lvl="0" indent="-635000" algn="l">
              <a:lnSpc>
                <a:spcPct val="110000"/>
              </a:lnSpc>
              <a:spcBef>
                <a:spcPts val="360"/>
              </a:spcBef>
              <a:buSzPct val="75000"/>
              <a:defRPr/>
            </a:pPr>
            <a:r>
              <a:rPr kumimoji="0" lang="zh-CN" alt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管理界面：  </a:t>
            </a:r>
            <a:r>
              <a:rPr lang="en-US" altLang="zh-CN" sz="4800" baseline="-25000" dirty="0">
                <a:latin typeface="+mn-ea"/>
              </a:rPr>
              <a:t>http://dev.maven.com:8081/nexus/#welcome</a:t>
            </a:r>
            <a:endParaRPr kumimoji="0" lang="en-US" altLang="zh-CN" sz="4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  <a:p>
            <a:pPr marL="635000" lvl="0" indent="-635000" algn="l">
              <a:lnSpc>
                <a:spcPct val="110000"/>
              </a:lnSpc>
              <a:spcBef>
                <a:spcPts val="360"/>
              </a:spcBef>
              <a:buSzPct val="75000"/>
              <a:defRPr/>
            </a:pPr>
            <a:r>
              <a:rPr kumimoji="0" lang="zh-CN" alt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库浏览地址：</a:t>
            </a:r>
            <a:r>
              <a:rPr kumimoji="0" lang="en-US" altLang="zh-CN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 </a:t>
            </a:r>
            <a:r>
              <a:rPr lang="en-US" altLang="zh-CN" sz="4800" baseline="-25000" dirty="0">
                <a:latin typeface="+mn-ea"/>
              </a:rPr>
              <a:t>http://dev.maven.com:8081/nexus</a:t>
            </a:r>
            <a:r>
              <a:rPr kumimoji="0" lang="en-US" altLang="zh-CN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/content/repositories/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内容： 各种</a:t>
            </a:r>
            <a:r>
              <a:rPr kumimoji="0" lang="en-US" altLang="zh-CN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Maven</a:t>
            </a:r>
            <a:r>
              <a:rPr kumimoji="0" lang="zh-CN" alt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库代理、 第三方库、</a:t>
            </a:r>
            <a:r>
              <a:rPr kumimoji="0" lang="en-US" altLang="zh-CN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Release</a:t>
            </a:r>
            <a:r>
              <a:rPr kumimoji="0" lang="zh-CN" alt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库和</a:t>
            </a:r>
            <a:r>
              <a:rPr kumimoji="0" lang="en-US" altLang="zh-CN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Snapshots</a:t>
            </a:r>
            <a:r>
              <a:rPr kumimoji="0" lang="zh-CN" alt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库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备注：</a:t>
            </a:r>
            <a:r>
              <a:rPr kumimoji="0" 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 releases, snapshots:</a:t>
            </a:r>
            <a:r>
              <a:rPr kumimoji="0" lang="zh-CN" alt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每个产品的版本的</a:t>
            </a:r>
            <a:r>
              <a:rPr kumimoji="0" 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Release</a:t>
            </a:r>
            <a:r>
              <a:rPr kumimoji="0" lang="zh-CN" alt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或者</a:t>
            </a:r>
            <a:r>
              <a:rPr kumimoji="0" 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snapshot(</a:t>
            </a:r>
            <a:r>
              <a:rPr kumimoji="0" lang="zh-CN" alt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注：</a:t>
            </a:r>
            <a:r>
              <a:rPr kumimoji="0" 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release</a:t>
            </a:r>
            <a:r>
              <a:rPr kumimoji="0" lang="zh-CN" alt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和</a:t>
            </a:r>
            <a:r>
              <a:rPr kumimoji="0" 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snapshot</a:t>
            </a:r>
            <a:r>
              <a:rPr kumimoji="0" lang="zh-CN" alt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的区别，</a:t>
            </a:r>
            <a:r>
              <a:rPr kumimoji="0" 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release</a:t>
            </a:r>
            <a:r>
              <a:rPr kumimoji="0" lang="zh-CN" alt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一般是比较稳定的版本，而</a:t>
            </a:r>
            <a:r>
              <a:rPr kumimoji="0" 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snapshot</a:t>
            </a:r>
            <a:r>
              <a:rPr kumimoji="0" lang="zh-CN" alt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基本上不稳定，只是作为快照）</a:t>
            </a:r>
            <a:endParaRPr kumimoji="0" lang="en-US" altLang="zh-CN" sz="4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本地仓库：</a:t>
            </a:r>
            <a:endParaRPr kumimoji="0" lang="en-US" altLang="zh-CN" sz="4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    1 </a:t>
            </a:r>
            <a:r>
              <a:rPr kumimoji="0" lang="zh-CN" alt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设置本地存储地扯 </a:t>
            </a:r>
            <a:r>
              <a:rPr kumimoji="0" lang="en-US" altLang="zh-CN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&lt;</a:t>
            </a:r>
            <a:r>
              <a:rPr kumimoji="0" lang="en-US" altLang="zh-CN" sz="48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localRepository</a:t>
            </a:r>
            <a:r>
              <a:rPr kumimoji="0" lang="en-US" altLang="zh-CN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&gt;D:/repo&lt;/</a:t>
            </a:r>
            <a:r>
              <a:rPr kumimoji="0" lang="en-US" altLang="zh-CN" sz="48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localRepository</a:t>
            </a:r>
            <a:r>
              <a:rPr kumimoji="0" lang="en-US" altLang="zh-CN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&gt;  </a:t>
            </a:r>
            <a:r>
              <a:rPr kumimoji="0" lang="zh-CN" alt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（注：默认不设置 的情况下会在</a:t>
            </a:r>
            <a:r>
              <a:rPr kumimoji="0" lang="en-US" altLang="zh-CN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${user.dir}\.m2\repository </a:t>
            </a:r>
            <a:r>
              <a:rPr kumimoji="0" lang="zh-CN" alt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）</a:t>
            </a:r>
            <a:endParaRPr kumimoji="0" lang="en-US" altLang="zh-CN" sz="4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    2 </a:t>
            </a:r>
            <a:r>
              <a:rPr kumimoji="0" lang="zh-CN" alt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设置中央仓库地扯：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 &lt;mirror&gt;     </a:t>
            </a:r>
          </a:p>
          <a:p>
            <a:pPr marL="635000" lvl="0" indent="-635000" algn="l">
              <a:lnSpc>
                <a:spcPct val="110000"/>
              </a:lnSpc>
              <a:spcBef>
                <a:spcPts val="360"/>
              </a:spcBef>
              <a:buSzPct val="75000"/>
              <a:defRPr/>
            </a:pPr>
            <a:r>
              <a:rPr lang="en-US" altLang="zh-CN" sz="4800" baseline="-25000" dirty="0">
                <a:latin typeface="+mn-ea"/>
              </a:rPr>
              <a:t> 	&lt;id&gt;dev-releases&lt;/id&gt;</a:t>
            </a:r>
          </a:p>
          <a:p>
            <a:pPr marL="635000" lvl="1" indent="-635000" algn="l">
              <a:lnSpc>
                <a:spcPct val="110000"/>
              </a:lnSpc>
              <a:spcBef>
                <a:spcPts val="360"/>
              </a:spcBef>
              <a:buSzPct val="75000"/>
              <a:defRPr/>
            </a:pPr>
            <a:r>
              <a:rPr lang="en-US" altLang="zh-CN" sz="4800" baseline="-25000" dirty="0">
                <a:latin typeface="+mn-ea"/>
              </a:rPr>
              <a:t>	&lt;</a:t>
            </a:r>
            <a:r>
              <a:rPr lang="en-US" altLang="zh-CN" sz="4800" baseline="-25000" dirty="0" err="1">
                <a:latin typeface="+mn-ea"/>
              </a:rPr>
              <a:t>mirrorOf</a:t>
            </a:r>
            <a:r>
              <a:rPr lang="en-US" altLang="zh-CN" sz="4800" baseline="-25000" dirty="0">
                <a:latin typeface="+mn-ea"/>
              </a:rPr>
              <a:t>&gt;*&lt;/</a:t>
            </a:r>
            <a:r>
              <a:rPr lang="en-US" altLang="zh-CN" sz="4800" baseline="-25000" dirty="0" err="1">
                <a:latin typeface="+mn-ea"/>
              </a:rPr>
              <a:t>mirrorOf</a:t>
            </a:r>
            <a:r>
              <a:rPr lang="en-US" altLang="zh-CN" sz="4800" baseline="-25000" dirty="0">
                <a:latin typeface="+mn-ea"/>
              </a:rPr>
              <a:t>&gt;</a:t>
            </a:r>
          </a:p>
          <a:p>
            <a:pPr marL="635000" lvl="1" indent="-635000" algn="l">
              <a:lnSpc>
                <a:spcPct val="110000"/>
              </a:lnSpc>
              <a:spcBef>
                <a:spcPts val="360"/>
              </a:spcBef>
              <a:buSzPct val="75000"/>
              <a:defRPr/>
            </a:pPr>
            <a:r>
              <a:rPr lang="en-US" altLang="zh-CN" sz="4800" baseline="-25000" dirty="0">
                <a:latin typeface="+mn-ea"/>
              </a:rPr>
              <a:t>	&lt;name&gt;nexus-releases&lt;/name&gt; </a:t>
            </a:r>
          </a:p>
          <a:p>
            <a:pPr marL="635000" lvl="0" indent="-635000" algn="l">
              <a:lnSpc>
                <a:spcPct val="110000"/>
              </a:lnSpc>
              <a:spcBef>
                <a:spcPts val="360"/>
              </a:spcBef>
              <a:buSzPct val="75000"/>
              <a:defRPr/>
            </a:pPr>
            <a:r>
              <a:rPr lang="en-US" altLang="zh-CN" sz="4800" baseline="-25000" dirty="0">
                <a:latin typeface="+mn-ea"/>
              </a:rPr>
              <a:t>	&lt;</a:t>
            </a:r>
            <a:r>
              <a:rPr kumimoji="0" lang="en-US" altLang="zh-CN" sz="48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url</a:t>
            </a:r>
            <a:r>
              <a:rPr kumimoji="0" lang="en-US" altLang="zh-CN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&gt;http://</a:t>
            </a:r>
            <a:r>
              <a:rPr lang="en-US" altLang="zh-CN" sz="4800" baseline="-25000" dirty="0">
                <a:latin typeface="+mn-ea"/>
              </a:rPr>
              <a:t>dev.maven.com</a:t>
            </a:r>
            <a:r>
              <a:rPr kumimoji="0" lang="en-US" altLang="zh-CN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:8081/nexus/content/repositories/central&lt;/url&gt;  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 &lt;/mirror&gt; </a:t>
            </a:r>
            <a:br>
              <a:rPr kumimoji="0" lang="en-US" altLang="zh-CN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</a:br>
            <a:r>
              <a:rPr kumimoji="0" 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 </a:t>
            </a:r>
            <a:r>
              <a:rPr kumimoji="0" lang="en-US" sz="48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id,name</a:t>
            </a:r>
            <a:r>
              <a:rPr kumimoji="0" 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:</a:t>
            </a:r>
            <a:r>
              <a:rPr kumimoji="0" lang="zh-CN" alt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唯一的标志，用于区别镜像 </a:t>
            </a:r>
            <a:r>
              <a:rPr kumimoji="0" lang="en-US" sz="48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url</a:t>
            </a:r>
            <a:r>
              <a:rPr kumimoji="0" 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:</a:t>
            </a:r>
            <a:r>
              <a:rPr kumimoji="0" lang="zh-CN" alt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镜像的</a:t>
            </a:r>
            <a:r>
              <a:rPr kumimoji="0" lang="en-US" sz="48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url</a:t>
            </a:r>
            <a:r>
              <a:rPr kumimoji="0" 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    </a:t>
            </a:r>
            <a:r>
              <a:rPr kumimoji="0" lang="en-US" sz="48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mirrorOf</a:t>
            </a:r>
            <a:r>
              <a:rPr kumimoji="0" 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：</a:t>
            </a:r>
            <a:r>
              <a:rPr kumimoji="0" lang="zh-CN" alt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此镜像指向的服务</a:t>
            </a:r>
            <a:r>
              <a:rPr kumimoji="0" 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id ,*</a:t>
            </a:r>
            <a:r>
              <a:rPr kumimoji="0" lang="zh-CN" altLang="en-US" sz="4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sym typeface="Helvetica Light"/>
              </a:rPr>
              <a:t>代表所有</a:t>
            </a:r>
            <a:endParaRPr kumimoji="0" lang="en-US" sz="4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90548" y="928646"/>
            <a:ext cx="21193199" cy="120328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Maven</a:t>
            </a:r>
            <a:r>
              <a:rPr kumimoji="0" lang="zh-CN" altLang="en-US" sz="5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Helvetica Light"/>
              </a:rPr>
              <a:t>仓库</a:t>
            </a:r>
            <a:r>
              <a:rPr kumimoji="0" lang="zh-CN" altLang="en-US" sz="5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介绍二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3358" y="2214529"/>
            <a:ext cx="22360094" cy="10297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20" y="1071522"/>
            <a:ext cx="220743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latin typeface="+mj-ea"/>
                <a:ea typeface="+mj-ea"/>
              </a:rPr>
              <a:t>Maven</a:t>
            </a:r>
            <a:r>
              <a:rPr lang="zh-CN" altLang="en-US" sz="5400" dirty="0">
                <a:latin typeface="+mj-ea"/>
                <a:ea typeface="+mj-ea"/>
              </a:rPr>
              <a:t>仓库介绍三</a:t>
            </a:r>
          </a:p>
        </p:txBody>
      </p:sp>
      <p:sp>
        <p:nvSpPr>
          <p:cNvPr id="3" name="矩形 2"/>
          <p:cNvSpPr/>
          <p:nvPr/>
        </p:nvSpPr>
        <p:spPr>
          <a:xfrm>
            <a:off x="547606" y="10429901"/>
            <a:ext cx="228601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zh-CN" sz="2400" dirty="0"/>
          </a:p>
          <a:p>
            <a:pPr algn="l">
              <a:defRPr/>
            </a:pPr>
            <a:endParaRPr lang="en-US" altLang="zh-CN" sz="2400" dirty="0"/>
          </a:p>
          <a:p>
            <a:pPr algn="l">
              <a:defRPr/>
            </a:pPr>
            <a:endParaRPr lang="en-US" altLang="zh-CN" sz="2400" dirty="0"/>
          </a:p>
          <a:p>
            <a:pPr algn="l">
              <a:defRPr/>
            </a:pPr>
            <a:endParaRPr lang="en-US" altLang="zh-CN" sz="2400" dirty="0"/>
          </a:p>
          <a:p>
            <a:pPr algn="l">
              <a:defRPr/>
            </a:pPr>
            <a:endParaRPr lang="en-US" altLang="zh-CN" sz="2400" dirty="0"/>
          </a:p>
          <a:p>
            <a:pPr algn="l">
              <a:defRPr/>
            </a:pPr>
            <a:endParaRPr lang="en-US" altLang="zh-CN" sz="2400" dirty="0"/>
          </a:p>
          <a:p>
            <a:pPr algn="l">
              <a:defRPr/>
            </a:pPr>
            <a:endParaRPr lang="en-US" altLang="zh-CN" sz="2400" dirty="0"/>
          </a:p>
          <a:p>
            <a:pPr algn="l">
              <a:defRPr/>
            </a:pPr>
            <a:endParaRPr lang="zh-CN" altLang="en-US" sz="2400" b="1" dirty="0"/>
          </a:p>
          <a:p>
            <a:pPr algn="l">
              <a:defRPr/>
            </a:pPr>
            <a:endParaRPr lang="en-US" altLang="zh-CN" sz="2400" dirty="0"/>
          </a:p>
          <a:p>
            <a:pPr algn="l">
              <a:defRPr/>
            </a:pPr>
            <a:endParaRPr lang="en-US" altLang="zh-CN" sz="2400" dirty="0"/>
          </a:p>
          <a:p>
            <a:pPr algn="l">
              <a:defRPr/>
            </a:pPr>
            <a:endParaRPr lang="en-US" altLang="zh-CN" sz="2400" dirty="0"/>
          </a:p>
          <a:p>
            <a:pPr algn="l">
              <a:defRPr/>
            </a:pPr>
            <a:endParaRPr lang="en-US" altLang="zh-CN" sz="2400" dirty="0"/>
          </a:p>
          <a:p>
            <a:pPr algn="l">
              <a:defRPr/>
            </a:pPr>
            <a:endParaRPr lang="zh-CN" altLang="en-US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606" y="2500282"/>
            <a:ext cx="22574408" cy="7952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047672" y="10358463"/>
            <a:ext cx="220743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buFont typeface="Calibri" pitchFamily="34" charset="0"/>
              <a:buChar char="*"/>
              <a:defRPr/>
            </a:pPr>
            <a:r>
              <a:rPr lang="zh-CN" altLang="en-US" sz="2400" dirty="0"/>
              <a:t>默认，本地所有</a:t>
            </a:r>
            <a:r>
              <a:rPr lang="en-US" altLang="zh-CN" sz="2400" dirty="0"/>
              <a:t>Maven</a:t>
            </a:r>
            <a:r>
              <a:rPr lang="zh-CN" altLang="en-US" sz="2400" dirty="0"/>
              <a:t>项目都复用一个本地仓库</a:t>
            </a:r>
            <a:endParaRPr lang="en-US" altLang="zh-CN" sz="2400" dirty="0"/>
          </a:p>
          <a:p>
            <a:pPr algn="l" eaLnBrk="1" hangingPunct="1">
              <a:buFont typeface="Calibri" pitchFamily="34" charset="0"/>
              <a:buChar char="*"/>
              <a:defRPr/>
            </a:pPr>
            <a:r>
              <a:rPr lang="zh-CN" altLang="en-US" sz="2400" dirty="0"/>
              <a:t>本地仓库从远程仓库（可配置）下载必要的构件</a:t>
            </a:r>
            <a:endParaRPr lang="en-US" altLang="zh-CN" sz="2400" dirty="0"/>
          </a:p>
          <a:p>
            <a:pPr algn="l" eaLnBrk="1" hangingPunct="1">
              <a:buFont typeface="Calibri" pitchFamily="34" charset="0"/>
              <a:buChar char="*"/>
              <a:defRPr/>
            </a:pPr>
            <a:r>
              <a:rPr lang="zh-CN" altLang="en-US" sz="2400" dirty="0"/>
              <a:t>中央仓库是唯一内置的远程仓库</a:t>
            </a:r>
            <a:endParaRPr lang="en-US" altLang="zh-CN" sz="24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04730" y="928646"/>
            <a:ext cx="23379194" cy="84769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Helvetica Light"/>
              </a:rPr>
              <a:t>项目创建</a:t>
            </a:r>
            <a:endParaRPr kumimoji="0" lang="en-US" altLang="zh-CN" sz="5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  <a:sym typeface="Helvetica Light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04730" y="2071654"/>
            <a:ext cx="23164880" cy="95297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35000" lvl="0" indent="-635000" algn="l">
              <a:lnSpc>
                <a:spcPct val="110000"/>
              </a:lnSpc>
              <a:spcBef>
                <a:spcPts val="360"/>
              </a:spcBef>
              <a:buSzPct val="75000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创建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java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项目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: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mvn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</a:t>
            </a:r>
            <a:r>
              <a:rPr lang="en-US" sz="2400" dirty="0" err="1"/>
              <a:t>archetype:generate</a:t>
            </a:r>
            <a:r>
              <a:rPr lang="en-US" sz="2400" dirty="0"/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-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DgroupId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=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com.tzg.maven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-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DartifactId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=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mavenstudy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Helvetica Light"/>
            </a:endParaRPr>
          </a:p>
          <a:p>
            <a:pPr marL="635000" lvl="0" indent="-635000" algn="l">
              <a:lnSpc>
                <a:spcPct val="110000"/>
              </a:lnSpc>
              <a:spcBef>
                <a:spcPts val="360"/>
              </a:spcBef>
              <a:buSzPct val="75000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创建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web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项目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: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mvn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</a:t>
            </a:r>
            <a:r>
              <a:rPr lang="en-US" sz="2400" dirty="0" err="1"/>
              <a:t>archetype:generate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-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DgroupId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=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com.tzg.mavenweb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-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DartifactId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=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mavenweb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-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DarchetypeArtifactId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=maven-archetype-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webapp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项目结构：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src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-main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  –bin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脚本库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–java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java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源代码文件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–resources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资源库，会自动复制到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classes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目录里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–filters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资源过滤文件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–assembly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组件的描述配置（如何打包）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–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config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配置文件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–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webapp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web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应用的目录。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WEB-INF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css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js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等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-test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  –java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单元测试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java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源代码文件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–resources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测试需要用的资源库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–filters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测试资源过滤库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-site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Site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（一些文档）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target</a:t>
            </a:r>
            <a:b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</a:b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3424" y="928646"/>
            <a:ext cx="2143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/>
              <a:t>多模块</a:t>
            </a:r>
            <a:endParaRPr lang="zh-CN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57200" y="1828800"/>
            <a:ext cx="23379194" cy="101727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Calibri" pitchFamily="34" charset="0"/>
              <a:buChar char="*"/>
              <a:tabLst/>
              <a:defRPr/>
            </a:pP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目的：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聚合构建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，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Maven build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父模块的时候，会自动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build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子模块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Calibri" pitchFamily="34" charset="0"/>
              <a:buChar char="*"/>
              <a:tabLst/>
              <a:defRPr/>
            </a:pP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父模块的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packaging</a:t>
            </a:r>
            <a:r>
              <a:rPr kumimoji="0" lang="zh-CN" altLang="en-US" sz="36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必须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为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POM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Calibri" pitchFamily="34" charset="0"/>
              <a:buChar char="*"/>
              <a:tabLst/>
              <a:defRPr/>
            </a:pP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&lt;</a:t>
            </a:r>
            <a:r>
              <a:rPr kumimoji="0" lang="en-US" altLang="zh-CN" sz="3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groupId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&gt;..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&lt;</a:t>
            </a:r>
            <a:r>
              <a:rPr kumimoji="0" lang="en-US" altLang="zh-CN" sz="3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artifactId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&gt;…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&lt;version&gt;…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&lt;packaging&gt;</a:t>
            </a:r>
            <a:r>
              <a:rPr kumimoji="0" lang="en-US" altLang="zh-CN" sz="3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pom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&lt;/packaging&gt;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&lt;modules&gt;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&lt;module&gt;module-a&lt;/module&gt;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&lt;module&gt;module-b&lt;/module&gt;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    &lt;module&gt;../module-o&lt;/module&gt; 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（相对文件路径并非一定要父子结构）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Helvetica Light"/>
              </a:rPr>
              <a:t>&lt;/modules&gt;</a:t>
            </a: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Helvetica Light"/>
            </a:endParaRPr>
          </a:p>
          <a:p>
            <a:pPr marL="635000" marR="0" lvl="0" indent="-635000" algn="l" defTabSz="82550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2154</Words>
  <Application>Microsoft Office PowerPoint</Application>
  <PresentationFormat>自定义</PresentationFormat>
  <Paragraphs>305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 Unicode MS</vt:lpstr>
      <vt:lpstr>Helvetica Light</vt:lpstr>
      <vt:lpstr>Helvetica Neue</vt:lpstr>
      <vt:lpstr>SimHei</vt:lpstr>
      <vt:lpstr>宋体</vt:lpstr>
      <vt:lpstr>Microsoft YaHei</vt:lpstr>
      <vt:lpstr>Microsoft YaHei</vt:lpstr>
      <vt:lpstr>Arial</vt:lpstr>
      <vt:lpstr>Calibri</vt:lpstr>
      <vt:lpstr>Wingdings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欧阳唯佳</cp:lastModifiedBy>
  <cp:revision>86</cp:revision>
  <dcterms:modified xsi:type="dcterms:W3CDTF">2017-08-31T02:11:37Z</dcterms:modified>
</cp:coreProperties>
</file>