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57" r:id="rId12"/>
    <p:sldId id="262" r:id="rId13"/>
    <p:sldId id="267" r:id="rId14"/>
    <p:sldId id="263" r:id="rId15"/>
    <p:sldId id="264" r:id="rId16"/>
    <p:sldId id="26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  <p:sldId id="294" r:id="rId29"/>
    <p:sldId id="295" r:id="rId30"/>
    <p:sldId id="296" r:id="rId31"/>
    <p:sldId id="297" r:id="rId32"/>
    <p:sldId id="298" r:id="rId33"/>
    <p:sldId id="307" r:id="rId34"/>
  </p:sldIdLst>
  <p:sldSz cx="11704638" cy="8778875"/>
  <p:notesSz cx="8778875" cy="11704638"/>
  <p:embeddedFontLst>
    <p:embeddedFont>
      <p:font typeface="문체부 훈민정음체" panose="02020603020101020101" pitchFamily="18" charset="-127"/>
      <p:regular r:id="rId36"/>
    </p:embeddedFont>
    <p:embeddedFont>
      <p:font typeface="둥근모꼴" panose="020B0500000000000000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-639" y="-42"/>
      </p:cViewPr>
      <p:guideLst>
        <p:guide orient="horz" pos="2765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03650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972050" y="0"/>
            <a:ext cx="3805238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EBC2-818D-47F2-9EB5-DD84AD2C136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877888"/>
            <a:ext cx="5851525" cy="438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77888" y="5559425"/>
            <a:ext cx="7023100" cy="526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117263"/>
            <a:ext cx="3803650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972050" y="11117263"/>
            <a:ext cx="3805238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76E12-332B-4AF9-AFB1-B50E345C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3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72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데이터 셋 확인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최종 </a:t>
            </a:r>
            <a:r>
              <a:rPr lang="ko-KR" altLang="en-US" dirty="0" err="1"/>
              <a:t>에측</a:t>
            </a:r>
            <a:r>
              <a:rPr lang="ko-KR" altLang="en-US" dirty="0"/>
              <a:t> 결과를 </a:t>
            </a:r>
            <a:r>
              <a:rPr lang="en-US" altLang="ko-KR" dirty="0"/>
              <a:t>Test </a:t>
            </a:r>
            <a:r>
              <a:rPr lang="ko-KR" altLang="en-US" dirty="0"/>
              <a:t>데이터의 </a:t>
            </a:r>
            <a:r>
              <a:rPr lang="en-US" altLang="ko-KR" dirty="0"/>
              <a:t>‘tag’</a:t>
            </a:r>
            <a:r>
              <a:rPr lang="ko-KR" altLang="en-US" dirty="0"/>
              <a:t>에 넣음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텍스트 전처리를 위해 </a:t>
            </a:r>
            <a:r>
              <a:rPr lang="ko-KR" altLang="en-US" b="1" dirty="0"/>
              <a:t>한국어를 제외한 글자를 제거</a:t>
            </a:r>
            <a:r>
              <a:rPr lang="ko-KR" altLang="en-US" dirty="0"/>
              <a:t>하는 함수 </a:t>
            </a:r>
            <a:r>
              <a:rPr lang="en-US" altLang="ko-KR" dirty="0" err="1"/>
              <a:t>text_cleaning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MyTokenizer</a:t>
            </a:r>
            <a:r>
              <a:rPr lang="en-US" altLang="ko-KR" dirty="0"/>
              <a:t>()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457200" lvl="1" indent="0">
              <a:buFontTx/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자연어처리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(NLP)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형태소를 분리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형태소 단위 토크나이징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패키지인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Konlpy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altLang="ko-KR" dirty="0" err="1"/>
              <a:t>Konlpy</a:t>
            </a:r>
            <a:r>
              <a:rPr lang="ko-KR" altLang="en-US" dirty="0"/>
              <a:t>에서 제공하는 </a:t>
            </a:r>
            <a:r>
              <a:rPr lang="en-US" altLang="ko-KR" b="1" dirty="0" err="1"/>
              <a:t>Mecab</a:t>
            </a:r>
            <a:r>
              <a:rPr lang="ko-KR" altLang="en-US" b="0" dirty="0"/>
              <a:t>을 사용하여</a:t>
            </a:r>
            <a:r>
              <a:rPr lang="ko-KR" altLang="en-US" b="1" dirty="0"/>
              <a:t> </a:t>
            </a:r>
            <a:r>
              <a:rPr lang="en-US" altLang="ko-KR" b="1" dirty="0"/>
              <a:t>pos </a:t>
            </a:r>
            <a:r>
              <a:rPr lang="ko-KR" altLang="en-US" b="0" dirty="0"/>
              <a:t>클래스를 적용해</a:t>
            </a:r>
            <a:r>
              <a:rPr lang="ko-KR" altLang="en-US" b="1" dirty="0"/>
              <a:t> </a:t>
            </a:r>
            <a:r>
              <a:rPr lang="ko-KR" altLang="en-US" dirty="0"/>
              <a:t>텍스트에서 품사 정보 정보를 부착하여 변환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="1" dirty="0" err="1"/>
              <a:t>train_test_split</a:t>
            </a:r>
            <a:r>
              <a:rPr lang="ko-KR" altLang="en-US" dirty="0"/>
              <a:t>으로 </a:t>
            </a:r>
            <a:r>
              <a:rPr lang="en-US" altLang="ko-KR" dirty="0"/>
              <a:t>train set 80%, validation set 20%</a:t>
            </a:r>
            <a:r>
              <a:rPr lang="ko-KR" altLang="en-US" dirty="0"/>
              <a:t> 비율로 데이터 분할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Pipeline</a:t>
            </a:r>
            <a:r>
              <a:rPr lang="en-US" altLang="ko-KR" dirty="0"/>
              <a:t> </a:t>
            </a:r>
            <a:r>
              <a:rPr lang="ko-KR" altLang="en-US" dirty="0"/>
              <a:t>객체 이용하여 데이터 가공</a:t>
            </a:r>
            <a:r>
              <a:rPr lang="en-US" altLang="ko-KR" dirty="0"/>
              <a:t>, </a:t>
            </a:r>
            <a:r>
              <a:rPr lang="ko-KR" altLang="en-US" dirty="0"/>
              <a:t>변환 등의 전처리와 학습 알고리즘 적용을 한꺼번에 수행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b="1" dirty="0">
                <a:effectLst/>
              </a:rPr>
              <a:t>피처 벡터화</a:t>
            </a:r>
            <a:r>
              <a:rPr lang="en-US" altLang="ko-KR" b="1" dirty="0">
                <a:effectLst/>
              </a:rPr>
              <a:t>/</a:t>
            </a:r>
            <a:r>
              <a:rPr lang="ko-KR" altLang="en-US" b="1" dirty="0">
                <a:effectLst/>
              </a:rPr>
              <a:t>추출</a:t>
            </a:r>
            <a:r>
              <a:rPr lang="en-US" altLang="ko-KR" dirty="0"/>
              <a:t>: </a:t>
            </a:r>
            <a:r>
              <a:rPr lang="ko-KR" altLang="en-US" dirty="0"/>
              <a:t>가공된 텍스트에서 피처를 추출하고 여기에 벡터 값을 할당하는 것으로</a:t>
            </a:r>
            <a:r>
              <a:rPr lang="en-US" altLang="ko-KR" dirty="0"/>
              <a:t>, </a:t>
            </a:r>
            <a:r>
              <a:rPr lang="ko-KR" altLang="en-US" dirty="0"/>
              <a:t>대표적인 방법은 </a:t>
            </a:r>
            <a:r>
              <a:rPr lang="en-US" altLang="ko-KR" dirty="0"/>
              <a:t>BOW</a:t>
            </a:r>
            <a:r>
              <a:rPr lang="ko-KR" altLang="en-US" dirty="0"/>
              <a:t>와 </a:t>
            </a:r>
            <a:r>
              <a:rPr lang="en-US" altLang="ko-KR" dirty="0"/>
              <a:t>Word2Vec</a:t>
            </a:r>
            <a:r>
              <a:rPr lang="ko-KR" altLang="en-US" dirty="0"/>
              <a:t>이 있으며</a:t>
            </a:r>
            <a:r>
              <a:rPr lang="en-US" altLang="ko-KR" dirty="0"/>
              <a:t>, BOW</a:t>
            </a:r>
            <a:r>
              <a:rPr lang="ko-KR" altLang="en-US" dirty="0"/>
              <a:t>는 대표적으로 </a:t>
            </a:r>
            <a:r>
              <a:rPr lang="en-US" altLang="ko-KR" dirty="0"/>
              <a:t>Count </a:t>
            </a:r>
            <a:r>
              <a:rPr lang="ko-KR" altLang="en-US" dirty="0"/>
              <a:t>기반과 </a:t>
            </a:r>
            <a:r>
              <a:rPr lang="en-US" altLang="ko-KR" dirty="0"/>
              <a:t>TF-IDF </a:t>
            </a:r>
            <a:r>
              <a:rPr lang="ko-KR" altLang="en-US" dirty="0"/>
              <a:t>기반 벡터화가 있음</a:t>
            </a:r>
            <a:endParaRPr lang="en-US" altLang="ko-KR" dirty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이중 </a:t>
            </a:r>
            <a:r>
              <a:rPr lang="en-US" altLang="ko-KR" dirty="0"/>
              <a:t>TF-IDF </a:t>
            </a:r>
            <a:r>
              <a:rPr lang="ko-KR" altLang="en-US" dirty="0"/>
              <a:t>기반 벡터화 사용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학습 알고리즘으로 </a:t>
            </a:r>
            <a:r>
              <a:rPr lang="en-US" altLang="ko-KR" b="1" dirty="0"/>
              <a:t>SVM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FontTx/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 공간의 차원과 독립하여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학습하여 특성의 수가 아니라 데이터를 분리하는 한계선에 기초하여 복잡성을 측정함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과도적합 보호방식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벡터는 희소하게 존재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문서 분류 문제는 선형적으로 분리할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endParaRPr lang="en-US" altLang="ko-KR" b="1" dirty="0"/>
          </a:p>
          <a:p>
            <a:pPr marL="914400" lvl="2" indent="0">
              <a:buFontTx/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3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="1" dirty="0" err="1"/>
              <a:t>GridSearchCV</a:t>
            </a:r>
            <a:r>
              <a:rPr lang="ko-KR" altLang="en-US" b="0" dirty="0"/>
              <a:t>를 이용하여 </a:t>
            </a:r>
            <a:r>
              <a:rPr lang="en-US" altLang="ko-KR" b="0" dirty="0"/>
              <a:t>SVC</a:t>
            </a:r>
            <a:r>
              <a:rPr lang="ko-KR" altLang="en-US" b="0" dirty="0"/>
              <a:t>의 </a:t>
            </a:r>
            <a:r>
              <a:rPr lang="ko-KR" altLang="en-US" b="0" dirty="0" err="1"/>
              <a:t>하이퍼</a:t>
            </a:r>
            <a:r>
              <a:rPr lang="ko-KR" altLang="en-US" b="0" dirty="0"/>
              <a:t> 파라미터 조정</a:t>
            </a:r>
            <a:endParaRPr lang="en-US" altLang="ko-KR" b="0" dirty="0"/>
          </a:p>
          <a:p>
            <a:pPr marL="628650" lvl="1" indent="-171450">
              <a:buFontTx/>
              <a:buChar char="-"/>
            </a:pPr>
            <a:r>
              <a:rPr lang="en-US" altLang="ko-KR" b="0" dirty="0"/>
              <a:t>C, gamma, kernel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Train </a:t>
            </a:r>
            <a:r>
              <a:rPr lang="ko-KR" altLang="en-US" dirty="0"/>
              <a:t>데이터셋의 전처리와 동일하게 </a:t>
            </a:r>
            <a:r>
              <a:rPr lang="en-US" altLang="ko-KR" dirty="0"/>
              <a:t>Test</a:t>
            </a:r>
            <a:r>
              <a:rPr lang="ko-KR" altLang="en-US" dirty="0"/>
              <a:t> 데이터셋도 </a:t>
            </a:r>
            <a:r>
              <a:rPr lang="ko-KR" altLang="en-US" dirty="0" err="1"/>
              <a:t>전처리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Train </a:t>
            </a:r>
            <a:r>
              <a:rPr lang="ko-KR" altLang="en-US" dirty="0"/>
              <a:t>데이터셋의 전처리와 동일하게 </a:t>
            </a:r>
            <a:r>
              <a:rPr lang="en-US" altLang="ko-KR" dirty="0"/>
              <a:t>Test</a:t>
            </a:r>
            <a:r>
              <a:rPr lang="ko-KR" altLang="en-US" dirty="0"/>
              <a:t> 데이터셋도 </a:t>
            </a:r>
            <a:r>
              <a:rPr lang="ko-KR" altLang="en-US" dirty="0" err="1"/>
              <a:t>전처리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0.png"/><Relationship Id="rId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5.png"/><Relationship Id="rId5" Type="http://schemas.openxmlformats.org/officeDocument/2006/relationships/image" Target="../media/image8.png"/><Relationship Id="rId10" Type="http://schemas.openxmlformats.org/officeDocument/2006/relationships/image" Target="../media/image5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5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0" Type="http://schemas.openxmlformats.org/officeDocument/2006/relationships/image" Target="../media/image6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7.png"/><Relationship Id="rId5" Type="http://schemas.openxmlformats.org/officeDocument/2006/relationships/image" Target="../media/image8.png"/><Relationship Id="rId10" Type="http://schemas.openxmlformats.org/officeDocument/2006/relationships/image" Target="../media/image6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0.png"/><Relationship Id="rId5" Type="http://schemas.openxmlformats.org/officeDocument/2006/relationships/image" Target="../media/image8.png"/><Relationship Id="rId10" Type="http://schemas.openxmlformats.org/officeDocument/2006/relationships/image" Target="../media/image6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2.png"/><Relationship Id="rId5" Type="http://schemas.openxmlformats.org/officeDocument/2006/relationships/image" Target="../media/image8.png"/><Relationship Id="rId10" Type="http://schemas.openxmlformats.org/officeDocument/2006/relationships/image" Target="../media/image7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7.png"/><Relationship Id="rId5" Type="http://schemas.openxmlformats.org/officeDocument/2006/relationships/image" Target="../media/image8.png"/><Relationship Id="rId10" Type="http://schemas.openxmlformats.org/officeDocument/2006/relationships/image" Target="../media/image7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" y="1587500"/>
            <a:ext cx="1130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 인공지능 경진대회 </a:t>
            </a:r>
            <a:r>
              <a:rPr lang="ko-KR" altLang="en-US" sz="6000" b="1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도전기</a:t>
            </a:r>
            <a:endParaRPr lang="ko-KR" altLang="en-US" sz="60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33525"/>
            <a:ext cx="14287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3219" y="4814570"/>
            <a:ext cx="7651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 smtClean="0">
                <a:latin typeface="+mn-ea"/>
              </a:rPr>
              <a:t>빅데이터</a:t>
            </a:r>
            <a:r>
              <a:rPr lang="ko-KR" altLang="en-US" sz="2400" b="1" dirty="0" smtClean="0">
                <a:latin typeface="+mn-ea"/>
              </a:rPr>
              <a:t> 분석 공모전 </a:t>
            </a:r>
            <a:r>
              <a:rPr lang="en-US" altLang="ko-KR" sz="2400" b="1" dirty="0" smtClean="0">
                <a:latin typeface="+mn-ea"/>
              </a:rPr>
              <a:t>1</a:t>
            </a:r>
            <a:r>
              <a:rPr lang="ko-KR" altLang="en-US" sz="2400" b="1" dirty="0" smtClean="0">
                <a:latin typeface="+mn-ea"/>
              </a:rPr>
              <a:t>팀</a:t>
            </a:r>
            <a:endParaRPr lang="en-US" altLang="ko-KR" sz="2400" b="1" dirty="0" smtClean="0">
              <a:latin typeface="+mn-ea"/>
            </a:endParaRPr>
          </a:p>
          <a:p>
            <a:pPr algn="r"/>
            <a:endParaRPr lang="en-US" altLang="ko-KR" sz="2400" b="1" dirty="0" smtClean="0">
              <a:latin typeface="+mn-ea"/>
            </a:endParaRPr>
          </a:p>
          <a:p>
            <a:pPr marL="285750" indent="-285750" algn="r"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6</a:t>
            </a:r>
            <a:r>
              <a:rPr lang="ko-KR" altLang="en-US" sz="2400" b="1" dirty="0" smtClean="0">
                <a:latin typeface="+mn-ea"/>
              </a:rPr>
              <a:t>기 김영현 </a:t>
            </a:r>
            <a:endParaRPr lang="en-US" altLang="ko-KR" sz="2400" b="1" dirty="0" smtClean="0">
              <a:latin typeface="+mn-ea"/>
            </a:endParaRPr>
          </a:p>
          <a:p>
            <a:pPr marL="285750" indent="-285750" algn="r"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5</a:t>
            </a:r>
            <a:r>
              <a:rPr lang="ko-KR" altLang="en-US" sz="2400" b="1" dirty="0" smtClean="0">
                <a:latin typeface="+mn-ea"/>
              </a:rPr>
              <a:t>기 백지혜</a:t>
            </a:r>
            <a:endParaRPr lang="en-US" altLang="ko-KR" sz="2400" b="1" dirty="0" smtClean="0">
              <a:latin typeface="+mn-ea"/>
            </a:endParaRPr>
          </a:p>
          <a:p>
            <a:pPr marL="285750" indent="-285750" algn="r"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6</a:t>
            </a:r>
            <a:r>
              <a:rPr lang="ko-KR" altLang="en-US" sz="2400" b="1" dirty="0" smtClean="0">
                <a:latin typeface="+mn-ea"/>
              </a:rPr>
              <a:t>기 손은주</a:t>
            </a:r>
            <a:endParaRPr lang="en-US" altLang="ko-KR" sz="2400" b="1" dirty="0">
              <a:latin typeface="+mn-ea"/>
            </a:endParaRPr>
          </a:p>
          <a:p>
            <a:pPr marL="285750" indent="-285750" algn="r">
              <a:buFontTx/>
              <a:buChar char="-"/>
            </a:pPr>
            <a:r>
              <a:rPr lang="en-US" altLang="ko-KR" sz="2400" b="1" dirty="0" smtClean="0">
                <a:latin typeface="+mn-ea"/>
              </a:rPr>
              <a:t>6</a:t>
            </a:r>
            <a:r>
              <a:rPr lang="ko-KR" altLang="en-US" sz="2400" b="1" dirty="0" smtClean="0">
                <a:latin typeface="+mn-ea"/>
              </a:rPr>
              <a:t>기 진현영</a:t>
            </a:r>
            <a:endParaRPr lang="en-US" altLang="ko-KR" sz="2400" b="1" dirty="0" smtClean="0">
              <a:latin typeface="+mn-ea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ECFF3B3-731B-40FD-A404-27172AE1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428" y="-39912"/>
            <a:ext cx="11704638" cy="8778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4FC9745-99F5-49F9-BF7D-75337281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8" y="2382947"/>
            <a:ext cx="4410075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A6EEBF9-DE6F-4602-9755-E1EA99289846}"/>
              </a:ext>
            </a:extLst>
          </p:cNvPr>
          <p:cNvSpPr txBox="1"/>
          <p:nvPr/>
        </p:nvSpPr>
        <p:spPr>
          <a:xfrm>
            <a:off x="580563" y="5026913"/>
            <a:ext cx="47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Test</a:t>
            </a:r>
            <a:r>
              <a:rPr lang="ko-KR" altLang="en-US" dirty="0">
                <a:latin typeface="+mn-ea"/>
              </a:rPr>
              <a:t>데이터도 동일한 전처리 과정을 </a:t>
            </a:r>
            <a:r>
              <a:rPr lang="ko-KR" altLang="en-US" dirty="0" smtClean="0">
                <a:latin typeface="+mn-ea"/>
              </a:rPr>
              <a:t>실행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F7266F8-0A6C-4AB8-B313-33592B67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4" y="6032429"/>
            <a:ext cx="2752725" cy="504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F7C1733-9F41-4EB1-879E-4D66E02B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4" y="6537254"/>
            <a:ext cx="37147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265C87-D0E6-4E6A-BBF3-A0BCE74E46B0}"/>
              </a:ext>
            </a:extLst>
          </p:cNvPr>
          <p:cNvSpPr txBox="1"/>
          <p:nvPr/>
        </p:nvSpPr>
        <p:spPr>
          <a:xfrm>
            <a:off x="580563" y="6898572"/>
            <a:ext cx="661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Test</a:t>
            </a:r>
            <a:r>
              <a:rPr lang="ko-KR" altLang="en-US" dirty="0">
                <a:latin typeface="+mn-ea"/>
              </a:rPr>
              <a:t>데이터에 대한 예측확률을 구하고</a:t>
            </a:r>
            <a:r>
              <a:rPr lang="en-US" altLang="ko-KR" dirty="0">
                <a:latin typeface="+mn-ea"/>
              </a:rPr>
              <a:t>,  class</a:t>
            </a:r>
            <a:r>
              <a:rPr lang="ko-KR" altLang="en-US" dirty="0">
                <a:latin typeface="+mn-ea"/>
              </a:rPr>
              <a:t>값으로 </a:t>
            </a:r>
            <a:r>
              <a:rPr lang="ko-KR" altLang="en-US" dirty="0" smtClean="0">
                <a:latin typeface="+mn-ea"/>
              </a:rPr>
              <a:t>변형</a:t>
            </a:r>
            <a:endParaRPr lang="ko-KR" altLang="en-US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DBB2B27-7857-4627-9739-9798C69F3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956" y="2868734"/>
            <a:ext cx="2259910" cy="4029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118B0E-BD75-4881-8713-10AF8CF4A52A}"/>
              </a:ext>
            </a:extLst>
          </p:cNvPr>
          <p:cNvSpPr txBox="1"/>
          <p:nvPr/>
        </p:nvSpPr>
        <p:spPr>
          <a:xfrm>
            <a:off x="7061051" y="2468624"/>
            <a:ext cx="271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예측결과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260" y="14351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제출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중고차 판매기간 예측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9" name="Picture 6" descr="arow, arroe, arrow, arrow right, check, right arrow, 화살표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27" y="4393692"/>
            <a:ext cx="993607" cy="993608"/>
          </a:xfrm>
          <a:prstGeom prst="rect">
            <a:avLst/>
          </a:prstGeom>
          <a:noFill/>
          <a:effectLst>
            <a:outerShdw blurRad="50800" dist="76200" dir="10260000" sx="99000" sy="99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81694" y="4659663"/>
            <a:ext cx="340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예상 판매 기간 제공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6" y="3850778"/>
            <a:ext cx="1837459" cy="194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53191" y="3298371"/>
            <a:ext cx="12002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판매자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3" y="3891942"/>
            <a:ext cx="1917133" cy="190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44671" y="3347643"/>
            <a:ext cx="12002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구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매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자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1322" y="5826576"/>
            <a:ext cx="242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마음에 드는 자동차에 대한 구매계획 수립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”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02969" y="5839723"/>
            <a:ext cx="2500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“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인기차량에 대한 적정 판매 가격 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제시 가능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”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셋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AutoShape 4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2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14" descr="https://www.notion.so/image/https%3A%2F%2Fs3-us-west-2.amazonaws.com%2Fsecure.notion-static.com%2F47bfe083-4590-4a7b-bb09-edbb7ff0f426%2FUntitled.png?table=block&amp;id=d2b12164-1c2a-4e55-a350-ed6a21f47504&amp;width=1360&amp;userId=5559e7d5-3152-49d5-b79d-7aabc7a64dce&amp;cache=v2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2391845"/>
            <a:ext cx="6087405" cy="49732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" y="285303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Feature</a:t>
            </a:r>
            <a:r>
              <a:rPr lang="ko-KR" altLang="en-US" sz="2400" b="1" dirty="0" smtClean="0"/>
              <a:t> 변수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0427" y="567312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• </a:t>
            </a:r>
            <a:r>
              <a:rPr lang="en-US" altLang="ko-KR" sz="2400" b="1" dirty="0" smtClean="0"/>
              <a:t>Target</a:t>
            </a:r>
            <a:r>
              <a:rPr lang="ko-KR" altLang="en-US" sz="2400" b="1" dirty="0" smtClean="0"/>
              <a:t> 변수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3476827"/>
            <a:ext cx="4474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중고차 매물과 관련한 </a:t>
            </a:r>
            <a:r>
              <a:rPr lang="en-US" altLang="ko-KR" dirty="0" smtClean="0"/>
              <a:t>38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Numeric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(va01 ~ va38)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One-hot encoding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33</a:t>
            </a:r>
            <a:r>
              <a:rPr lang="ko-KR" altLang="en-US" dirty="0" smtClean="0"/>
              <a:t>개의  </a:t>
            </a:r>
            <a:r>
              <a:rPr lang="en-US" altLang="ko-KR" dirty="0" smtClean="0"/>
              <a:t>Categorical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(dum1_1~dum4~12)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361" y="6302213"/>
            <a:ext cx="48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중고차 </a:t>
            </a:r>
            <a:r>
              <a:rPr lang="ko-KR" altLang="en-US" dirty="0"/>
              <a:t>매물 등록에서부터 </a:t>
            </a:r>
            <a:r>
              <a:rPr lang="ko-KR" altLang="en-US" dirty="0" smtClean="0"/>
              <a:t>실제 판매까지 </a:t>
            </a:r>
            <a:r>
              <a:rPr lang="ko-KR" altLang="en-US" dirty="0"/>
              <a:t>소요된 기간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ad_periods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8113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전처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리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12196"/>
            <a:ext cx="3648085" cy="23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arow, arroe, arrow, arrow right, check, right arrow, 화살표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11" y="5680904"/>
            <a:ext cx="669603" cy="669604"/>
          </a:xfrm>
          <a:prstGeom prst="rect">
            <a:avLst/>
          </a:prstGeom>
          <a:noFill/>
          <a:effectLst>
            <a:outerShdw blurRad="50800" dist="76200" dir="10260000" sx="99000" sy="99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83" y="4981829"/>
            <a:ext cx="3570863" cy="235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20" y="2235200"/>
            <a:ext cx="3902251" cy="249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571" y="2611539"/>
            <a:ext cx="8088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Step 1. </a:t>
            </a:r>
            <a:r>
              <a:rPr lang="ko-KR" altLang="en-US" dirty="0" smtClean="0"/>
              <a:t>이상치 전체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b="1" dirty="0" smtClean="0"/>
              <a:t>Step 2.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변수 분포 확인 후 정규분포로 변환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로그 변환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b="1" dirty="0" smtClean="0"/>
              <a:t>Step 3.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skew(</a:t>
            </a:r>
            <a:r>
              <a:rPr lang="ko-KR" altLang="en-US" dirty="0" smtClean="0"/>
              <a:t>왜곡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정도가 높은 칼럼 로그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b="1" dirty="0" smtClean="0"/>
              <a:t>Step 4. </a:t>
            </a:r>
            <a:r>
              <a:rPr lang="ko-KR" altLang="en-US" dirty="0" smtClean="0"/>
              <a:t>회귀계수가 가장 높은 변수 이상치 집중 제거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3662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학습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예측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평가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2946052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train validation split </a:t>
            </a:r>
            <a:r>
              <a:rPr lang="ko-KR" altLang="en-US" sz="2400" b="1" dirty="0" smtClean="0"/>
              <a:t>후 모델 학습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예측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평가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476827"/>
            <a:ext cx="447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err="1" smtClean="0"/>
              <a:t>XGBoost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err="1" smtClean="0"/>
              <a:t>LightGBM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Random </a:t>
            </a:r>
            <a:r>
              <a:rPr lang="en-US" altLang="ko-KR" sz="2000" dirty="0" smtClean="0"/>
              <a:t>Forest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Gradient Boosting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4675" y="3590524"/>
            <a:ext cx="567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target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값이 로그 변환된 값이므로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expm1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을 이용해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다시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원래 스케일로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변환하여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RMSE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계산함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5" y="3727709"/>
            <a:ext cx="355619" cy="43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4260" y="5086964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en-US" altLang="ko-KR" sz="2200" b="1" dirty="0" smtClean="0"/>
              <a:t>RMSE</a:t>
            </a:r>
            <a:r>
              <a:rPr lang="ko-KR" altLang="en-US" sz="2200" b="1" dirty="0" smtClean="0"/>
              <a:t>가 가장 낮은 </a:t>
            </a:r>
            <a:r>
              <a:rPr lang="en-US" altLang="ko-KR" sz="2200" b="1" dirty="0" err="1" smtClean="0"/>
              <a:t>XGBoost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Model Save</a:t>
            </a:r>
            <a:r>
              <a:rPr lang="ko-KR" altLang="en-US" sz="2200" b="1" dirty="0" smtClean="0"/>
              <a:t> </a:t>
            </a:r>
            <a:endParaRPr lang="ko-KR" altLang="en-US" sz="22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62371" y="5888297"/>
            <a:ext cx="5232030" cy="1484314"/>
            <a:chOff x="902071" y="5460999"/>
            <a:chExt cx="5934075" cy="1632966"/>
          </a:xfrm>
        </p:grpSpPr>
        <p:grpSp>
          <p:nvGrpSpPr>
            <p:cNvPr id="10" name="그룹 9"/>
            <p:cNvGrpSpPr/>
            <p:nvPr/>
          </p:nvGrpSpPr>
          <p:grpSpPr>
            <a:xfrm>
              <a:off x="902071" y="5460999"/>
              <a:ext cx="5934075" cy="1632966"/>
              <a:chOff x="902071" y="5460999"/>
              <a:chExt cx="5934075" cy="163296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902071" y="5477890"/>
                <a:ext cx="5934075" cy="1616075"/>
                <a:chOff x="892793" y="5248783"/>
                <a:chExt cx="5934075" cy="1616075"/>
              </a:xfrm>
            </p:grpSpPr>
            <p:pic>
              <p:nvPicPr>
                <p:cNvPr id="7170" name="Picture 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2794" y="5248783"/>
                  <a:ext cx="4352925" cy="771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2793" y="5969508"/>
                  <a:ext cx="5934075" cy="895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694" y="5460999"/>
                <a:ext cx="401002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693" y="5460999"/>
              <a:ext cx="40100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4547394"/>
            <a:ext cx="3926681" cy="262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928" y="6832350"/>
            <a:ext cx="2633441" cy="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3662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제출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2946052"/>
            <a:ext cx="734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en-US" altLang="ko-KR" sz="2200" b="1" dirty="0" smtClean="0"/>
              <a:t>test set</a:t>
            </a:r>
            <a:r>
              <a:rPr lang="ko-KR" altLang="en-US" sz="2200" b="1" dirty="0" smtClean="0"/>
              <a:t>도 이상치 제거를 제외한 동일한 전처리 후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model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predict</a:t>
            </a:r>
            <a:endParaRPr lang="ko-KR" alt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4260" y="3978193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ko-KR" altLang="en-US" sz="2200" b="1" dirty="0" smtClean="0"/>
              <a:t>예측한 판매기간 </a:t>
            </a:r>
            <a:r>
              <a:rPr lang="en-US" altLang="ko-KR" sz="2200" b="1" dirty="0" smtClean="0"/>
              <a:t>submit</a:t>
            </a:r>
            <a:r>
              <a:rPr lang="ko-KR" altLang="en-US" sz="2200" b="1" dirty="0" smtClean="0"/>
              <a:t>파일로 작성 후 제출</a:t>
            </a:r>
            <a:endParaRPr lang="ko-KR" altLang="en-US" sz="2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99" y="4735210"/>
            <a:ext cx="4640401" cy="282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814893"/>
            <a:ext cx="34290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0" y="4449764"/>
            <a:ext cx="6520657" cy="35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804791"/>
            <a:ext cx="1587564" cy="318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3662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12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13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14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15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16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17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C7BBCF-A550-492A-99CD-5677E459AA6E}"/>
              </a:ext>
            </a:extLst>
          </p:cNvPr>
          <p:cNvSpPr txBox="1"/>
          <p:nvPr/>
        </p:nvSpPr>
        <p:spPr>
          <a:xfrm>
            <a:off x="692936" y="3497447"/>
            <a:ext cx="10336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독일 </a:t>
            </a:r>
            <a:r>
              <a:rPr lang="ko-KR" altLang="en-US" sz="2000" dirty="0">
                <a:latin typeface="+mn-ea"/>
              </a:rPr>
              <a:t>지역 </a:t>
            </a:r>
            <a:r>
              <a:rPr lang="en-US" altLang="ko-KR" sz="2000" dirty="0">
                <a:latin typeface="+mn-ea"/>
              </a:rPr>
              <a:t>Winter </a:t>
            </a:r>
            <a:r>
              <a:rPr lang="ko-KR" altLang="en-US" sz="2000" dirty="0">
                <a:latin typeface="+mn-ea"/>
              </a:rPr>
              <a:t>타이어 수요량 예측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(2015~2019 5</a:t>
            </a:r>
            <a:r>
              <a:rPr lang="ko-KR" altLang="en-US" sz="2000" dirty="0">
                <a:latin typeface="+mn-ea"/>
              </a:rPr>
              <a:t>년간의 독일 지역 타이어 판매량 일별 데이터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기타 관련 데이터를 바탕으로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분기 타이어 판매량을 예측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출제 </a:t>
            </a:r>
            <a:r>
              <a:rPr lang="ko-KR" altLang="en-US" sz="2000" dirty="0">
                <a:latin typeface="+mn-ea"/>
              </a:rPr>
              <a:t>배경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계절성 제품인 </a:t>
            </a:r>
            <a:r>
              <a:rPr lang="ko-KR" altLang="en-US" sz="2000" dirty="0" err="1">
                <a:latin typeface="+mn-ea"/>
              </a:rPr>
              <a:t>윈터</a:t>
            </a:r>
            <a:r>
              <a:rPr lang="ko-KR" altLang="en-US" sz="2000" dirty="0">
                <a:latin typeface="+mn-ea"/>
              </a:rPr>
              <a:t> 타이어의 수요예측 기반한 </a:t>
            </a:r>
            <a:r>
              <a:rPr lang="en-US" altLang="ko-KR" sz="2000" dirty="0">
                <a:latin typeface="+mn-ea"/>
              </a:rPr>
              <a:t>SCM </a:t>
            </a:r>
            <a:r>
              <a:rPr lang="ko-KR" altLang="en-US" sz="2000" dirty="0">
                <a:latin typeface="+mn-ea"/>
              </a:rPr>
              <a:t>의사결정으로 목표한 영업이익을 달성하는데 도움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</a:t>
            </a:r>
            <a:r>
              <a:rPr lang="en-US" altLang="ko-KR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타이어 수요량 예측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2946052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ko-KR" altLang="en-US" sz="2400" b="1" dirty="0" smtClean="0"/>
              <a:t>목표</a:t>
            </a:r>
            <a:endParaRPr lang="en-US" altLang="ko-KR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2936" y="4928608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ko-KR" altLang="en-US" sz="2400" b="1" dirty="0" smtClean="0"/>
              <a:t>출제 배경</a:t>
            </a:r>
            <a:endParaRPr lang="en-US" altLang="ko-KR" sz="2400" b="1" dirty="0" smtClean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8648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3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115" y="3307715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AutoShape 2">
            <a:extLst>
              <a:ext uri="{FF2B5EF4-FFF2-40B4-BE49-F238E27FC236}">
                <a16:creationId xmlns="" xmlns:a16="http://schemas.microsoft.com/office/drawing/2014/main" id="{7C8CA9BF-113E-4B83-A7DB-66D73CDFD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9479" y="50378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="" xmlns:a16="http://schemas.microsoft.com/office/drawing/2014/main" id="{265998A9-C458-4B11-BF2E-9AF144E2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94" y="2819686"/>
            <a:ext cx="9960841" cy="315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67C73D-0D96-4173-9CD8-5F33B2390D98}"/>
              </a:ext>
            </a:extLst>
          </p:cNvPr>
          <p:cNvSpPr txBox="1"/>
          <p:nvPr/>
        </p:nvSpPr>
        <p:spPr>
          <a:xfrm>
            <a:off x="4724442" y="5981176"/>
            <a:ext cx="23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daily_sales.csv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DDFEECAC-878D-4E2E-AC3A-7208AFC74CF0}"/>
              </a:ext>
            </a:extLst>
          </p:cNvPr>
          <p:cNvSpPr/>
          <p:nvPr/>
        </p:nvSpPr>
        <p:spPr>
          <a:xfrm>
            <a:off x="1175080" y="2763126"/>
            <a:ext cx="1191492" cy="3370528"/>
          </a:xfrm>
          <a:prstGeom prst="frame">
            <a:avLst>
              <a:gd name="adj1" fmla="val 44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="" xmlns:a16="http://schemas.microsoft.com/office/drawing/2014/main" id="{A0E2B26C-7A82-405F-83AD-9E2428BD7561}"/>
              </a:ext>
            </a:extLst>
          </p:cNvPr>
          <p:cNvSpPr/>
          <p:nvPr/>
        </p:nvSpPr>
        <p:spPr>
          <a:xfrm>
            <a:off x="9390833" y="2790836"/>
            <a:ext cx="787257" cy="3342818"/>
          </a:xfrm>
          <a:prstGeom prst="frame">
            <a:avLst>
              <a:gd name="adj1" fmla="val 44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0879C1E-74A5-4BF5-9BF2-EF87C5396C0B}"/>
              </a:ext>
            </a:extLst>
          </p:cNvPr>
          <p:cNvSpPr txBox="1"/>
          <p:nvPr/>
        </p:nvSpPr>
        <p:spPr>
          <a:xfrm>
            <a:off x="1703105" y="6695487"/>
            <a:ext cx="7842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시계열 데이터로 분석하기 위해서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YYYYMMDD, Qty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만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추출</a:t>
            </a:r>
            <a:endParaRPr lang="en-US" altLang="ko-KR" sz="2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0458" y="6384320"/>
            <a:ext cx="6463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7200" dirty="0">
                <a:ln w="9525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문체부 훈민정음체"/>
                <a:ea typeface="문체부 훈민정음체"/>
              </a:rPr>
              <a:t>“</a:t>
            </a:r>
            <a:endParaRPr lang="ko-KR" altLang="en-US" sz="7200" dirty="0">
              <a:ln w="9525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문체부 훈민정음체"/>
              <a:ea typeface="문체부 훈민정음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7807" y="6384320"/>
            <a:ext cx="6463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7200" dirty="0">
                <a:ln w="9525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문체부 훈민정음체"/>
                <a:ea typeface="문체부 훈민정음체"/>
              </a:rPr>
              <a:t>”</a:t>
            </a:r>
            <a:endParaRPr lang="ko-KR" altLang="en-US" sz="7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셋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1897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00883" y="3200400"/>
            <a:ext cx="10464800" cy="4528787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4">
            <a:extLst>
              <a:ext uri="{FF2B5EF4-FFF2-40B4-BE49-F238E27FC236}">
                <a16:creationId xmlns="" xmlns:a16="http://schemas.microsoft.com/office/drawing/2014/main" id="{8A2F0FD7-6B3C-4F95-925A-B1E515B5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90500"/>
              </p:ext>
            </p:extLst>
          </p:nvPr>
        </p:nvGraphicFramePr>
        <p:xfrm>
          <a:off x="624260" y="2667190"/>
          <a:ext cx="37147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93">
                  <a:extLst>
                    <a:ext uri="{9D8B030D-6E8A-4147-A177-3AD203B41FA5}">
                      <a16:colId xmlns="" xmlns:a16="http://schemas.microsoft.com/office/drawing/2014/main" val="379503394"/>
                    </a:ext>
                  </a:extLst>
                </a:gridCol>
                <a:gridCol w="1857393">
                  <a:extLst>
                    <a:ext uri="{9D8B030D-6E8A-4147-A177-3AD203B41FA5}">
                      <a16:colId xmlns="" xmlns:a16="http://schemas.microsoft.com/office/drawing/2014/main" val="2126797591"/>
                    </a:ext>
                  </a:extLst>
                </a:gridCol>
              </a:tblGrid>
              <a:tr h="347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YYYYMMDD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4235174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8550701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5109253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455375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4825057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2602727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0089733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5504214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="" xmlns:a16="http://schemas.microsoft.com/office/drawing/2014/main" id="{10C80032-950A-4372-A895-83331A352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69845"/>
              </p:ext>
            </p:extLst>
          </p:nvPr>
        </p:nvGraphicFramePr>
        <p:xfrm>
          <a:off x="6133248" y="2923327"/>
          <a:ext cx="336380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903">
                  <a:extLst>
                    <a:ext uri="{9D8B030D-6E8A-4147-A177-3AD203B41FA5}">
                      <a16:colId xmlns="" xmlns:a16="http://schemas.microsoft.com/office/drawing/2014/main" val="266912963"/>
                    </a:ext>
                  </a:extLst>
                </a:gridCol>
                <a:gridCol w="1681903">
                  <a:extLst>
                    <a:ext uri="{9D8B030D-6E8A-4147-A177-3AD203B41FA5}">
                      <a16:colId xmlns="" xmlns:a16="http://schemas.microsoft.com/office/drawing/2014/main" val="6565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YYYYMMDD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36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84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8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1289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1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44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7218429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="" xmlns:a16="http://schemas.microsoft.com/office/drawing/2014/main" id="{544C8BF1-9205-4FAC-ADB1-ECBFCE31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31904"/>
              </p:ext>
            </p:extLst>
          </p:nvPr>
        </p:nvGraphicFramePr>
        <p:xfrm>
          <a:off x="624260" y="5593266"/>
          <a:ext cx="37147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93">
                  <a:extLst>
                    <a:ext uri="{9D8B030D-6E8A-4147-A177-3AD203B41FA5}">
                      <a16:colId xmlns="" xmlns:a16="http://schemas.microsoft.com/office/drawing/2014/main" val="379503394"/>
                    </a:ext>
                  </a:extLst>
                </a:gridCol>
                <a:gridCol w="1857393">
                  <a:extLst>
                    <a:ext uri="{9D8B030D-6E8A-4147-A177-3AD203B41FA5}">
                      <a16:colId xmlns="" xmlns:a16="http://schemas.microsoft.com/office/drawing/2014/main" val="2126797591"/>
                    </a:ext>
                  </a:extLst>
                </a:gridCol>
              </a:tblGrid>
              <a:tr h="347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2015-01-05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4235174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8550701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5109253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455375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4825057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2602727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0089733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2015-01-06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5504214"/>
                  </a:ext>
                </a:extLst>
              </a:tr>
            </a:tbl>
          </a:graphicData>
        </a:graphic>
      </p:graphicFrame>
      <p:sp>
        <p:nvSpPr>
          <p:cNvPr id="17" name="오른쪽 중괄호 16">
            <a:extLst>
              <a:ext uri="{FF2B5EF4-FFF2-40B4-BE49-F238E27FC236}">
                <a16:creationId xmlns="" xmlns:a16="http://schemas.microsoft.com/office/drawing/2014/main" id="{386ED8C1-1DF9-4652-B056-7FC1090CF3A1}"/>
              </a:ext>
            </a:extLst>
          </p:cNvPr>
          <p:cNvSpPr/>
          <p:nvPr/>
        </p:nvSpPr>
        <p:spPr>
          <a:xfrm>
            <a:off x="4359569" y="3065759"/>
            <a:ext cx="325848" cy="2510639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="" xmlns:a16="http://schemas.microsoft.com/office/drawing/2014/main" id="{6AE3CE09-C43F-435E-B83F-266501D3CE41}"/>
              </a:ext>
            </a:extLst>
          </p:cNvPr>
          <p:cNvSpPr/>
          <p:nvPr/>
        </p:nvSpPr>
        <p:spPr>
          <a:xfrm>
            <a:off x="4345716" y="5620980"/>
            <a:ext cx="325848" cy="251063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59851A94-F975-48D2-8947-19B38FF32080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4685417" y="3542254"/>
            <a:ext cx="1447831" cy="7788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A1A1CBD-BCA9-4A9B-BF5C-25B4220CDFF7}"/>
              </a:ext>
            </a:extLst>
          </p:cNvPr>
          <p:cNvCxnSpPr>
            <a:cxnSpLocks/>
          </p:cNvCxnSpPr>
          <p:nvPr/>
        </p:nvCxnSpPr>
        <p:spPr>
          <a:xfrm flipV="1">
            <a:off x="4522493" y="3899345"/>
            <a:ext cx="1610755" cy="29769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EC27183-51BE-481F-8E40-6750D0632F71}"/>
              </a:ext>
            </a:extLst>
          </p:cNvPr>
          <p:cNvSpPr txBox="1"/>
          <p:nvPr/>
        </p:nvSpPr>
        <p:spPr>
          <a:xfrm>
            <a:off x="5053940" y="5298720"/>
            <a:ext cx="7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SUM</a:t>
            </a:r>
            <a:endParaRPr lang="ko-KR" altLang="en-US" sz="2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DD406E2-E3CF-44D8-B5D7-EAFF91DBA9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6369" y="6115623"/>
            <a:ext cx="5271804" cy="20159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5F21F4-A8C3-4254-B03D-4A702C7CD4E4}"/>
              </a:ext>
            </a:extLst>
          </p:cNvPr>
          <p:cNvSpPr txBox="1"/>
          <p:nvPr/>
        </p:nvSpPr>
        <p:spPr>
          <a:xfrm>
            <a:off x="5165464" y="5413421"/>
            <a:ext cx="213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err="1" smtClean="0">
                <a:latin typeface="+mn-ea"/>
              </a:rPr>
              <a:t>날짜별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Qty </a:t>
            </a:r>
            <a:r>
              <a:rPr lang="ko-KR" altLang="en-US" sz="1600" dirty="0">
                <a:latin typeface="+mn-ea"/>
              </a:rPr>
              <a:t>합산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260" y="147955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전처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1897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141DD4-FE0B-4FD1-9E83-C419A5186A28}"/>
              </a:ext>
            </a:extLst>
          </p:cNvPr>
          <p:cNvSpPr txBox="1"/>
          <p:nvPr/>
        </p:nvSpPr>
        <p:spPr>
          <a:xfrm>
            <a:off x="465281" y="2160538"/>
            <a:ext cx="98090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Resampling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sz="1700" b="1" dirty="0">
                <a:latin typeface="+mn-ea"/>
              </a:rPr>
              <a:t>시간 간격을 재조정할 수 있는 연산이다</a:t>
            </a:r>
            <a:r>
              <a:rPr lang="en-US" altLang="ko-KR" sz="1700" b="1" dirty="0">
                <a:latin typeface="+mn-ea"/>
              </a:rPr>
              <a:t>. </a:t>
            </a:r>
          </a:p>
          <a:p>
            <a:pPr algn="ctr"/>
            <a:r>
              <a:rPr lang="ko-KR" altLang="en-US" sz="1700" b="1" dirty="0">
                <a:latin typeface="+mn-ea"/>
              </a:rPr>
              <a:t>이 때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시간 구간이 작아지면 데이터 양이 증가해서 업</a:t>
            </a:r>
            <a:r>
              <a:rPr lang="en-US" altLang="ko-KR" sz="1700" b="1" dirty="0">
                <a:latin typeface="+mn-ea"/>
              </a:rPr>
              <a:t>-</a:t>
            </a:r>
            <a:r>
              <a:rPr lang="ko-KR" altLang="en-US" sz="1700" b="1" dirty="0">
                <a:latin typeface="+mn-ea"/>
              </a:rPr>
              <a:t>샘플링</a:t>
            </a:r>
            <a:r>
              <a:rPr lang="en-US" altLang="ko-KR" sz="1700" b="1" dirty="0">
                <a:latin typeface="+mn-ea"/>
              </a:rPr>
              <a:t>(up-sampling)</a:t>
            </a:r>
            <a:r>
              <a:rPr lang="ko-KR" altLang="en-US" sz="1700" b="1" dirty="0">
                <a:latin typeface="+mn-ea"/>
              </a:rPr>
              <a:t>이라 하고</a:t>
            </a:r>
            <a:r>
              <a:rPr lang="en-US" altLang="ko-KR" sz="1700" b="1" dirty="0">
                <a:latin typeface="+mn-ea"/>
              </a:rPr>
              <a:t>,</a:t>
            </a:r>
          </a:p>
          <a:p>
            <a:pPr algn="ctr"/>
            <a:r>
              <a:rPr lang="ko-KR" altLang="en-US" sz="1700" b="1" dirty="0">
                <a:latin typeface="+mn-ea"/>
              </a:rPr>
              <a:t> 시간 구간이 커지면 데이터 양이 감소해서 다운</a:t>
            </a:r>
            <a:r>
              <a:rPr lang="en-US" altLang="ko-KR" sz="1700" b="1" dirty="0">
                <a:latin typeface="+mn-ea"/>
              </a:rPr>
              <a:t>-</a:t>
            </a:r>
            <a:r>
              <a:rPr lang="ko-KR" altLang="en-US" sz="1700" b="1" dirty="0">
                <a:latin typeface="+mn-ea"/>
              </a:rPr>
              <a:t>샘플링</a:t>
            </a:r>
            <a:r>
              <a:rPr lang="en-US" altLang="ko-KR" sz="1700" b="1" dirty="0">
                <a:latin typeface="+mn-ea"/>
              </a:rPr>
              <a:t>(down-sampling)</a:t>
            </a:r>
            <a:r>
              <a:rPr lang="ko-KR" altLang="en-US" sz="1700" b="1" dirty="0">
                <a:latin typeface="+mn-ea"/>
              </a:rPr>
              <a:t>이라 부른다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pPr algn="ctr"/>
            <a:endParaRPr lang="en-US" altLang="ko-KR" sz="1700" b="1" dirty="0">
              <a:latin typeface="+mn-ea"/>
            </a:endParaRPr>
          </a:p>
          <a:p>
            <a:pPr algn="ctr"/>
            <a:r>
              <a:rPr lang="ko-KR" altLang="en-US" sz="1700" b="1" dirty="0">
                <a:latin typeface="+mn-ea"/>
              </a:rPr>
              <a:t>여기서는 </a:t>
            </a:r>
            <a:r>
              <a:rPr lang="en-US" altLang="ko-KR" sz="1700" b="1" dirty="0">
                <a:latin typeface="+mn-ea"/>
              </a:rPr>
              <a:t>‘</a:t>
            </a:r>
            <a:r>
              <a:rPr lang="ko-KR" altLang="en-US" sz="1700" b="1" dirty="0">
                <a:latin typeface="+mn-ea"/>
              </a:rPr>
              <a:t>주</a:t>
            </a:r>
            <a:r>
              <a:rPr lang="en-US" altLang="ko-KR" sz="1700" b="1" dirty="0">
                <a:latin typeface="+mn-ea"/>
              </a:rPr>
              <a:t>‘ </a:t>
            </a:r>
            <a:r>
              <a:rPr lang="ko-KR" altLang="en-US" sz="1700" b="1" dirty="0">
                <a:latin typeface="+mn-ea"/>
              </a:rPr>
              <a:t>단위 </a:t>
            </a:r>
            <a:r>
              <a:rPr lang="ko-KR" altLang="en-US" sz="1700" b="1" dirty="0" err="1">
                <a:latin typeface="+mn-ea"/>
              </a:rPr>
              <a:t>중간값으로</a:t>
            </a:r>
            <a:r>
              <a:rPr lang="ko-KR" altLang="en-US" sz="1700" b="1" dirty="0">
                <a:latin typeface="+mn-ea"/>
              </a:rPr>
              <a:t> 다운 샘플링 하였다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endParaRPr lang="ko-KR" altLang="en-US" b="1" dirty="0"/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5152012-019D-4263-B1AA-94E6C583B5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779" y="7169150"/>
            <a:ext cx="4511040" cy="775335"/>
          </a:xfrm>
          <a:prstGeom prst="rect">
            <a:avLst/>
          </a:prstGeom>
        </p:spPr>
      </p:pic>
      <p:graphicFrame>
        <p:nvGraphicFramePr>
          <p:cNvPr id="35" name="표 5">
            <a:extLst>
              <a:ext uri="{FF2B5EF4-FFF2-40B4-BE49-F238E27FC236}">
                <a16:creationId xmlns="" xmlns:a16="http://schemas.microsoft.com/office/drawing/2014/main" id="{EB7E6518-5BBD-44A9-9574-5BA91CCE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37944"/>
              </p:ext>
            </p:extLst>
          </p:nvPr>
        </p:nvGraphicFramePr>
        <p:xfrm>
          <a:off x="855496" y="4547171"/>
          <a:ext cx="336380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903">
                  <a:extLst>
                    <a:ext uri="{9D8B030D-6E8A-4147-A177-3AD203B41FA5}">
                      <a16:colId xmlns="" xmlns:a16="http://schemas.microsoft.com/office/drawing/2014/main" val="266912963"/>
                    </a:ext>
                  </a:extLst>
                </a:gridCol>
                <a:gridCol w="1681903">
                  <a:extLst>
                    <a:ext uri="{9D8B030D-6E8A-4147-A177-3AD203B41FA5}">
                      <a16:colId xmlns="" xmlns:a16="http://schemas.microsoft.com/office/drawing/2014/main" val="6565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YYYYMMDD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36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84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8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1289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1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44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2015-01-08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7218429"/>
                  </a:ext>
                </a:extLst>
              </a:tr>
            </a:tbl>
          </a:graphicData>
        </a:graphic>
      </p:graphicFrame>
      <p:graphicFrame>
        <p:nvGraphicFramePr>
          <p:cNvPr id="36" name="표 5">
            <a:extLst>
              <a:ext uri="{FF2B5EF4-FFF2-40B4-BE49-F238E27FC236}">
                <a16:creationId xmlns="" xmlns:a16="http://schemas.microsoft.com/office/drawing/2014/main" id="{5BF705E9-E975-4BB9-B431-DD1CD7F3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42979"/>
              </p:ext>
            </p:extLst>
          </p:nvPr>
        </p:nvGraphicFramePr>
        <p:xfrm>
          <a:off x="7353676" y="4574718"/>
          <a:ext cx="336380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1903">
                  <a:extLst>
                    <a:ext uri="{9D8B030D-6E8A-4147-A177-3AD203B41FA5}">
                      <a16:colId xmlns="" xmlns:a16="http://schemas.microsoft.com/office/drawing/2014/main" val="266912963"/>
                    </a:ext>
                  </a:extLst>
                </a:gridCol>
                <a:gridCol w="1681903">
                  <a:extLst>
                    <a:ext uri="{9D8B030D-6E8A-4147-A177-3AD203B41FA5}">
                      <a16:colId xmlns="" xmlns:a16="http://schemas.microsoft.com/office/drawing/2014/main" val="65651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YYYYMMDD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363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2019-01-06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10397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84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2019-01-13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5369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8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2019-01-20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1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2019-01-27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44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2019-02-03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7218429"/>
                  </a:ext>
                </a:extLst>
              </a:tr>
            </a:tbl>
          </a:graphicData>
        </a:graphic>
      </p:graphicFrame>
      <p:sp>
        <p:nvSpPr>
          <p:cNvPr id="37" name="화살표: 오른쪽 20">
            <a:extLst>
              <a:ext uri="{FF2B5EF4-FFF2-40B4-BE49-F238E27FC236}">
                <a16:creationId xmlns="" xmlns:a16="http://schemas.microsoft.com/office/drawing/2014/main" id="{F717C601-EFF1-4539-9E24-7AE166B785CE}"/>
              </a:ext>
            </a:extLst>
          </p:cNvPr>
          <p:cNvSpPr/>
          <p:nvPr/>
        </p:nvSpPr>
        <p:spPr>
          <a:xfrm>
            <a:off x="5267117" y="5109485"/>
            <a:ext cx="1056364" cy="422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39FDDDB-99E2-4EB1-9886-D57080076665}"/>
              </a:ext>
            </a:extLst>
          </p:cNvPr>
          <p:cNvCxnSpPr/>
          <p:nvPr/>
        </p:nvCxnSpPr>
        <p:spPr>
          <a:xfrm>
            <a:off x="5787999" y="5320891"/>
            <a:ext cx="0" cy="1984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액자 38">
            <a:extLst>
              <a:ext uri="{FF2B5EF4-FFF2-40B4-BE49-F238E27FC236}">
                <a16:creationId xmlns="" xmlns:a16="http://schemas.microsoft.com/office/drawing/2014/main" id="{1632D1A2-9999-41E0-8EAF-C6927F633B63}"/>
              </a:ext>
            </a:extLst>
          </p:cNvPr>
          <p:cNvSpPr/>
          <p:nvPr/>
        </p:nvSpPr>
        <p:spPr>
          <a:xfrm>
            <a:off x="8419262" y="4850972"/>
            <a:ext cx="452604" cy="1962641"/>
          </a:xfrm>
          <a:prstGeom prst="frame">
            <a:avLst>
              <a:gd name="adj1" fmla="val 4461"/>
            </a:avLst>
          </a:prstGeom>
          <a:solidFill>
            <a:srgbClr val="FFD833"/>
          </a:solidFill>
          <a:ln>
            <a:solidFill>
              <a:srgbClr val="FFD8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9573" y="1239334"/>
            <a:ext cx="1016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Resampling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7955" y="202821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4400" dirty="0">
                <a:ln w="9525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문체부 훈민정음체"/>
                <a:ea typeface="문체부 훈민정음체"/>
              </a:rPr>
              <a:t>“</a:t>
            </a:r>
            <a:endParaRPr lang="ko-KR" altLang="en-US" sz="4400" dirty="0">
              <a:ln w="9525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문체부 훈민정음체"/>
              <a:ea typeface="문체부 훈민정음체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7720" y="2048952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4400" dirty="0">
                <a:ln w="9525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문체부 훈민정음체"/>
                <a:ea typeface="문체부 훈민정음체"/>
              </a:rPr>
              <a:t>”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1897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812673" y="458275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453298" y="3441198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식물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417005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834042" y="603082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323434" y="5879144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독일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Winter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타이어 </a:t>
            </a:r>
            <a:r>
              <a:rPr lang="ko-KR" altLang="en-US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수요예측</a:t>
            </a:r>
            <a:endParaRPr lang="ko-KR" altLang="en-US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0" y="1818635"/>
            <a:ext cx="5224670" cy="552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70" y="1818635"/>
            <a:ext cx="4820478" cy="552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BC90C3A-EAFB-4A31-915D-9287FD979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1580" y="2295356"/>
            <a:ext cx="7376667" cy="405515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C2FC3B79-088C-4670-A73C-C791714CF411}"/>
              </a:ext>
            </a:extLst>
          </p:cNvPr>
          <p:cNvCxnSpPr>
            <a:cxnSpLocks/>
          </p:cNvCxnSpPr>
          <p:nvPr/>
        </p:nvCxnSpPr>
        <p:spPr>
          <a:xfrm>
            <a:off x="3623541" y="1890410"/>
            <a:ext cx="0" cy="450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75CF967-1DDE-459C-ABCC-61A2A09B9564}"/>
              </a:ext>
            </a:extLst>
          </p:cNvPr>
          <p:cNvCxnSpPr>
            <a:cxnSpLocks/>
          </p:cNvCxnSpPr>
          <p:nvPr/>
        </p:nvCxnSpPr>
        <p:spPr>
          <a:xfrm>
            <a:off x="5189107" y="1890405"/>
            <a:ext cx="0" cy="450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8937A1D0-28C1-4BD9-AAB8-D4A0E272B6DE}"/>
              </a:ext>
            </a:extLst>
          </p:cNvPr>
          <p:cNvCxnSpPr>
            <a:cxnSpLocks/>
          </p:cNvCxnSpPr>
          <p:nvPr/>
        </p:nvCxnSpPr>
        <p:spPr>
          <a:xfrm>
            <a:off x="6629976" y="1918115"/>
            <a:ext cx="0" cy="450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247984AA-5DC9-42D2-A4E6-F1895BE22518}"/>
              </a:ext>
            </a:extLst>
          </p:cNvPr>
          <p:cNvCxnSpPr>
            <a:cxnSpLocks/>
          </p:cNvCxnSpPr>
          <p:nvPr/>
        </p:nvCxnSpPr>
        <p:spPr>
          <a:xfrm>
            <a:off x="8070849" y="1918116"/>
            <a:ext cx="0" cy="450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C546BFA-44F9-4609-9C56-1AD3E099EC4D}"/>
              </a:ext>
            </a:extLst>
          </p:cNvPr>
          <p:cNvSpPr txBox="1"/>
          <p:nvPr/>
        </p:nvSpPr>
        <p:spPr>
          <a:xfrm>
            <a:off x="1700435" y="6517286"/>
            <a:ext cx="818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2015</a:t>
            </a:r>
            <a:r>
              <a:rPr lang="ko-KR" altLang="en-US" sz="2000" dirty="0">
                <a:latin typeface="+mn-ea"/>
              </a:rPr>
              <a:t>년부터 </a:t>
            </a:r>
            <a:r>
              <a:rPr lang="en-US" altLang="ko-KR" sz="2000" dirty="0">
                <a:latin typeface="+mn-ea"/>
              </a:rPr>
              <a:t>2019</a:t>
            </a:r>
            <a:r>
              <a:rPr lang="ko-KR" altLang="en-US" sz="2000" dirty="0">
                <a:latin typeface="+mn-ea"/>
              </a:rPr>
              <a:t>년까지 다운 </a:t>
            </a:r>
            <a:r>
              <a:rPr lang="ko-KR" altLang="en-US" sz="2000" dirty="0" err="1">
                <a:latin typeface="+mn-ea"/>
              </a:rPr>
              <a:t>샘플링된</a:t>
            </a:r>
            <a:r>
              <a:rPr lang="ko-KR" altLang="en-US" sz="2000" dirty="0">
                <a:latin typeface="+mn-ea"/>
              </a:rPr>
              <a:t> 데이터를 그래프로 </a:t>
            </a:r>
            <a:r>
              <a:rPr lang="ko-KR" altLang="en-US" sz="2000" dirty="0" err="1">
                <a:latin typeface="+mn-ea"/>
              </a:rPr>
              <a:t>시각화함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578E5C7-900F-4F17-BA89-2306D6E0E4D4}"/>
              </a:ext>
            </a:extLst>
          </p:cNvPr>
          <p:cNvSpPr txBox="1"/>
          <p:nvPr/>
        </p:nvSpPr>
        <p:spPr>
          <a:xfrm>
            <a:off x="3291345" y="7102323"/>
            <a:ext cx="818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계절성이 뚜렷하게 나타나는 것처럼 보임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21" name="화살표: 오른쪽 21">
            <a:extLst>
              <a:ext uri="{FF2B5EF4-FFF2-40B4-BE49-F238E27FC236}">
                <a16:creationId xmlns="" xmlns:a16="http://schemas.microsoft.com/office/drawing/2014/main" id="{CB00AF96-C37A-4039-9E6D-4892DF20AF67}"/>
              </a:ext>
            </a:extLst>
          </p:cNvPr>
          <p:cNvSpPr/>
          <p:nvPr/>
        </p:nvSpPr>
        <p:spPr>
          <a:xfrm>
            <a:off x="2598304" y="7141175"/>
            <a:ext cx="693041" cy="422813"/>
          </a:xfrm>
          <a:prstGeom prst="rightArrow">
            <a:avLst/>
          </a:prstGeom>
          <a:solidFill>
            <a:srgbClr val="FFD8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260" y="147955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시각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673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546BFA-44F9-4609-9C56-1AD3E099EC4D}"/>
              </a:ext>
            </a:extLst>
          </p:cNvPr>
          <p:cNvSpPr txBox="1"/>
          <p:nvPr/>
        </p:nvSpPr>
        <p:spPr>
          <a:xfrm>
            <a:off x="2896909" y="7263129"/>
            <a:ext cx="687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Decomposition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plot</a:t>
            </a:r>
            <a:r>
              <a:rPr lang="ko-KR" altLang="en-US" sz="2000" b="1" dirty="0">
                <a:latin typeface="+mn-ea"/>
              </a:rPr>
              <a:t>으로 시계열 구성요소를 분해해서 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화살표: 오른쪽 21">
            <a:extLst>
              <a:ext uri="{FF2B5EF4-FFF2-40B4-BE49-F238E27FC236}">
                <a16:creationId xmlns="" xmlns:a16="http://schemas.microsoft.com/office/drawing/2014/main" id="{CB00AF96-C37A-4039-9E6D-4892DF20AF67}"/>
              </a:ext>
            </a:extLst>
          </p:cNvPr>
          <p:cNvSpPr/>
          <p:nvPr/>
        </p:nvSpPr>
        <p:spPr>
          <a:xfrm>
            <a:off x="2106837" y="7263129"/>
            <a:ext cx="693041" cy="422813"/>
          </a:xfrm>
          <a:prstGeom prst="rightArrow">
            <a:avLst/>
          </a:prstGeom>
          <a:solidFill>
            <a:srgbClr val="FFD8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1D9FC41-894D-4FFB-A635-5682C056E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582" y="1690112"/>
            <a:ext cx="4007526" cy="21024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51D89CD-6517-4856-BDD0-9AE482D0CF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8531" y="1690112"/>
            <a:ext cx="4129068" cy="21024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40E7B44-DB2A-4675-B75E-70AA5B4E6A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582" y="4295449"/>
            <a:ext cx="4040382" cy="22996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A408FAB2-FC55-44EA-BDA9-DA827234ED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5676" y="4355336"/>
            <a:ext cx="4161923" cy="22996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C83CB9C-7125-447D-ADF2-8BD2115B9DE0}"/>
              </a:ext>
            </a:extLst>
          </p:cNvPr>
          <p:cNvSpPr txBox="1"/>
          <p:nvPr/>
        </p:nvSpPr>
        <p:spPr>
          <a:xfrm>
            <a:off x="7091951" y="3861803"/>
            <a:ext cx="237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추세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순환</a:t>
            </a:r>
            <a:r>
              <a:rPr lang="en-US" altLang="ko-KR" dirty="0">
                <a:latin typeface="+mn-ea"/>
              </a:rPr>
              <a:t>(Trend)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1E09A59-2898-43D5-89E1-93E087039B51}"/>
              </a:ext>
            </a:extLst>
          </p:cNvPr>
          <p:cNvSpPr txBox="1"/>
          <p:nvPr/>
        </p:nvSpPr>
        <p:spPr>
          <a:xfrm>
            <a:off x="2058815" y="3837206"/>
            <a:ext cx="28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원데이터</a:t>
            </a:r>
            <a:r>
              <a:rPr lang="en-US" altLang="ko-KR" dirty="0">
                <a:latin typeface="+mn-ea"/>
              </a:rPr>
              <a:t>(Raw data)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9596AD-EF75-4C37-98A7-08DB286E83A4}"/>
              </a:ext>
            </a:extLst>
          </p:cNvPr>
          <p:cNvSpPr txBox="1"/>
          <p:nvPr/>
        </p:nvSpPr>
        <p:spPr>
          <a:xfrm>
            <a:off x="2106837" y="6605083"/>
            <a:ext cx="2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계절성</a:t>
            </a:r>
            <a:r>
              <a:rPr lang="en-US" altLang="ko-KR" dirty="0">
                <a:latin typeface="+mn-ea"/>
              </a:rPr>
              <a:t>(Seasonal)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B20AB01-A51F-4AB7-A514-D9917D4149B1}"/>
              </a:ext>
            </a:extLst>
          </p:cNvPr>
          <p:cNvSpPr txBox="1"/>
          <p:nvPr/>
        </p:nvSpPr>
        <p:spPr>
          <a:xfrm>
            <a:off x="7119662" y="6636701"/>
            <a:ext cx="237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잔차</a:t>
            </a:r>
            <a:r>
              <a:rPr lang="en-US" altLang="ko-KR" dirty="0">
                <a:latin typeface="+mn-ea"/>
              </a:rPr>
              <a:t>(Residual)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673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9760" y="34224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C546BFA-44F9-4609-9C56-1AD3E099EC4D}"/>
              </a:ext>
            </a:extLst>
          </p:cNvPr>
          <p:cNvSpPr txBox="1"/>
          <p:nvPr/>
        </p:nvSpPr>
        <p:spPr>
          <a:xfrm>
            <a:off x="775854" y="2623391"/>
            <a:ext cx="962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계절성 있는 시계열 모델 중 </a:t>
            </a:r>
            <a:r>
              <a:rPr lang="en-US" altLang="ko-KR" sz="2000" dirty="0">
                <a:latin typeface="+mn-ea"/>
              </a:rPr>
              <a:t>Grid Search</a:t>
            </a:r>
            <a:r>
              <a:rPr lang="ko-KR" altLang="en-US" sz="2000" dirty="0">
                <a:latin typeface="+mn-ea"/>
              </a:rPr>
              <a:t>를 </a:t>
            </a:r>
            <a:r>
              <a:rPr lang="ko-KR" altLang="en-US" sz="2000" dirty="0" smtClean="0">
                <a:latin typeface="+mn-ea"/>
              </a:rPr>
              <a:t>통해 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p,d,q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값을 설정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3" name="화살표: 오른쪽 21">
            <a:extLst>
              <a:ext uri="{FF2B5EF4-FFF2-40B4-BE49-F238E27FC236}">
                <a16:creationId xmlns="" xmlns:a16="http://schemas.microsoft.com/office/drawing/2014/main" id="{CB00AF96-C37A-4039-9E6D-4892DF20AF67}"/>
              </a:ext>
            </a:extLst>
          </p:cNvPr>
          <p:cNvSpPr/>
          <p:nvPr/>
        </p:nvSpPr>
        <p:spPr>
          <a:xfrm>
            <a:off x="5540730" y="4298345"/>
            <a:ext cx="693041" cy="422813"/>
          </a:xfrm>
          <a:prstGeom prst="rightArrow">
            <a:avLst/>
          </a:prstGeom>
          <a:solidFill>
            <a:srgbClr val="FFD8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926E66B6-5D40-4165-979D-267AF3FB21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3390565"/>
            <a:ext cx="5285871" cy="22383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ABC3345C-0A52-4AAB-B31F-ED101F27E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1817" y="3243259"/>
            <a:ext cx="4671255" cy="28765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242AFD7-91FB-4FE9-93AA-850BB7F940EB}"/>
              </a:ext>
            </a:extLst>
          </p:cNvPr>
          <p:cNvSpPr txBox="1"/>
          <p:nvPr/>
        </p:nvSpPr>
        <p:spPr>
          <a:xfrm>
            <a:off x="609600" y="6604085"/>
            <a:ext cx="374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AIC</a:t>
            </a:r>
            <a:r>
              <a:rPr lang="ko-KR" altLang="en-US" sz="2000" dirty="0">
                <a:latin typeface="+mn-ea"/>
              </a:rPr>
              <a:t>가 상대적으로 작은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9557162-03E7-4D65-A94E-ED7BC02D75AC}"/>
              </a:ext>
            </a:extLst>
          </p:cNvPr>
          <p:cNvSpPr txBox="1"/>
          <p:nvPr/>
        </p:nvSpPr>
        <p:spPr>
          <a:xfrm>
            <a:off x="3513478" y="6311698"/>
            <a:ext cx="4443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ARIMA(1,1,1)(0,1,1,12)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ARIMA(1,1,1)(1,1,1,12)</a:t>
            </a: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ARIMA(1,1,1)(0,1,0,12)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E221BFE-4620-4E3E-A049-B15802F4717D}"/>
              </a:ext>
            </a:extLst>
          </p:cNvPr>
          <p:cNvSpPr txBox="1"/>
          <p:nvPr/>
        </p:nvSpPr>
        <p:spPr>
          <a:xfrm>
            <a:off x="7185999" y="6604085"/>
            <a:ext cx="290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선택하여 </a:t>
            </a:r>
            <a:r>
              <a:rPr lang="ko-KR" altLang="en-US" sz="2000" dirty="0" err="1">
                <a:latin typeface="+mn-ea"/>
              </a:rPr>
              <a:t>비교해봄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학습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예측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평가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673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21">
            <a:extLst>
              <a:ext uri="{FF2B5EF4-FFF2-40B4-BE49-F238E27FC236}">
                <a16:creationId xmlns="" xmlns:a16="http://schemas.microsoft.com/office/drawing/2014/main" id="{CB00AF96-C37A-4039-9E6D-4892DF20AF67}"/>
              </a:ext>
            </a:extLst>
          </p:cNvPr>
          <p:cNvSpPr/>
          <p:nvPr/>
        </p:nvSpPr>
        <p:spPr>
          <a:xfrm>
            <a:off x="2643024" y="6906581"/>
            <a:ext cx="693041" cy="422813"/>
          </a:xfrm>
          <a:prstGeom prst="rightArrow">
            <a:avLst/>
          </a:prstGeom>
          <a:solidFill>
            <a:srgbClr val="FFD8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319D122-AB49-49B2-97CF-6DF37C9D4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5299" y="1612466"/>
            <a:ext cx="8674039" cy="4429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45F46E7-5017-490F-A631-43193972228E}"/>
              </a:ext>
            </a:extLst>
          </p:cNvPr>
          <p:cNvSpPr txBox="1"/>
          <p:nvPr/>
        </p:nvSpPr>
        <p:spPr>
          <a:xfrm>
            <a:off x="1219200" y="6295152"/>
            <a:ext cx="9895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모델 </a:t>
            </a:r>
            <a:r>
              <a:rPr lang="ko-KR" altLang="en-US" sz="1800" dirty="0" err="1">
                <a:latin typeface="+mn-ea"/>
              </a:rPr>
              <a:t>잔차가</a:t>
            </a:r>
            <a:r>
              <a:rPr lang="ko-KR" altLang="en-US" sz="1800" dirty="0">
                <a:latin typeface="+mn-ea"/>
              </a:rPr>
              <a:t> 정규 분포에 가깝고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잔차의</a:t>
            </a:r>
            <a:r>
              <a:rPr lang="ko-KR" altLang="en-US" sz="1800" dirty="0">
                <a:latin typeface="+mn-ea"/>
              </a:rPr>
              <a:t> 선형성</a:t>
            </a:r>
            <a:r>
              <a:rPr lang="en-US" altLang="ko-KR" sz="1800" dirty="0">
                <a:latin typeface="+mn-ea"/>
              </a:rPr>
              <a:t>, ACF, PACF</a:t>
            </a:r>
            <a:r>
              <a:rPr lang="ko-KR" altLang="en-US" sz="1800" dirty="0">
                <a:latin typeface="+mn-ea"/>
              </a:rPr>
              <a:t>를 보았을 때 가장 적합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9F1CA41-32A5-44F6-B70C-58DE2CB1703D}"/>
              </a:ext>
            </a:extLst>
          </p:cNvPr>
          <p:cNvSpPr txBox="1"/>
          <p:nvPr/>
        </p:nvSpPr>
        <p:spPr>
          <a:xfrm>
            <a:off x="3515012" y="6906581"/>
            <a:ext cx="5197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ARIMA(1,1,1)(0,1,1,12</a:t>
            </a:r>
            <a:r>
              <a:rPr lang="en-US" altLang="ko-KR" sz="2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latin typeface="+mn-ea"/>
              </a:rPr>
              <a:t>선택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7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5F46E7-5017-490F-A631-43193972228E}"/>
              </a:ext>
            </a:extLst>
          </p:cNvPr>
          <p:cNvSpPr txBox="1"/>
          <p:nvPr/>
        </p:nvSpPr>
        <p:spPr>
          <a:xfrm>
            <a:off x="6366163" y="3843120"/>
            <a:ext cx="4398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Train: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2014.01~2019.05</a:t>
            </a: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Validation: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2019.06~2019.09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Test: 2019.10~2019.12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개월치의 </a:t>
            </a:r>
            <a:r>
              <a:rPr lang="en-US" altLang="ko-KR" b="1" dirty="0">
                <a:latin typeface="+mn-ea"/>
              </a:rPr>
              <a:t>Qty</a:t>
            </a:r>
            <a:r>
              <a:rPr lang="ko-KR" altLang="en-US" b="1" dirty="0">
                <a:latin typeface="+mn-ea"/>
              </a:rPr>
              <a:t>를 예측</a:t>
            </a:r>
            <a:r>
              <a:rPr lang="en-US" altLang="ko-KR" b="1" dirty="0">
                <a:latin typeface="+mn-ea"/>
              </a:rPr>
              <a:t>!</a:t>
            </a:r>
            <a:endParaRPr lang="en-US" altLang="ko-KR" sz="1800" b="1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5E7263D-2193-4EBA-B0A9-85A5D2BA7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560" y="1942796"/>
            <a:ext cx="5536278" cy="25066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F0E4B9C-4CE7-4C57-8AA1-02231A3A3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560" y="4772819"/>
            <a:ext cx="5536278" cy="2506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7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6A8DC0A-902E-45A1-BBD1-2EB9157B1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670" y="2078182"/>
            <a:ext cx="2202873" cy="45157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2445AB6-F0DC-42BA-A5F3-2FE34F5326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847" y="1942820"/>
            <a:ext cx="2023366" cy="44718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90816F0-C9EA-4029-8A0E-2B6653AB0F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8950" y="1687820"/>
            <a:ext cx="2563018" cy="5041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E2D214-D726-47B9-BBEE-6989A5EBAE64}"/>
              </a:ext>
            </a:extLst>
          </p:cNvPr>
          <p:cNvSpPr txBox="1"/>
          <p:nvPr/>
        </p:nvSpPr>
        <p:spPr>
          <a:xfrm>
            <a:off x="821758" y="6664035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예측값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(down</a:t>
            </a:r>
            <a:r>
              <a:rPr lang="ko-KR" altLang="en-US" dirty="0">
                <a:latin typeface="+mn-ea"/>
              </a:rPr>
              <a:t> 샘플링 되어있음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1B44DEB-D315-4B83-AA41-57CCC8B6E3D8}"/>
              </a:ext>
            </a:extLst>
          </p:cNvPr>
          <p:cNvSpPr txBox="1"/>
          <p:nvPr/>
        </p:nvSpPr>
        <p:spPr>
          <a:xfrm>
            <a:off x="4271765" y="6593927"/>
            <a:ext cx="281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예측값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(up</a:t>
            </a:r>
            <a:r>
              <a:rPr lang="ko-KR" altLang="en-US" dirty="0">
                <a:latin typeface="+mn-ea"/>
              </a:rPr>
              <a:t> 샘플링 하여 주말을 제외한 모든 일자를 표시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85D1FE-9AE4-4C36-8282-CD515DACF972}"/>
              </a:ext>
            </a:extLst>
          </p:cNvPr>
          <p:cNvSpPr txBox="1"/>
          <p:nvPr/>
        </p:nvSpPr>
        <p:spPr>
          <a:xfrm>
            <a:off x="7359650" y="6802581"/>
            <a:ext cx="399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n-ea"/>
              </a:rPr>
              <a:t>예측값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최종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NaN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사이의 추세 값으로 대체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51F8416-5D9C-4000-A18E-FD288E9D89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0972" y="1100963"/>
            <a:ext cx="4229100" cy="449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025A21E-3BAB-4670-AE26-2F4C83750B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7483" y="1493685"/>
            <a:ext cx="3019425" cy="449135"/>
          </a:xfrm>
          <a:prstGeom prst="rect">
            <a:avLst/>
          </a:prstGeom>
        </p:spPr>
      </p:pic>
      <p:sp>
        <p:nvSpPr>
          <p:cNvPr id="22" name="화살표: 오른쪽 19">
            <a:extLst>
              <a:ext uri="{FF2B5EF4-FFF2-40B4-BE49-F238E27FC236}">
                <a16:creationId xmlns="" xmlns:a16="http://schemas.microsoft.com/office/drawing/2014/main" id="{C559DF5A-45A0-4C5D-99B1-B8C194ED082F}"/>
              </a:ext>
            </a:extLst>
          </p:cNvPr>
          <p:cNvSpPr/>
          <p:nvPr/>
        </p:nvSpPr>
        <p:spPr>
          <a:xfrm>
            <a:off x="3359013" y="3967330"/>
            <a:ext cx="1056364" cy="422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0">
            <a:extLst>
              <a:ext uri="{FF2B5EF4-FFF2-40B4-BE49-F238E27FC236}">
                <a16:creationId xmlns="" xmlns:a16="http://schemas.microsoft.com/office/drawing/2014/main" id="{F73410A1-73A4-407B-A9C1-E9F13128E08E}"/>
              </a:ext>
            </a:extLst>
          </p:cNvPr>
          <p:cNvSpPr/>
          <p:nvPr/>
        </p:nvSpPr>
        <p:spPr>
          <a:xfrm>
            <a:off x="6718026" y="3997023"/>
            <a:ext cx="1056364" cy="422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077EC69B-06E3-41C5-86AD-B17B81F5F8C5}"/>
              </a:ext>
            </a:extLst>
          </p:cNvPr>
          <p:cNvCxnSpPr/>
          <p:nvPr/>
        </p:nvCxnSpPr>
        <p:spPr>
          <a:xfrm>
            <a:off x="3887195" y="1942820"/>
            <a:ext cx="0" cy="226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A3600B18-9B7A-4CD4-B8AF-B3F0E0441ECD}"/>
              </a:ext>
            </a:extLst>
          </p:cNvPr>
          <p:cNvCxnSpPr>
            <a:cxnSpLocks/>
          </p:cNvCxnSpPr>
          <p:nvPr/>
        </p:nvCxnSpPr>
        <p:spPr>
          <a:xfrm>
            <a:off x="7246208" y="1550098"/>
            <a:ext cx="0" cy="2628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260" y="147955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결과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7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4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5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7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C886A1B-A919-4D79-BFF9-32F9A71B31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960" y="6065578"/>
            <a:ext cx="10084212" cy="5992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30172C4-DCB2-4AF5-8AE8-2D5E86DCB1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970" y="2122084"/>
            <a:ext cx="10336202" cy="3071027"/>
          </a:xfrm>
          <a:prstGeom prst="rect">
            <a:avLst/>
          </a:prstGeom>
        </p:spPr>
      </p:pic>
      <p:sp>
        <p:nvSpPr>
          <p:cNvPr id="16" name="화살표: 오른쪽 5">
            <a:extLst>
              <a:ext uri="{FF2B5EF4-FFF2-40B4-BE49-F238E27FC236}">
                <a16:creationId xmlns="" xmlns:a16="http://schemas.microsoft.com/office/drawing/2014/main" id="{A9DC2335-1840-4BA6-9593-47A49431A1D4}"/>
              </a:ext>
            </a:extLst>
          </p:cNvPr>
          <p:cNvSpPr/>
          <p:nvPr/>
        </p:nvSpPr>
        <p:spPr>
          <a:xfrm rot="16200000">
            <a:off x="6624193" y="3384118"/>
            <a:ext cx="1104714" cy="325584"/>
          </a:xfrm>
          <a:prstGeom prst="rightArrow">
            <a:avLst/>
          </a:prstGeom>
          <a:solidFill>
            <a:srgbClr val="FFD8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69C40D0-F7DB-4EC6-B5EC-94B7A4AD585C}"/>
              </a:ext>
            </a:extLst>
          </p:cNvPr>
          <p:cNvSpPr txBox="1"/>
          <p:nvPr/>
        </p:nvSpPr>
        <p:spPr>
          <a:xfrm>
            <a:off x="2390370" y="6987259"/>
            <a:ext cx="732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>
                <a:latin typeface="+mn-ea"/>
              </a:rPr>
              <a:t>좋아지는 결과로 채점결과 </a:t>
            </a:r>
            <a:r>
              <a:rPr lang="en-US" altLang="ko-KR" sz="2400" b="1" i="1" dirty="0">
                <a:latin typeface="+mn-ea"/>
              </a:rPr>
              <a:t>15323.94</a:t>
            </a:r>
            <a:r>
              <a:rPr lang="ko-KR" altLang="en-US" sz="2400" b="1" i="1" dirty="0">
                <a:latin typeface="+mn-ea"/>
              </a:rPr>
              <a:t>로 </a:t>
            </a:r>
            <a:r>
              <a:rPr lang="en-US" altLang="ko-KR" sz="2400" b="1" i="1" dirty="0">
                <a:latin typeface="+mn-ea"/>
              </a:rPr>
              <a:t>8</a:t>
            </a:r>
            <a:r>
              <a:rPr lang="ko-KR" altLang="en-US" sz="2400" b="1" i="1" dirty="0">
                <a:latin typeface="+mn-ea"/>
              </a:rPr>
              <a:t>등</a:t>
            </a:r>
            <a:r>
              <a:rPr lang="en-US" altLang="ko-KR" sz="2400" b="1" i="1" dirty="0">
                <a:latin typeface="+mn-ea"/>
              </a:rPr>
              <a:t>!</a:t>
            </a:r>
            <a:endParaRPr lang="ko-KR" altLang="en-US" sz="2400" b="1" i="1" dirty="0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CE9029C-B7D0-4C95-B1F7-18693E33D1CA}"/>
              </a:ext>
            </a:extLst>
          </p:cNvPr>
          <p:cNvCxnSpPr/>
          <p:nvPr/>
        </p:nvCxnSpPr>
        <p:spPr>
          <a:xfrm>
            <a:off x="360111" y="5704949"/>
            <a:ext cx="1073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379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" y="-1027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758308" y="3086100"/>
            <a:ext cx="10321492" cy="4469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666397" y="3561543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36801" y="3713091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379169" y="3758043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678077" y="6261713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379169" y="6172783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8ACCA5-0D00-44C3-BABB-5EBB77DC8387}"/>
              </a:ext>
            </a:extLst>
          </p:cNvPr>
          <p:cNvSpPr txBox="1"/>
          <p:nvPr/>
        </p:nvSpPr>
        <p:spPr>
          <a:xfrm>
            <a:off x="5860129" y="5823700"/>
            <a:ext cx="43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313848-6AFC-45CA-B505-F124CF2E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213" y="1534961"/>
            <a:ext cx="2034988" cy="88151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75489E55-A7F3-4D1F-A1A4-7288402CBB93}"/>
              </a:ext>
            </a:extLst>
          </p:cNvPr>
          <p:cNvSpPr/>
          <p:nvPr/>
        </p:nvSpPr>
        <p:spPr>
          <a:xfrm>
            <a:off x="535511" y="3717415"/>
            <a:ext cx="510984" cy="10500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D732EB4-B8CE-4C9B-8398-C4A4DBD03766}"/>
              </a:ext>
            </a:extLst>
          </p:cNvPr>
          <p:cNvSpPr txBox="1"/>
          <p:nvPr/>
        </p:nvSpPr>
        <p:spPr>
          <a:xfrm>
            <a:off x="608019" y="3659014"/>
            <a:ext cx="451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4224973D-BD45-4375-82BB-18E535FAD5F9}"/>
              </a:ext>
            </a:extLst>
          </p:cNvPr>
          <p:cNvSpPr/>
          <p:nvPr/>
        </p:nvSpPr>
        <p:spPr>
          <a:xfrm>
            <a:off x="1251532" y="3664790"/>
            <a:ext cx="9428489" cy="1109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9591ECF-EAFA-498D-8E74-0FC7B6370B16}"/>
              </a:ext>
            </a:extLst>
          </p:cNvPr>
          <p:cNvSpPr txBox="1"/>
          <p:nvPr/>
        </p:nvSpPr>
        <p:spPr>
          <a:xfrm>
            <a:off x="1289081" y="3778577"/>
            <a:ext cx="924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를 활용한 </a:t>
            </a:r>
            <a:r>
              <a:rPr lang="en-US" altLang="ko-KR" dirty="0" err="1"/>
              <a:t>VoC</a:t>
            </a:r>
            <a:r>
              <a:rPr lang="en-US" altLang="ko-KR" dirty="0"/>
              <a:t> </a:t>
            </a:r>
            <a:r>
              <a:rPr lang="ko-KR" altLang="en-US" dirty="0"/>
              <a:t>수집을 통해 </a:t>
            </a:r>
            <a:r>
              <a:rPr lang="en-US" altLang="ko-KR" dirty="0"/>
              <a:t>CS</a:t>
            </a:r>
            <a:r>
              <a:rPr lang="ko-KR" altLang="en-US" dirty="0"/>
              <a:t>를 높이기 위한 노력이 활발하게 진행되고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국민들의 다양한 민원을 </a:t>
            </a:r>
            <a:r>
              <a:rPr lang="en-US" altLang="ko-KR" dirty="0"/>
              <a:t>AI</a:t>
            </a:r>
            <a:r>
              <a:rPr lang="ko-KR" altLang="en-US" dirty="0"/>
              <a:t>를 통해 수집</a:t>
            </a:r>
            <a:r>
              <a:rPr lang="en-US" altLang="ko-KR" sz="1600" dirty="0"/>
              <a:t>•</a:t>
            </a:r>
            <a:r>
              <a:rPr lang="ko-KR" altLang="en-US" dirty="0"/>
              <a:t>분류</a:t>
            </a:r>
            <a:r>
              <a:rPr lang="en-US" altLang="ko-KR" sz="1600" dirty="0"/>
              <a:t>•</a:t>
            </a:r>
            <a:r>
              <a:rPr lang="ko-KR" altLang="en-US" dirty="0"/>
              <a:t>수렴하여 국가 기관인 육군의 위상과 신뢰도를 높일 수 있음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B21F18D7-F7E8-4595-8603-9AC9BD602F7B}"/>
              </a:ext>
            </a:extLst>
          </p:cNvPr>
          <p:cNvSpPr/>
          <p:nvPr/>
        </p:nvSpPr>
        <p:spPr>
          <a:xfrm>
            <a:off x="552019" y="5098913"/>
            <a:ext cx="510984" cy="10500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57F7898-632E-4F84-9CD8-75F8399DB208}"/>
              </a:ext>
            </a:extLst>
          </p:cNvPr>
          <p:cNvSpPr/>
          <p:nvPr/>
        </p:nvSpPr>
        <p:spPr>
          <a:xfrm>
            <a:off x="558187" y="6490638"/>
            <a:ext cx="510984" cy="10500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E0F8CF84-6883-4B9F-A9F1-D54FAA4C78BB}"/>
              </a:ext>
            </a:extLst>
          </p:cNvPr>
          <p:cNvSpPr/>
          <p:nvPr/>
        </p:nvSpPr>
        <p:spPr>
          <a:xfrm>
            <a:off x="1251533" y="6482560"/>
            <a:ext cx="9428489" cy="1109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F1-Score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E8B1DAA1-F6AC-4FD1-976B-E6EAB05AA140}"/>
              </a:ext>
            </a:extLst>
          </p:cNvPr>
          <p:cNvSpPr/>
          <p:nvPr/>
        </p:nvSpPr>
        <p:spPr>
          <a:xfrm>
            <a:off x="1251534" y="5065108"/>
            <a:ext cx="9428489" cy="1109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en-US" altLang="ko-KR" dirty="0">
                <a:solidFill>
                  <a:schemeClr val="tx1"/>
                </a:solidFill>
              </a:rPr>
              <a:t>Source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육군 </a:t>
            </a:r>
            <a:r>
              <a:rPr lang="en-US" altLang="ko-KR" dirty="0" err="1">
                <a:solidFill>
                  <a:schemeClr val="tx1"/>
                </a:solidFill>
              </a:rPr>
              <a:t>Youtube</a:t>
            </a:r>
            <a:r>
              <a:rPr lang="en-US" altLang="ko-KR" dirty="0">
                <a:solidFill>
                  <a:schemeClr val="tx1"/>
                </a:solidFill>
              </a:rPr>
              <a:t> 120</a:t>
            </a:r>
            <a:r>
              <a:rPr lang="ko-KR" altLang="en-US" dirty="0">
                <a:solidFill>
                  <a:schemeClr val="tx1"/>
                </a:solidFill>
              </a:rPr>
              <a:t>개 동영상 댓글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육군 </a:t>
            </a:r>
            <a:r>
              <a:rPr lang="en-US" altLang="ko-KR" dirty="0">
                <a:solidFill>
                  <a:schemeClr val="tx1"/>
                </a:solidFill>
              </a:rPr>
              <a:t>Facebook 30</a:t>
            </a:r>
            <a:r>
              <a:rPr lang="ko-KR" altLang="en-US" dirty="0">
                <a:solidFill>
                  <a:schemeClr val="tx1"/>
                </a:solidFill>
              </a:rPr>
              <a:t>개 게시글 댓글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육군 </a:t>
            </a:r>
            <a:r>
              <a:rPr lang="en-US" altLang="ko-KR" dirty="0">
                <a:solidFill>
                  <a:schemeClr val="tx1"/>
                </a:solidFill>
              </a:rPr>
              <a:t>Instagram 150</a:t>
            </a:r>
            <a:r>
              <a:rPr lang="ko-KR" altLang="en-US" dirty="0">
                <a:solidFill>
                  <a:schemeClr val="tx1"/>
                </a:solidFill>
              </a:rPr>
              <a:t>개 게시글 댓글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4F7C912-9FC6-4A87-B4B6-810EC84CE861}"/>
              </a:ext>
            </a:extLst>
          </p:cNvPr>
          <p:cNvSpPr txBox="1"/>
          <p:nvPr/>
        </p:nvSpPr>
        <p:spPr>
          <a:xfrm>
            <a:off x="609337" y="5042217"/>
            <a:ext cx="51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데이터셋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9E0CAB8-16CD-403D-B1AB-BD51DA769203}"/>
              </a:ext>
            </a:extLst>
          </p:cNvPr>
          <p:cNvSpPr txBox="1"/>
          <p:nvPr/>
        </p:nvSpPr>
        <p:spPr>
          <a:xfrm>
            <a:off x="591511" y="6450612"/>
            <a:ext cx="45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채점방식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34AD210-0953-4C17-AE9D-23A47A6FB36D}"/>
              </a:ext>
            </a:extLst>
          </p:cNvPr>
          <p:cNvSpPr txBox="1"/>
          <p:nvPr/>
        </p:nvSpPr>
        <p:spPr>
          <a:xfrm>
            <a:off x="5934928" y="5112175"/>
            <a:ext cx="473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구조</a:t>
            </a:r>
            <a:endParaRPr lang="en-US" altLang="ko-KR" dirty="0"/>
          </a:p>
          <a:p>
            <a:r>
              <a:rPr lang="en-US" altLang="ko-KR" dirty="0"/>
              <a:t>	- comment: </a:t>
            </a:r>
            <a:r>
              <a:rPr lang="ko-KR" altLang="en-US" dirty="0"/>
              <a:t>댓글 내용</a:t>
            </a:r>
            <a:endParaRPr lang="en-US" altLang="ko-KR" dirty="0"/>
          </a:p>
          <a:p>
            <a:r>
              <a:rPr lang="en-US" altLang="ko-KR" dirty="0"/>
              <a:t>	- label: </a:t>
            </a:r>
            <a:r>
              <a:rPr lang="ko-KR" altLang="en-US" dirty="0"/>
              <a:t>댓글의 중립</a:t>
            </a:r>
            <a:r>
              <a:rPr lang="en-US" altLang="ko-KR" dirty="0"/>
              <a:t>/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 여부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BB7345EE-0993-4EB0-957C-7452797D1BE7}"/>
              </a:ext>
            </a:extLst>
          </p:cNvPr>
          <p:cNvSpPr/>
          <p:nvPr/>
        </p:nvSpPr>
        <p:spPr>
          <a:xfrm>
            <a:off x="671220" y="2489316"/>
            <a:ext cx="8590537" cy="906483"/>
          </a:xfrm>
          <a:prstGeom prst="round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806550-8D89-455F-A02E-01DA45B88F03}"/>
              </a:ext>
            </a:extLst>
          </p:cNvPr>
          <p:cNvSpPr txBox="1"/>
          <p:nvPr/>
        </p:nvSpPr>
        <p:spPr>
          <a:xfrm>
            <a:off x="638079" y="2627671"/>
            <a:ext cx="84838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국민생각 </a:t>
            </a:r>
            <a:r>
              <a:rPr lang="ko-KR" altLang="en-US" sz="2000" b="1" dirty="0" err="1"/>
              <a:t>알리미</a:t>
            </a:r>
            <a:r>
              <a:rPr lang="ko-KR" altLang="en-US" sz="2000" b="1" dirty="0"/>
              <a:t> 활용하여 국민 민원에 발빠르게 대응하기 위한 모델 개발 </a:t>
            </a:r>
            <a:endParaRPr lang="en-US" altLang="ko-KR" sz="2000" b="1" dirty="0"/>
          </a:p>
          <a:p>
            <a:r>
              <a:rPr lang="ko-KR" altLang="en-US" dirty="0"/>
              <a:t>국민생각 </a:t>
            </a:r>
            <a:r>
              <a:rPr lang="ko-KR" altLang="en-US" dirty="0" err="1"/>
              <a:t>알리미</a:t>
            </a:r>
            <a:r>
              <a:rPr lang="en-US" altLang="ko-KR" dirty="0"/>
              <a:t>: </a:t>
            </a:r>
            <a:r>
              <a:rPr lang="ko-KR" altLang="en-US" dirty="0"/>
              <a:t>육군 </a:t>
            </a:r>
            <a:r>
              <a:rPr lang="en-US" altLang="ko-KR" dirty="0"/>
              <a:t>SNS </a:t>
            </a:r>
            <a:r>
              <a:rPr lang="ko-KR" altLang="en-US" dirty="0"/>
              <a:t>계정 게시글 댓글 카테고리 분류 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/</a:t>
            </a:r>
            <a:r>
              <a:rPr lang="ko-KR" altLang="en-US" dirty="0"/>
              <a:t>중립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</a:t>
            </a:r>
            <a:r>
              <a:rPr lang="en-US" altLang="ko-KR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육군 민원 분류 모델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812673" y="458275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43263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477582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732442" y="598125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E7F6FA-9692-41D3-AB5E-CDF2B438888D}"/>
              </a:ext>
            </a:extLst>
          </p:cNvPr>
          <p:cNvSpPr txBox="1"/>
          <p:nvPr/>
        </p:nvSpPr>
        <p:spPr>
          <a:xfrm>
            <a:off x="790401" y="2284036"/>
            <a:ext cx="37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Train </a:t>
            </a:r>
            <a:r>
              <a:rPr lang="ko-KR" altLang="en-US" b="1" dirty="0"/>
              <a:t>데이터 셋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84894D3-EDAD-4BA2-B081-5A096727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62" y="2170423"/>
            <a:ext cx="6841082" cy="2035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84A2D71-0C90-422B-9A8A-D61D443BFC3E}"/>
              </a:ext>
            </a:extLst>
          </p:cNvPr>
          <p:cNvSpPr txBox="1"/>
          <p:nvPr/>
        </p:nvSpPr>
        <p:spPr>
          <a:xfrm>
            <a:off x="790401" y="4801788"/>
            <a:ext cx="1919769" cy="36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Test </a:t>
            </a:r>
            <a:r>
              <a:rPr lang="ko-KR" altLang="en-US" b="1" dirty="0"/>
              <a:t>데이터 셋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BF90D46-E7B4-4FFE-A074-5CF9C13B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45" y="4676853"/>
            <a:ext cx="4585529" cy="2566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060" y="1453039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셋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812673" y="458275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837791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43263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433534" y="5892322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E2B4402-8BD8-42EC-A607-18CFB883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3" y="2646454"/>
            <a:ext cx="5053090" cy="1572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F6F18AC-C203-4541-85F5-11A87EBD0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91" y="4684312"/>
            <a:ext cx="5027972" cy="193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1E183B1-DCB1-4336-8C30-2283087D30CD}"/>
              </a:ext>
            </a:extLst>
          </p:cNvPr>
          <p:cNvSpPr txBox="1"/>
          <p:nvPr/>
        </p:nvSpPr>
        <p:spPr>
          <a:xfrm>
            <a:off x="6299199" y="2878632"/>
            <a:ext cx="368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텍스트 전처리를 위해 </a:t>
            </a:r>
            <a:r>
              <a:rPr lang="ko-KR" altLang="en-US" b="1" dirty="0">
                <a:latin typeface="+mn-ea"/>
              </a:rPr>
              <a:t>한국어를 제외한 글자를 제거</a:t>
            </a:r>
            <a:r>
              <a:rPr lang="ko-KR" altLang="en-US" dirty="0">
                <a:latin typeface="+mn-ea"/>
              </a:rPr>
              <a:t>하는 </a:t>
            </a:r>
            <a:r>
              <a:rPr lang="en-US" altLang="ko-KR" dirty="0" err="1">
                <a:latin typeface="+mn-ea"/>
              </a:rPr>
              <a:t>text_cleaning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 정의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7358D5-132F-4171-9D99-D454ABE8D207}"/>
              </a:ext>
            </a:extLst>
          </p:cNvPr>
          <p:cNvSpPr txBox="1"/>
          <p:nvPr/>
        </p:nvSpPr>
        <p:spPr>
          <a:xfrm>
            <a:off x="6299199" y="4684312"/>
            <a:ext cx="4737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b="1" dirty="0" err="1">
                <a:latin typeface="+mn-ea"/>
              </a:rPr>
              <a:t>MyTokenizer</a:t>
            </a:r>
            <a:r>
              <a:rPr lang="en-US" altLang="ko-KR" b="1" dirty="0">
                <a:latin typeface="+mn-ea"/>
              </a:rPr>
              <a:t>() </a:t>
            </a:r>
            <a:r>
              <a:rPr lang="ko-KR" altLang="en-US" b="1" dirty="0" smtClean="0">
                <a:latin typeface="+mn-ea"/>
              </a:rPr>
              <a:t>클래스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자연어처리</a:t>
            </a:r>
            <a:r>
              <a:rPr lang="en-US" altLang="ko-KR" dirty="0">
                <a:latin typeface="+mn-ea"/>
              </a:rPr>
              <a:t>(NLP)</a:t>
            </a:r>
            <a:r>
              <a:rPr lang="ko-KR" altLang="en-US" dirty="0">
                <a:latin typeface="+mn-ea"/>
              </a:rPr>
              <a:t>에서 형태소를 분리하는 데이터 </a:t>
            </a:r>
            <a:r>
              <a:rPr lang="ko-KR" altLang="en-US" dirty="0" err="1">
                <a:latin typeface="+mn-ea"/>
              </a:rPr>
              <a:t>전처리</a:t>
            </a:r>
            <a:r>
              <a:rPr lang="ko-KR" altLang="en-US" dirty="0">
                <a:latin typeface="+mn-ea"/>
              </a:rPr>
              <a:t> 패키지인 </a:t>
            </a:r>
            <a:r>
              <a:rPr lang="en-US" altLang="ko-KR" b="1" dirty="0" err="1">
                <a:latin typeface="+mn-ea"/>
              </a:rPr>
              <a:t>Konlpy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+mn-ea"/>
              </a:rPr>
              <a:t>Konlpy</a:t>
            </a:r>
            <a:r>
              <a:rPr lang="ko-KR" altLang="en-US" dirty="0">
                <a:latin typeface="+mn-ea"/>
              </a:rPr>
              <a:t>에서 제공하는 </a:t>
            </a:r>
            <a:r>
              <a:rPr lang="en-US" altLang="ko-KR" b="1" dirty="0" err="1">
                <a:latin typeface="+mn-ea"/>
              </a:rPr>
              <a:t>Mecab</a:t>
            </a:r>
            <a:r>
              <a:rPr lang="ko-KR" altLang="en-US" dirty="0">
                <a:latin typeface="+mn-ea"/>
              </a:rPr>
              <a:t>을 사용하여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pos </a:t>
            </a:r>
            <a:r>
              <a:rPr lang="ko-KR" altLang="en-US" dirty="0">
                <a:latin typeface="+mn-ea"/>
              </a:rPr>
              <a:t>클래스를 적용해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텍스트에서 품사 정보 정보를 부착하여 변환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260" y="147955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전처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33361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2" y="1296701"/>
            <a:ext cx="4437059" cy="17155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812673" y="458275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32863AE-7879-4071-886A-25A2F324D8CC}"/>
              </a:ext>
            </a:extLst>
          </p:cNvPr>
          <p:cNvSpPr/>
          <p:nvPr/>
        </p:nvSpPr>
        <p:spPr>
          <a:xfrm>
            <a:off x="2301027" y="2860722"/>
            <a:ext cx="2345167" cy="18072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7B6CFC6-D9C0-449C-AF6F-410A2BC6292D}"/>
              </a:ext>
            </a:extLst>
          </p:cNvPr>
          <p:cNvSpPr/>
          <p:nvPr/>
        </p:nvSpPr>
        <p:spPr>
          <a:xfrm>
            <a:off x="7092145" y="2860722"/>
            <a:ext cx="2345167" cy="18072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953485C-481A-412F-857C-31D336E5EE65}"/>
              </a:ext>
            </a:extLst>
          </p:cNvPr>
          <p:cNvSpPr/>
          <p:nvPr/>
        </p:nvSpPr>
        <p:spPr>
          <a:xfrm>
            <a:off x="2301027" y="5462143"/>
            <a:ext cx="2345167" cy="18072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21EA703A-0B32-45AB-A5A6-503C0A9B36A7}"/>
              </a:ext>
            </a:extLst>
          </p:cNvPr>
          <p:cNvSpPr/>
          <p:nvPr/>
        </p:nvSpPr>
        <p:spPr>
          <a:xfrm>
            <a:off x="7092145" y="5462143"/>
            <a:ext cx="2345167" cy="18072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453298" y="3441198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식물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417005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834042" y="603082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323434" y="5879144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독일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지역</a:t>
            </a:r>
            <a:r>
              <a:rPr lang="en-US" altLang="ko-KR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Winter </a:t>
            </a:r>
            <a:r>
              <a:rPr lang="ko-KR" altLang="en-US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타이어 </a:t>
            </a:r>
            <a:r>
              <a:rPr lang="ko-KR" altLang="en-US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수요예측</a:t>
            </a:r>
            <a:endParaRPr lang="ko-KR" altLang="en-US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5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691573" y="4611336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43263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477582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732442" y="598125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433534" y="5892322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039CA3A-6F04-448F-BADF-FFC34306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3" y="2403998"/>
            <a:ext cx="6467475" cy="2571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5ED7D33-7636-43C2-91FE-47A06C6A1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73" y="5096322"/>
            <a:ext cx="4273221" cy="40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7497A8-9D50-47D2-B0FF-5F3301656143}"/>
              </a:ext>
            </a:extLst>
          </p:cNvPr>
          <p:cNvSpPr txBox="1"/>
          <p:nvPr/>
        </p:nvSpPr>
        <p:spPr>
          <a:xfrm>
            <a:off x="7433534" y="2692401"/>
            <a:ext cx="370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Pipeline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 이용하여 데이터 가공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변환 등의 전처리와 학습 알고리즘 적용을 한꺼번에 수행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25FFDC2-B849-4751-97FC-DAD6DF6D0A54}"/>
              </a:ext>
            </a:extLst>
          </p:cNvPr>
          <p:cNvSpPr txBox="1"/>
          <p:nvPr/>
        </p:nvSpPr>
        <p:spPr>
          <a:xfrm>
            <a:off x="343425" y="5711295"/>
            <a:ext cx="4778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피처 벡터화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추출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가공된 텍스트에서 피처를 추출하고 여기에 벡터 값을 할당하는 것으로</a:t>
            </a:r>
            <a:r>
              <a:rPr lang="en-US" altLang="ko-KR" sz="1600" dirty="0">
                <a:latin typeface="+mn-ea"/>
              </a:rPr>
              <a:t>, BOW </a:t>
            </a:r>
            <a:r>
              <a:rPr lang="ko-KR" altLang="en-US" sz="1600" dirty="0">
                <a:latin typeface="+mn-ea"/>
              </a:rPr>
              <a:t>방법 중</a:t>
            </a:r>
            <a:r>
              <a:rPr lang="en-US" altLang="ko-KR" sz="1600" dirty="0">
                <a:latin typeface="+mn-ea"/>
              </a:rPr>
              <a:t> TF-IDF </a:t>
            </a:r>
            <a:r>
              <a:rPr lang="ko-KR" altLang="en-US" sz="1600" dirty="0">
                <a:latin typeface="+mn-ea"/>
              </a:rPr>
              <a:t>기반 벡터화 사용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757168-AAB9-42E1-BC2E-77780326884D}"/>
              </a:ext>
            </a:extLst>
          </p:cNvPr>
          <p:cNvSpPr txBox="1"/>
          <p:nvPr/>
        </p:nvSpPr>
        <p:spPr>
          <a:xfrm>
            <a:off x="5457411" y="5731460"/>
            <a:ext cx="59038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학습 알고리즘으로 </a:t>
            </a:r>
            <a:r>
              <a:rPr lang="en-US" altLang="ko-KR" sz="1600" b="1" dirty="0">
                <a:latin typeface="+mn-ea"/>
              </a:rPr>
              <a:t>SVM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특성 공간의 차원과 독립하여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학습하여 특성의 수가 아니라 데이터를 분리하는 한계선에 기초하여 복잡성을 측정함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과도적합 보호방식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문서 벡터는 희소하게 존재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대부분의 문서 분류 문제는 선형적으로 분리할 수 있음</a:t>
            </a:r>
            <a:endParaRPr lang="en-US" altLang="ko-KR" sz="16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110" y="149225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학습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예측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평가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9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46" y="22172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812673" y="458275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281082"/>
            <a:ext cx="10321492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43263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477582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732442" y="598125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433534" y="5892322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F04FABE-F37B-43F0-B89E-A6ED159C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2" y="2151292"/>
            <a:ext cx="6457950" cy="3133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97C920C-6634-49E9-A836-948EBD932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623" y="4898986"/>
            <a:ext cx="3825660" cy="338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ADC40E4-51D6-46A4-9E1A-994E95BB4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62" y="5654499"/>
            <a:ext cx="6276975" cy="17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743FE5-36E6-436F-AA70-99050690B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712" y="7136574"/>
            <a:ext cx="3638550" cy="27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CF92C8-9ED6-4EF5-B13C-584CAA352848}"/>
              </a:ext>
            </a:extLst>
          </p:cNvPr>
          <p:cNvSpPr txBox="1"/>
          <p:nvPr/>
        </p:nvSpPr>
        <p:spPr>
          <a:xfrm>
            <a:off x="7334251" y="2204594"/>
            <a:ext cx="349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b="1" dirty="0" err="1">
                <a:latin typeface="+mn-ea"/>
              </a:rPr>
              <a:t>GridSearchCV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>
                <a:latin typeface="+mn-ea"/>
              </a:rPr>
              <a:t>SVC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하이퍼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조정</a:t>
            </a:r>
            <a:endParaRPr lang="en-US" altLang="ko-KR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, gamma, kernel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110" y="1320295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하이퍼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4800" b="1" dirty="0" err="1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파라미터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튜닝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9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691414" y="457778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359150"/>
            <a:ext cx="10321492" cy="764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86667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911622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732442" y="641529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433534" y="6326362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F6963E3-92D2-4843-AAAD-2DC2E1D0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69" y="5626631"/>
            <a:ext cx="4510149" cy="5893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BE0FA6F5-6BF0-40A2-8CC3-6AF598BF3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818" y="2152839"/>
            <a:ext cx="4096019" cy="2292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14CE41-8920-444B-8F23-9BA4E7A92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36" y="2946163"/>
            <a:ext cx="4305980" cy="2355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179D2CE-6FF6-4446-818B-E3B801676D84}"/>
              </a:ext>
            </a:extLst>
          </p:cNvPr>
          <p:cNvSpPr txBox="1"/>
          <p:nvPr/>
        </p:nvSpPr>
        <p:spPr>
          <a:xfrm>
            <a:off x="8009068" y="6096623"/>
            <a:ext cx="159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0 (</a:t>
            </a:r>
            <a:r>
              <a:rPr lang="ko-KR" altLang="en-US" dirty="0">
                <a:latin typeface="+mn-ea"/>
              </a:rPr>
              <a:t>중립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0 (</a:t>
            </a:r>
            <a:r>
              <a:rPr lang="ko-KR" altLang="en-US" dirty="0">
                <a:latin typeface="+mn-ea"/>
              </a:rPr>
              <a:t>중립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0 (</a:t>
            </a:r>
            <a:r>
              <a:rPr lang="ko-KR" altLang="en-US" dirty="0">
                <a:latin typeface="+mn-ea"/>
              </a:rPr>
              <a:t>중립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1 (</a:t>
            </a:r>
            <a:r>
              <a:rPr lang="ko-KR" altLang="en-US" dirty="0">
                <a:latin typeface="+mn-ea"/>
              </a:rPr>
              <a:t>긍정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0 (</a:t>
            </a:r>
            <a:r>
              <a:rPr lang="ko-KR" altLang="en-US" dirty="0">
                <a:latin typeface="+mn-ea"/>
              </a:rPr>
              <a:t>중립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D4DC3F-BE84-4EBC-AFF7-8DF556795DD5}"/>
              </a:ext>
            </a:extLst>
          </p:cNvPr>
          <p:cNvSpPr txBox="1"/>
          <p:nvPr/>
        </p:nvSpPr>
        <p:spPr>
          <a:xfrm>
            <a:off x="8735540" y="5112662"/>
            <a:ext cx="80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예측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="" xmlns:a16="http://schemas.microsoft.com/office/drawing/2014/main" id="{D18A5341-CED8-43EA-B8D3-0FABE7BB8474}"/>
              </a:ext>
            </a:extLst>
          </p:cNvPr>
          <p:cNvSpPr/>
          <p:nvPr/>
        </p:nvSpPr>
        <p:spPr>
          <a:xfrm>
            <a:off x="8196996" y="4918773"/>
            <a:ext cx="538544" cy="948554"/>
          </a:xfrm>
          <a:prstGeom prst="downArrow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제출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414" y="2484498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en-US" altLang="ko-KR" sz="2200" b="1" dirty="0" smtClean="0"/>
              <a:t>test set </a:t>
            </a:r>
            <a:r>
              <a:rPr lang="ko-KR" altLang="en-US" sz="2200" b="1" dirty="0" smtClean="0"/>
              <a:t>동일 과정 수행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668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A40977C-0645-4484-BC3B-538C3081C59D}"/>
              </a:ext>
            </a:extLst>
          </p:cNvPr>
          <p:cNvSpPr/>
          <p:nvPr/>
        </p:nvSpPr>
        <p:spPr>
          <a:xfrm>
            <a:off x="691414" y="4577788"/>
            <a:ext cx="10321492" cy="2691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B72AE4-2E79-4D35-84FB-CA068629D0E0}"/>
              </a:ext>
            </a:extLst>
          </p:cNvPr>
          <p:cNvSpPr/>
          <p:nvPr/>
        </p:nvSpPr>
        <p:spPr>
          <a:xfrm>
            <a:off x="720762" y="3359150"/>
            <a:ext cx="10321492" cy="764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FA4948-6EC3-4AB5-8F04-0D6677A09380}"/>
              </a:ext>
            </a:extLst>
          </p:cNvPr>
          <p:cNvSpPr txBox="1"/>
          <p:nvPr/>
        </p:nvSpPr>
        <p:spPr>
          <a:xfrm>
            <a:off x="2591166" y="3866670"/>
            <a:ext cx="20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식물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병충해 종류 이미지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8479B3-B194-4E48-983C-4C7C922B37A9}"/>
              </a:ext>
            </a:extLst>
          </p:cNvPr>
          <p:cNvSpPr txBox="1"/>
          <p:nvPr/>
        </p:nvSpPr>
        <p:spPr>
          <a:xfrm>
            <a:off x="7433534" y="3911622"/>
            <a:ext cx="17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중고차 판매기간 예측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40357A6-AFE7-499D-8936-843951F99E22}"/>
              </a:ext>
            </a:extLst>
          </p:cNvPr>
          <p:cNvSpPr txBox="1"/>
          <p:nvPr/>
        </p:nvSpPr>
        <p:spPr>
          <a:xfrm>
            <a:off x="2732442" y="641529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육군 민원 모델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1C3EC4-9E6C-49A3-8D98-711492653A48}"/>
              </a:ext>
            </a:extLst>
          </p:cNvPr>
          <p:cNvSpPr txBox="1"/>
          <p:nvPr/>
        </p:nvSpPr>
        <p:spPr>
          <a:xfrm>
            <a:off x="7433534" y="6326362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독일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지역</a:t>
            </a:r>
            <a:r>
              <a:rPr lang="en-US" altLang="ko-KR" dirty="0">
                <a:solidFill>
                  <a:schemeClr val="bg1"/>
                </a:solidFill>
              </a:rPr>
              <a:t> Winter </a:t>
            </a:r>
            <a:r>
              <a:rPr lang="ko-KR" altLang="en-US" dirty="0">
                <a:solidFill>
                  <a:schemeClr val="bg1"/>
                </a:solidFill>
              </a:rPr>
              <a:t>타이어 수요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3618" y="3979760"/>
            <a:ext cx="345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</a:t>
            </a:r>
            <a:endParaRPr lang="en-US" altLang="ko-KR" sz="4800" b="1" dirty="0" smtClean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34" y="4122566"/>
            <a:ext cx="872727" cy="81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55" y="4104790"/>
            <a:ext cx="872727" cy="81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"/>
            <a:ext cx="11704320" cy="877824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09600" y="3314700"/>
            <a:ext cx="10464800" cy="3854450"/>
            <a:chOff x="609600" y="3314700"/>
            <a:chExt cx="10464800" cy="3854450"/>
          </a:xfrm>
        </p:grpSpPr>
        <p:pic>
          <p:nvPicPr>
            <p:cNvPr id="20" name="Object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1694" y="4393692"/>
              <a:ext cx="2817352" cy="283464"/>
            </a:xfrm>
            <a:prstGeom prst="rect">
              <a:avLst/>
            </a:prstGeom>
          </p:spPr>
        </p:pic>
        <p:pic>
          <p:nvPicPr>
            <p:cNvPr id="21" name="Object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976" y="5234940"/>
              <a:ext cx="2839069" cy="1115568"/>
            </a:xfrm>
            <a:prstGeom prst="rect">
              <a:avLst/>
            </a:prstGeom>
          </p:spPr>
        </p:pic>
        <p:pic>
          <p:nvPicPr>
            <p:cNvPr id="22" name="Object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2699" y="4393692"/>
              <a:ext cx="2817352" cy="283464"/>
            </a:xfrm>
            <a:prstGeom prst="rect">
              <a:avLst/>
            </a:prstGeom>
          </p:spPr>
        </p:pic>
        <p:pic>
          <p:nvPicPr>
            <p:cNvPr id="23" name="Object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1981" y="5234940"/>
              <a:ext cx="2839069" cy="1115568"/>
            </a:xfrm>
            <a:prstGeom prst="rect">
              <a:avLst/>
            </a:prstGeom>
          </p:spPr>
        </p:pic>
        <p:pic>
          <p:nvPicPr>
            <p:cNvPr id="24" name="Object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131" y="4393692"/>
              <a:ext cx="2817352" cy="283464"/>
            </a:xfrm>
            <a:prstGeom prst="rect">
              <a:avLst/>
            </a:prstGeom>
          </p:spPr>
        </p:pic>
        <p:pic>
          <p:nvPicPr>
            <p:cNvPr id="25" name="Object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8413" y="5234940"/>
              <a:ext cx="2839069" cy="1115568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09600" y="3314700"/>
              <a:ext cx="10464800" cy="385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0E5BA-A38A-488F-833E-7F4D12FAD415}"/>
              </a:ext>
            </a:extLst>
          </p:cNvPr>
          <p:cNvSpPr txBox="1"/>
          <p:nvPr/>
        </p:nvSpPr>
        <p:spPr>
          <a:xfrm>
            <a:off x="765920" y="3139226"/>
            <a:ext cx="103910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6666"/>
                </a:solidFill>
                <a:latin typeface="+mn-ea"/>
              </a:rPr>
              <a:t>- 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+mn-ea"/>
              </a:rPr>
              <a:t>식물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병충해 분류 모델 개발</a:t>
            </a:r>
            <a:r>
              <a:rPr lang="ko-KR" altLang="en-US" sz="2000" dirty="0">
                <a:latin typeface="+mn-ea"/>
              </a:rPr>
              <a:t/>
            </a:r>
            <a:br>
              <a:rPr lang="ko-KR" altLang="en-US" sz="2000" dirty="0">
                <a:latin typeface="+mn-ea"/>
              </a:rPr>
            </a:b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-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주어진 식물 사진을 통해 해당 식물의 종류와 병충해 종류를 분류하는 알고리즘 개발</a:t>
            </a:r>
            <a:endParaRPr lang="en-US" altLang="ko-KR" sz="2000" b="0" i="0" dirty="0">
              <a:solidFill>
                <a:srgbClr val="666666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A292F86-0C0F-4BB4-9541-EF987C37B8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606" y="5493254"/>
            <a:ext cx="809625" cy="955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84388C8-74B1-4172-8444-B3E3978777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8662" y="4819951"/>
            <a:ext cx="828675" cy="885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EDFE51E-D54E-4BA0-B54B-239FA6C599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0997" y="5490957"/>
            <a:ext cx="800100" cy="885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EE332E9-FE6B-4FF2-AB3B-221760E621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757" y="4786498"/>
            <a:ext cx="819150" cy="933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227B2876-3134-4A84-A09E-C320192187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2863" y="5523993"/>
            <a:ext cx="828675" cy="895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817830C1-09F4-4ABD-9122-73F62A5F4A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2153" y="4786498"/>
            <a:ext cx="809625" cy="876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CD33089-B7C1-4C6F-8D66-AA7DA01242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8734" y="5481432"/>
            <a:ext cx="819150" cy="895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2DD138C-3180-4E30-A7C5-4BFC23CBA6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74326" y="4776321"/>
            <a:ext cx="828675" cy="8763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</a:t>
            </a:r>
            <a:r>
              <a:rPr lang="ko-KR" altLang="en-US" sz="48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식물 병충해 분류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260" y="2674339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ko-KR" altLang="en-US" sz="2400" b="1" dirty="0" smtClean="0"/>
              <a:t>목표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95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170E791-4001-4511-A5B4-790B5576A3EE}"/>
              </a:ext>
            </a:extLst>
          </p:cNvPr>
          <p:cNvGrpSpPr/>
          <p:nvPr/>
        </p:nvGrpSpPr>
        <p:grpSpPr>
          <a:xfrm>
            <a:off x="318" y="0"/>
            <a:ext cx="11704320" cy="8778240"/>
            <a:chOff x="-128850" y="-168529"/>
            <a:chExt cx="11704320" cy="8778240"/>
          </a:xfrm>
        </p:grpSpPr>
        <p:pic>
          <p:nvPicPr>
            <p:cNvPr id="6" name="Object 1" descr="preencoded.png">
              <a:extLst>
                <a:ext uri="{FF2B5EF4-FFF2-40B4-BE49-F238E27FC236}">
                  <a16:creationId xmlns="" xmlns:a16="http://schemas.microsoft.com/office/drawing/2014/main" id="{B0EC173E-503C-4A4D-B0D6-9647C652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8850" y="-168529"/>
              <a:ext cx="11704320" cy="877824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CB3DD5BB-F51E-4C12-87A3-E9F6DDEE38D7}"/>
                </a:ext>
              </a:extLst>
            </p:cNvPr>
            <p:cNvSpPr/>
            <p:nvPr/>
          </p:nvSpPr>
          <p:spPr>
            <a:xfrm>
              <a:off x="335280" y="1524000"/>
              <a:ext cx="10683240" cy="568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928E1C2-CA66-4D1C-8BBF-28A736B1AC40}"/>
              </a:ext>
            </a:extLst>
          </p:cNvPr>
          <p:cNvSpPr txBox="1"/>
          <p:nvPr/>
        </p:nvSpPr>
        <p:spPr>
          <a:xfrm>
            <a:off x="556950" y="2780854"/>
            <a:ext cx="6971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rgbClr val="666666"/>
              </a:solidFill>
              <a:latin typeface="+mn-ea"/>
            </a:endParaRPr>
          </a:p>
          <a:p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train - jpg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이미지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16,000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장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라벨 </a:t>
            </a:r>
            <a:r>
              <a:rPr lang="en-US" altLang="ko-KR" sz="2000" b="0" i="0" dirty="0" err="1">
                <a:solidFill>
                  <a:srgbClr val="666666"/>
                </a:solidFill>
                <a:effectLst/>
                <a:latin typeface="+mn-ea"/>
              </a:rPr>
              <a:t>tsv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파일</a:t>
            </a:r>
            <a:r>
              <a:rPr lang="ko-KR" altLang="en-US" sz="2000" dirty="0">
                <a:latin typeface="+mn-ea"/>
              </a:rPr>
              <a:t/>
            </a:r>
            <a:br>
              <a:rPr lang="ko-KR" altLang="en-US" sz="2000" dirty="0">
                <a:latin typeface="+mn-ea"/>
              </a:rPr>
            </a:b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test - jpg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이미지 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3,997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장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+mn-ea"/>
              </a:rPr>
              <a:t>라벨 </a:t>
            </a:r>
            <a:r>
              <a:rPr lang="en-US" altLang="ko-KR" sz="2000" b="0" i="0" dirty="0" err="1">
                <a:solidFill>
                  <a:srgbClr val="666666"/>
                </a:solidFill>
                <a:effectLst/>
                <a:latin typeface="+mn-ea"/>
              </a:rPr>
              <a:t>tsv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ko-KR" altLang="en-US" sz="2000" b="0" i="0" dirty="0" smtClean="0">
                <a:solidFill>
                  <a:srgbClr val="666666"/>
                </a:solidFill>
                <a:effectLst/>
                <a:latin typeface="+mn-ea"/>
              </a:rPr>
              <a:t>파일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endParaRPr lang="ko-KR" altLang="en-US" sz="20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7679669-31F5-4093-8A13-91EB2CCE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19" y="3970152"/>
            <a:ext cx="3486150" cy="3363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E81DB7B-1254-4436-B54F-1650D3BE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33" y="4104293"/>
            <a:ext cx="3123602" cy="3054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셋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260" y="2674339"/>
            <a:ext cx="734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• </a:t>
            </a:r>
            <a:r>
              <a:rPr lang="ko-KR" altLang="en-US" sz="2400" b="1" dirty="0" smtClean="0"/>
              <a:t>식물 이미지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178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E8D9EEA-D278-4D48-837D-D349094FF8E7}"/>
              </a:ext>
            </a:extLst>
          </p:cNvPr>
          <p:cNvGrpSpPr/>
          <p:nvPr/>
        </p:nvGrpSpPr>
        <p:grpSpPr>
          <a:xfrm>
            <a:off x="318" y="0"/>
            <a:ext cx="11704320" cy="8778240"/>
            <a:chOff x="-128850" y="-168529"/>
            <a:chExt cx="11704320" cy="8778240"/>
          </a:xfrm>
        </p:grpSpPr>
        <p:pic>
          <p:nvPicPr>
            <p:cNvPr id="3" name="Object 1" descr="preencoded.png">
              <a:extLst>
                <a:ext uri="{FF2B5EF4-FFF2-40B4-BE49-F238E27FC236}">
                  <a16:creationId xmlns="" xmlns:a16="http://schemas.microsoft.com/office/drawing/2014/main" id="{F772B403-D7D1-4947-9C20-CDAAACF9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8850" y="-168529"/>
              <a:ext cx="11704320" cy="87782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3D42327A-EB8C-4FFF-A9C3-3587C3A4B0C9}"/>
                </a:ext>
              </a:extLst>
            </p:cNvPr>
            <p:cNvSpPr/>
            <p:nvPr/>
          </p:nvSpPr>
          <p:spPr>
            <a:xfrm>
              <a:off x="335280" y="1524000"/>
              <a:ext cx="10683240" cy="568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EF082D5-9E86-40FD-80AF-2F8E54A3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90" y="2447977"/>
            <a:ext cx="4510410" cy="2092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53B40B-5939-42CC-921E-D1F121944DCC}"/>
              </a:ext>
            </a:extLst>
          </p:cNvPr>
          <p:cNvSpPr txBox="1"/>
          <p:nvPr/>
        </p:nvSpPr>
        <p:spPr>
          <a:xfrm>
            <a:off x="718161" y="6564579"/>
            <a:ext cx="66581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개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각 열에 새로운 이름을 부여하고</a:t>
            </a:r>
            <a:r>
              <a:rPr lang="en-US" altLang="ko-KR" dirty="0">
                <a:latin typeface="+mn-ea"/>
              </a:rPr>
              <a:t>, class</a:t>
            </a:r>
            <a:r>
              <a:rPr lang="ko-KR" altLang="en-US" dirty="0">
                <a:latin typeface="+mn-ea"/>
              </a:rPr>
              <a:t> 열을 생성해줍니다</a:t>
            </a:r>
            <a:r>
              <a:rPr lang="en-US" altLang="ko-KR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ko-KR" altLang="en-US" sz="24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734E85A-8778-4BAD-92BC-42EFBBE5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90" y="4817635"/>
            <a:ext cx="6660493" cy="16341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18D0F8F-F425-4200-A2A0-9187B4EC5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430" y="2062955"/>
            <a:ext cx="4303610" cy="3274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로드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2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DADA6BB-DFB4-4B1D-AE46-64190BEEBF21}"/>
              </a:ext>
            </a:extLst>
          </p:cNvPr>
          <p:cNvGrpSpPr/>
          <p:nvPr/>
        </p:nvGrpSpPr>
        <p:grpSpPr>
          <a:xfrm>
            <a:off x="318" y="0"/>
            <a:ext cx="11704320" cy="8778240"/>
            <a:chOff x="-128850" y="-168529"/>
            <a:chExt cx="11704320" cy="8778240"/>
          </a:xfrm>
        </p:grpSpPr>
        <p:pic>
          <p:nvPicPr>
            <p:cNvPr id="3" name="Object 1" descr="preencoded.png">
              <a:extLst>
                <a:ext uri="{FF2B5EF4-FFF2-40B4-BE49-F238E27FC236}">
                  <a16:creationId xmlns="" xmlns:a16="http://schemas.microsoft.com/office/drawing/2014/main" id="{64F78AEC-0E76-4D5C-8E52-B66C64F43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8850" y="-168529"/>
              <a:ext cx="11704320" cy="87782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E5FF324A-BA88-48F1-85A1-E9AD1570D517}"/>
                </a:ext>
              </a:extLst>
            </p:cNvPr>
            <p:cNvSpPr/>
            <p:nvPr/>
          </p:nvSpPr>
          <p:spPr>
            <a:xfrm>
              <a:off x="335280" y="1524000"/>
              <a:ext cx="10683240" cy="568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695FCE1-2C53-417C-B108-390E29D5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3" y="2523526"/>
            <a:ext cx="4729957" cy="3035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9773D01-851D-48BA-A08C-9F9730A1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94" y="3898753"/>
            <a:ext cx="5137260" cy="3275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50D3DA-8062-43F4-9244-3BD7C0F2696D}"/>
              </a:ext>
            </a:extLst>
          </p:cNvPr>
          <p:cNvSpPr txBox="1"/>
          <p:nvPr/>
        </p:nvSpPr>
        <p:spPr>
          <a:xfrm>
            <a:off x="770310" y="5776890"/>
            <a:ext cx="503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예측해 줄 </a:t>
            </a:r>
            <a:r>
              <a:rPr lang="en-US" altLang="ko-KR" b="1" dirty="0">
                <a:latin typeface="+mn-ea"/>
              </a:rPr>
              <a:t>class</a:t>
            </a:r>
            <a:r>
              <a:rPr lang="ko-KR" altLang="en-US" b="1" dirty="0">
                <a:latin typeface="+mn-ea"/>
              </a:rPr>
              <a:t>열을 </a:t>
            </a:r>
            <a:r>
              <a:rPr lang="ko-KR" altLang="en-US" b="1" dirty="0" err="1">
                <a:latin typeface="+mn-ea"/>
              </a:rPr>
              <a:t>원핫</a:t>
            </a:r>
            <a:r>
              <a:rPr lang="ko-KR" altLang="en-US" b="1" dirty="0">
                <a:latin typeface="+mn-ea"/>
              </a:rPr>
              <a:t> 인코딩 해줍니다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0" y="163830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전처리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A6C904-D11F-489D-9065-424B48A4FA8C}"/>
              </a:ext>
            </a:extLst>
          </p:cNvPr>
          <p:cNvSpPr txBox="1"/>
          <p:nvPr/>
        </p:nvSpPr>
        <p:spPr>
          <a:xfrm>
            <a:off x="5611944" y="2523526"/>
            <a:ext cx="525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이미지를 </a:t>
            </a:r>
            <a:r>
              <a:rPr lang="ko-KR" altLang="en-US" b="1" dirty="0" err="1">
                <a:latin typeface="+mn-ea"/>
              </a:rPr>
              <a:t>텐서플로우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array</a:t>
            </a:r>
            <a:r>
              <a:rPr lang="ko-KR" altLang="en-US" b="1" dirty="0">
                <a:latin typeface="+mn-ea"/>
              </a:rPr>
              <a:t>로 변환하여 </a:t>
            </a:r>
            <a:r>
              <a:rPr lang="en-US" altLang="ko-KR" b="1" dirty="0">
                <a:latin typeface="+mn-ea"/>
              </a:rPr>
              <a:t>(12800,32,32,2)/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데이터 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세로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가로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, RGB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+mn-ea"/>
              </a:rPr>
              <a:t>색공간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shape</a:t>
            </a:r>
            <a:r>
              <a:rPr lang="ko-KR" altLang="en-US" b="1" dirty="0">
                <a:latin typeface="+mn-ea"/>
              </a:rPr>
              <a:t>을 만들어 줍니다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7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8B6EAEB-A9C1-474E-8309-8C73BEED69DF}"/>
              </a:ext>
            </a:extLst>
          </p:cNvPr>
          <p:cNvGrpSpPr/>
          <p:nvPr/>
        </p:nvGrpSpPr>
        <p:grpSpPr>
          <a:xfrm>
            <a:off x="318" y="0"/>
            <a:ext cx="11704320" cy="8778240"/>
            <a:chOff x="-128850" y="-168529"/>
            <a:chExt cx="11704320" cy="8778240"/>
          </a:xfrm>
        </p:grpSpPr>
        <p:pic>
          <p:nvPicPr>
            <p:cNvPr id="3" name="Object 1" descr="preencoded.png">
              <a:extLst>
                <a:ext uri="{FF2B5EF4-FFF2-40B4-BE49-F238E27FC236}">
                  <a16:creationId xmlns="" xmlns:a16="http://schemas.microsoft.com/office/drawing/2014/main" id="{17E91F00-0B4D-40A5-98D6-0B943F57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8850" y="-168529"/>
              <a:ext cx="11704320" cy="87782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EB9542A-0230-4197-AA8A-CEE697DABFA1}"/>
                </a:ext>
              </a:extLst>
            </p:cNvPr>
            <p:cNvSpPr/>
            <p:nvPr/>
          </p:nvSpPr>
          <p:spPr>
            <a:xfrm>
              <a:off x="335280" y="1524000"/>
              <a:ext cx="10683240" cy="568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0B1574-03EE-47B2-BC8D-F6AC28E8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6" y="2187684"/>
            <a:ext cx="4219915" cy="2538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7408E34-EC19-41AD-BE6C-701301DF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021" y="2172327"/>
            <a:ext cx="3671493" cy="3773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FD2991F-BA00-4A0C-A970-AE8826E0E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3" y="4725920"/>
            <a:ext cx="436245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FBFDCA5-D1BC-41BD-A21B-204EC3FF0D3B}"/>
              </a:ext>
            </a:extLst>
          </p:cNvPr>
          <p:cNvSpPr txBox="1"/>
          <p:nvPr/>
        </p:nvSpPr>
        <p:spPr>
          <a:xfrm>
            <a:off x="827629" y="6347682"/>
            <a:ext cx="9929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3*3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32</a:t>
            </a:r>
            <a:r>
              <a:rPr lang="ko-KR" altLang="en-US" dirty="0">
                <a:latin typeface="+mn-ea"/>
              </a:rPr>
              <a:t>개의 필터를 생성합니다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maxpooling2D</a:t>
            </a:r>
            <a:r>
              <a:rPr lang="ko-KR" altLang="en-US" dirty="0">
                <a:latin typeface="+mn-ea"/>
              </a:rPr>
              <a:t>를 통해서 주요 값만 뽑아내어 작은 </a:t>
            </a:r>
            <a:r>
              <a:rPr lang="ko-KR" altLang="en-US" dirty="0" err="1">
                <a:latin typeface="+mn-ea"/>
              </a:rPr>
              <a:t>출력값을</a:t>
            </a:r>
            <a:r>
              <a:rPr lang="ko-KR" altLang="en-US" dirty="0">
                <a:latin typeface="+mn-ea"/>
              </a:rPr>
              <a:t> 만들어줍니다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flatten () </a:t>
            </a:r>
            <a:r>
              <a:rPr lang="ko-KR" altLang="en-US" dirty="0">
                <a:latin typeface="+mn-ea"/>
              </a:rPr>
              <a:t>함수를 사용하여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차원으로 변환해 줍니다</a:t>
            </a:r>
            <a:r>
              <a:rPr lang="en-US" altLang="ko-KR" dirty="0">
                <a:latin typeface="+mn-ea"/>
              </a:rPr>
              <a:t>.(Convolution </a:t>
            </a:r>
            <a:r>
              <a:rPr lang="ko-KR" altLang="en-US" dirty="0">
                <a:latin typeface="+mn-ea"/>
              </a:rPr>
              <a:t>이나 </a:t>
            </a:r>
            <a:r>
              <a:rPr lang="en-US" altLang="ko-KR" dirty="0" err="1">
                <a:latin typeface="+mn-ea"/>
              </a:rPr>
              <a:t>maxpooling</a:t>
            </a:r>
            <a:r>
              <a:rPr lang="ko-KR" altLang="en-US" dirty="0">
                <a:latin typeface="+mn-ea"/>
              </a:rPr>
              <a:t>은 주로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차원을 다루는데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전결합층에 전달하기 위해서는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차원으로 </a:t>
            </a:r>
            <a:r>
              <a:rPr lang="ko-KR" altLang="en-US" dirty="0" err="1">
                <a:latin typeface="+mn-ea"/>
              </a:rPr>
              <a:t>바꿔줘야하기</a:t>
            </a:r>
            <a:r>
              <a:rPr lang="ko-KR" altLang="en-US" dirty="0">
                <a:latin typeface="+mn-ea"/>
              </a:rPr>
              <a:t> 때문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846" y="1341330"/>
            <a:ext cx="1016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모델 학습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예측</a:t>
            </a:r>
            <a:r>
              <a:rPr lang="en-US" altLang="ko-KR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4800" b="1" dirty="0" smtClean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평가</a:t>
            </a:r>
            <a:endParaRPr lang="ko-KR" altLang="en-US" sz="48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585187-B552-4B0E-867B-21313CE3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" y="397"/>
            <a:ext cx="11704638" cy="8778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BA64697-9F3F-4577-9D88-BA76C1FF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4" y="2382947"/>
            <a:ext cx="4895850" cy="3190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2A1A2E2-F519-4640-83C8-823CA430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4" y="6027917"/>
            <a:ext cx="9016206" cy="1051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8F9F07B-F723-400A-94D3-6BAE86BB4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389" y="3934500"/>
            <a:ext cx="3236451" cy="2542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3F1D35-F956-4212-81D1-990B0270A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813"/>
          <a:stretch/>
        </p:blipFill>
        <p:spPr>
          <a:xfrm>
            <a:off x="5662350" y="2235683"/>
            <a:ext cx="3021819" cy="2314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AD959C-8251-4EC7-A7E0-08E2B730F9F9}"/>
              </a:ext>
            </a:extLst>
          </p:cNvPr>
          <p:cNvSpPr txBox="1"/>
          <p:nvPr/>
        </p:nvSpPr>
        <p:spPr>
          <a:xfrm>
            <a:off x="615474" y="7164571"/>
            <a:ext cx="104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Scores</a:t>
            </a:r>
            <a:r>
              <a:rPr lang="ko-KR" altLang="en-US" dirty="0">
                <a:latin typeface="+mn-ea"/>
              </a:rPr>
              <a:t>함수를 통해 </a:t>
            </a:r>
            <a:r>
              <a:rPr lang="en-US" altLang="ko-KR" dirty="0">
                <a:latin typeface="+mn-ea"/>
              </a:rPr>
              <a:t>accuracy, precision, recall, f1_score</a:t>
            </a:r>
            <a:r>
              <a:rPr lang="ko-KR" altLang="en-US" dirty="0">
                <a:latin typeface="+mn-ea"/>
              </a:rPr>
              <a:t> 가 약 </a:t>
            </a:r>
            <a:r>
              <a:rPr lang="en-US" altLang="ko-KR" dirty="0">
                <a:latin typeface="+mn-ea"/>
              </a:rPr>
              <a:t>93% </a:t>
            </a:r>
            <a:r>
              <a:rPr lang="ko-KR" altLang="en-US" dirty="0">
                <a:latin typeface="+mn-ea"/>
              </a:rPr>
              <a:t>인 것을 알 수 있습니다</a:t>
            </a:r>
            <a:r>
              <a:rPr lang="en-US" altLang="ko-KR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78C117-6FE1-4843-A437-958A733E3792}"/>
              </a:ext>
            </a:extLst>
          </p:cNvPr>
          <p:cNvSpPr txBox="1"/>
          <p:nvPr/>
        </p:nvSpPr>
        <p:spPr>
          <a:xfrm>
            <a:off x="5823165" y="1589352"/>
            <a:ext cx="429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학습할수록 </a:t>
            </a:r>
            <a:r>
              <a:rPr lang="en-US" altLang="ko-KR" dirty="0">
                <a:latin typeface="+mn-ea"/>
              </a:rPr>
              <a:t>loss</a:t>
            </a:r>
            <a:r>
              <a:rPr lang="ko-KR" altLang="en-US" dirty="0">
                <a:latin typeface="+mn-ea"/>
              </a:rPr>
              <a:t>값은 떨어지고</a:t>
            </a:r>
            <a:r>
              <a:rPr lang="en-US" altLang="ko-KR" dirty="0">
                <a:latin typeface="+mn-ea"/>
              </a:rPr>
              <a:t>,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accuraccy</a:t>
            </a:r>
            <a:r>
              <a:rPr lang="ko-KR" altLang="en-US" dirty="0">
                <a:latin typeface="+mn-ea"/>
              </a:rPr>
              <a:t>값은 </a:t>
            </a:r>
            <a:r>
              <a:rPr lang="ko-KR" altLang="en-US" dirty="0" smtClean="0">
                <a:latin typeface="+mn-ea"/>
              </a:rPr>
              <a:t>상승</a:t>
            </a:r>
            <a:endParaRPr lang="en-US" altLang="ko-KR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B6689D9-7918-4EC7-AFAB-692BC2B2697C}"/>
              </a:ext>
            </a:extLst>
          </p:cNvPr>
          <p:cNvSpPr txBox="1"/>
          <p:nvPr/>
        </p:nvSpPr>
        <p:spPr>
          <a:xfrm>
            <a:off x="8998301" y="385489"/>
            <a:ext cx="262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빅데이터 분석 공모전 </a:t>
            </a:r>
            <a:r>
              <a:rPr lang="en-US" altLang="ko-KR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sz="1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3422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1507</Words>
  <Application>Microsoft Office PowerPoint</Application>
  <PresentationFormat>사용자 지정</PresentationFormat>
  <Paragraphs>349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나눔스퀘어라운드 Bold</vt:lpstr>
      <vt:lpstr>나눔스퀘어 Bold</vt:lpstr>
      <vt:lpstr>문체부 훈민정음체</vt:lpstr>
      <vt:lpstr>둥근모꼴</vt:lpstr>
      <vt:lpstr>맑은 고딕</vt:lpstr>
      <vt:lpstr>Calibri</vt:lpstr>
      <vt:lpstr>1훈하얀고양이 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mangoboard.net_6919652</dc:creator>
  <cp:lastModifiedBy>HYUN</cp:lastModifiedBy>
  <cp:revision>27</cp:revision>
  <dcterms:created xsi:type="dcterms:W3CDTF">2020-11-21T01:35:42Z</dcterms:created>
  <dcterms:modified xsi:type="dcterms:W3CDTF">2020-11-26T09:46:14Z</dcterms:modified>
</cp:coreProperties>
</file>