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Nourd Bold" charset="1" panose="00000800000000000000"/>
      <p:regular r:id="rId17"/>
    </p:embeddedFont>
    <p:embeddedFont>
      <p:font typeface="Nourd"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https://jurnal.umsb.ac.id/index.php/RANGTEKNIKJOURNAL/article/view/1930/1609" TargetMode="External" Type="http://schemas.openxmlformats.org/officeDocument/2006/relationships/hyperlink"/><Relationship Id="rId15" Target="https://pmc.ncbi.nlm.nih.gov/articles/PMC4180894/" TargetMode="External" Type="http://schemas.openxmlformats.org/officeDocument/2006/relationships/hyperlink"/><Relationship Id="rId16" Target="https://pmc.ncbi.nlm.nih.gov/articles/PMC4180894/" TargetMode="External" Type="http://schemas.openxmlformats.org/officeDocument/2006/relationships/hyperlink"/><Relationship Id="rId17" Target="https://www.researchgate.net/publication/268803537_The_effect_of_water_temperature_on_aquatic_organisms_A_review_of_knowledge_and_methods_for_assessing_biotic_responses_to_temperature" TargetMode="External" Type="http://schemas.openxmlformats.org/officeDocument/2006/relationships/hyperlink"/><Relationship Id="rId18" Target="https://www.researchgate.net/publication/362634321_Effects_of_dissolved_oxygen_concentration_on_freshwater_fish_A_review" TargetMode="External" Type="http://schemas.openxmlformats.org/officeDocument/2006/relationships/hyperlink"/><Relationship Id="rId19" Target="https://www.researchgate.net/publication/23289890_Thresholds_of_hypoxia_for_marine_biodiversity?utm_source=chatgpt.com" TargetMode="External" Type="http://schemas.openxmlformats.org/officeDocument/2006/relationships/hyperlink"/><Relationship Id="rId2" Target="../media/image1.png" Type="http://schemas.openxmlformats.org/officeDocument/2006/relationships/image"/><Relationship Id="rId20" Target="https://www.sciencedirect.com/science/article/abs/pii/S0301479723016870" TargetMode="External" Type="http://schemas.openxmlformats.org/officeDocument/2006/relationships/hyperlink"/><Relationship Id="rId21" Target="https://nstproceeding.com/index.php/nuscientech/article/download/768/727/2365" TargetMode="External" Type="http://schemas.openxmlformats.org/officeDocument/2006/relationships/hyperlink"/><Relationship Id="rId22" Target="https://www.mdpi.com/2305-6304/11/11/890" TargetMode="External" Type="http://schemas.openxmlformats.org/officeDocument/2006/relationships/hyperlink"/><Relationship Id="rId23" Target="https://www.researchgate.net/publication/343665631_Effects_of_Temperature_and_Aeration_on_The_Dissolved_Oxygen_DO_Values_in_Freshwater_Using_Simple_Water_Bath_Reactor_A_Brief_Report" TargetMode="External" Type="http://schemas.openxmlformats.org/officeDocument/2006/relationships/hyperlink"/><Relationship Id="rId24" Target="https://ejournal.ubhara.ac.id/jeecs/article/download/21/11" TargetMode="External" Type="http://schemas.openxmlformats.org/officeDocument/2006/relationships/hyperlink"/><Relationship Id="rId25" Target="https://ozami.co.id/mengenal-esp32-mikrokontroler-iot/" TargetMode="External" Type="http://schemas.openxmlformats.org/officeDocument/2006/relationships/hyperlink"/><Relationship Id="rId26" Target="https://digiwarestore.com/id/sensor-other/gravity-analog-ph-sensor-meter-kit-for-arduino-ver1-296334.html" TargetMode="External" Type="http://schemas.openxmlformats.org/officeDocument/2006/relationships/hyperlink"/><Relationship Id="rId27" Target="https://www.researchgate.net/publication/334023870_Electric_Control_Equipment_Based_on_Arduino_Relay" TargetMode="External" Type="http://schemas.openxmlformats.org/officeDocument/2006/relationships/hyperlink"/><Relationship Id="rId28" Target="https://docs.sunfounder.com/projects/ultimate-sensor-kit/en/latest/components_basic/25-component_relay.html" TargetMode="External" Type="http://schemas.openxmlformats.org/officeDocument/2006/relationships/hyperlink"/><Relationship Id="rId29" Target="https://www.researchgate.net/publication/361320414_Temperature_Sensor_Using_Arduino" TargetMode="External" Type="http://schemas.openxmlformats.org/officeDocument/2006/relationships/hyperlink"/><Relationship Id="rId3" Target="../media/image2.svg" Type="http://schemas.openxmlformats.org/officeDocument/2006/relationships/image"/><Relationship Id="rId30" Target="https://randomnerdtutorials.com/9-arduino-compatible-temperature-sensors-for-your-electronics-projects/" TargetMode="External" Type="http://schemas.openxmlformats.org/officeDocument/2006/relationships/hyperlink"/><Relationship Id="rId31" Target="https://www.researchgate.net/publication/326129037_AUTOMATED_AERATOR_SYSTEM_FOR_CONTROLLING_DISSOLVED_OXYGEN_AND_MONITORING_ACIDITY_AND_TEMPERATURE_ON_AQUATIC_SYSTEM" TargetMode="External" Type="http://schemas.openxmlformats.org/officeDocument/2006/relationships/hyperlink"/><Relationship Id="rId32" Target="https://shopee.co.id/Aerator-Portable-USB-Taffware-Fish-Tank-Aquarium-i.48977535.24300326771" TargetMode="External" Type="http://schemas.openxmlformats.org/officeDocument/2006/relationships/hyperlink"/><Relationship Id="rId33" Target="https://howtomechatronics.com/tutorials/arduino/lcd-tutorial/#google_vignette" TargetMode="External" Type="http://schemas.openxmlformats.org/officeDocument/2006/relationships/hyperlink"/><Relationship Id="rId34" Target="https://ejournal.unsrat.ac.id/v3/index.php/platax/article/view/40434/36679" TargetMode="External" Type="http://schemas.openxmlformats.org/officeDocument/2006/relationships/hyperlink"/><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21.png" Type="http://schemas.openxmlformats.org/officeDocument/2006/relationships/image"/><Relationship Id="rId15" Target="../media/image22.png" Type="http://schemas.openxmlformats.org/officeDocument/2006/relationships/image"/><Relationship Id="rId16" Target="../media/image23.png" Type="http://schemas.openxmlformats.org/officeDocument/2006/relationships/image"/><Relationship Id="rId17" Target="../media/image24.png" Type="http://schemas.openxmlformats.org/officeDocument/2006/relationships/image"/><Relationship Id="rId18" Target="../media/image25.png" Type="http://schemas.openxmlformats.org/officeDocument/2006/relationships/image"/><Relationship Id="rId19" Target="../media/image26.png" Type="http://schemas.openxmlformats.org/officeDocument/2006/relationships/image"/><Relationship Id="rId2" Target="../media/image1.png" Type="http://schemas.openxmlformats.org/officeDocument/2006/relationships/image"/><Relationship Id="rId20" Target="../media/image27.png" Type="http://schemas.openxmlformats.org/officeDocument/2006/relationships/image"/><Relationship Id="rId21" Target="../media/image28.png" Type="http://schemas.openxmlformats.org/officeDocument/2006/relationships/image"/><Relationship Id="rId22" Target="../media/image2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3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899298" y="3525547"/>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2899298" y="691905"/>
            <a:ext cx="8410133" cy="4205067"/>
          </a:xfrm>
          <a:custGeom>
            <a:avLst/>
            <a:gdLst/>
            <a:ahLst/>
            <a:cxnLst/>
            <a:rect r="r" b="b" t="t" l="l"/>
            <a:pathLst>
              <a:path h="4205067" w="8410133">
                <a:moveTo>
                  <a:pt x="0" y="0"/>
                </a:moveTo>
                <a:lnTo>
                  <a:pt x="8410133" y="0"/>
                </a:lnTo>
                <a:lnTo>
                  <a:pt x="8410133" y="4205066"/>
                </a:lnTo>
                <a:lnTo>
                  <a:pt x="0" y="42050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3207383" y="3257544"/>
            <a:ext cx="8410133" cy="4205067"/>
          </a:xfrm>
          <a:custGeom>
            <a:avLst/>
            <a:gdLst/>
            <a:ahLst/>
            <a:cxnLst/>
            <a:rect r="r" b="b" t="t" l="l"/>
            <a:pathLst>
              <a:path h="4205067" w="8410133">
                <a:moveTo>
                  <a:pt x="0" y="0"/>
                </a:moveTo>
                <a:lnTo>
                  <a:pt x="8410133" y="0"/>
                </a:lnTo>
                <a:lnTo>
                  <a:pt x="8410133" y="4205066"/>
                </a:lnTo>
                <a:lnTo>
                  <a:pt x="0" y="42050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3207383" y="423901"/>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286586" y="6781806"/>
            <a:ext cx="1883948" cy="1883948"/>
          </a:xfrm>
          <a:custGeom>
            <a:avLst/>
            <a:gdLst/>
            <a:ahLst/>
            <a:cxnLst/>
            <a:rect r="r" b="b" t="t" l="l"/>
            <a:pathLst>
              <a:path h="1883948" w="1883948">
                <a:moveTo>
                  <a:pt x="0" y="0"/>
                </a:moveTo>
                <a:lnTo>
                  <a:pt x="1883948" y="0"/>
                </a:lnTo>
                <a:lnTo>
                  <a:pt x="1883948" y="1883948"/>
                </a:lnTo>
                <a:lnTo>
                  <a:pt x="0" y="18839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4916506" y="7463077"/>
            <a:ext cx="1202677" cy="1202677"/>
          </a:xfrm>
          <a:custGeom>
            <a:avLst/>
            <a:gdLst/>
            <a:ahLst/>
            <a:cxnLst/>
            <a:rect r="r" b="b" t="t" l="l"/>
            <a:pathLst>
              <a:path h="1202677" w="1202677">
                <a:moveTo>
                  <a:pt x="0" y="0"/>
                </a:moveTo>
                <a:lnTo>
                  <a:pt x="1202677" y="0"/>
                </a:lnTo>
                <a:lnTo>
                  <a:pt x="1202677" y="1202677"/>
                </a:lnTo>
                <a:lnTo>
                  <a:pt x="0" y="12026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4982020" y="8782634"/>
            <a:ext cx="1168661" cy="1168661"/>
          </a:xfrm>
          <a:custGeom>
            <a:avLst/>
            <a:gdLst/>
            <a:ahLst/>
            <a:cxnLst/>
            <a:rect r="r" b="b" t="t" l="l"/>
            <a:pathLst>
              <a:path h="1168661" w="1168661">
                <a:moveTo>
                  <a:pt x="0" y="0"/>
                </a:moveTo>
                <a:lnTo>
                  <a:pt x="1168660" y="0"/>
                </a:lnTo>
                <a:lnTo>
                  <a:pt x="1168660" y="1168660"/>
                </a:lnTo>
                <a:lnTo>
                  <a:pt x="0" y="11686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305806">
            <a:off x="16260396" y="8808116"/>
            <a:ext cx="1886072" cy="1886072"/>
          </a:xfrm>
          <a:custGeom>
            <a:avLst/>
            <a:gdLst/>
            <a:ahLst/>
            <a:cxnLst/>
            <a:rect r="r" b="b" t="t" l="l"/>
            <a:pathLst>
              <a:path h="1886072" w="1886072">
                <a:moveTo>
                  <a:pt x="0" y="0"/>
                </a:moveTo>
                <a:lnTo>
                  <a:pt x="1886072" y="0"/>
                </a:lnTo>
                <a:lnTo>
                  <a:pt x="1886072" y="1886071"/>
                </a:lnTo>
                <a:lnTo>
                  <a:pt x="0" y="18860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9304461" y="9833148"/>
            <a:ext cx="7334017" cy="3667009"/>
          </a:xfrm>
          <a:custGeom>
            <a:avLst/>
            <a:gdLst/>
            <a:ahLst/>
            <a:cxnLst/>
            <a:rect r="r" b="b" t="t" l="l"/>
            <a:pathLst>
              <a:path h="3667009" w="7334017">
                <a:moveTo>
                  <a:pt x="7334017" y="0"/>
                </a:moveTo>
                <a:lnTo>
                  <a:pt x="0" y="0"/>
                </a:lnTo>
                <a:lnTo>
                  <a:pt x="0" y="3667008"/>
                </a:lnTo>
                <a:lnTo>
                  <a:pt x="7334017" y="3667008"/>
                </a:lnTo>
                <a:lnTo>
                  <a:pt x="73340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4093503" y="3864916"/>
            <a:ext cx="9882557" cy="2053905"/>
          </a:xfrm>
          <a:custGeom>
            <a:avLst/>
            <a:gdLst/>
            <a:ahLst/>
            <a:cxnLst/>
            <a:rect r="r" b="b" t="t" l="l"/>
            <a:pathLst>
              <a:path h="2053905" w="9882557">
                <a:moveTo>
                  <a:pt x="0" y="0"/>
                </a:moveTo>
                <a:lnTo>
                  <a:pt x="9882557" y="0"/>
                </a:lnTo>
                <a:lnTo>
                  <a:pt x="9882557" y="2053905"/>
                </a:lnTo>
                <a:lnTo>
                  <a:pt x="0" y="2053905"/>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7844165" y="-233439"/>
            <a:ext cx="10520439" cy="10520439"/>
          </a:xfrm>
          <a:custGeom>
            <a:avLst/>
            <a:gdLst/>
            <a:ahLst/>
            <a:cxnLst/>
            <a:rect r="r" b="b" t="t" l="l"/>
            <a:pathLst>
              <a:path h="10520439" w="10520439">
                <a:moveTo>
                  <a:pt x="0" y="0"/>
                </a:moveTo>
                <a:lnTo>
                  <a:pt x="10520440" y="0"/>
                </a:lnTo>
                <a:lnTo>
                  <a:pt x="10520440" y="10520439"/>
                </a:lnTo>
                <a:lnTo>
                  <a:pt x="0" y="1052043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3" id="13"/>
          <p:cNvGrpSpPr/>
          <p:nvPr/>
        </p:nvGrpSpPr>
        <p:grpSpPr>
          <a:xfrm rot="0">
            <a:off x="-1581722" y="9833148"/>
            <a:ext cx="10923063" cy="684975"/>
            <a:chOff x="0" y="0"/>
            <a:chExt cx="2891335" cy="181313"/>
          </a:xfrm>
        </p:grpSpPr>
        <p:sp>
          <p:nvSpPr>
            <p:cNvPr name="Freeform 14" id="14"/>
            <p:cNvSpPr/>
            <p:nvPr/>
          </p:nvSpPr>
          <p:spPr>
            <a:xfrm flipH="false" flipV="false" rot="0">
              <a:off x="0" y="0"/>
              <a:ext cx="2891335" cy="181313"/>
            </a:xfrm>
            <a:custGeom>
              <a:avLst/>
              <a:gdLst/>
              <a:ahLst/>
              <a:cxnLst/>
              <a:rect r="r" b="b" t="t" l="l"/>
              <a:pathLst>
                <a:path h="181313" w="2891335">
                  <a:moveTo>
                    <a:pt x="0" y="0"/>
                  </a:moveTo>
                  <a:lnTo>
                    <a:pt x="2891335" y="0"/>
                  </a:lnTo>
                  <a:lnTo>
                    <a:pt x="2891335" y="181313"/>
                  </a:lnTo>
                  <a:lnTo>
                    <a:pt x="0" y="181313"/>
                  </a:lnTo>
                  <a:close/>
                </a:path>
              </a:pathLst>
            </a:custGeom>
            <a:solidFill>
              <a:srgbClr val="04223C"/>
            </a:solidFill>
          </p:spPr>
        </p:sp>
        <p:sp>
          <p:nvSpPr>
            <p:cNvPr name="TextBox 15" id="15"/>
            <p:cNvSpPr txBox="true"/>
            <p:nvPr/>
          </p:nvSpPr>
          <p:spPr>
            <a:xfrm>
              <a:off x="0" y="-38100"/>
              <a:ext cx="2891335" cy="219413"/>
            </a:xfrm>
            <a:prstGeom prst="rect">
              <a:avLst/>
            </a:prstGeom>
          </p:spPr>
          <p:txBody>
            <a:bodyPr anchor="ctr" rtlCol="false" tIns="48876" lIns="48876" bIns="48876" rIns="48876"/>
            <a:lstStyle/>
            <a:p>
              <a:pPr algn="ctr">
                <a:lnSpc>
                  <a:spcPts val="2078"/>
                </a:lnSpc>
              </a:pPr>
            </a:p>
          </p:txBody>
        </p:sp>
      </p:grpSp>
      <p:sp>
        <p:nvSpPr>
          <p:cNvPr name="TextBox 16" id="16"/>
          <p:cNvSpPr txBox="true"/>
          <p:nvPr/>
        </p:nvSpPr>
        <p:spPr>
          <a:xfrm rot="0">
            <a:off x="2170953" y="3028791"/>
            <a:ext cx="12625072" cy="2614370"/>
          </a:xfrm>
          <a:prstGeom prst="rect">
            <a:avLst/>
          </a:prstGeom>
        </p:spPr>
        <p:txBody>
          <a:bodyPr anchor="t" rtlCol="false" tIns="0" lIns="0" bIns="0" rIns="0">
            <a:spAutoFit/>
          </a:bodyPr>
          <a:lstStyle/>
          <a:p>
            <a:pPr algn="l">
              <a:lnSpc>
                <a:spcPts val="6954"/>
              </a:lnSpc>
            </a:pPr>
            <a:r>
              <a:rPr lang="en-US" sz="5700" b="true">
                <a:solidFill>
                  <a:srgbClr val="40A8CD"/>
                </a:solidFill>
                <a:latin typeface="Nourd Bold"/>
                <a:ea typeface="Nourd Bold"/>
                <a:cs typeface="Nourd Bold"/>
                <a:sym typeface="Nourd Bold"/>
              </a:rPr>
              <a:t>Water Quality Monitoring System Using pH and Temperature Sensors  (AquaNest)</a:t>
            </a:r>
          </a:p>
        </p:txBody>
      </p:sp>
      <p:sp>
        <p:nvSpPr>
          <p:cNvPr name="TextBox 17" id="17"/>
          <p:cNvSpPr txBox="true"/>
          <p:nvPr/>
        </p:nvSpPr>
        <p:spPr>
          <a:xfrm rot="0">
            <a:off x="2170953" y="6149501"/>
            <a:ext cx="9033256" cy="1652381"/>
          </a:xfrm>
          <a:prstGeom prst="rect">
            <a:avLst/>
          </a:prstGeom>
        </p:spPr>
        <p:txBody>
          <a:bodyPr anchor="t" rtlCol="false" tIns="0" lIns="0" bIns="0" rIns="0">
            <a:spAutoFit/>
          </a:bodyPr>
          <a:lstStyle/>
          <a:p>
            <a:pPr algn="l">
              <a:lnSpc>
                <a:spcPts val="4480"/>
              </a:lnSpc>
            </a:pPr>
            <a:r>
              <a:rPr lang="en-US" sz="3200">
                <a:solidFill>
                  <a:srgbClr val="04223C"/>
                </a:solidFill>
                <a:latin typeface="Nourd"/>
                <a:ea typeface="Nourd"/>
                <a:cs typeface="Nourd"/>
                <a:sym typeface="Nourd"/>
              </a:rPr>
              <a:t>Calista Aurelia - 2702208612</a:t>
            </a:r>
          </a:p>
          <a:p>
            <a:pPr algn="l">
              <a:lnSpc>
                <a:spcPts val="4480"/>
              </a:lnSpc>
            </a:pPr>
            <a:r>
              <a:rPr lang="en-US" sz="3200">
                <a:solidFill>
                  <a:srgbClr val="04223C"/>
                </a:solidFill>
                <a:latin typeface="Nourd"/>
                <a:ea typeface="Nourd"/>
                <a:cs typeface="Nourd"/>
                <a:sym typeface="Nourd"/>
              </a:rPr>
              <a:t>Stevina Dwicahya Budi - 2702240771</a:t>
            </a:r>
          </a:p>
          <a:p>
            <a:pPr algn="l">
              <a:lnSpc>
                <a:spcPts val="4480"/>
              </a:lnSpc>
            </a:pPr>
            <a:r>
              <a:rPr lang="en-US" sz="3200">
                <a:solidFill>
                  <a:srgbClr val="04223C"/>
                </a:solidFill>
                <a:latin typeface="Nourd"/>
                <a:ea typeface="Nourd"/>
                <a:cs typeface="Nourd"/>
                <a:sym typeface="Nourd"/>
              </a:rPr>
              <a:t>Shana Grace Sitompul - 2702213455</a:t>
            </a:r>
          </a:p>
        </p:txBody>
      </p:sp>
      <p:sp>
        <p:nvSpPr>
          <p:cNvPr name="TextBox 18" id="18"/>
          <p:cNvSpPr txBox="true"/>
          <p:nvPr/>
        </p:nvSpPr>
        <p:spPr>
          <a:xfrm rot="0">
            <a:off x="2170953" y="1972772"/>
            <a:ext cx="9033256" cy="821666"/>
          </a:xfrm>
          <a:prstGeom prst="rect">
            <a:avLst/>
          </a:prstGeom>
        </p:spPr>
        <p:txBody>
          <a:bodyPr anchor="t" rtlCol="false" tIns="0" lIns="0" bIns="0" rIns="0">
            <a:spAutoFit/>
          </a:bodyPr>
          <a:lstStyle/>
          <a:p>
            <a:pPr algn="l">
              <a:lnSpc>
                <a:spcPts val="6688"/>
              </a:lnSpc>
            </a:pPr>
            <a:r>
              <a:rPr lang="en-US" sz="4777">
                <a:solidFill>
                  <a:srgbClr val="04223C"/>
                </a:solidFill>
                <a:latin typeface="Nourd"/>
                <a:ea typeface="Nourd"/>
                <a:cs typeface="Nourd"/>
                <a:sym typeface="Nourd"/>
              </a:rPr>
              <a:t>Kelompok 6</a:t>
            </a:r>
          </a:p>
        </p:txBody>
      </p:sp>
      <p:sp>
        <p:nvSpPr>
          <p:cNvPr name="Freeform 19" id="19"/>
          <p:cNvSpPr/>
          <p:nvPr/>
        </p:nvSpPr>
        <p:spPr>
          <a:xfrm flipH="false" flipV="false" rot="0">
            <a:off x="15517845" y="69593"/>
            <a:ext cx="2763000" cy="2706841"/>
          </a:xfrm>
          <a:custGeom>
            <a:avLst/>
            <a:gdLst/>
            <a:ahLst/>
            <a:cxnLst/>
            <a:rect r="r" b="b" t="t" l="l"/>
            <a:pathLst>
              <a:path h="2706841" w="2763000">
                <a:moveTo>
                  <a:pt x="0" y="0"/>
                </a:moveTo>
                <a:lnTo>
                  <a:pt x="2763000" y="0"/>
                </a:lnTo>
                <a:lnTo>
                  <a:pt x="2763000" y="2706842"/>
                </a:lnTo>
                <a:lnTo>
                  <a:pt x="0" y="2706842"/>
                </a:lnTo>
                <a:lnTo>
                  <a:pt x="0" y="0"/>
                </a:lnTo>
                <a:close/>
              </a:path>
            </a:pathLst>
          </a:custGeom>
          <a:blipFill>
            <a:blip r:embed="rId16"/>
            <a:stretch>
              <a:fillRect l="-23771" t="-14560" r="-23359" b="-35623"/>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51814" y="2646567"/>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451814" y="5480210"/>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3759899" y="2914571"/>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3759899" y="5748214"/>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312917" y="1711428"/>
            <a:ext cx="1883948" cy="1883948"/>
          </a:xfrm>
          <a:custGeom>
            <a:avLst/>
            <a:gdLst/>
            <a:ahLst/>
            <a:cxnLst/>
            <a:rect r="r" b="b" t="t" l="l"/>
            <a:pathLst>
              <a:path h="1883948" w="1883948">
                <a:moveTo>
                  <a:pt x="0" y="0"/>
                </a:moveTo>
                <a:lnTo>
                  <a:pt x="1883948" y="0"/>
                </a:lnTo>
                <a:lnTo>
                  <a:pt x="1883948" y="1883948"/>
                </a:lnTo>
                <a:lnTo>
                  <a:pt x="0" y="18839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738434" y="1711428"/>
            <a:ext cx="1202677" cy="1202677"/>
          </a:xfrm>
          <a:custGeom>
            <a:avLst/>
            <a:gdLst/>
            <a:ahLst/>
            <a:cxnLst/>
            <a:rect r="r" b="b" t="t" l="l"/>
            <a:pathLst>
              <a:path h="1202677" w="1202677">
                <a:moveTo>
                  <a:pt x="0" y="0"/>
                </a:moveTo>
                <a:lnTo>
                  <a:pt x="1202676" y="0"/>
                </a:lnTo>
                <a:lnTo>
                  <a:pt x="1202676" y="1202677"/>
                </a:lnTo>
                <a:lnTo>
                  <a:pt x="0" y="12026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0800000">
            <a:off x="1706937" y="425887"/>
            <a:ext cx="1168661" cy="1168661"/>
          </a:xfrm>
          <a:custGeom>
            <a:avLst/>
            <a:gdLst/>
            <a:ahLst/>
            <a:cxnLst/>
            <a:rect r="r" b="b" t="t" l="l"/>
            <a:pathLst>
              <a:path h="1168661" w="1168661">
                <a:moveTo>
                  <a:pt x="0" y="0"/>
                </a:moveTo>
                <a:lnTo>
                  <a:pt x="1168660" y="0"/>
                </a:lnTo>
                <a:lnTo>
                  <a:pt x="1168660" y="1168661"/>
                </a:lnTo>
                <a:lnTo>
                  <a:pt x="0" y="11686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94193">
            <a:off x="-288851" y="-317006"/>
            <a:ext cx="1886072" cy="1886072"/>
          </a:xfrm>
          <a:custGeom>
            <a:avLst/>
            <a:gdLst/>
            <a:ahLst/>
            <a:cxnLst/>
            <a:rect r="r" b="b" t="t" l="l"/>
            <a:pathLst>
              <a:path h="1886072" w="1886072">
                <a:moveTo>
                  <a:pt x="0" y="0"/>
                </a:moveTo>
                <a:lnTo>
                  <a:pt x="1886071" y="0"/>
                </a:lnTo>
                <a:lnTo>
                  <a:pt x="1886071" y="1886072"/>
                </a:lnTo>
                <a:lnTo>
                  <a:pt x="0" y="18860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800000">
            <a:off x="2875597" y="9336132"/>
            <a:ext cx="4888040" cy="1015888"/>
          </a:xfrm>
          <a:custGeom>
            <a:avLst/>
            <a:gdLst/>
            <a:ahLst/>
            <a:cxnLst/>
            <a:rect r="r" b="b" t="t" l="l"/>
            <a:pathLst>
              <a:path h="1015888" w="4888040">
                <a:moveTo>
                  <a:pt x="0" y="0"/>
                </a:moveTo>
                <a:lnTo>
                  <a:pt x="4888041" y="0"/>
                </a:lnTo>
                <a:lnTo>
                  <a:pt x="4888041"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800000">
            <a:off x="7782688" y="9337492"/>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12689778" y="9338853"/>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grpSp>
        <p:nvGrpSpPr>
          <p:cNvPr name="Group 13" id="13"/>
          <p:cNvGrpSpPr/>
          <p:nvPr/>
        </p:nvGrpSpPr>
        <p:grpSpPr>
          <a:xfrm rot="0">
            <a:off x="2875597" y="9127948"/>
            <a:ext cx="15731854" cy="1880081"/>
            <a:chOff x="0" y="0"/>
            <a:chExt cx="4143369" cy="495165"/>
          </a:xfrm>
        </p:grpSpPr>
        <p:sp>
          <p:nvSpPr>
            <p:cNvPr name="Freeform 14" id="14"/>
            <p:cNvSpPr/>
            <p:nvPr/>
          </p:nvSpPr>
          <p:spPr>
            <a:xfrm flipH="false" flipV="false" rot="0">
              <a:off x="0" y="0"/>
              <a:ext cx="4143369" cy="495165"/>
            </a:xfrm>
            <a:custGeom>
              <a:avLst/>
              <a:gdLst/>
              <a:ahLst/>
              <a:cxnLst/>
              <a:rect r="r" b="b" t="t" l="l"/>
              <a:pathLst>
                <a:path h="495165" w="4143369">
                  <a:moveTo>
                    <a:pt x="0" y="0"/>
                  </a:moveTo>
                  <a:lnTo>
                    <a:pt x="4143369" y="0"/>
                  </a:lnTo>
                  <a:lnTo>
                    <a:pt x="4143369" y="495165"/>
                  </a:lnTo>
                  <a:lnTo>
                    <a:pt x="0" y="495165"/>
                  </a:lnTo>
                  <a:close/>
                </a:path>
              </a:pathLst>
            </a:custGeom>
            <a:gradFill rotWithShape="true">
              <a:gsLst>
                <a:gs pos="0">
                  <a:srgbClr val="FFFFFF">
                    <a:alpha val="100000"/>
                  </a:srgbClr>
                </a:gs>
                <a:gs pos="33333">
                  <a:srgbClr val="FFFFFF">
                    <a:alpha val="71000"/>
                  </a:srgbClr>
                </a:gs>
                <a:gs pos="66667">
                  <a:srgbClr val="FFFFFF">
                    <a:alpha val="54000"/>
                  </a:srgbClr>
                </a:gs>
                <a:gs pos="100000">
                  <a:srgbClr val="FFFFFF">
                    <a:alpha val="21500"/>
                  </a:srgbClr>
                </a:gs>
              </a:gsLst>
              <a:lin ang="5400000"/>
            </a:gradFill>
          </p:spPr>
        </p:sp>
        <p:sp>
          <p:nvSpPr>
            <p:cNvPr name="TextBox 15" id="15"/>
            <p:cNvSpPr txBox="true"/>
            <p:nvPr/>
          </p:nvSpPr>
          <p:spPr>
            <a:xfrm>
              <a:off x="0" y="-38100"/>
              <a:ext cx="4143369" cy="533265"/>
            </a:xfrm>
            <a:prstGeom prst="rect">
              <a:avLst/>
            </a:prstGeom>
          </p:spPr>
          <p:txBody>
            <a:bodyPr anchor="ctr" rtlCol="false" tIns="50800" lIns="50800" bIns="50800" rIns="50800"/>
            <a:lstStyle/>
            <a:p>
              <a:pPr algn="ctr">
                <a:lnSpc>
                  <a:spcPts val="2078"/>
                </a:lnSpc>
              </a:pPr>
            </a:p>
          </p:txBody>
        </p:sp>
      </p:grpSp>
      <p:sp>
        <p:nvSpPr>
          <p:cNvPr name="Freeform 16" id="16"/>
          <p:cNvSpPr/>
          <p:nvPr/>
        </p:nvSpPr>
        <p:spPr>
          <a:xfrm flipH="false" flipV="false" rot="-10800000">
            <a:off x="10116522" y="9222171"/>
            <a:ext cx="9281250" cy="4640625"/>
          </a:xfrm>
          <a:custGeom>
            <a:avLst/>
            <a:gdLst/>
            <a:ahLst/>
            <a:cxnLst/>
            <a:rect r="r" b="b" t="t" l="l"/>
            <a:pathLst>
              <a:path h="4640625" w="9281250">
                <a:moveTo>
                  <a:pt x="0" y="0"/>
                </a:moveTo>
                <a:lnTo>
                  <a:pt x="9281250" y="0"/>
                </a:lnTo>
                <a:lnTo>
                  <a:pt x="9281250" y="4640625"/>
                </a:lnTo>
                <a:lnTo>
                  <a:pt x="0" y="46406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10800000">
            <a:off x="971550" y="-3324521"/>
            <a:ext cx="7334017" cy="3667009"/>
          </a:xfrm>
          <a:custGeom>
            <a:avLst/>
            <a:gdLst/>
            <a:ahLst/>
            <a:cxnLst/>
            <a:rect r="r" b="b" t="t" l="l"/>
            <a:pathLst>
              <a:path h="3667009" w="7334017">
                <a:moveTo>
                  <a:pt x="7334017" y="0"/>
                </a:moveTo>
                <a:lnTo>
                  <a:pt x="0" y="0"/>
                </a:lnTo>
                <a:lnTo>
                  <a:pt x="0" y="3667009"/>
                </a:lnTo>
                <a:lnTo>
                  <a:pt x="7334017" y="3667009"/>
                </a:lnTo>
                <a:lnTo>
                  <a:pt x="73340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10800000">
            <a:off x="8268687" y="-342488"/>
            <a:ext cx="10923063" cy="684975"/>
            <a:chOff x="0" y="0"/>
            <a:chExt cx="2891335" cy="181313"/>
          </a:xfrm>
        </p:grpSpPr>
        <p:sp>
          <p:nvSpPr>
            <p:cNvPr name="Freeform 19" id="19"/>
            <p:cNvSpPr/>
            <p:nvPr/>
          </p:nvSpPr>
          <p:spPr>
            <a:xfrm flipH="false" flipV="false" rot="0">
              <a:off x="0" y="0"/>
              <a:ext cx="2891335" cy="181313"/>
            </a:xfrm>
            <a:custGeom>
              <a:avLst/>
              <a:gdLst/>
              <a:ahLst/>
              <a:cxnLst/>
              <a:rect r="r" b="b" t="t" l="l"/>
              <a:pathLst>
                <a:path h="181313" w="2891335">
                  <a:moveTo>
                    <a:pt x="0" y="0"/>
                  </a:moveTo>
                  <a:lnTo>
                    <a:pt x="2891335" y="0"/>
                  </a:lnTo>
                  <a:lnTo>
                    <a:pt x="2891335" y="181313"/>
                  </a:lnTo>
                  <a:lnTo>
                    <a:pt x="0" y="181313"/>
                  </a:lnTo>
                  <a:close/>
                </a:path>
              </a:pathLst>
            </a:custGeom>
            <a:solidFill>
              <a:srgbClr val="04223C"/>
            </a:solidFill>
          </p:spPr>
        </p:sp>
        <p:sp>
          <p:nvSpPr>
            <p:cNvPr name="TextBox 20" id="20"/>
            <p:cNvSpPr txBox="true"/>
            <p:nvPr/>
          </p:nvSpPr>
          <p:spPr>
            <a:xfrm>
              <a:off x="0" y="-38100"/>
              <a:ext cx="2891335" cy="219413"/>
            </a:xfrm>
            <a:prstGeom prst="rect">
              <a:avLst/>
            </a:prstGeom>
          </p:spPr>
          <p:txBody>
            <a:bodyPr anchor="ctr" rtlCol="false" tIns="48876" lIns="48876" bIns="48876" rIns="48876"/>
            <a:lstStyle/>
            <a:p>
              <a:pPr algn="ctr">
                <a:lnSpc>
                  <a:spcPts val="2078"/>
                </a:lnSpc>
              </a:pPr>
            </a:p>
          </p:txBody>
        </p:sp>
      </p:grpSp>
      <p:sp>
        <p:nvSpPr>
          <p:cNvPr name="TextBox 21" id="21"/>
          <p:cNvSpPr txBox="true"/>
          <p:nvPr/>
        </p:nvSpPr>
        <p:spPr>
          <a:xfrm rot="0">
            <a:off x="3848923" y="447675"/>
            <a:ext cx="11425142" cy="1152525"/>
          </a:xfrm>
          <a:prstGeom prst="rect">
            <a:avLst/>
          </a:prstGeom>
        </p:spPr>
        <p:txBody>
          <a:bodyPr anchor="t" rtlCol="false" tIns="0" lIns="0" bIns="0" rIns="0">
            <a:spAutoFit/>
          </a:bodyPr>
          <a:lstStyle/>
          <a:p>
            <a:pPr algn="l">
              <a:lnSpc>
                <a:spcPts val="9150"/>
              </a:lnSpc>
            </a:pPr>
            <a:r>
              <a:rPr lang="en-US" sz="7500" b="true">
                <a:solidFill>
                  <a:srgbClr val="40A8CD"/>
                </a:solidFill>
                <a:latin typeface="Nourd Bold"/>
                <a:ea typeface="Nourd Bold"/>
                <a:cs typeface="Nourd Bold"/>
                <a:sym typeface="Nourd Bold"/>
              </a:rPr>
              <a:t>Daftar Pustaka</a:t>
            </a:r>
          </a:p>
        </p:txBody>
      </p:sp>
      <p:sp>
        <p:nvSpPr>
          <p:cNvPr name="TextBox 22" id="22"/>
          <p:cNvSpPr txBox="true"/>
          <p:nvPr/>
        </p:nvSpPr>
        <p:spPr>
          <a:xfrm rot="0">
            <a:off x="3538077" y="1838325"/>
            <a:ext cx="14039742" cy="7799827"/>
          </a:xfrm>
          <a:prstGeom prst="rect">
            <a:avLst/>
          </a:prstGeom>
        </p:spPr>
        <p:txBody>
          <a:bodyPr anchor="t" rtlCol="false" tIns="0" lIns="0" bIns="0" rIns="0">
            <a:spAutoFit/>
          </a:bodyPr>
          <a:lstStyle/>
          <a:p>
            <a:pPr algn="just" marL="237491" indent="-118745" lvl="1">
              <a:lnSpc>
                <a:spcPts val="1540"/>
              </a:lnSpc>
              <a:buAutoNum type="arabicPeriod" startAt="1"/>
            </a:pPr>
            <a:r>
              <a:rPr lang="en-US" sz="1100">
                <a:solidFill>
                  <a:srgbClr val="04223C"/>
                </a:solidFill>
                <a:latin typeface="Nourd"/>
                <a:ea typeface="Nourd"/>
                <a:cs typeface="Nourd"/>
                <a:sym typeface="Nourd"/>
              </a:rPr>
              <a:t>M. P. Sharma et al., “Water Quality Parameters: A Review,” International Journal of Engineering Research and Applications (IJERA), vol. 10, no. 6, pp. 13–17, 2020. </a:t>
            </a:r>
          </a:p>
          <a:p>
            <a:pPr algn="just" marL="237491" indent="-118745" lvl="1">
              <a:lnSpc>
                <a:spcPts val="1540"/>
              </a:lnSpc>
              <a:buAutoNum type="arabicPeriod" startAt="1"/>
            </a:pPr>
            <a:r>
              <a:rPr lang="en-US" sz="1100">
                <a:solidFill>
                  <a:srgbClr val="04223C"/>
                </a:solidFill>
                <a:latin typeface="Nourd"/>
                <a:ea typeface="Nourd"/>
                <a:cs typeface="Nourd"/>
                <a:sym typeface="Nourd"/>
              </a:rPr>
              <a:t>R. Ramya and S. Shanmugasundaram, “Smart water quality monitoring system using IoT environment,” Int. J. Pure Appl. Math., vol. 119, no. 16, pp. 2219–2225, 2018. </a:t>
            </a:r>
          </a:p>
          <a:p>
            <a:pPr algn="just" marL="237491" indent="-118745" lvl="1">
              <a:lnSpc>
                <a:spcPts val="1540"/>
              </a:lnSpc>
              <a:buAutoNum type="arabicPeriod" startAt="1"/>
            </a:pPr>
            <a:r>
              <a:rPr lang="en-US" sz="1100">
                <a:solidFill>
                  <a:srgbClr val="04223C"/>
                </a:solidFill>
                <a:latin typeface="Nourd"/>
                <a:ea typeface="Nourd"/>
                <a:cs typeface="Nourd"/>
                <a:sym typeface="Nourd"/>
              </a:rPr>
              <a:t>Hariyadi, M. Kamil, and P. Ananda, “Sistem pengecekan pH air otomatis menggunakan sensor pH probe berbasis Arduino pada sumur bor,” RANG TEKNIK Journal. Available: </a:t>
            </a:r>
            <a:r>
              <a:rPr lang="en-US" sz="1100" u="sng">
                <a:solidFill>
                  <a:srgbClr val="04223C"/>
                </a:solidFill>
                <a:latin typeface="Nourd"/>
                <a:ea typeface="Nourd"/>
                <a:cs typeface="Nourd"/>
                <a:sym typeface="Nourd"/>
                <a:hlinkClick r:id="rId14" tooltip="https://jurnal.umsb.ac.id/index.php/RANGTEKNIKJOURNAL/article/view/1930/1609"/>
              </a:rPr>
              <a:t>https://jurnal.umsb.ac.id/index.php/RANGTEKNIKJOURNAL/article/view/1930/1609</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D. W. Otterson, “pH Measurement and Control Basics,’ SAGE journals. Available: </a:t>
            </a:r>
            <a:r>
              <a:rPr lang="en-US" sz="1100" u="sng">
                <a:solidFill>
                  <a:srgbClr val="04223C"/>
                </a:solidFill>
                <a:latin typeface="Nourd"/>
                <a:ea typeface="Nourd"/>
                <a:cs typeface="Nourd"/>
                <a:sym typeface="Nourd"/>
                <a:hlinkClick r:id="rId15" tooltip="https://pmc.ncbi.nlm.nih.gov/articles/PMC4180894/"/>
              </a:rPr>
              <a:t>https://pmc.ncbi.nlm.nih.gov/articles/PMC4180894/</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W. Aoi, Y. Marunaka, “Importance of pH Homeostasis in Metabolic Health and Diseases: Crucial Role of Membrane Proton Transport,” BioMed Research International. Available: </a:t>
            </a:r>
            <a:r>
              <a:rPr lang="en-US" sz="1100" u="sng">
                <a:solidFill>
                  <a:srgbClr val="04223C"/>
                </a:solidFill>
                <a:latin typeface="Nourd"/>
                <a:ea typeface="Nourd"/>
                <a:cs typeface="Nourd"/>
                <a:sym typeface="Nourd"/>
                <a:hlinkClick r:id="rId16" tooltip="https://pmc.ncbi.nlm.nih.gov/articles/PMC4180894/"/>
              </a:rPr>
              <a:t>https://pmc.ncbi.nlm.nih.gov/articles/PMC4180894/</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H. Dallas, “The effect of Water Temperature on Aquatic Organisms: A Review of Knowledge and Methods for Assessing Biotic Response to Temperature,” Water Research Commision. Available: </a:t>
            </a:r>
            <a:r>
              <a:rPr lang="en-US" sz="1100" u="sng">
                <a:solidFill>
                  <a:srgbClr val="04223C"/>
                </a:solidFill>
                <a:latin typeface="Nourd"/>
                <a:ea typeface="Nourd"/>
                <a:cs typeface="Nourd"/>
                <a:sym typeface="Nourd"/>
                <a:hlinkClick r:id="rId17" tooltip="https://www.researchgate.net/publication/268803537_The_effect_of_water_temperature_on_aquatic_organisms_A_review_of_knowledge_and_methods_for_assessing_biotic_responses_to_temperature"/>
              </a:rPr>
              <a:t>https://www.researchgate.net/publication/268803537_The_effect_of_water_temperature_on_aquatic_organisms_A_review_of_knowledge_and_methods_for_assessing_biotic_responses_to_temperature</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[B. Ali, Anushka, A. Mishra, “Effects of Dissolved Oxygen Concentration on Freshwater Fish,” International Journal of Fisheries and Aquatic Studies. Available: </a:t>
            </a:r>
            <a:r>
              <a:rPr lang="en-US" sz="1100" u="sng">
                <a:solidFill>
                  <a:srgbClr val="04223C"/>
                </a:solidFill>
                <a:latin typeface="Nourd"/>
                <a:ea typeface="Nourd"/>
                <a:cs typeface="Nourd"/>
                <a:sym typeface="Nourd"/>
                <a:hlinkClick r:id="rId18" tooltip="https://www.researchgate.net/publication/362634321_Effects_of_dissolved_oxygen_concentration_on_freshwater_fish_A_review"/>
              </a:rPr>
              <a:t>https://www.researchgate.net/publication/362634321_Effects_of_dissolved_oxygen_concentration_on_freshwater_fish_A_review</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R. V. Sunyer, C. M. Duarte, “Thresholds of Hypoxia for Marine Biodiversity,” PubMed. Available: </a:t>
            </a:r>
            <a:r>
              <a:rPr lang="en-US" sz="1100" u="sng">
                <a:solidFill>
                  <a:srgbClr val="04223C"/>
                </a:solidFill>
                <a:latin typeface="Nourd"/>
                <a:ea typeface="Nourd"/>
                <a:cs typeface="Nourd"/>
                <a:sym typeface="Nourd"/>
                <a:hlinkClick r:id="rId19" tooltip="https://www.researchgate.net/publication/23289890_Thresholds_of_hypoxia_for_marine_biodiversity?utm_source=chatgpt.com"/>
              </a:rPr>
              <a:t>https://www.researchgate.net/publication/23289890_Thresholds_of_hypoxia_for_marine_biodiversity?utm_source=chatgpt.com</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R. Nordio, E. Viviano, A. S. Zurano, “Influence of pH and Dissolved Oxygen Control Strategies on The Performance of Pilot-scale Microalgae Raceways Using Fertilizer or Wastewater as the Nutrient Source,” Journal of Environmental Management. Available: </a:t>
            </a:r>
            <a:r>
              <a:rPr lang="en-US" sz="1100" u="sng">
                <a:solidFill>
                  <a:srgbClr val="04223C"/>
                </a:solidFill>
                <a:latin typeface="Nourd"/>
                <a:ea typeface="Nourd"/>
                <a:cs typeface="Nourd"/>
                <a:sym typeface="Nourd"/>
                <a:hlinkClick r:id="rId20" tooltip="https://www.sciencedirect.com/science/article/abs/pii/S0301479723016870"/>
              </a:rPr>
              <a:t>https://www.sciencedirect.com/science/article/abs/pii/S0301479723016870</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S. Zainab, N. Handajani, H. Wibisana, “Acidity (pH) and Dissolved Oxygen Levels as Indicators of Water Quality Around the Tuban Coastal Area,” NST Proceedings. Available: </a:t>
            </a:r>
            <a:r>
              <a:rPr lang="en-US" sz="1100" u="sng">
                <a:solidFill>
                  <a:srgbClr val="04223C"/>
                </a:solidFill>
                <a:latin typeface="Nourd"/>
                <a:ea typeface="Nourd"/>
                <a:cs typeface="Nourd"/>
                <a:sym typeface="Nourd"/>
                <a:hlinkClick r:id="rId21" tooltip="https://nstproceeding.com/index.php/nuscientech/article/download/768/727/2365"/>
              </a:rPr>
              <a:t>https://nstproceeding.com/index.php/nuscientech/article/download/768/727/2365</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L. Zeng, C. Yan, F. Yang, Z. Zhen, J. Yang, “The Effects and Mechanisms of pH and Dissolved Oxygen Conditions on the Release of Arsenic at the Sediment-Water Interface in Taihu Lake,” MDPI. Available: </a:t>
            </a:r>
            <a:r>
              <a:rPr lang="en-US" sz="1100" u="sng">
                <a:solidFill>
                  <a:srgbClr val="04223C"/>
                </a:solidFill>
                <a:latin typeface="Nourd"/>
                <a:ea typeface="Nourd"/>
                <a:cs typeface="Nourd"/>
                <a:sym typeface="Nourd"/>
                <a:hlinkClick r:id="rId22" tooltip="https://www.mdpi.com/2305-6304/11/11/890"/>
              </a:rPr>
              <a:t>https://www.mdpi.com/2305-6304/11/11/890</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F. Febiyanto, “Effects of Temperature and Aeration on The Dissolved Oxygen (DO) Values in Freshwater Using Simple Water Bath Reactor,” Walisongo Journal of Chemistry. Available: </a:t>
            </a:r>
            <a:r>
              <a:rPr lang="en-US" sz="1100" u="sng">
                <a:solidFill>
                  <a:srgbClr val="04223C"/>
                </a:solidFill>
                <a:latin typeface="Nourd"/>
                <a:ea typeface="Nourd"/>
                <a:cs typeface="Nourd"/>
                <a:sym typeface="Nourd"/>
                <a:hlinkClick r:id="rId23" tooltip="https://www.researchgate.net/publication/343665631_Effects_of_Temperature_and_Aeration_on_The_Dissolved_Oxygen_DO_Values_in_Freshwater_Using_Simple_Water_Bath_Reactor_A_Brief_Report"/>
              </a:rPr>
              <a:t>https://www.researchgate.net/publication/343665631_Effects_of_Temperature_and_Aeration_on_The_Dissolved_Oxygen_DO_Values_in_Freshwater_Using_Simple_Water_Bath_Reactor_A_Brief_Report</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E. W. Pratama, A. Kriswantono, “Electrical Analysis Using ESP-32 Module in Realtime,” Journal of Electrical Engineering and Computer Sciences. Available: </a:t>
            </a:r>
            <a:r>
              <a:rPr lang="en-US" sz="1100" u="sng">
                <a:solidFill>
                  <a:srgbClr val="04223C"/>
                </a:solidFill>
                <a:latin typeface="Nourd"/>
                <a:ea typeface="Nourd"/>
                <a:cs typeface="Nourd"/>
                <a:sym typeface="Nourd"/>
                <a:hlinkClick r:id="rId24" tooltip="https://ejournal.ubhara.ac.id/jeecs/article/download/21/11"/>
              </a:rPr>
              <a:t>https://ejournal.ubhara.ac.id/jeecs/article/download/21/11</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Ozami. “Mengenal ESP32, Mikrokontroler IoT”. Availabale: </a:t>
            </a:r>
            <a:r>
              <a:rPr lang="en-US" sz="1100" u="sng">
                <a:solidFill>
                  <a:srgbClr val="04223C"/>
                </a:solidFill>
                <a:latin typeface="Nourd"/>
                <a:ea typeface="Nourd"/>
                <a:cs typeface="Nourd"/>
                <a:sym typeface="Nourd"/>
                <a:hlinkClick r:id="rId25" tooltip="https://ozami.co.id/mengenal-esp32-mikrokontroler-iot/"/>
              </a:rPr>
              <a:t>https://ozami.co.id/mengenal-esp32-mikrokontroler-iot/</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DigiwareStore. “Gravity: Analog pH Sensor / Meter Kit for Arduino Ver.1”. Available: </a:t>
            </a:r>
            <a:r>
              <a:rPr lang="en-US" sz="1100" u="sng">
                <a:solidFill>
                  <a:srgbClr val="04223C"/>
                </a:solidFill>
                <a:latin typeface="Nourd"/>
                <a:ea typeface="Nourd"/>
                <a:cs typeface="Nourd"/>
                <a:sym typeface="Nourd"/>
                <a:hlinkClick r:id="rId26" tooltip="https://digiwarestore.com/id/sensor-other/gravity-analog-ph-sensor-meter-kit-for-arduino-ver1-296334.html"/>
              </a:rPr>
              <a:t>https://digiwarestore.com/id/sensor-other/gravity-analog-ph-sensor-meter-kit-for-arduino-ver1-296334.html</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Y. Tjandi, S. Kasim, “Electric Control Equipment Based on Arduino Relay,” Journal of Physics Conference Series. Available: </a:t>
            </a:r>
            <a:r>
              <a:rPr lang="en-US" sz="1100" u="sng">
                <a:solidFill>
                  <a:srgbClr val="04223C"/>
                </a:solidFill>
                <a:latin typeface="Nourd"/>
                <a:ea typeface="Nourd"/>
                <a:cs typeface="Nourd"/>
                <a:sym typeface="Nourd"/>
                <a:hlinkClick r:id="rId27" tooltip="https://www.researchgate.net/publication/334023870_Electric_Control_Equipment_Based_on_Arduino_Relay"/>
              </a:rPr>
              <a:t>https://www.researchgate.net/publication/334023870_Electric_Control_Equipment_Based_on_Arduino_Relay</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SunFounder. “5V Relay Module”. Available: </a:t>
            </a:r>
            <a:r>
              <a:rPr lang="en-US" sz="1100" u="sng">
                <a:solidFill>
                  <a:srgbClr val="04223C"/>
                </a:solidFill>
                <a:latin typeface="Nourd"/>
                <a:ea typeface="Nourd"/>
                <a:cs typeface="Nourd"/>
                <a:sym typeface="Nourd"/>
                <a:hlinkClick r:id="rId28" tooltip="https://docs.sunfounder.com/projects/ultimate-sensor-kit/en/latest/components_basic/25-component_relay.html"/>
              </a:rPr>
              <a:t>https://docs.sunfounder.com/projects/ultimate-sensor-kit/en/latest/components_basic/25-component_relay.html</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V. P. S. Bentulan, “Temperature Sensor Using Arduino,” Research Gate. Available: </a:t>
            </a:r>
            <a:r>
              <a:rPr lang="en-US" sz="1100" u="sng">
                <a:solidFill>
                  <a:srgbClr val="04223C"/>
                </a:solidFill>
                <a:latin typeface="Nourd"/>
                <a:ea typeface="Nourd"/>
                <a:cs typeface="Nourd"/>
                <a:sym typeface="Nourd"/>
                <a:hlinkClick r:id="rId29" tooltip="https://www.researchgate.net/publication/361320414_Temperature_Sensor_Using_Arduino"/>
              </a:rPr>
              <a:t>https://www.researchgate.net/publication/361320414_Temperature_Sensor_Using_Arduino</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Random Nerd Tutorials. “9 Arduino Compatible Temperature Sensors for Your Electronics Projects”. Available: </a:t>
            </a:r>
            <a:r>
              <a:rPr lang="en-US" sz="1100" u="sng">
                <a:solidFill>
                  <a:srgbClr val="04223C"/>
                </a:solidFill>
                <a:latin typeface="Nourd"/>
                <a:ea typeface="Nourd"/>
                <a:cs typeface="Nourd"/>
                <a:sym typeface="Nourd"/>
                <a:hlinkClick r:id="rId30" tooltip="https://randomnerdtutorials.com/9-arduino-compatible-temperature-sensors-for-your-electronics-projects/"/>
              </a:rPr>
              <a:t>https://randomnerdtutorials.com/9-arduino-compatible-temperature-sensors-for-your-electronics-projects/</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M. A. D. Perin, M. J. Cuaton, A. J. Rapirap, “Automated Aerator System for Controlling Dissolved Oxygen and Monitoring Acidity and Temperature on Aquatic System,” Research Gate. Available: </a:t>
            </a:r>
            <a:r>
              <a:rPr lang="en-US" sz="1100" u="sng">
                <a:solidFill>
                  <a:srgbClr val="04223C"/>
                </a:solidFill>
                <a:latin typeface="Nourd"/>
                <a:ea typeface="Nourd"/>
                <a:cs typeface="Nourd"/>
                <a:sym typeface="Nourd"/>
                <a:hlinkClick r:id="rId31" tooltip="https://www.researchgate.net/publication/326129037_AUTOMATED_AERATOR_SYSTEM_FOR_CONTROLLING_DISSOLVED_OXYGEN_AND_MONITORING_ACIDITY_AND_TEMPERATURE_ON_AQUATIC_SYSTEM"/>
              </a:rPr>
              <a:t>https://www.researchgate.net/publication/326129037_AUTOMATED_AERATOR_SYSTEM_FOR_CONTROLLING_DISSOLVED_OXYGEN_AND_MONITORING_ACIDITY_AND_TEMPERATURE_ON_AQUATIC_SYSTEM</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“Aerator Portable USB Taffware Fish Tank Aquarium”. Available: </a:t>
            </a:r>
            <a:r>
              <a:rPr lang="en-US" sz="1100" u="sng">
                <a:solidFill>
                  <a:srgbClr val="04223C"/>
                </a:solidFill>
                <a:latin typeface="Nourd"/>
                <a:ea typeface="Nourd"/>
                <a:cs typeface="Nourd"/>
                <a:sym typeface="Nourd"/>
                <a:hlinkClick r:id="rId32" tooltip="https://shopee.co.id/Aerator-Portable-USB-Taffware-Fish-Tank-Aquarium-i.48977535.24300326771"/>
              </a:rPr>
              <a:t>https://shopee.co.id/Aerator-Portable-USB-Taffware-Fish-Tank-Aquarium-i.48977535.24300326771</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HowToMechatronics. “Arduino 16×2 LCD Tutorial – Everything You Need to Know”. Available: </a:t>
            </a:r>
            <a:r>
              <a:rPr lang="en-US" sz="1100" u="sng">
                <a:solidFill>
                  <a:srgbClr val="04223C"/>
                </a:solidFill>
                <a:latin typeface="Nourd"/>
                <a:ea typeface="Nourd"/>
                <a:cs typeface="Nourd"/>
                <a:sym typeface="Nourd"/>
                <a:hlinkClick r:id="rId33" tooltip="https://howtomechatronics.com/tutorials/arduino/lcd-tutorial/#google_vignette"/>
              </a:rPr>
              <a:t>https://howtomechatronics.com/tutorials/arduino/lcd-tutorial/#google_vignette</a:t>
            </a:r>
            <a:r>
              <a:rPr lang="en-US" sz="1100">
                <a:solidFill>
                  <a:srgbClr val="04223C"/>
                </a:solidFill>
                <a:latin typeface="Nourd"/>
                <a:ea typeface="Nourd"/>
                <a:cs typeface="Nourd"/>
                <a:sym typeface="Nourd"/>
              </a:rPr>
              <a:t> </a:t>
            </a:r>
          </a:p>
          <a:p>
            <a:pPr algn="just" marL="237491" indent="-118745" lvl="1">
              <a:lnSpc>
                <a:spcPts val="1540"/>
              </a:lnSpc>
              <a:buAutoNum type="arabicPeriod" startAt="1"/>
            </a:pPr>
            <a:r>
              <a:rPr lang="en-US" sz="1100">
                <a:solidFill>
                  <a:srgbClr val="04223C"/>
                </a:solidFill>
                <a:latin typeface="Nourd"/>
                <a:ea typeface="Nourd"/>
                <a:cs typeface="Nourd"/>
                <a:sym typeface="Nourd"/>
              </a:rPr>
              <a:t>S. I. Patty, M. P. Rizqi, dan R. Huwae, “Oksigen Terlarut di Perairan Bolaang Mongondow Timur, Sulawesi Utara (Dissolved Oxygen in the East Bolaang Mongondow Waters, North Sulawesi),” Jurnal Ilmiah Platax, vol. 10, no. 1, pp. 216, Jan.–Jun. 2022. Available: </a:t>
            </a:r>
            <a:r>
              <a:rPr lang="en-US" sz="1100" u="sng">
                <a:solidFill>
                  <a:srgbClr val="04223C"/>
                </a:solidFill>
                <a:latin typeface="Nourd"/>
                <a:ea typeface="Nourd"/>
                <a:cs typeface="Nourd"/>
                <a:sym typeface="Nourd"/>
                <a:hlinkClick r:id="rId34" tooltip="https://ejournal.unsrat.ac.id/v3/index.php/platax/article/view/40434/36679"/>
              </a:rPr>
              <a:t>https://ejournal.unsrat.ac.id/v3/index.php/platax/article/view/40434/36679</a:t>
            </a:r>
            <a:r>
              <a:rPr lang="en-US" sz="1100">
                <a:solidFill>
                  <a:srgbClr val="04223C"/>
                </a:solidFill>
                <a:latin typeface="Nourd"/>
                <a:ea typeface="Nourd"/>
                <a:cs typeface="Nourd"/>
                <a:sym typeface="Nourd"/>
              </a:rPr>
              <a:t> </a:t>
            </a:r>
          </a:p>
          <a:p>
            <a:pPr algn="just">
              <a:lnSpc>
                <a:spcPts val="1540"/>
              </a:lnSpc>
            </a:pPr>
            <a:r>
              <a:rPr lang="en-US" sz="1100">
                <a:solidFill>
                  <a:srgbClr val="04223C"/>
                </a:solidFill>
                <a:latin typeface="Nourd"/>
                <a:ea typeface="Nourd"/>
                <a:cs typeface="Nourd"/>
                <a:sym typeface="Nourd"/>
              </a:rPr>
              <a:t> </a:t>
            </a:r>
          </a:p>
          <a:p>
            <a:pPr algn="just">
              <a:lnSpc>
                <a:spcPts val="1540"/>
              </a:lnSpc>
            </a:pPr>
            <a:r>
              <a:rPr lang="en-US" sz="1100">
                <a:solidFill>
                  <a:srgbClr val="04223C"/>
                </a:solidFill>
                <a:latin typeface="Nourd"/>
                <a:ea typeface="Nourd"/>
                <a:cs typeface="Nourd"/>
                <a:sym typeface="Nourd"/>
              </a:rPr>
              <a:t> </a:t>
            </a:r>
          </a:p>
          <a:p>
            <a:pPr algn="just">
              <a:lnSpc>
                <a:spcPts val="1540"/>
              </a:lnSpc>
            </a:pPr>
            <a:r>
              <a:rPr lang="en-US" sz="1100">
                <a:solidFill>
                  <a:srgbClr val="04223C"/>
                </a:solidFill>
                <a:latin typeface="Nourd"/>
                <a:ea typeface="Nourd"/>
                <a:cs typeface="Nourd"/>
                <a:sym typeface="Nourd"/>
              </a:rPr>
              <a:t> </a:t>
            </a:r>
          </a:p>
          <a:p>
            <a:pPr algn="just">
              <a:lnSpc>
                <a:spcPts val="1540"/>
              </a:lnSpc>
            </a:pPr>
            <a:r>
              <a:rPr lang="en-US" sz="1100">
                <a:solidFill>
                  <a:srgbClr val="04223C"/>
                </a:solidFill>
                <a:latin typeface="Nourd"/>
                <a:ea typeface="Nourd"/>
                <a:cs typeface="Nourd"/>
                <a:sym typeface="Nourd"/>
              </a:rPr>
              <a:t> </a:t>
            </a:r>
          </a:p>
          <a:p>
            <a:pPr algn="just">
              <a:lnSpc>
                <a:spcPts val="15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899298" y="3525547"/>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2899298" y="691905"/>
            <a:ext cx="8410133" cy="4205067"/>
          </a:xfrm>
          <a:custGeom>
            <a:avLst/>
            <a:gdLst/>
            <a:ahLst/>
            <a:cxnLst/>
            <a:rect r="r" b="b" t="t" l="l"/>
            <a:pathLst>
              <a:path h="4205067" w="8410133">
                <a:moveTo>
                  <a:pt x="0" y="0"/>
                </a:moveTo>
                <a:lnTo>
                  <a:pt x="8410133" y="0"/>
                </a:lnTo>
                <a:lnTo>
                  <a:pt x="8410133" y="4205066"/>
                </a:lnTo>
                <a:lnTo>
                  <a:pt x="0" y="42050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3207383" y="3257544"/>
            <a:ext cx="8410133" cy="4205067"/>
          </a:xfrm>
          <a:custGeom>
            <a:avLst/>
            <a:gdLst/>
            <a:ahLst/>
            <a:cxnLst/>
            <a:rect r="r" b="b" t="t" l="l"/>
            <a:pathLst>
              <a:path h="4205067" w="8410133">
                <a:moveTo>
                  <a:pt x="0" y="0"/>
                </a:moveTo>
                <a:lnTo>
                  <a:pt x="8410133" y="0"/>
                </a:lnTo>
                <a:lnTo>
                  <a:pt x="8410133" y="4205066"/>
                </a:lnTo>
                <a:lnTo>
                  <a:pt x="0" y="42050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3207383" y="423901"/>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286586" y="6781806"/>
            <a:ext cx="1883948" cy="1883948"/>
          </a:xfrm>
          <a:custGeom>
            <a:avLst/>
            <a:gdLst/>
            <a:ahLst/>
            <a:cxnLst/>
            <a:rect r="r" b="b" t="t" l="l"/>
            <a:pathLst>
              <a:path h="1883948" w="1883948">
                <a:moveTo>
                  <a:pt x="0" y="0"/>
                </a:moveTo>
                <a:lnTo>
                  <a:pt x="1883948" y="0"/>
                </a:lnTo>
                <a:lnTo>
                  <a:pt x="1883948" y="1883948"/>
                </a:lnTo>
                <a:lnTo>
                  <a:pt x="0" y="18839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4916506" y="7463077"/>
            <a:ext cx="1202677" cy="1202677"/>
          </a:xfrm>
          <a:custGeom>
            <a:avLst/>
            <a:gdLst/>
            <a:ahLst/>
            <a:cxnLst/>
            <a:rect r="r" b="b" t="t" l="l"/>
            <a:pathLst>
              <a:path h="1202677" w="1202677">
                <a:moveTo>
                  <a:pt x="0" y="0"/>
                </a:moveTo>
                <a:lnTo>
                  <a:pt x="1202677" y="0"/>
                </a:lnTo>
                <a:lnTo>
                  <a:pt x="1202677" y="1202677"/>
                </a:lnTo>
                <a:lnTo>
                  <a:pt x="0" y="12026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4982020" y="8782634"/>
            <a:ext cx="1168661" cy="1168661"/>
          </a:xfrm>
          <a:custGeom>
            <a:avLst/>
            <a:gdLst/>
            <a:ahLst/>
            <a:cxnLst/>
            <a:rect r="r" b="b" t="t" l="l"/>
            <a:pathLst>
              <a:path h="1168661" w="1168661">
                <a:moveTo>
                  <a:pt x="0" y="0"/>
                </a:moveTo>
                <a:lnTo>
                  <a:pt x="1168660" y="0"/>
                </a:lnTo>
                <a:lnTo>
                  <a:pt x="1168660" y="1168660"/>
                </a:lnTo>
                <a:lnTo>
                  <a:pt x="0" y="11686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305806">
            <a:off x="16260396" y="8808116"/>
            <a:ext cx="1886072" cy="1886072"/>
          </a:xfrm>
          <a:custGeom>
            <a:avLst/>
            <a:gdLst/>
            <a:ahLst/>
            <a:cxnLst/>
            <a:rect r="r" b="b" t="t" l="l"/>
            <a:pathLst>
              <a:path h="1886072" w="1886072">
                <a:moveTo>
                  <a:pt x="0" y="0"/>
                </a:moveTo>
                <a:lnTo>
                  <a:pt x="1886072" y="0"/>
                </a:lnTo>
                <a:lnTo>
                  <a:pt x="1886072" y="1886071"/>
                </a:lnTo>
                <a:lnTo>
                  <a:pt x="0" y="18860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9304461" y="9833148"/>
            <a:ext cx="7334017" cy="3667009"/>
          </a:xfrm>
          <a:custGeom>
            <a:avLst/>
            <a:gdLst/>
            <a:ahLst/>
            <a:cxnLst/>
            <a:rect r="r" b="b" t="t" l="l"/>
            <a:pathLst>
              <a:path h="3667009" w="7334017">
                <a:moveTo>
                  <a:pt x="7334017" y="0"/>
                </a:moveTo>
                <a:lnTo>
                  <a:pt x="0" y="0"/>
                </a:lnTo>
                <a:lnTo>
                  <a:pt x="0" y="3667008"/>
                </a:lnTo>
                <a:lnTo>
                  <a:pt x="7334017" y="3667008"/>
                </a:lnTo>
                <a:lnTo>
                  <a:pt x="73340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4093503" y="3864916"/>
            <a:ext cx="9882557" cy="2053905"/>
          </a:xfrm>
          <a:custGeom>
            <a:avLst/>
            <a:gdLst/>
            <a:ahLst/>
            <a:cxnLst/>
            <a:rect r="r" b="b" t="t" l="l"/>
            <a:pathLst>
              <a:path h="2053905" w="9882557">
                <a:moveTo>
                  <a:pt x="0" y="0"/>
                </a:moveTo>
                <a:lnTo>
                  <a:pt x="9882557" y="0"/>
                </a:lnTo>
                <a:lnTo>
                  <a:pt x="9882557" y="2053905"/>
                </a:lnTo>
                <a:lnTo>
                  <a:pt x="0" y="2053905"/>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7844165" y="-233439"/>
            <a:ext cx="10520439" cy="10520439"/>
          </a:xfrm>
          <a:custGeom>
            <a:avLst/>
            <a:gdLst/>
            <a:ahLst/>
            <a:cxnLst/>
            <a:rect r="r" b="b" t="t" l="l"/>
            <a:pathLst>
              <a:path h="10520439" w="10520439">
                <a:moveTo>
                  <a:pt x="0" y="0"/>
                </a:moveTo>
                <a:lnTo>
                  <a:pt x="10520440" y="0"/>
                </a:lnTo>
                <a:lnTo>
                  <a:pt x="10520440" y="10520439"/>
                </a:lnTo>
                <a:lnTo>
                  <a:pt x="0" y="1052043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3" id="13"/>
          <p:cNvGrpSpPr/>
          <p:nvPr/>
        </p:nvGrpSpPr>
        <p:grpSpPr>
          <a:xfrm rot="0">
            <a:off x="-1581722" y="9833148"/>
            <a:ext cx="10923063" cy="684975"/>
            <a:chOff x="0" y="0"/>
            <a:chExt cx="2891335" cy="181313"/>
          </a:xfrm>
        </p:grpSpPr>
        <p:sp>
          <p:nvSpPr>
            <p:cNvPr name="Freeform 14" id="14"/>
            <p:cNvSpPr/>
            <p:nvPr/>
          </p:nvSpPr>
          <p:spPr>
            <a:xfrm flipH="false" flipV="false" rot="0">
              <a:off x="0" y="0"/>
              <a:ext cx="2891335" cy="181313"/>
            </a:xfrm>
            <a:custGeom>
              <a:avLst/>
              <a:gdLst/>
              <a:ahLst/>
              <a:cxnLst/>
              <a:rect r="r" b="b" t="t" l="l"/>
              <a:pathLst>
                <a:path h="181313" w="2891335">
                  <a:moveTo>
                    <a:pt x="0" y="0"/>
                  </a:moveTo>
                  <a:lnTo>
                    <a:pt x="2891335" y="0"/>
                  </a:lnTo>
                  <a:lnTo>
                    <a:pt x="2891335" y="181313"/>
                  </a:lnTo>
                  <a:lnTo>
                    <a:pt x="0" y="181313"/>
                  </a:lnTo>
                  <a:close/>
                </a:path>
              </a:pathLst>
            </a:custGeom>
            <a:solidFill>
              <a:srgbClr val="04223C"/>
            </a:solidFill>
          </p:spPr>
        </p:sp>
        <p:sp>
          <p:nvSpPr>
            <p:cNvPr name="TextBox 15" id="15"/>
            <p:cNvSpPr txBox="true"/>
            <p:nvPr/>
          </p:nvSpPr>
          <p:spPr>
            <a:xfrm>
              <a:off x="0" y="-38100"/>
              <a:ext cx="2891335" cy="219413"/>
            </a:xfrm>
            <a:prstGeom prst="rect">
              <a:avLst/>
            </a:prstGeom>
          </p:spPr>
          <p:txBody>
            <a:bodyPr anchor="ctr" rtlCol="false" tIns="48876" lIns="48876" bIns="48876" rIns="48876"/>
            <a:lstStyle/>
            <a:p>
              <a:pPr algn="ctr">
                <a:lnSpc>
                  <a:spcPts val="2078"/>
                </a:lnSpc>
              </a:pPr>
            </a:p>
          </p:txBody>
        </p:sp>
      </p:grpSp>
      <p:sp>
        <p:nvSpPr>
          <p:cNvPr name="TextBox 16" id="16"/>
          <p:cNvSpPr txBox="true"/>
          <p:nvPr/>
        </p:nvSpPr>
        <p:spPr>
          <a:xfrm rot="0">
            <a:off x="2170953" y="3633934"/>
            <a:ext cx="11425142" cy="1808447"/>
          </a:xfrm>
          <a:prstGeom prst="rect">
            <a:avLst/>
          </a:prstGeom>
        </p:spPr>
        <p:txBody>
          <a:bodyPr anchor="t" rtlCol="false" tIns="0" lIns="0" bIns="0" rIns="0">
            <a:spAutoFit/>
          </a:bodyPr>
          <a:lstStyle/>
          <a:p>
            <a:pPr algn="l">
              <a:lnSpc>
                <a:spcPts val="14350"/>
              </a:lnSpc>
            </a:pPr>
            <a:r>
              <a:rPr lang="en-US" sz="11763" b="true">
                <a:solidFill>
                  <a:srgbClr val="40A8CD"/>
                </a:solidFill>
                <a:latin typeface="Nourd Bold"/>
                <a:ea typeface="Nourd Bold"/>
                <a:cs typeface="Nourd Bold"/>
                <a:sym typeface="Nourd Bold"/>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51814" y="2646567"/>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451814" y="5480210"/>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3759899" y="2914571"/>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3759899" y="5748214"/>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312917" y="1711428"/>
            <a:ext cx="1883948" cy="1883948"/>
          </a:xfrm>
          <a:custGeom>
            <a:avLst/>
            <a:gdLst/>
            <a:ahLst/>
            <a:cxnLst/>
            <a:rect r="r" b="b" t="t" l="l"/>
            <a:pathLst>
              <a:path h="1883948" w="1883948">
                <a:moveTo>
                  <a:pt x="0" y="0"/>
                </a:moveTo>
                <a:lnTo>
                  <a:pt x="1883948" y="0"/>
                </a:lnTo>
                <a:lnTo>
                  <a:pt x="1883948" y="1883948"/>
                </a:lnTo>
                <a:lnTo>
                  <a:pt x="0" y="18839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738434" y="1711428"/>
            <a:ext cx="1202677" cy="1202677"/>
          </a:xfrm>
          <a:custGeom>
            <a:avLst/>
            <a:gdLst/>
            <a:ahLst/>
            <a:cxnLst/>
            <a:rect r="r" b="b" t="t" l="l"/>
            <a:pathLst>
              <a:path h="1202677" w="1202677">
                <a:moveTo>
                  <a:pt x="0" y="0"/>
                </a:moveTo>
                <a:lnTo>
                  <a:pt x="1202676" y="0"/>
                </a:lnTo>
                <a:lnTo>
                  <a:pt x="1202676" y="1202677"/>
                </a:lnTo>
                <a:lnTo>
                  <a:pt x="0" y="12026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0800000">
            <a:off x="1706937" y="425887"/>
            <a:ext cx="1168661" cy="1168661"/>
          </a:xfrm>
          <a:custGeom>
            <a:avLst/>
            <a:gdLst/>
            <a:ahLst/>
            <a:cxnLst/>
            <a:rect r="r" b="b" t="t" l="l"/>
            <a:pathLst>
              <a:path h="1168661" w="1168661">
                <a:moveTo>
                  <a:pt x="0" y="0"/>
                </a:moveTo>
                <a:lnTo>
                  <a:pt x="1168660" y="0"/>
                </a:lnTo>
                <a:lnTo>
                  <a:pt x="1168660" y="1168661"/>
                </a:lnTo>
                <a:lnTo>
                  <a:pt x="0" y="11686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94193">
            <a:off x="-288851" y="-317006"/>
            <a:ext cx="1886072" cy="1886072"/>
          </a:xfrm>
          <a:custGeom>
            <a:avLst/>
            <a:gdLst/>
            <a:ahLst/>
            <a:cxnLst/>
            <a:rect r="r" b="b" t="t" l="l"/>
            <a:pathLst>
              <a:path h="1886072" w="1886072">
                <a:moveTo>
                  <a:pt x="0" y="0"/>
                </a:moveTo>
                <a:lnTo>
                  <a:pt x="1886071" y="0"/>
                </a:lnTo>
                <a:lnTo>
                  <a:pt x="1886071" y="1886072"/>
                </a:lnTo>
                <a:lnTo>
                  <a:pt x="0" y="18860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800000">
            <a:off x="2875597" y="9336132"/>
            <a:ext cx="4888040" cy="1015888"/>
          </a:xfrm>
          <a:custGeom>
            <a:avLst/>
            <a:gdLst/>
            <a:ahLst/>
            <a:cxnLst/>
            <a:rect r="r" b="b" t="t" l="l"/>
            <a:pathLst>
              <a:path h="1015888" w="4888040">
                <a:moveTo>
                  <a:pt x="0" y="0"/>
                </a:moveTo>
                <a:lnTo>
                  <a:pt x="4888041" y="0"/>
                </a:lnTo>
                <a:lnTo>
                  <a:pt x="4888041"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800000">
            <a:off x="7782688" y="9337492"/>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12689778" y="9338853"/>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grpSp>
        <p:nvGrpSpPr>
          <p:cNvPr name="Group 13" id="13"/>
          <p:cNvGrpSpPr/>
          <p:nvPr/>
        </p:nvGrpSpPr>
        <p:grpSpPr>
          <a:xfrm rot="0">
            <a:off x="2875597" y="9127948"/>
            <a:ext cx="15731854" cy="1880081"/>
            <a:chOff x="0" y="0"/>
            <a:chExt cx="4143369" cy="495165"/>
          </a:xfrm>
        </p:grpSpPr>
        <p:sp>
          <p:nvSpPr>
            <p:cNvPr name="Freeform 14" id="14"/>
            <p:cNvSpPr/>
            <p:nvPr/>
          </p:nvSpPr>
          <p:spPr>
            <a:xfrm flipH="false" flipV="false" rot="0">
              <a:off x="0" y="0"/>
              <a:ext cx="4143369" cy="495165"/>
            </a:xfrm>
            <a:custGeom>
              <a:avLst/>
              <a:gdLst/>
              <a:ahLst/>
              <a:cxnLst/>
              <a:rect r="r" b="b" t="t" l="l"/>
              <a:pathLst>
                <a:path h="495165" w="4143369">
                  <a:moveTo>
                    <a:pt x="0" y="0"/>
                  </a:moveTo>
                  <a:lnTo>
                    <a:pt x="4143369" y="0"/>
                  </a:lnTo>
                  <a:lnTo>
                    <a:pt x="4143369" y="495165"/>
                  </a:lnTo>
                  <a:lnTo>
                    <a:pt x="0" y="495165"/>
                  </a:lnTo>
                  <a:close/>
                </a:path>
              </a:pathLst>
            </a:custGeom>
            <a:gradFill rotWithShape="true">
              <a:gsLst>
                <a:gs pos="0">
                  <a:srgbClr val="FFFFFF">
                    <a:alpha val="100000"/>
                  </a:srgbClr>
                </a:gs>
                <a:gs pos="33333">
                  <a:srgbClr val="FFFFFF">
                    <a:alpha val="71000"/>
                  </a:srgbClr>
                </a:gs>
                <a:gs pos="66667">
                  <a:srgbClr val="FFFFFF">
                    <a:alpha val="54000"/>
                  </a:srgbClr>
                </a:gs>
                <a:gs pos="100000">
                  <a:srgbClr val="FFFFFF">
                    <a:alpha val="21500"/>
                  </a:srgbClr>
                </a:gs>
              </a:gsLst>
              <a:lin ang="5400000"/>
            </a:gradFill>
          </p:spPr>
        </p:sp>
        <p:sp>
          <p:nvSpPr>
            <p:cNvPr name="TextBox 15" id="15"/>
            <p:cNvSpPr txBox="true"/>
            <p:nvPr/>
          </p:nvSpPr>
          <p:spPr>
            <a:xfrm>
              <a:off x="0" y="-38100"/>
              <a:ext cx="4143369" cy="533265"/>
            </a:xfrm>
            <a:prstGeom prst="rect">
              <a:avLst/>
            </a:prstGeom>
          </p:spPr>
          <p:txBody>
            <a:bodyPr anchor="ctr" rtlCol="false" tIns="50800" lIns="50800" bIns="50800" rIns="50800"/>
            <a:lstStyle/>
            <a:p>
              <a:pPr algn="ctr">
                <a:lnSpc>
                  <a:spcPts val="2078"/>
                </a:lnSpc>
              </a:pPr>
            </a:p>
          </p:txBody>
        </p:sp>
      </p:grpSp>
      <p:sp>
        <p:nvSpPr>
          <p:cNvPr name="Freeform 16" id="16"/>
          <p:cNvSpPr/>
          <p:nvPr/>
        </p:nvSpPr>
        <p:spPr>
          <a:xfrm flipH="false" flipV="false" rot="-10800000">
            <a:off x="10876442" y="9222171"/>
            <a:ext cx="9281250" cy="4640625"/>
          </a:xfrm>
          <a:custGeom>
            <a:avLst/>
            <a:gdLst/>
            <a:ahLst/>
            <a:cxnLst/>
            <a:rect r="r" b="b" t="t" l="l"/>
            <a:pathLst>
              <a:path h="4640625" w="9281250">
                <a:moveTo>
                  <a:pt x="0" y="0"/>
                </a:moveTo>
                <a:lnTo>
                  <a:pt x="9281250" y="0"/>
                </a:lnTo>
                <a:lnTo>
                  <a:pt x="9281250" y="4640625"/>
                </a:lnTo>
                <a:lnTo>
                  <a:pt x="0" y="46406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10800000">
            <a:off x="971550" y="-3324521"/>
            <a:ext cx="7334017" cy="3667009"/>
          </a:xfrm>
          <a:custGeom>
            <a:avLst/>
            <a:gdLst/>
            <a:ahLst/>
            <a:cxnLst/>
            <a:rect r="r" b="b" t="t" l="l"/>
            <a:pathLst>
              <a:path h="3667009" w="7334017">
                <a:moveTo>
                  <a:pt x="7334017" y="0"/>
                </a:moveTo>
                <a:lnTo>
                  <a:pt x="0" y="0"/>
                </a:lnTo>
                <a:lnTo>
                  <a:pt x="0" y="3667009"/>
                </a:lnTo>
                <a:lnTo>
                  <a:pt x="7334017" y="3667009"/>
                </a:lnTo>
                <a:lnTo>
                  <a:pt x="73340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10800000">
            <a:off x="8268687" y="-342488"/>
            <a:ext cx="10923063" cy="684975"/>
            <a:chOff x="0" y="0"/>
            <a:chExt cx="2891335" cy="181313"/>
          </a:xfrm>
        </p:grpSpPr>
        <p:sp>
          <p:nvSpPr>
            <p:cNvPr name="Freeform 19" id="19"/>
            <p:cNvSpPr/>
            <p:nvPr/>
          </p:nvSpPr>
          <p:spPr>
            <a:xfrm flipH="false" flipV="false" rot="0">
              <a:off x="0" y="0"/>
              <a:ext cx="2891335" cy="181313"/>
            </a:xfrm>
            <a:custGeom>
              <a:avLst/>
              <a:gdLst/>
              <a:ahLst/>
              <a:cxnLst/>
              <a:rect r="r" b="b" t="t" l="l"/>
              <a:pathLst>
                <a:path h="181313" w="2891335">
                  <a:moveTo>
                    <a:pt x="0" y="0"/>
                  </a:moveTo>
                  <a:lnTo>
                    <a:pt x="2891335" y="0"/>
                  </a:lnTo>
                  <a:lnTo>
                    <a:pt x="2891335" y="181313"/>
                  </a:lnTo>
                  <a:lnTo>
                    <a:pt x="0" y="181313"/>
                  </a:lnTo>
                  <a:close/>
                </a:path>
              </a:pathLst>
            </a:custGeom>
            <a:solidFill>
              <a:srgbClr val="04223C"/>
            </a:solidFill>
          </p:spPr>
        </p:sp>
        <p:sp>
          <p:nvSpPr>
            <p:cNvPr name="TextBox 20" id="20"/>
            <p:cNvSpPr txBox="true"/>
            <p:nvPr/>
          </p:nvSpPr>
          <p:spPr>
            <a:xfrm>
              <a:off x="0" y="-38100"/>
              <a:ext cx="2891335" cy="219413"/>
            </a:xfrm>
            <a:prstGeom prst="rect">
              <a:avLst/>
            </a:prstGeom>
          </p:spPr>
          <p:txBody>
            <a:bodyPr anchor="ctr" rtlCol="false" tIns="48876" lIns="48876" bIns="48876" rIns="48876"/>
            <a:lstStyle/>
            <a:p>
              <a:pPr algn="ctr">
                <a:lnSpc>
                  <a:spcPts val="2078"/>
                </a:lnSpc>
              </a:pPr>
            </a:p>
          </p:txBody>
        </p:sp>
      </p:grpSp>
      <p:sp>
        <p:nvSpPr>
          <p:cNvPr name="Freeform 21" id="21"/>
          <p:cNvSpPr/>
          <p:nvPr/>
        </p:nvSpPr>
        <p:spPr>
          <a:xfrm flipH="false" flipV="false" rot="0">
            <a:off x="4007810" y="2896845"/>
            <a:ext cx="2561742" cy="2561742"/>
          </a:xfrm>
          <a:custGeom>
            <a:avLst/>
            <a:gdLst/>
            <a:ahLst/>
            <a:cxnLst/>
            <a:rect r="r" b="b" t="t" l="l"/>
            <a:pathLst>
              <a:path h="2561742" w="2561742">
                <a:moveTo>
                  <a:pt x="0" y="0"/>
                </a:moveTo>
                <a:lnTo>
                  <a:pt x="2561742" y="0"/>
                </a:lnTo>
                <a:lnTo>
                  <a:pt x="2561742" y="2561742"/>
                </a:lnTo>
                <a:lnTo>
                  <a:pt x="0" y="2561742"/>
                </a:lnTo>
                <a:lnTo>
                  <a:pt x="0" y="0"/>
                </a:lnTo>
                <a:close/>
              </a:path>
            </a:pathLst>
          </a:custGeom>
          <a:blipFill>
            <a:blip r:embed="rId14"/>
            <a:stretch>
              <a:fillRect l="0" t="0" r="0" b="0"/>
            </a:stretch>
          </a:blipFill>
        </p:spPr>
      </p:sp>
      <p:sp>
        <p:nvSpPr>
          <p:cNvPr name="TextBox 22" id="22"/>
          <p:cNvSpPr txBox="true"/>
          <p:nvPr/>
        </p:nvSpPr>
        <p:spPr>
          <a:xfrm rot="0">
            <a:off x="6778777" y="2856955"/>
            <a:ext cx="10799042" cy="2601416"/>
          </a:xfrm>
          <a:prstGeom prst="rect">
            <a:avLst/>
          </a:prstGeom>
        </p:spPr>
        <p:txBody>
          <a:bodyPr anchor="t" rtlCol="false" tIns="0" lIns="0" bIns="0" rIns="0">
            <a:spAutoFit/>
          </a:bodyPr>
          <a:lstStyle/>
          <a:p>
            <a:pPr algn="just">
              <a:lnSpc>
                <a:spcPts val="4139"/>
              </a:lnSpc>
            </a:pPr>
            <a:r>
              <a:rPr lang="en-US" sz="2957">
                <a:solidFill>
                  <a:srgbClr val="04223C"/>
                </a:solidFill>
                <a:latin typeface="Nourd"/>
                <a:ea typeface="Nourd"/>
                <a:cs typeface="Nourd"/>
                <a:sym typeface="Nourd"/>
              </a:rPr>
              <a:t>Proyek ini mendukung Sustainable Development Goal (SDG) 14: Life Below Water, yang bertujuan untuk melindungi dan melestarikan ekosistem perairan, termasuk laut, sungai, dan kolam buatan. Dengan menjaga kadar oksigen terlarut tetap stabil melalui sistem monitoring dan aerasi otomatis, proyek ini </a:t>
            </a:r>
          </a:p>
        </p:txBody>
      </p:sp>
      <p:sp>
        <p:nvSpPr>
          <p:cNvPr name="TextBox 23" id="23"/>
          <p:cNvSpPr txBox="true"/>
          <p:nvPr/>
        </p:nvSpPr>
        <p:spPr>
          <a:xfrm rot="0">
            <a:off x="4091925" y="1329345"/>
            <a:ext cx="11425142" cy="1152507"/>
          </a:xfrm>
          <a:prstGeom prst="rect">
            <a:avLst/>
          </a:prstGeom>
        </p:spPr>
        <p:txBody>
          <a:bodyPr anchor="t" rtlCol="false" tIns="0" lIns="0" bIns="0" rIns="0">
            <a:spAutoFit/>
          </a:bodyPr>
          <a:lstStyle/>
          <a:p>
            <a:pPr algn="l">
              <a:lnSpc>
                <a:spcPts val="9150"/>
              </a:lnSpc>
            </a:pPr>
            <a:r>
              <a:rPr lang="en-US" sz="7500" b="true">
                <a:solidFill>
                  <a:srgbClr val="40A8CD"/>
                </a:solidFill>
                <a:latin typeface="Nourd Bold"/>
                <a:ea typeface="Nourd Bold"/>
                <a:cs typeface="Nourd Bold"/>
                <a:sym typeface="Nourd Bold"/>
              </a:rPr>
              <a:t>SDG</a:t>
            </a:r>
          </a:p>
        </p:txBody>
      </p:sp>
      <p:sp>
        <p:nvSpPr>
          <p:cNvPr name="TextBox 24" id="24"/>
          <p:cNvSpPr txBox="true"/>
          <p:nvPr/>
        </p:nvSpPr>
        <p:spPr>
          <a:xfrm rot="0">
            <a:off x="4007810" y="5505029"/>
            <a:ext cx="13570009" cy="2077541"/>
          </a:xfrm>
          <a:prstGeom prst="rect">
            <a:avLst/>
          </a:prstGeom>
        </p:spPr>
        <p:txBody>
          <a:bodyPr anchor="t" rtlCol="false" tIns="0" lIns="0" bIns="0" rIns="0">
            <a:spAutoFit/>
          </a:bodyPr>
          <a:lstStyle/>
          <a:p>
            <a:pPr algn="just">
              <a:lnSpc>
                <a:spcPts val="4139"/>
              </a:lnSpc>
            </a:pPr>
            <a:r>
              <a:rPr lang="en-US" sz="2957">
                <a:solidFill>
                  <a:srgbClr val="04223C"/>
                </a:solidFill>
                <a:latin typeface="Nourd"/>
                <a:ea typeface="Nourd"/>
                <a:cs typeface="Nourd"/>
                <a:sym typeface="Nourd"/>
              </a:rPr>
              <a:t>membantu mencegah kematian biota air, menjaga kualitas air,</a:t>
            </a:r>
            <a:r>
              <a:rPr lang="en-US" sz="2957">
                <a:solidFill>
                  <a:srgbClr val="04223C"/>
                </a:solidFill>
                <a:latin typeface="Nourd"/>
                <a:ea typeface="Nourd"/>
                <a:cs typeface="Nourd"/>
                <a:sym typeface="Nourd"/>
              </a:rPr>
              <a:t> serta mendukung keseimbangan ekosistem akuatik. Upaya ini sejalan dengan target SDG 14 untuk mengurangi kerusakan ekosistem air dan meningkatkan ketahanan habitat bawah air terhadap perubahan lingkungan.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51814" y="2646567"/>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451814" y="5480210"/>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3759899" y="2914571"/>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3759899" y="5748214"/>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312917" y="1711428"/>
            <a:ext cx="1883948" cy="1883948"/>
          </a:xfrm>
          <a:custGeom>
            <a:avLst/>
            <a:gdLst/>
            <a:ahLst/>
            <a:cxnLst/>
            <a:rect r="r" b="b" t="t" l="l"/>
            <a:pathLst>
              <a:path h="1883948" w="1883948">
                <a:moveTo>
                  <a:pt x="0" y="0"/>
                </a:moveTo>
                <a:lnTo>
                  <a:pt x="1883948" y="0"/>
                </a:lnTo>
                <a:lnTo>
                  <a:pt x="1883948" y="1883948"/>
                </a:lnTo>
                <a:lnTo>
                  <a:pt x="0" y="18839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738434" y="1711428"/>
            <a:ext cx="1202677" cy="1202677"/>
          </a:xfrm>
          <a:custGeom>
            <a:avLst/>
            <a:gdLst/>
            <a:ahLst/>
            <a:cxnLst/>
            <a:rect r="r" b="b" t="t" l="l"/>
            <a:pathLst>
              <a:path h="1202677" w="1202677">
                <a:moveTo>
                  <a:pt x="0" y="0"/>
                </a:moveTo>
                <a:lnTo>
                  <a:pt x="1202676" y="0"/>
                </a:lnTo>
                <a:lnTo>
                  <a:pt x="1202676" y="1202677"/>
                </a:lnTo>
                <a:lnTo>
                  <a:pt x="0" y="12026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0800000">
            <a:off x="1706937" y="425887"/>
            <a:ext cx="1168661" cy="1168661"/>
          </a:xfrm>
          <a:custGeom>
            <a:avLst/>
            <a:gdLst/>
            <a:ahLst/>
            <a:cxnLst/>
            <a:rect r="r" b="b" t="t" l="l"/>
            <a:pathLst>
              <a:path h="1168661" w="1168661">
                <a:moveTo>
                  <a:pt x="0" y="0"/>
                </a:moveTo>
                <a:lnTo>
                  <a:pt x="1168660" y="0"/>
                </a:lnTo>
                <a:lnTo>
                  <a:pt x="1168660" y="1168661"/>
                </a:lnTo>
                <a:lnTo>
                  <a:pt x="0" y="11686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94193">
            <a:off x="-288851" y="-317006"/>
            <a:ext cx="1886072" cy="1886072"/>
          </a:xfrm>
          <a:custGeom>
            <a:avLst/>
            <a:gdLst/>
            <a:ahLst/>
            <a:cxnLst/>
            <a:rect r="r" b="b" t="t" l="l"/>
            <a:pathLst>
              <a:path h="1886072" w="1886072">
                <a:moveTo>
                  <a:pt x="0" y="0"/>
                </a:moveTo>
                <a:lnTo>
                  <a:pt x="1886071" y="0"/>
                </a:lnTo>
                <a:lnTo>
                  <a:pt x="1886071" y="1886072"/>
                </a:lnTo>
                <a:lnTo>
                  <a:pt x="0" y="18860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800000">
            <a:off x="2875597" y="9336132"/>
            <a:ext cx="4888040" cy="1015888"/>
          </a:xfrm>
          <a:custGeom>
            <a:avLst/>
            <a:gdLst/>
            <a:ahLst/>
            <a:cxnLst/>
            <a:rect r="r" b="b" t="t" l="l"/>
            <a:pathLst>
              <a:path h="1015888" w="4888040">
                <a:moveTo>
                  <a:pt x="0" y="0"/>
                </a:moveTo>
                <a:lnTo>
                  <a:pt x="4888041" y="0"/>
                </a:lnTo>
                <a:lnTo>
                  <a:pt x="4888041"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800000">
            <a:off x="7782688" y="9337492"/>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12689778" y="9338853"/>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grpSp>
        <p:nvGrpSpPr>
          <p:cNvPr name="Group 13" id="13"/>
          <p:cNvGrpSpPr/>
          <p:nvPr/>
        </p:nvGrpSpPr>
        <p:grpSpPr>
          <a:xfrm rot="0">
            <a:off x="2875597" y="9127948"/>
            <a:ext cx="15731854" cy="1880081"/>
            <a:chOff x="0" y="0"/>
            <a:chExt cx="4143369" cy="495165"/>
          </a:xfrm>
        </p:grpSpPr>
        <p:sp>
          <p:nvSpPr>
            <p:cNvPr name="Freeform 14" id="14"/>
            <p:cNvSpPr/>
            <p:nvPr/>
          </p:nvSpPr>
          <p:spPr>
            <a:xfrm flipH="false" flipV="false" rot="0">
              <a:off x="0" y="0"/>
              <a:ext cx="4143369" cy="495165"/>
            </a:xfrm>
            <a:custGeom>
              <a:avLst/>
              <a:gdLst/>
              <a:ahLst/>
              <a:cxnLst/>
              <a:rect r="r" b="b" t="t" l="l"/>
              <a:pathLst>
                <a:path h="495165" w="4143369">
                  <a:moveTo>
                    <a:pt x="0" y="0"/>
                  </a:moveTo>
                  <a:lnTo>
                    <a:pt x="4143369" y="0"/>
                  </a:lnTo>
                  <a:lnTo>
                    <a:pt x="4143369" y="495165"/>
                  </a:lnTo>
                  <a:lnTo>
                    <a:pt x="0" y="495165"/>
                  </a:lnTo>
                  <a:close/>
                </a:path>
              </a:pathLst>
            </a:custGeom>
            <a:gradFill rotWithShape="true">
              <a:gsLst>
                <a:gs pos="0">
                  <a:srgbClr val="FFFFFF">
                    <a:alpha val="100000"/>
                  </a:srgbClr>
                </a:gs>
                <a:gs pos="33333">
                  <a:srgbClr val="FFFFFF">
                    <a:alpha val="71000"/>
                  </a:srgbClr>
                </a:gs>
                <a:gs pos="66667">
                  <a:srgbClr val="FFFFFF">
                    <a:alpha val="54000"/>
                  </a:srgbClr>
                </a:gs>
                <a:gs pos="100000">
                  <a:srgbClr val="FFFFFF">
                    <a:alpha val="21500"/>
                  </a:srgbClr>
                </a:gs>
              </a:gsLst>
              <a:lin ang="5400000"/>
            </a:gradFill>
          </p:spPr>
        </p:sp>
        <p:sp>
          <p:nvSpPr>
            <p:cNvPr name="TextBox 15" id="15"/>
            <p:cNvSpPr txBox="true"/>
            <p:nvPr/>
          </p:nvSpPr>
          <p:spPr>
            <a:xfrm>
              <a:off x="0" y="-38100"/>
              <a:ext cx="4143369" cy="533265"/>
            </a:xfrm>
            <a:prstGeom prst="rect">
              <a:avLst/>
            </a:prstGeom>
          </p:spPr>
          <p:txBody>
            <a:bodyPr anchor="ctr" rtlCol="false" tIns="50800" lIns="50800" bIns="50800" rIns="50800"/>
            <a:lstStyle/>
            <a:p>
              <a:pPr algn="ctr">
                <a:lnSpc>
                  <a:spcPts val="2078"/>
                </a:lnSpc>
              </a:pPr>
            </a:p>
          </p:txBody>
        </p:sp>
      </p:grpSp>
      <p:sp>
        <p:nvSpPr>
          <p:cNvPr name="Freeform 16" id="16"/>
          <p:cNvSpPr/>
          <p:nvPr/>
        </p:nvSpPr>
        <p:spPr>
          <a:xfrm flipH="false" flipV="false" rot="-10800000">
            <a:off x="10876442" y="9222171"/>
            <a:ext cx="9281250" cy="4640625"/>
          </a:xfrm>
          <a:custGeom>
            <a:avLst/>
            <a:gdLst/>
            <a:ahLst/>
            <a:cxnLst/>
            <a:rect r="r" b="b" t="t" l="l"/>
            <a:pathLst>
              <a:path h="4640625" w="9281250">
                <a:moveTo>
                  <a:pt x="0" y="0"/>
                </a:moveTo>
                <a:lnTo>
                  <a:pt x="9281250" y="0"/>
                </a:lnTo>
                <a:lnTo>
                  <a:pt x="9281250" y="4640625"/>
                </a:lnTo>
                <a:lnTo>
                  <a:pt x="0" y="46406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10800000">
            <a:off x="971550" y="-3324521"/>
            <a:ext cx="7334017" cy="3667009"/>
          </a:xfrm>
          <a:custGeom>
            <a:avLst/>
            <a:gdLst/>
            <a:ahLst/>
            <a:cxnLst/>
            <a:rect r="r" b="b" t="t" l="l"/>
            <a:pathLst>
              <a:path h="3667009" w="7334017">
                <a:moveTo>
                  <a:pt x="7334017" y="0"/>
                </a:moveTo>
                <a:lnTo>
                  <a:pt x="0" y="0"/>
                </a:lnTo>
                <a:lnTo>
                  <a:pt x="0" y="3667009"/>
                </a:lnTo>
                <a:lnTo>
                  <a:pt x="7334017" y="3667009"/>
                </a:lnTo>
                <a:lnTo>
                  <a:pt x="73340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10800000">
            <a:off x="8268687" y="-342488"/>
            <a:ext cx="10923063" cy="684975"/>
            <a:chOff x="0" y="0"/>
            <a:chExt cx="2891335" cy="181313"/>
          </a:xfrm>
        </p:grpSpPr>
        <p:sp>
          <p:nvSpPr>
            <p:cNvPr name="Freeform 19" id="19"/>
            <p:cNvSpPr/>
            <p:nvPr/>
          </p:nvSpPr>
          <p:spPr>
            <a:xfrm flipH="false" flipV="false" rot="0">
              <a:off x="0" y="0"/>
              <a:ext cx="2891335" cy="181313"/>
            </a:xfrm>
            <a:custGeom>
              <a:avLst/>
              <a:gdLst/>
              <a:ahLst/>
              <a:cxnLst/>
              <a:rect r="r" b="b" t="t" l="l"/>
              <a:pathLst>
                <a:path h="181313" w="2891335">
                  <a:moveTo>
                    <a:pt x="0" y="0"/>
                  </a:moveTo>
                  <a:lnTo>
                    <a:pt x="2891335" y="0"/>
                  </a:lnTo>
                  <a:lnTo>
                    <a:pt x="2891335" y="181313"/>
                  </a:lnTo>
                  <a:lnTo>
                    <a:pt x="0" y="181313"/>
                  </a:lnTo>
                  <a:close/>
                </a:path>
              </a:pathLst>
            </a:custGeom>
            <a:solidFill>
              <a:srgbClr val="04223C"/>
            </a:solidFill>
          </p:spPr>
        </p:sp>
        <p:sp>
          <p:nvSpPr>
            <p:cNvPr name="TextBox 20" id="20"/>
            <p:cNvSpPr txBox="true"/>
            <p:nvPr/>
          </p:nvSpPr>
          <p:spPr>
            <a:xfrm>
              <a:off x="0" y="-38100"/>
              <a:ext cx="2891335" cy="219413"/>
            </a:xfrm>
            <a:prstGeom prst="rect">
              <a:avLst/>
            </a:prstGeom>
          </p:spPr>
          <p:txBody>
            <a:bodyPr anchor="ctr" rtlCol="false" tIns="48876" lIns="48876" bIns="48876" rIns="48876"/>
            <a:lstStyle/>
            <a:p>
              <a:pPr algn="ctr">
                <a:lnSpc>
                  <a:spcPts val="2078"/>
                </a:lnSpc>
              </a:pPr>
            </a:p>
          </p:txBody>
        </p:sp>
      </p:grpSp>
      <p:sp>
        <p:nvSpPr>
          <p:cNvPr name="TextBox 21" id="21"/>
          <p:cNvSpPr txBox="true"/>
          <p:nvPr/>
        </p:nvSpPr>
        <p:spPr>
          <a:xfrm rot="0">
            <a:off x="4091925" y="1224570"/>
            <a:ext cx="11425142" cy="1152525"/>
          </a:xfrm>
          <a:prstGeom prst="rect">
            <a:avLst/>
          </a:prstGeom>
        </p:spPr>
        <p:txBody>
          <a:bodyPr anchor="t" rtlCol="false" tIns="0" lIns="0" bIns="0" rIns="0">
            <a:spAutoFit/>
          </a:bodyPr>
          <a:lstStyle/>
          <a:p>
            <a:pPr algn="l">
              <a:lnSpc>
                <a:spcPts val="9150"/>
              </a:lnSpc>
            </a:pPr>
            <a:r>
              <a:rPr lang="en-US" sz="7500" b="true">
                <a:solidFill>
                  <a:srgbClr val="40A8CD"/>
                </a:solidFill>
                <a:latin typeface="Nourd Bold"/>
                <a:ea typeface="Nourd Bold"/>
                <a:cs typeface="Nourd Bold"/>
                <a:sym typeface="Nourd Bold"/>
              </a:rPr>
              <a:t>Latar Belakang</a:t>
            </a:r>
          </a:p>
        </p:txBody>
      </p:sp>
      <p:sp>
        <p:nvSpPr>
          <p:cNvPr name="TextBox 22" id="22"/>
          <p:cNvSpPr txBox="true"/>
          <p:nvPr/>
        </p:nvSpPr>
        <p:spPr>
          <a:xfrm rot="0">
            <a:off x="4091925" y="2605777"/>
            <a:ext cx="11939683" cy="6118225"/>
          </a:xfrm>
          <a:prstGeom prst="rect">
            <a:avLst/>
          </a:prstGeom>
        </p:spPr>
        <p:txBody>
          <a:bodyPr anchor="t" rtlCol="false" tIns="0" lIns="0" bIns="0" rIns="0">
            <a:spAutoFit/>
          </a:bodyPr>
          <a:lstStyle/>
          <a:p>
            <a:pPr algn="just">
              <a:lnSpc>
                <a:spcPts val="3499"/>
              </a:lnSpc>
            </a:pPr>
            <a:r>
              <a:rPr lang="en-US" sz="2499">
                <a:solidFill>
                  <a:srgbClr val="04223C"/>
                </a:solidFill>
                <a:latin typeface="Nourd"/>
                <a:ea typeface="Nourd"/>
                <a:cs typeface="Nourd"/>
                <a:sym typeface="Nourd"/>
              </a:rPr>
              <a:t>Pemantauan kualitas air secara real-time dengan IoT terbukti meningkatkan efisiensi dan produktivitas akuakultur. Tambak udang di Indonesia mencatat peningkatan hasil hingga 30%, dan biaya operasional turun lebih dari 90% dibanding pemantauan manual.</a:t>
            </a:r>
          </a:p>
          <a:p>
            <a:pPr algn="just">
              <a:lnSpc>
                <a:spcPts val="3499"/>
              </a:lnSpc>
            </a:pPr>
            <a:r>
              <a:rPr lang="en-US" sz="2499">
                <a:solidFill>
                  <a:srgbClr val="04223C"/>
                </a:solidFill>
                <a:latin typeface="Nourd"/>
                <a:ea typeface="Nourd"/>
                <a:cs typeface="Nourd"/>
                <a:sym typeface="Nourd"/>
              </a:rPr>
              <a:t>Dikarenakan sensor oksigen sangat mahal maka, pH dan suhu dapat digunakan sebagai indikator tidak langsung untuk mengukur kadar oksigen terlarut (DO) karena keduanya sangat memengaruhi dinamika kelarutan oksigen dalam air. Semakin tinggi suhu air, semakin rendah kemampuan air untuk melarutkan oksigen, sesuai dengan prinsip kelarutan gas dalam hukum Henry. Sementara itu, pH memengaruhi keseimbangan ion-ion seperti karbonat dan bikarbonat yang berperan dalam respirasi mikroorganisme serta proses kimia yang memengaruhi konsumsi </a:t>
            </a:r>
            <a:r>
              <a:rPr lang="en-US" sz="2499">
                <a:solidFill>
                  <a:srgbClr val="04223C"/>
                </a:solidFill>
                <a:latin typeface="Nourd"/>
                <a:ea typeface="Nourd"/>
                <a:cs typeface="Nourd"/>
                <a:sym typeface="Nourd"/>
              </a:rPr>
              <a:t>dan ketersediaan oksigen. Dengan memantau kedua parameter ini, perubahan DO dapat diprediksi secara akurat tanpa perlu sensor oksigen yang mahal dan rentan gangguan.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51814" y="2646567"/>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451814" y="5480210"/>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3759899" y="2914571"/>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3759899" y="5748214"/>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312917" y="1711428"/>
            <a:ext cx="1883948" cy="1883948"/>
          </a:xfrm>
          <a:custGeom>
            <a:avLst/>
            <a:gdLst/>
            <a:ahLst/>
            <a:cxnLst/>
            <a:rect r="r" b="b" t="t" l="l"/>
            <a:pathLst>
              <a:path h="1883948" w="1883948">
                <a:moveTo>
                  <a:pt x="0" y="0"/>
                </a:moveTo>
                <a:lnTo>
                  <a:pt x="1883948" y="0"/>
                </a:lnTo>
                <a:lnTo>
                  <a:pt x="1883948" y="1883948"/>
                </a:lnTo>
                <a:lnTo>
                  <a:pt x="0" y="18839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738434" y="1711428"/>
            <a:ext cx="1202677" cy="1202677"/>
          </a:xfrm>
          <a:custGeom>
            <a:avLst/>
            <a:gdLst/>
            <a:ahLst/>
            <a:cxnLst/>
            <a:rect r="r" b="b" t="t" l="l"/>
            <a:pathLst>
              <a:path h="1202677" w="1202677">
                <a:moveTo>
                  <a:pt x="0" y="0"/>
                </a:moveTo>
                <a:lnTo>
                  <a:pt x="1202676" y="0"/>
                </a:lnTo>
                <a:lnTo>
                  <a:pt x="1202676" y="1202677"/>
                </a:lnTo>
                <a:lnTo>
                  <a:pt x="0" y="12026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0800000">
            <a:off x="1706937" y="425887"/>
            <a:ext cx="1168661" cy="1168661"/>
          </a:xfrm>
          <a:custGeom>
            <a:avLst/>
            <a:gdLst/>
            <a:ahLst/>
            <a:cxnLst/>
            <a:rect r="r" b="b" t="t" l="l"/>
            <a:pathLst>
              <a:path h="1168661" w="1168661">
                <a:moveTo>
                  <a:pt x="0" y="0"/>
                </a:moveTo>
                <a:lnTo>
                  <a:pt x="1168660" y="0"/>
                </a:lnTo>
                <a:lnTo>
                  <a:pt x="1168660" y="1168661"/>
                </a:lnTo>
                <a:lnTo>
                  <a:pt x="0" y="11686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94193">
            <a:off x="-288851" y="-317006"/>
            <a:ext cx="1886072" cy="1886072"/>
          </a:xfrm>
          <a:custGeom>
            <a:avLst/>
            <a:gdLst/>
            <a:ahLst/>
            <a:cxnLst/>
            <a:rect r="r" b="b" t="t" l="l"/>
            <a:pathLst>
              <a:path h="1886072" w="1886072">
                <a:moveTo>
                  <a:pt x="0" y="0"/>
                </a:moveTo>
                <a:lnTo>
                  <a:pt x="1886071" y="0"/>
                </a:lnTo>
                <a:lnTo>
                  <a:pt x="1886071" y="1886072"/>
                </a:lnTo>
                <a:lnTo>
                  <a:pt x="0" y="18860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800000">
            <a:off x="2875597" y="9336132"/>
            <a:ext cx="4888040" cy="1015888"/>
          </a:xfrm>
          <a:custGeom>
            <a:avLst/>
            <a:gdLst/>
            <a:ahLst/>
            <a:cxnLst/>
            <a:rect r="r" b="b" t="t" l="l"/>
            <a:pathLst>
              <a:path h="1015888" w="4888040">
                <a:moveTo>
                  <a:pt x="0" y="0"/>
                </a:moveTo>
                <a:lnTo>
                  <a:pt x="4888041" y="0"/>
                </a:lnTo>
                <a:lnTo>
                  <a:pt x="4888041"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800000">
            <a:off x="7782688" y="9337492"/>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12689778" y="9338853"/>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grpSp>
        <p:nvGrpSpPr>
          <p:cNvPr name="Group 13" id="13"/>
          <p:cNvGrpSpPr/>
          <p:nvPr/>
        </p:nvGrpSpPr>
        <p:grpSpPr>
          <a:xfrm rot="0">
            <a:off x="2875597" y="9127948"/>
            <a:ext cx="15731854" cy="1880081"/>
            <a:chOff x="0" y="0"/>
            <a:chExt cx="4143369" cy="495165"/>
          </a:xfrm>
        </p:grpSpPr>
        <p:sp>
          <p:nvSpPr>
            <p:cNvPr name="Freeform 14" id="14"/>
            <p:cNvSpPr/>
            <p:nvPr/>
          </p:nvSpPr>
          <p:spPr>
            <a:xfrm flipH="false" flipV="false" rot="0">
              <a:off x="0" y="0"/>
              <a:ext cx="4143369" cy="495165"/>
            </a:xfrm>
            <a:custGeom>
              <a:avLst/>
              <a:gdLst/>
              <a:ahLst/>
              <a:cxnLst/>
              <a:rect r="r" b="b" t="t" l="l"/>
              <a:pathLst>
                <a:path h="495165" w="4143369">
                  <a:moveTo>
                    <a:pt x="0" y="0"/>
                  </a:moveTo>
                  <a:lnTo>
                    <a:pt x="4143369" y="0"/>
                  </a:lnTo>
                  <a:lnTo>
                    <a:pt x="4143369" y="495165"/>
                  </a:lnTo>
                  <a:lnTo>
                    <a:pt x="0" y="495165"/>
                  </a:lnTo>
                  <a:close/>
                </a:path>
              </a:pathLst>
            </a:custGeom>
            <a:gradFill rotWithShape="true">
              <a:gsLst>
                <a:gs pos="0">
                  <a:srgbClr val="FFFFFF">
                    <a:alpha val="100000"/>
                  </a:srgbClr>
                </a:gs>
                <a:gs pos="33333">
                  <a:srgbClr val="FFFFFF">
                    <a:alpha val="71000"/>
                  </a:srgbClr>
                </a:gs>
                <a:gs pos="66667">
                  <a:srgbClr val="FFFFFF">
                    <a:alpha val="54000"/>
                  </a:srgbClr>
                </a:gs>
                <a:gs pos="100000">
                  <a:srgbClr val="FFFFFF">
                    <a:alpha val="21500"/>
                  </a:srgbClr>
                </a:gs>
              </a:gsLst>
              <a:lin ang="5400000"/>
            </a:gradFill>
          </p:spPr>
        </p:sp>
        <p:sp>
          <p:nvSpPr>
            <p:cNvPr name="TextBox 15" id="15"/>
            <p:cNvSpPr txBox="true"/>
            <p:nvPr/>
          </p:nvSpPr>
          <p:spPr>
            <a:xfrm>
              <a:off x="0" y="-38100"/>
              <a:ext cx="4143369" cy="533265"/>
            </a:xfrm>
            <a:prstGeom prst="rect">
              <a:avLst/>
            </a:prstGeom>
          </p:spPr>
          <p:txBody>
            <a:bodyPr anchor="ctr" rtlCol="false" tIns="50800" lIns="50800" bIns="50800" rIns="50800"/>
            <a:lstStyle/>
            <a:p>
              <a:pPr algn="ctr">
                <a:lnSpc>
                  <a:spcPts val="2078"/>
                </a:lnSpc>
              </a:pPr>
            </a:p>
          </p:txBody>
        </p:sp>
      </p:grpSp>
      <p:sp>
        <p:nvSpPr>
          <p:cNvPr name="Freeform 16" id="16"/>
          <p:cNvSpPr/>
          <p:nvPr/>
        </p:nvSpPr>
        <p:spPr>
          <a:xfrm flipH="false" flipV="false" rot="-10800000">
            <a:off x="10116522" y="9222171"/>
            <a:ext cx="9281250" cy="4640625"/>
          </a:xfrm>
          <a:custGeom>
            <a:avLst/>
            <a:gdLst/>
            <a:ahLst/>
            <a:cxnLst/>
            <a:rect r="r" b="b" t="t" l="l"/>
            <a:pathLst>
              <a:path h="4640625" w="9281250">
                <a:moveTo>
                  <a:pt x="0" y="0"/>
                </a:moveTo>
                <a:lnTo>
                  <a:pt x="9281250" y="0"/>
                </a:lnTo>
                <a:lnTo>
                  <a:pt x="9281250" y="4640625"/>
                </a:lnTo>
                <a:lnTo>
                  <a:pt x="0" y="46406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10800000">
            <a:off x="971550" y="-3324521"/>
            <a:ext cx="7334017" cy="3667009"/>
          </a:xfrm>
          <a:custGeom>
            <a:avLst/>
            <a:gdLst/>
            <a:ahLst/>
            <a:cxnLst/>
            <a:rect r="r" b="b" t="t" l="l"/>
            <a:pathLst>
              <a:path h="3667009" w="7334017">
                <a:moveTo>
                  <a:pt x="7334017" y="0"/>
                </a:moveTo>
                <a:lnTo>
                  <a:pt x="0" y="0"/>
                </a:lnTo>
                <a:lnTo>
                  <a:pt x="0" y="3667009"/>
                </a:lnTo>
                <a:lnTo>
                  <a:pt x="7334017" y="3667009"/>
                </a:lnTo>
                <a:lnTo>
                  <a:pt x="73340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10800000">
            <a:off x="8268687" y="-342488"/>
            <a:ext cx="10923063" cy="684975"/>
            <a:chOff x="0" y="0"/>
            <a:chExt cx="2891335" cy="181313"/>
          </a:xfrm>
        </p:grpSpPr>
        <p:sp>
          <p:nvSpPr>
            <p:cNvPr name="Freeform 19" id="19"/>
            <p:cNvSpPr/>
            <p:nvPr/>
          </p:nvSpPr>
          <p:spPr>
            <a:xfrm flipH="false" flipV="false" rot="0">
              <a:off x="0" y="0"/>
              <a:ext cx="2891335" cy="181313"/>
            </a:xfrm>
            <a:custGeom>
              <a:avLst/>
              <a:gdLst/>
              <a:ahLst/>
              <a:cxnLst/>
              <a:rect r="r" b="b" t="t" l="l"/>
              <a:pathLst>
                <a:path h="181313" w="2891335">
                  <a:moveTo>
                    <a:pt x="0" y="0"/>
                  </a:moveTo>
                  <a:lnTo>
                    <a:pt x="2891335" y="0"/>
                  </a:lnTo>
                  <a:lnTo>
                    <a:pt x="2891335" y="181313"/>
                  </a:lnTo>
                  <a:lnTo>
                    <a:pt x="0" y="181313"/>
                  </a:lnTo>
                  <a:close/>
                </a:path>
              </a:pathLst>
            </a:custGeom>
            <a:solidFill>
              <a:srgbClr val="04223C"/>
            </a:solidFill>
          </p:spPr>
        </p:sp>
        <p:sp>
          <p:nvSpPr>
            <p:cNvPr name="TextBox 20" id="20"/>
            <p:cNvSpPr txBox="true"/>
            <p:nvPr/>
          </p:nvSpPr>
          <p:spPr>
            <a:xfrm>
              <a:off x="0" y="-38100"/>
              <a:ext cx="2891335" cy="219413"/>
            </a:xfrm>
            <a:prstGeom prst="rect">
              <a:avLst/>
            </a:prstGeom>
          </p:spPr>
          <p:txBody>
            <a:bodyPr anchor="ctr" rtlCol="false" tIns="48876" lIns="48876" bIns="48876" rIns="48876"/>
            <a:lstStyle/>
            <a:p>
              <a:pPr algn="ctr">
                <a:lnSpc>
                  <a:spcPts val="2078"/>
                </a:lnSpc>
              </a:pPr>
            </a:p>
          </p:txBody>
        </p:sp>
      </p:grpSp>
      <p:sp>
        <p:nvSpPr>
          <p:cNvPr name="Freeform 21" id="21"/>
          <p:cNvSpPr/>
          <p:nvPr/>
        </p:nvSpPr>
        <p:spPr>
          <a:xfrm flipH="true" flipV="true" rot="0">
            <a:off x="4091925" y="2914105"/>
            <a:ext cx="805739" cy="1005457"/>
          </a:xfrm>
          <a:custGeom>
            <a:avLst/>
            <a:gdLst/>
            <a:ahLst/>
            <a:cxnLst/>
            <a:rect r="r" b="b" t="t" l="l"/>
            <a:pathLst>
              <a:path h="1005457" w="805739">
                <a:moveTo>
                  <a:pt x="805739" y="1005457"/>
                </a:moveTo>
                <a:lnTo>
                  <a:pt x="0" y="1005457"/>
                </a:lnTo>
                <a:lnTo>
                  <a:pt x="0" y="0"/>
                </a:lnTo>
                <a:lnTo>
                  <a:pt x="805739" y="0"/>
                </a:lnTo>
                <a:lnTo>
                  <a:pt x="805739" y="1005457"/>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2" id="22"/>
          <p:cNvSpPr txBox="true"/>
          <p:nvPr/>
        </p:nvSpPr>
        <p:spPr>
          <a:xfrm rot="0">
            <a:off x="4091925" y="1224570"/>
            <a:ext cx="11425142" cy="1152525"/>
          </a:xfrm>
          <a:prstGeom prst="rect">
            <a:avLst/>
          </a:prstGeom>
        </p:spPr>
        <p:txBody>
          <a:bodyPr anchor="t" rtlCol="false" tIns="0" lIns="0" bIns="0" rIns="0">
            <a:spAutoFit/>
          </a:bodyPr>
          <a:lstStyle/>
          <a:p>
            <a:pPr algn="l">
              <a:lnSpc>
                <a:spcPts val="9150"/>
              </a:lnSpc>
            </a:pPr>
            <a:r>
              <a:rPr lang="en-US" sz="7500" b="true">
                <a:solidFill>
                  <a:srgbClr val="40A8CD"/>
                </a:solidFill>
                <a:latin typeface="Nourd Bold"/>
                <a:ea typeface="Nourd Bold"/>
                <a:cs typeface="Nourd Bold"/>
                <a:sym typeface="Nourd Bold"/>
              </a:rPr>
              <a:t>Tujuan</a:t>
            </a:r>
          </a:p>
        </p:txBody>
      </p:sp>
      <p:sp>
        <p:nvSpPr>
          <p:cNvPr name="TextBox 23" id="23"/>
          <p:cNvSpPr txBox="true"/>
          <p:nvPr/>
        </p:nvSpPr>
        <p:spPr>
          <a:xfrm rot="0">
            <a:off x="5168586" y="2821716"/>
            <a:ext cx="4947936" cy="2612802"/>
          </a:xfrm>
          <a:prstGeom prst="rect">
            <a:avLst/>
          </a:prstGeom>
        </p:spPr>
        <p:txBody>
          <a:bodyPr anchor="t" rtlCol="false" tIns="0" lIns="0" bIns="0" rIns="0">
            <a:spAutoFit/>
          </a:bodyPr>
          <a:lstStyle/>
          <a:p>
            <a:pPr algn="just">
              <a:lnSpc>
                <a:spcPts val="3499"/>
              </a:lnSpc>
            </a:pPr>
            <a:r>
              <a:rPr lang="en-US" sz="2499">
                <a:solidFill>
                  <a:srgbClr val="04223C"/>
                </a:solidFill>
                <a:latin typeface="Nourd"/>
                <a:ea typeface="Nourd"/>
                <a:cs typeface="Nourd"/>
                <a:sym typeface="Nourd"/>
              </a:rPr>
              <a:t>Mengembangkan sistem monitoring kualitas air berbasis IoT yang mampu menampilkan data pH, kadar oksigen terlarut, dan suhu secara real-time melalui aplikasi mobile.</a:t>
            </a:r>
          </a:p>
        </p:txBody>
      </p:sp>
      <p:sp>
        <p:nvSpPr>
          <p:cNvPr name="TextBox 24" id="24"/>
          <p:cNvSpPr txBox="true"/>
          <p:nvPr/>
        </p:nvSpPr>
        <p:spPr>
          <a:xfrm rot="0">
            <a:off x="5168586" y="5965280"/>
            <a:ext cx="4835458" cy="2174689"/>
          </a:xfrm>
          <a:prstGeom prst="rect">
            <a:avLst/>
          </a:prstGeom>
        </p:spPr>
        <p:txBody>
          <a:bodyPr anchor="t" rtlCol="false" tIns="0" lIns="0" bIns="0" rIns="0">
            <a:spAutoFit/>
          </a:bodyPr>
          <a:lstStyle/>
          <a:p>
            <a:pPr algn="just" marL="0" indent="0" lvl="1">
              <a:lnSpc>
                <a:spcPts val="3499"/>
              </a:lnSpc>
              <a:spcBef>
                <a:spcPct val="0"/>
              </a:spcBef>
            </a:pPr>
            <a:r>
              <a:rPr lang="en-US" sz="2499">
                <a:solidFill>
                  <a:srgbClr val="04223C"/>
                </a:solidFill>
                <a:latin typeface="Nourd"/>
                <a:ea typeface="Nourd"/>
                <a:cs typeface="Nourd"/>
                <a:sym typeface="Nourd"/>
              </a:rPr>
              <a:t>Memberikan fitur kontrol aerator jarak jauh yang memungkinkan pengguna untuk mengatur tingkat oksigen di dalam air kapan saja melalui internet.</a:t>
            </a:r>
          </a:p>
        </p:txBody>
      </p:sp>
      <p:sp>
        <p:nvSpPr>
          <p:cNvPr name="TextBox 25" id="25"/>
          <p:cNvSpPr txBox="true"/>
          <p:nvPr/>
        </p:nvSpPr>
        <p:spPr>
          <a:xfrm rot="0">
            <a:off x="4091925" y="3085046"/>
            <a:ext cx="805739" cy="596901"/>
          </a:xfrm>
          <a:prstGeom prst="rect">
            <a:avLst/>
          </a:prstGeom>
        </p:spPr>
        <p:txBody>
          <a:bodyPr anchor="t" rtlCol="false" tIns="0" lIns="0" bIns="0" rIns="0">
            <a:spAutoFit/>
          </a:bodyPr>
          <a:lstStyle/>
          <a:p>
            <a:pPr algn="ctr">
              <a:lnSpc>
                <a:spcPts val="4899"/>
              </a:lnSpc>
            </a:pPr>
            <a:r>
              <a:rPr lang="en-US" b="true" sz="3499">
                <a:solidFill>
                  <a:srgbClr val="04223C"/>
                </a:solidFill>
                <a:latin typeface="Nourd Bold"/>
                <a:ea typeface="Nourd Bold"/>
                <a:cs typeface="Nourd Bold"/>
                <a:sym typeface="Nourd Bold"/>
              </a:rPr>
              <a:t>1</a:t>
            </a:r>
          </a:p>
        </p:txBody>
      </p:sp>
      <p:sp>
        <p:nvSpPr>
          <p:cNvPr name="Freeform 26" id="26"/>
          <p:cNvSpPr/>
          <p:nvPr/>
        </p:nvSpPr>
        <p:spPr>
          <a:xfrm flipH="true" flipV="true" rot="0">
            <a:off x="11070160" y="2914105"/>
            <a:ext cx="805739" cy="1005457"/>
          </a:xfrm>
          <a:custGeom>
            <a:avLst/>
            <a:gdLst/>
            <a:ahLst/>
            <a:cxnLst/>
            <a:rect r="r" b="b" t="t" l="l"/>
            <a:pathLst>
              <a:path h="1005457" w="805739">
                <a:moveTo>
                  <a:pt x="805739" y="1005457"/>
                </a:moveTo>
                <a:lnTo>
                  <a:pt x="0" y="1005457"/>
                </a:lnTo>
                <a:lnTo>
                  <a:pt x="0" y="0"/>
                </a:lnTo>
                <a:lnTo>
                  <a:pt x="805739" y="0"/>
                </a:lnTo>
                <a:lnTo>
                  <a:pt x="805739" y="1005457"/>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7" id="27"/>
          <p:cNvSpPr txBox="true"/>
          <p:nvPr/>
        </p:nvSpPr>
        <p:spPr>
          <a:xfrm rot="0">
            <a:off x="11070160" y="3085046"/>
            <a:ext cx="805739" cy="596901"/>
          </a:xfrm>
          <a:prstGeom prst="rect">
            <a:avLst/>
          </a:prstGeom>
        </p:spPr>
        <p:txBody>
          <a:bodyPr anchor="t" rtlCol="false" tIns="0" lIns="0" bIns="0" rIns="0">
            <a:spAutoFit/>
          </a:bodyPr>
          <a:lstStyle/>
          <a:p>
            <a:pPr algn="ctr">
              <a:lnSpc>
                <a:spcPts val="4899"/>
              </a:lnSpc>
            </a:pPr>
            <a:r>
              <a:rPr lang="en-US" b="true" sz="3499">
                <a:solidFill>
                  <a:srgbClr val="04223C"/>
                </a:solidFill>
                <a:latin typeface="Nourd Bold"/>
                <a:ea typeface="Nourd Bold"/>
                <a:cs typeface="Nourd Bold"/>
                <a:sym typeface="Nourd Bold"/>
              </a:rPr>
              <a:t>2</a:t>
            </a:r>
          </a:p>
        </p:txBody>
      </p:sp>
      <p:sp>
        <p:nvSpPr>
          <p:cNvPr name="TextBox 28" id="28"/>
          <p:cNvSpPr txBox="true"/>
          <p:nvPr/>
        </p:nvSpPr>
        <p:spPr>
          <a:xfrm rot="0">
            <a:off x="12142599" y="2866480"/>
            <a:ext cx="4835458" cy="2613025"/>
          </a:xfrm>
          <a:prstGeom prst="rect">
            <a:avLst/>
          </a:prstGeom>
        </p:spPr>
        <p:txBody>
          <a:bodyPr anchor="t" rtlCol="false" tIns="0" lIns="0" bIns="0" rIns="0">
            <a:spAutoFit/>
          </a:bodyPr>
          <a:lstStyle/>
          <a:p>
            <a:pPr algn="just" marL="0" indent="0" lvl="1">
              <a:lnSpc>
                <a:spcPts val="3499"/>
              </a:lnSpc>
              <a:spcBef>
                <a:spcPct val="0"/>
              </a:spcBef>
            </a:pPr>
            <a:r>
              <a:rPr lang="en-US" sz="2499">
                <a:solidFill>
                  <a:srgbClr val="04223C"/>
                </a:solidFill>
                <a:latin typeface="Nourd"/>
                <a:ea typeface="Nourd"/>
                <a:cs typeface="Nourd"/>
                <a:sym typeface="Nourd"/>
              </a:rPr>
              <a:t>Meningkatkan efisiensi pengelolaan kualitas air pada sektor budidaya perikanan dan industri air lainnya dengan teknologi yang mudah digunakan dan hemat biaya.</a:t>
            </a:r>
          </a:p>
        </p:txBody>
      </p:sp>
      <p:sp>
        <p:nvSpPr>
          <p:cNvPr name="Freeform 29" id="29"/>
          <p:cNvSpPr/>
          <p:nvPr/>
        </p:nvSpPr>
        <p:spPr>
          <a:xfrm flipH="true" flipV="true" rot="0">
            <a:off x="4091925" y="6012905"/>
            <a:ext cx="805739" cy="1005457"/>
          </a:xfrm>
          <a:custGeom>
            <a:avLst/>
            <a:gdLst/>
            <a:ahLst/>
            <a:cxnLst/>
            <a:rect r="r" b="b" t="t" l="l"/>
            <a:pathLst>
              <a:path h="1005457" w="805739">
                <a:moveTo>
                  <a:pt x="805739" y="1005457"/>
                </a:moveTo>
                <a:lnTo>
                  <a:pt x="0" y="1005457"/>
                </a:lnTo>
                <a:lnTo>
                  <a:pt x="0" y="0"/>
                </a:lnTo>
                <a:lnTo>
                  <a:pt x="805739" y="0"/>
                </a:lnTo>
                <a:lnTo>
                  <a:pt x="805739" y="1005457"/>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0" id="30"/>
          <p:cNvSpPr txBox="true"/>
          <p:nvPr/>
        </p:nvSpPr>
        <p:spPr>
          <a:xfrm rot="0">
            <a:off x="4091925" y="6183846"/>
            <a:ext cx="805739" cy="596901"/>
          </a:xfrm>
          <a:prstGeom prst="rect">
            <a:avLst/>
          </a:prstGeom>
        </p:spPr>
        <p:txBody>
          <a:bodyPr anchor="t" rtlCol="false" tIns="0" lIns="0" bIns="0" rIns="0">
            <a:spAutoFit/>
          </a:bodyPr>
          <a:lstStyle/>
          <a:p>
            <a:pPr algn="ctr">
              <a:lnSpc>
                <a:spcPts val="4899"/>
              </a:lnSpc>
            </a:pPr>
            <a:r>
              <a:rPr lang="en-US" b="true" sz="3499">
                <a:solidFill>
                  <a:srgbClr val="04223C"/>
                </a:solidFill>
                <a:latin typeface="Nourd Bold"/>
                <a:ea typeface="Nourd Bold"/>
                <a:cs typeface="Nourd Bold"/>
                <a:sym typeface="Nourd Bold"/>
              </a:rPr>
              <a:t>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51814" y="2646567"/>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451814" y="5480210"/>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3759899" y="2914571"/>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3759899" y="5748214"/>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312917" y="1711428"/>
            <a:ext cx="1883948" cy="1883948"/>
          </a:xfrm>
          <a:custGeom>
            <a:avLst/>
            <a:gdLst/>
            <a:ahLst/>
            <a:cxnLst/>
            <a:rect r="r" b="b" t="t" l="l"/>
            <a:pathLst>
              <a:path h="1883948" w="1883948">
                <a:moveTo>
                  <a:pt x="0" y="0"/>
                </a:moveTo>
                <a:lnTo>
                  <a:pt x="1883948" y="0"/>
                </a:lnTo>
                <a:lnTo>
                  <a:pt x="1883948" y="1883948"/>
                </a:lnTo>
                <a:lnTo>
                  <a:pt x="0" y="18839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738434" y="1711428"/>
            <a:ext cx="1202677" cy="1202677"/>
          </a:xfrm>
          <a:custGeom>
            <a:avLst/>
            <a:gdLst/>
            <a:ahLst/>
            <a:cxnLst/>
            <a:rect r="r" b="b" t="t" l="l"/>
            <a:pathLst>
              <a:path h="1202677" w="1202677">
                <a:moveTo>
                  <a:pt x="0" y="0"/>
                </a:moveTo>
                <a:lnTo>
                  <a:pt x="1202676" y="0"/>
                </a:lnTo>
                <a:lnTo>
                  <a:pt x="1202676" y="1202677"/>
                </a:lnTo>
                <a:lnTo>
                  <a:pt x="0" y="12026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0800000">
            <a:off x="1706937" y="425887"/>
            <a:ext cx="1168661" cy="1168661"/>
          </a:xfrm>
          <a:custGeom>
            <a:avLst/>
            <a:gdLst/>
            <a:ahLst/>
            <a:cxnLst/>
            <a:rect r="r" b="b" t="t" l="l"/>
            <a:pathLst>
              <a:path h="1168661" w="1168661">
                <a:moveTo>
                  <a:pt x="0" y="0"/>
                </a:moveTo>
                <a:lnTo>
                  <a:pt x="1168660" y="0"/>
                </a:lnTo>
                <a:lnTo>
                  <a:pt x="1168660" y="1168661"/>
                </a:lnTo>
                <a:lnTo>
                  <a:pt x="0" y="11686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94193">
            <a:off x="-288851" y="-317006"/>
            <a:ext cx="1886072" cy="1886072"/>
          </a:xfrm>
          <a:custGeom>
            <a:avLst/>
            <a:gdLst/>
            <a:ahLst/>
            <a:cxnLst/>
            <a:rect r="r" b="b" t="t" l="l"/>
            <a:pathLst>
              <a:path h="1886072" w="1886072">
                <a:moveTo>
                  <a:pt x="0" y="0"/>
                </a:moveTo>
                <a:lnTo>
                  <a:pt x="1886071" y="0"/>
                </a:lnTo>
                <a:lnTo>
                  <a:pt x="1886071" y="1886072"/>
                </a:lnTo>
                <a:lnTo>
                  <a:pt x="0" y="18860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800000">
            <a:off x="2875597" y="9336132"/>
            <a:ext cx="4888040" cy="1015888"/>
          </a:xfrm>
          <a:custGeom>
            <a:avLst/>
            <a:gdLst/>
            <a:ahLst/>
            <a:cxnLst/>
            <a:rect r="r" b="b" t="t" l="l"/>
            <a:pathLst>
              <a:path h="1015888" w="4888040">
                <a:moveTo>
                  <a:pt x="0" y="0"/>
                </a:moveTo>
                <a:lnTo>
                  <a:pt x="4888041" y="0"/>
                </a:lnTo>
                <a:lnTo>
                  <a:pt x="4888041"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800000">
            <a:off x="7782688" y="9337492"/>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12689778" y="9338853"/>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grpSp>
        <p:nvGrpSpPr>
          <p:cNvPr name="Group 13" id="13"/>
          <p:cNvGrpSpPr/>
          <p:nvPr/>
        </p:nvGrpSpPr>
        <p:grpSpPr>
          <a:xfrm rot="0">
            <a:off x="2875597" y="9127948"/>
            <a:ext cx="15731854" cy="1880081"/>
            <a:chOff x="0" y="0"/>
            <a:chExt cx="4143369" cy="495165"/>
          </a:xfrm>
        </p:grpSpPr>
        <p:sp>
          <p:nvSpPr>
            <p:cNvPr name="Freeform 14" id="14"/>
            <p:cNvSpPr/>
            <p:nvPr/>
          </p:nvSpPr>
          <p:spPr>
            <a:xfrm flipH="false" flipV="false" rot="0">
              <a:off x="0" y="0"/>
              <a:ext cx="4143369" cy="495165"/>
            </a:xfrm>
            <a:custGeom>
              <a:avLst/>
              <a:gdLst/>
              <a:ahLst/>
              <a:cxnLst/>
              <a:rect r="r" b="b" t="t" l="l"/>
              <a:pathLst>
                <a:path h="495165" w="4143369">
                  <a:moveTo>
                    <a:pt x="0" y="0"/>
                  </a:moveTo>
                  <a:lnTo>
                    <a:pt x="4143369" y="0"/>
                  </a:lnTo>
                  <a:lnTo>
                    <a:pt x="4143369" y="495165"/>
                  </a:lnTo>
                  <a:lnTo>
                    <a:pt x="0" y="495165"/>
                  </a:lnTo>
                  <a:close/>
                </a:path>
              </a:pathLst>
            </a:custGeom>
            <a:gradFill rotWithShape="true">
              <a:gsLst>
                <a:gs pos="0">
                  <a:srgbClr val="FFFFFF">
                    <a:alpha val="100000"/>
                  </a:srgbClr>
                </a:gs>
                <a:gs pos="33333">
                  <a:srgbClr val="FFFFFF">
                    <a:alpha val="71000"/>
                  </a:srgbClr>
                </a:gs>
                <a:gs pos="66667">
                  <a:srgbClr val="FFFFFF">
                    <a:alpha val="54000"/>
                  </a:srgbClr>
                </a:gs>
                <a:gs pos="100000">
                  <a:srgbClr val="FFFFFF">
                    <a:alpha val="21500"/>
                  </a:srgbClr>
                </a:gs>
              </a:gsLst>
              <a:lin ang="5400000"/>
            </a:gradFill>
          </p:spPr>
        </p:sp>
        <p:sp>
          <p:nvSpPr>
            <p:cNvPr name="TextBox 15" id="15"/>
            <p:cNvSpPr txBox="true"/>
            <p:nvPr/>
          </p:nvSpPr>
          <p:spPr>
            <a:xfrm>
              <a:off x="0" y="-38100"/>
              <a:ext cx="4143369" cy="533265"/>
            </a:xfrm>
            <a:prstGeom prst="rect">
              <a:avLst/>
            </a:prstGeom>
          </p:spPr>
          <p:txBody>
            <a:bodyPr anchor="ctr" rtlCol="false" tIns="50800" lIns="50800" bIns="50800" rIns="50800"/>
            <a:lstStyle/>
            <a:p>
              <a:pPr algn="ctr">
                <a:lnSpc>
                  <a:spcPts val="2078"/>
                </a:lnSpc>
              </a:pPr>
            </a:p>
          </p:txBody>
        </p:sp>
      </p:grpSp>
      <p:sp>
        <p:nvSpPr>
          <p:cNvPr name="Freeform 16" id="16"/>
          <p:cNvSpPr/>
          <p:nvPr/>
        </p:nvSpPr>
        <p:spPr>
          <a:xfrm flipH="false" flipV="false" rot="-10800000">
            <a:off x="10116522" y="9222171"/>
            <a:ext cx="9281250" cy="4640625"/>
          </a:xfrm>
          <a:custGeom>
            <a:avLst/>
            <a:gdLst/>
            <a:ahLst/>
            <a:cxnLst/>
            <a:rect r="r" b="b" t="t" l="l"/>
            <a:pathLst>
              <a:path h="4640625" w="9281250">
                <a:moveTo>
                  <a:pt x="0" y="0"/>
                </a:moveTo>
                <a:lnTo>
                  <a:pt x="9281250" y="0"/>
                </a:lnTo>
                <a:lnTo>
                  <a:pt x="9281250" y="4640625"/>
                </a:lnTo>
                <a:lnTo>
                  <a:pt x="0" y="46406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10800000">
            <a:off x="971550" y="-3324521"/>
            <a:ext cx="7334017" cy="3667009"/>
          </a:xfrm>
          <a:custGeom>
            <a:avLst/>
            <a:gdLst/>
            <a:ahLst/>
            <a:cxnLst/>
            <a:rect r="r" b="b" t="t" l="l"/>
            <a:pathLst>
              <a:path h="3667009" w="7334017">
                <a:moveTo>
                  <a:pt x="7334017" y="0"/>
                </a:moveTo>
                <a:lnTo>
                  <a:pt x="0" y="0"/>
                </a:lnTo>
                <a:lnTo>
                  <a:pt x="0" y="3667009"/>
                </a:lnTo>
                <a:lnTo>
                  <a:pt x="7334017" y="3667009"/>
                </a:lnTo>
                <a:lnTo>
                  <a:pt x="73340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10800000">
            <a:off x="8268687" y="-342488"/>
            <a:ext cx="10923063" cy="684975"/>
            <a:chOff x="0" y="0"/>
            <a:chExt cx="2891335" cy="181313"/>
          </a:xfrm>
        </p:grpSpPr>
        <p:sp>
          <p:nvSpPr>
            <p:cNvPr name="Freeform 19" id="19"/>
            <p:cNvSpPr/>
            <p:nvPr/>
          </p:nvSpPr>
          <p:spPr>
            <a:xfrm flipH="false" flipV="false" rot="0">
              <a:off x="0" y="0"/>
              <a:ext cx="2891335" cy="181313"/>
            </a:xfrm>
            <a:custGeom>
              <a:avLst/>
              <a:gdLst/>
              <a:ahLst/>
              <a:cxnLst/>
              <a:rect r="r" b="b" t="t" l="l"/>
              <a:pathLst>
                <a:path h="181313" w="2891335">
                  <a:moveTo>
                    <a:pt x="0" y="0"/>
                  </a:moveTo>
                  <a:lnTo>
                    <a:pt x="2891335" y="0"/>
                  </a:lnTo>
                  <a:lnTo>
                    <a:pt x="2891335" y="181313"/>
                  </a:lnTo>
                  <a:lnTo>
                    <a:pt x="0" y="181313"/>
                  </a:lnTo>
                  <a:close/>
                </a:path>
              </a:pathLst>
            </a:custGeom>
            <a:solidFill>
              <a:srgbClr val="04223C"/>
            </a:solidFill>
          </p:spPr>
        </p:sp>
        <p:sp>
          <p:nvSpPr>
            <p:cNvPr name="TextBox 20" id="20"/>
            <p:cNvSpPr txBox="true"/>
            <p:nvPr/>
          </p:nvSpPr>
          <p:spPr>
            <a:xfrm>
              <a:off x="0" y="-38100"/>
              <a:ext cx="2891335" cy="219413"/>
            </a:xfrm>
            <a:prstGeom prst="rect">
              <a:avLst/>
            </a:prstGeom>
          </p:spPr>
          <p:txBody>
            <a:bodyPr anchor="ctr" rtlCol="false" tIns="48876" lIns="48876" bIns="48876" rIns="48876"/>
            <a:lstStyle/>
            <a:p>
              <a:pPr algn="ctr">
                <a:lnSpc>
                  <a:spcPts val="2078"/>
                </a:lnSpc>
              </a:pPr>
            </a:p>
          </p:txBody>
        </p:sp>
      </p:grpSp>
      <p:sp>
        <p:nvSpPr>
          <p:cNvPr name="Freeform 21" id="21"/>
          <p:cNvSpPr/>
          <p:nvPr/>
        </p:nvSpPr>
        <p:spPr>
          <a:xfrm flipH="false" flipV="false" rot="0">
            <a:off x="4091925" y="2869341"/>
            <a:ext cx="726034" cy="726034"/>
          </a:xfrm>
          <a:custGeom>
            <a:avLst/>
            <a:gdLst/>
            <a:ahLst/>
            <a:cxnLst/>
            <a:rect r="r" b="b" t="t" l="l"/>
            <a:pathLst>
              <a:path h="726034" w="726034">
                <a:moveTo>
                  <a:pt x="0" y="0"/>
                </a:moveTo>
                <a:lnTo>
                  <a:pt x="726034" y="0"/>
                </a:lnTo>
                <a:lnTo>
                  <a:pt x="726034" y="726035"/>
                </a:lnTo>
                <a:lnTo>
                  <a:pt x="0" y="72603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2" id="22"/>
          <p:cNvSpPr txBox="true"/>
          <p:nvPr/>
        </p:nvSpPr>
        <p:spPr>
          <a:xfrm rot="0">
            <a:off x="4091925" y="1224570"/>
            <a:ext cx="11425142" cy="1152525"/>
          </a:xfrm>
          <a:prstGeom prst="rect">
            <a:avLst/>
          </a:prstGeom>
        </p:spPr>
        <p:txBody>
          <a:bodyPr anchor="t" rtlCol="false" tIns="0" lIns="0" bIns="0" rIns="0">
            <a:spAutoFit/>
          </a:bodyPr>
          <a:lstStyle/>
          <a:p>
            <a:pPr algn="l">
              <a:lnSpc>
                <a:spcPts val="9150"/>
              </a:lnSpc>
            </a:pPr>
            <a:r>
              <a:rPr lang="en-US" sz="7500" b="true">
                <a:solidFill>
                  <a:srgbClr val="40A8CD"/>
                </a:solidFill>
                <a:latin typeface="Nourd Bold"/>
                <a:ea typeface="Nourd Bold"/>
                <a:cs typeface="Nourd Bold"/>
                <a:sym typeface="Nourd Bold"/>
              </a:rPr>
              <a:t>Manfaat</a:t>
            </a:r>
          </a:p>
        </p:txBody>
      </p:sp>
      <p:sp>
        <p:nvSpPr>
          <p:cNvPr name="TextBox 23" id="23"/>
          <p:cNvSpPr txBox="true"/>
          <p:nvPr/>
        </p:nvSpPr>
        <p:spPr>
          <a:xfrm rot="0">
            <a:off x="5168586" y="2821716"/>
            <a:ext cx="5572938" cy="1736576"/>
          </a:xfrm>
          <a:prstGeom prst="rect">
            <a:avLst/>
          </a:prstGeom>
        </p:spPr>
        <p:txBody>
          <a:bodyPr anchor="t" rtlCol="false" tIns="0" lIns="0" bIns="0" rIns="0">
            <a:spAutoFit/>
          </a:bodyPr>
          <a:lstStyle/>
          <a:p>
            <a:pPr algn="l">
              <a:lnSpc>
                <a:spcPts val="3499"/>
              </a:lnSpc>
            </a:pPr>
            <a:r>
              <a:rPr lang="en-US" sz="2499">
                <a:solidFill>
                  <a:srgbClr val="04223C"/>
                </a:solidFill>
                <a:latin typeface="Nourd"/>
                <a:ea typeface="Nourd"/>
                <a:cs typeface="Nourd"/>
                <a:sym typeface="Nourd"/>
              </a:rPr>
              <a:t>Dapat memantau pH, estimasi kadar oksigen air, dan suhu secara real-time melalui aplikasi mobile dengan cara yang sederhana.</a:t>
            </a:r>
          </a:p>
        </p:txBody>
      </p:sp>
      <p:sp>
        <p:nvSpPr>
          <p:cNvPr name="Freeform 24" id="24"/>
          <p:cNvSpPr/>
          <p:nvPr/>
        </p:nvSpPr>
        <p:spPr>
          <a:xfrm flipH="false" flipV="false" rot="0">
            <a:off x="10928219" y="2914105"/>
            <a:ext cx="726034" cy="726034"/>
          </a:xfrm>
          <a:custGeom>
            <a:avLst/>
            <a:gdLst/>
            <a:ahLst/>
            <a:cxnLst/>
            <a:rect r="r" b="b" t="t" l="l"/>
            <a:pathLst>
              <a:path h="726034" w="726034">
                <a:moveTo>
                  <a:pt x="0" y="0"/>
                </a:moveTo>
                <a:lnTo>
                  <a:pt x="726034" y="0"/>
                </a:lnTo>
                <a:lnTo>
                  <a:pt x="726034" y="726034"/>
                </a:lnTo>
                <a:lnTo>
                  <a:pt x="0" y="72603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5" id="25"/>
          <p:cNvSpPr txBox="true"/>
          <p:nvPr/>
        </p:nvSpPr>
        <p:spPr>
          <a:xfrm rot="0">
            <a:off x="11970677" y="2821716"/>
            <a:ext cx="5572938" cy="2174689"/>
          </a:xfrm>
          <a:prstGeom prst="rect">
            <a:avLst/>
          </a:prstGeom>
        </p:spPr>
        <p:txBody>
          <a:bodyPr anchor="t" rtlCol="false" tIns="0" lIns="0" bIns="0" rIns="0">
            <a:spAutoFit/>
          </a:bodyPr>
          <a:lstStyle/>
          <a:p>
            <a:pPr algn="l">
              <a:lnSpc>
                <a:spcPts val="3499"/>
              </a:lnSpc>
            </a:pPr>
            <a:r>
              <a:rPr lang="en-US" sz="2499">
                <a:solidFill>
                  <a:srgbClr val="04223C"/>
                </a:solidFill>
                <a:latin typeface="Nourd"/>
                <a:ea typeface="Nourd"/>
                <a:cs typeface="Nourd"/>
                <a:sym typeface="Nourd"/>
              </a:rPr>
              <a:t>Penggunaan sensor pH dan sensor suhu sebagai indikator oksigen mengurangi biaya instalasi dan operasional dibandingkan penggunaan sensor oksigen terlarut konvensional.</a:t>
            </a:r>
          </a:p>
        </p:txBody>
      </p:sp>
      <p:sp>
        <p:nvSpPr>
          <p:cNvPr name="Freeform 26" id="26"/>
          <p:cNvSpPr/>
          <p:nvPr/>
        </p:nvSpPr>
        <p:spPr>
          <a:xfrm flipH="false" flipV="false" rot="0">
            <a:off x="4091925" y="5930041"/>
            <a:ext cx="726034" cy="726034"/>
          </a:xfrm>
          <a:custGeom>
            <a:avLst/>
            <a:gdLst/>
            <a:ahLst/>
            <a:cxnLst/>
            <a:rect r="r" b="b" t="t" l="l"/>
            <a:pathLst>
              <a:path h="726034" w="726034">
                <a:moveTo>
                  <a:pt x="0" y="0"/>
                </a:moveTo>
                <a:lnTo>
                  <a:pt x="726034" y="0"/>
                </a:lnTo>
                <a:lnTo>
                  <a:pt x="726034" y="726035"/>
                </a:lnTo>
                <a:lnTo>
                  <a:pt x="0" y="72603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7" id="27"/>
          <p:cNvSpPr txBox="true"/>
          <p:nvPr/>
        </p:nvSpPr>
        <p:spPr>
          <a:xfrm rot="0">
            <a:off x="5168586" y="5882416"/>
            <a:ext cx="5572938" cy="1736725"/>
          </a:xfrm>
          <a:prstGeom prst="rect">
            <a:avLst/>
          </a:prstGeom>
        </p:spPr>
        <p:txBody>
          <a:bodyPr anchor="t" rtlCol="false" tIns="0" lIns="0" bIns="0" rIns="0">
            <a:spAutoFit/>
          </a:bodyPr>
          <a:lstStyle/>
          <a:p>
            <a:pPr algn="l">
              <a:lnSpc>
                <a:spcPts val="3499"/>
              </a:lnSpc>
            </a:pPr>
            <a:r>
              <a:rPr lang="en-US" sz="2499">
                <a:solidFill>
                  <a:srgbClr val="04223C"/>
                </a:solidFill>
                <a:latin typeface="Nourd"/>
                <a:ea typeface="Nourd"/>
                <a:cs typeface="Nourd"/>
                <a:sym typeface="Nourd"/>
              </a:rPr>
              <a:t>Dapat menghidupkan atau mematikan aerator secara jarak jauh untuk menjaga kadar oksigen secara efisien dan hemat energi.</a:t>
            </a:r>
          </a:p>
        </p:txBody>
      </p:sp>
      <p:sp>
        <p:nvSpPr>
          <p:cNvPr name="TextBox 28" id="28"/>
          <p:cNvSpPr txBox="true"/>
          <p:nvPr/>
        </p:nvSpPr>
        <p:spPr>
          <a:xfrm rot="0">
            <a:off x="4091925" y="2945334"/>
            <a:ext cx="805739" cy="596901"/>
          </a:xfrm>
          <a:prstGeom prst="rect">
            <a:avLst/>
          </a:prstGeom>
        </p:spPr>
        <p:txBody>
          <a:bodyPr anchor="t" rtlCol="false" tIns="0" lIns="0" bIns="0" rIns="0">
            <a:spAutoFit/>
          </a:bodyPr>
          <a:lstStyle/>
          <a:p>
            <a:pPr algn="ctr">
              <a:lnSpc>
                <a:spcPts val="4899"/>
              </a:lnSpc>
            </a:pPr>
            <a:r>
              <a:rPr lang="en-US" b="true" sz="3499">
                <a:solidFill>
                  <a:srgbClr val="04223C"/>
                </a:solidFill>
                <a:latin typeface="Nourd Bold"/>
                <a:ea typeface="Nourd Bold"/>
                <a:cs typeface="Nourd Bold"/>
                <a:sym typeface="Nourd Bold"/>
              </a:rPr>
              <a:t>1</a:t>
            </a:r>
          </a:p>
        </p:txBody>
      </p:sp>
      <p:sp>
        <p:nvSpPr>
          <p:cNvPr name="TextBox 29" id="29"/>
          <p:cNvSpPr txBox="true"/>
          <p:nvPr/>
        </p:nvSpPr>
        <p:spPr>
          <a:xfrm rot="0">
            <a:off x="4091925" y="6029874"/>
            <a:ext cx="805739" cy="596901"/>
          </a:xfrm>
          <a:prstGeom prst="rect">
            <a:avLst/>
          </a:prstGeom>
        </p:spPr>
        <p:txBody>
          <a:bodyPr anchor="t" rtlCol="false" tIns="0" lIns="0" bIns="0" rIns="0">
            <a:spAutoFit/>
          </a:bodyPr>
          <a:lstStyle/>
          <a:p>
            <a:pPr algn="ctr">
              <a:lnSpc>
                <a:spcPts val="4899"/>
              </a:lnSpc>
            </a:pPr>
            <a:r>
              <a:rPr lang="en-US" b="true" sz="3499">
                <a:solidFill>
                  <a:srgbClr val="04223C"/>
                </a:solidFill>
                <a:latin typeface="Nourd Bold"/>
                <a:ea typeface="Nourd Bold"/>
                <a:cs typeface="Nourd Bold"/>
                <a:sym typeface="Nourd Bold"/>
              </a:rPr>
              <a:t>3</a:t>
            </a:r>
          </a:p>
        </p:txBody>
      </p:sp>
      <p:sp>
        <p:nvSpPr>
          <p:cNvPr name="TextBox 30" id="30"/>
          <p:cNvSpPr txBox="true"/>
          <p:nvPr/>
        </p:nvSpPr>
        <p:spPr>
          <a:xfrm rot="0">
            <a:off x="11008224" y="2998475"/>
            <a:ext cx="805739" cy="596901"/>
          </a:xfrm>
          <a:prstGeom prst="rect">
            <a:avLst/>
          </a:prstGeom>
        </p:spPr>
        <p:txBody>
          <a:bodyPr anchor="t" rtlCol="false" tIns="0" lIns="0" bIns="0" rIns="0">
            <a:spAutoFit/>
          </a:bodyPr>
          <a:lstStyle/>
          <a:p>
            <a:pPr algn="ctr">
              <a:lnSpc>
                <a:spcPts val="4899"/>
              </a:lnSpc>
            </a:pPr>
            <a:r>
              <a:rPr lang="en-US" b="true" sz="3499">
                <a:solidFill>
                  <a:srgbClr val="04223C"/>
                </a:solidFill>
                <a:latin typeface="Nourd Bold"/>
                <a:ea typeface="Nourd Bold"/>
                <a:cs typeface="Nourd Bold"/>
                <a:sym typeface="Nourd Bold"/>
              </a:rPr>
              <a:t>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751844" y="2646567"/>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4676864" y="5480210"/>
            <a:ext cx="8410133" cy="4205067"/>
          </a:xfrm>
          <a:custGeom>
            <a:avLst/>
            <a:gdLst/>
            <a:ahLst/>
            <a:cxnLst/>
            <a:rect r="r" b="b" t="t" l="l"/>
            <a:pathLst>
              <a:path h="4205067" w="8410133">
                <a:moveTo>
                  <a:pt x="0" y="0"/>
                </a:moveTo>
                <a:lnTo>
                  <a:pt x="8410134" y="0"/>
                </a:lnTo>
                <a:lnTo>
                  <a:pt x="8410134" y="4205067"/>
                </a:lnTo>
                <a:lnTo>
                  <a:pt x="0" y="42050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5059929" y="2914571"/>
            <a:ext cx="8410133" cy="4205067"/>
          </a:xfrm>
          <a:custGeom>
            <a:avLst/>
            <a:gdLst/>
            <a:ahLst/>
            <a:cxnLst/>
            <a:rect r="r" b="b" t="t" l="l"/>
            <a:pathLst>
              <a:path h="4205067" w="8410133">
                <a:moveTo>
                  <a:pt x="0" y="0"/>
                </a:moveTo>
                <a:lnTo>
                  <a:pt x="8410134" y="0"/>
                </a:lnTo>
                <a:lnTo>
                  <a:pt x="8410134"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4984948" y="5748214"/>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387898" y="1711428"/>
            <a:ext cx="1883948" cy="1883948"/>
          </a:xfrm>
          <a:custGeom>
            <a:avLst/>
            <a:gdLst/>
            <a:ahLst/>
            <a:cxnLst/>
            <a:rect r="r" b="b" t="t" l="l"/>
            <a:pathLst>
              <a:path h="1883948" w="1883948">
                <a:moveTo>
                  <a:pt x="0" y="0"/>
                </a:moveTo>
                <a:lnTo>
                  <a:pt x="1883948" y="0"/>
                </a:lnTo>
                <a:lnTo>
                  <a:pt x="1883948" y="1883948"/>
                </a:lnTo>
                <a:lnTo>
                  <a:pt x="0" y="18839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663453" y="1711428"/>
            <a:ext cx="1202677" cy="1202677"/>
          </a:xfrm>
          <a:custGeom>
            <a:avLst/>
            <a:gdLst/>
            <a:ahLst/>
            <a:cxnLst/>
            <a:rect r="r" b="b" t="t" l="l"/>
            <a:pathLst>
              <a:path h="1202677" w="1202677">
                <a:moveTo>
                  <a:pt x="0" y="0"/>
                </a:moveTo>
                <a:lnTo>
                  <a:pt x="1202677" y="0"/>
                </a:lnTo>
                <a:lnTo>
                  <a:pt x="1202677" y="1202677"/>
                </a:lnTo>
                <a:lnTo>
                  <a:pt x="0" y="12026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0800000">
            <a:off x="1631956" y="425887"/>
            <a:ext cx="1168661" cy="1168661"/>
          </a:xfrm>
          <a:custGeom>
            <a:avLst/>
            <a:gdLst/>
            <a:ahLst/>
            <a:cxnLst/>
            <a:rect r="r" b="b" t="t" l="l"/>
            <a:pathLst>
              <a:path h="1168661" w="1168661">
                <a:moveTo>
                  <a:pt x="0" y="0"/>
                </a:moveTo>
                <a:lnTo>
                  <a:pt x="1168661" y="0"/>
                </a:lnTo>
                <a:lnTo>
                  <a:pt x="1168661" y="1168661"/>
                </a:lnTo>
                <a:lnTo>
                  <a:pt x="0" y="11686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94193">
            <a:off x="-363832" y="-317006"/>
            <a:ext cx="1886072" cy="1886072"/>
          </a:xfrm>
          <a:custGeom>
            <a:avLst/>
            <a:gdLst/>
            <a:ahLst/>
            <a:cxnLst/>
            <a:rect r="r" b="b" t="t" l="l"/>
            <a:pathLst>
              <a:path h="1886072" w="1886072">
                <a:moveTo>
                  <a:pt x="0" y="0"/>
                </a:moveTo>
                <a:lnTo>
                  <a:pt x="1886072" y="0"/>
                </a:lnTo>
                <a:lnTo>
                  <a:pt x="1886072" y="1886072"/>
                </a:lnTo>
                <a:lnTo>
                  <a:pt x="0" y="18860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800000">
            <a:off x="2875597" y="9336132"/>
            <a:ext cx="4888040" cy="1015888"/>
          </a:xfrm>
          <a:custGeom>
            <a:avLst/>
            <a:gdLst/>
            <a:ahLst/>
            <a:cxnLst/>
            <a:rect r="r" b="b" t="t" l="l"/>
            <a:pathLst>
              <a:path h="1015888" w="4888040">
                <a:moveTo>
                  <a:pt x="0" y="0"/>
                </a:moveTo>
                <a:lnTo>
                  <a:pt x="4888041" y="0"/>
                </a:lnTo>
                <a:lnTo>
                  <a:pt x="4888041"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800000">
            <a:off x="7782688" y="9337492"/>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12689778" y="9338853"/>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grpSp>
        <p:nvGrpSpPr>
          <p:cNvPr name="Group 13" id="13"/>
          <p:cNvGrpSpPr/>
          <p:nvPr/>
        </p:nvGrpSpPr>
        <p:grpSpPr>
          <a:xfrm rot="0">
            <a:off x="2875597" y="9127948"/>
            <a:ext cx="15731854" cy="1880081"/>
            <a:chOff x="0" y="0"/>
            <a:chExt cx="4143369" cy="495165"/>
          </a:xfrm>
        </p:grpSpPr>
        <p:sp>
          <p:nvSpPr>
            <p:cNvPr name="Freeform 14" id="14"/>
            <p:cNvSpPr/>
            <p:nvPr/>
          </p:nvSpPr>
          <p:spPr>
            <a:xfrm flipH="false" flipV="false" rot="0">
              <a:off x="0" y="0"/>
              <a:ext cx="4143369" cy="495165"/>
            </a:xfrm>
            <a:custGeom>
              <a:avLst/>
              <a:gdLst/>
              <a:ahLst/>
              <a:cxnLst/>
              <a:rect r="r" b="b" t="t" l="l"/>
              <a:pathLst>
                <a:path h="495165" w="4143369">
                  <a:moveTo>
                    <a:pt x="0" y="0"/>
                  </a:moveTo>
                  <a:lnTo>
                    <a:pt x="4143369" y="0"/>
                  </a:lnTo>
                  <a:lnTo>
                    <a:pt x="4143369" y="495165"/>
                  </a:lnTo>
                  <a:lnTo>
                    <a:pt x="0" y="495165"/>
                  </a:lnTo>
                  <a:close/>
                </a:path>
              </a:pathLst>
            </a:custGeom>
            <a:gradFill rotWithShape="true">
              <a:gsLst>
                <a:gs pos="0">
                  <a:srgbClr val="FFFFFF">
                    <a:alpha val="100000"/>
                  </a:srgbClr>
                </a:gs>
                <a:gs pos="33333">
                  <a:srgbClr val="FFFFFF">
                    <a:alpha val="71000"/>
                  </a:srgbClr>
                </a:gs>
                <a:gs pos="66667">
                  <a:srgbClr val="FFFFFF">
                    <a:alpha val="54000"/>
                  </a:srgbClr>
                </a:gs>
                <a:gs pos="100000">
                  <a:srgbClr val="FFFFFF">
                    <a:alpha val="21500"/>
                  </a:srgbClr>
                </a:gs>
              </a:gsLst>
              <a:lin ang="5400000"/>
            </a:gradFill>
          </p:spPr>
        </p:sp>
        <p:sp>
          <p:nvSpPr>
            <p:cNvPr name="TextBox 15" id="15"/>
            <p:cNvSpPr txBox="true"/>
            <p:nvPr/>
          </p:nvSpPr>
          <p:spPr>
            <a:xfrm>
              <a:off x="0" y="-38100"/>
              <a:ext cx="4143369" cy="533265"/>
            </a:xfrm>
            <a:prstGeom prst="rect">
              <a:avLst/>
            </a:prstGeom>
          </p:spPr>
          <p:txBody>
            <a:bodyPr anchor="ctr" rtlCol="false" tIns="50800" lIns="50800" bIns="50800" rIns="50800"/>
            <a:lstStyle/>
            <a:p>
              <a:pPr algn="ctr">
                <a:lnSpc>
                  <a:spcPts val="2078"/>
                </a:lnSpc>
              </a:pPr>
            </a:p>
          </p:txBody>
        </p:sp>
      </p:grpSp>
      <p:sp>
        <p:nvSpPr>
          <p:cNvPr name="Freeform 16" id="16"/>
          <p:cNvSpPr/>
          <p:nvPr/>
        </p:nvSpPr>
        <p:spPr>
          <a:xfrm flipH="false" flipV="false" rot="-10800000">
            <a:off x="10116522" y="9222171"/>
            <a:ext cx="9281250" cy="4640625"/>
          </a:xfrm>
          <a:custGeom>
            <a:avLst/>
            <a:gdLst/>
            <a:ahLst/>
            <a:cxnLst/>
            <a:rect r="r" b="b" t="t" l="l"/>
            <a:pathLst>
              <a:path h="4640625" w="9281250">
                <a:moveTo>
                  <a:pt x="0" y="0"/>
                </a:moveTo>
                <a:lnTo>
                  <a:pt x="9281250" y="0"/>
                </a:lnTo>
                <a:lnTo>
                  <a:pt x="9281250" y="4640625"/>
                </a:lnTo>
                <a:lnTo>
                  <a:pt x="0" y="46406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10800000">
            <a:off x="896570" y="-3324521"/>
            <a:ext cx="7334017" cy="3667009"/>
          </a:xfrm>
          <a:custGeom>
            <a:avLst/>
            <a:gdLst/>
            <a:ahLst/>
            <a:cxnLst/>
            <a:rect r="r" b="b" t="t" l="l"/>
            <a:pathLst>
              <a:path h="3667009" w="7334017">
                <a:moveTo>
                  <a:pt x="7334017" y="0"/>
                </a:moveTo>
                <a:lnTo>
                  <a:pt x="0" y="0"/>
                </a:lnTo>
                <a:lnTo>
                  <a:pt x="0" y="3667009"/>
                </a:lnTo>
                <a:lnTo>
                  <a:pt x="7334017" y="3667009"/>
                </a:lnTo>
                <a:lnTo>
                  <a:pt x="73340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10800000">
            <a:off x="8268687" y="-342488"/>
            <a:ext cx="10923063" cy="684975"/>
            <a:chOff x="0" y="0"/>
            <a:chExt cx="2891335" cy="181313"/>
          </a:xfrm>
        </p:grpSpPr>
        <p:sp>
          <p:nvSpPr>
            <p:cNvPr name="Freeform 19" id="19"/>
            <p:cNvSpPr/>
            <p:nvPr/>
          </p:nvSpPr>
          <p:spPr>
            <a:xfrm flipH="false" flipV="false" rot="0">
              <a:off x="0" y="0"/>
              <a:ext cx="2891335" cy="181313"/>
            </a:xfrm>
            <a:custGeom>
              <a:avLst/>
              <a:gdLst/>
              <a:ahLst/>
              <a:cxnLst/>
              <a:rect r="r" b="b" t="t" l="l"/>
              <a:pathLst>
                <a:path h="181313" w="2891335">
                  <a:moveTo>
                    <a:pt x="0" y="0"/>
                  </a:moveTo>
                  <a:lnTo>
                    <a:pt x="2891335" y="0"/>
                  </a:lnTo>
                  <a:lnTo>
                    <a:pt x="2891335" y="181313"/>
                  </a:lnTo>
                  <a:lnTo>
                    <a:pt x="0" y="181313"/>
                  </a:lnTo>
                  <a:close/>
                </a:path>
              </a:pathLst>
            </a:custGeom>
            <a:solidFill>
              <a:srgbClr val="04223C"/>
            </a:solidFill>
          </p:spPr>
        </p:sp>
        <p:sp>
          <p:nvSpPr>
            <p:cNvPr name="TextBox 20" id="20"/>
            <p:cNvSpPr txBox="true"/>
            <p:nvPr/>
          </p:nvSpPr>
          <p:spPr>
            <a:xfrm>
              <a:off x="0" y="-38100"/>
              <a:ext cx="2891335" cy="219413"/>
            </a:xfrm>
            <a:prstGeom prst="rect">
              <a:avLst/>
            </a:prstGeom>
          </p:spPr>
          <p:txBody>
            <a:bodyPr anchor="ctr" rtlCol="false" tIns="48876" lIns="48876" bIns="48876" rIns="48876"/>
            <a:lstStyle/>
            <a:p>
              <a:pPr algn="ctr">
                <a:lnSpc>
                  <a:spcPts val="2078"/>
                </a:lnSpc>
              </a:pPr>
            </a:p>
          </p:txBody>
        </p:sp>
      </p:grpSp>
      <p:sp>
        <p:nvSpPr>
          <p:cNvPr name="Freeform 21" id="21"/>
          <p:cNvSpPr/>
          <p:nvPr/>
        </p:nvSpPr>
        <p:spPr>
          <a:xfrm flipH="false" flipV="false" rot="0">
            <a:off x="6950132" y="2851020"/>
            <a:ext cx="2293355" cy="1645482"/>
          </a:xfrm>
          <a:custGeom>
            <a:avLst/>
            <a:gdLst/>
            <a:ahLst/>
            <a:cxnLst/>
            <a:rect r="r" b="b" t="t" l="l"/>
            <a:pathLst>
              <a:path h="1645482" w="2293355">
                <a:moveTo>
                  <a:pt x="0" y="0"/>
                </a:moveTo>
                <a:lnTo>
                  <a:pt x="2293355" y="0"/>
                </a:lnTo>
                <a:lnTo>
                  <a:pt x="2293355" y="1645482"/>
                </a:lnTo>
                <a:lnTo>
                  <a:pt x="0" y="1645482"/>
                </a:lnTo>
                <a:lnTo>
                  <a:pt x="0" y="0"/>
                </a:lnTo>
                <a:close/>
              </a:path>
            </a:pathLst>
          </a:custGeom>
          <a:blipFill>
            <a:blip r:embed="rId14"/>
            <a:stretch>
              <a:fillRect l="0" t="0" r="0" b="0"/>
            </a:stretch>
          </a:blipFill>
        </p:spPr>
      </p:sp>
      <p:sp>
        <p:nvSpPr>
          <p:cNvPr name="Freeform 22" id="22"/>
          <p:cNvSpPr/>
          <p:nvPr/>
        </p:nvSpPr>
        <p:spPr>
          <a:xfrm flipH="false" flipV="false" rot="0">
            <a:off x="3588861" y="2519422"/>
            <a:ext cx="2453916" cy="2453916"/>
          </a:xfrm>
          <a:custGeom>
            <a:avLst/>
            <a:gdLst/>
            <a:ahLst/>
            <a:cxnLst/>
            <a:rect r="r" b="b" t="t" l="l"/>
            <a:pathLst>
              <a:path h="2453916" w="2453916">
                <a:moveTo>
                  <a:pt x="0" y="0"/>
                </a:moveTo>
                <a:lnTo>
                  <a:pt x="2453916" y="0"/>
                </a:lnTo>
                <a:lnTo>
                  <a:pt x="2453916" y="2453916"/>
                </a:lnTo>
                <a:lnTo>
                  <a:pt x="0" y="2453916"/>
                </a:lnTo>
                <a:lnTo>
                  <a:pt x="0" y="0"/>
                </a:lnTo>
                <a:close/>
              </a:path>
            </a:pathLst>
          </a:custGeom>
          <a:blipFill>
            <a:blip r:embed="rId15"/>
            <a:stretch>
              <a:fillRect l="0" t="0" r="0" b="0"/>
            </a:stretch>
          </a:blipFill>
        </p:spPr>
      </p:sp>
      <p:sp>
        <p:nvSpPr>
          <p:cNvPr name="Freeform 23" id="23"/>
          <p:cNvSpPr/>
          <p:nvPr/>
        </p:nvSpPr>
        <p:spPr>
          <a:xfrm flipH="false" flipV="false" rot="0">
            <a:off x="10127140" y="2383378"/>
            <a:ext cx="2580766" cy="2580766"/>
          </a:xfrm>
          <a:custGeom>
            <a:avLst/>
            <a:gdLst/>
            <a:ahLst/>
            <a:cxnLst/>
            <a:rect r="r" b="b" t="t" l="l"/>
            <a:pathLst>
              <a:path h="2580766" w="2580766">
                <a:moveTo>
                  <a:pt x="0" y="0"/>
                </a:moveTo>
                <a:lnTo>
                  <a:pt x="2580766" y="0"/>
                </a:lnTo>
                <a:lnTo>
                  <a:pt x="2580766" y="2580766"/>
                </a:lnTo>
                <a:lnTo>
                  <a:pt x="0" y="2580766"/>
                </a:lnTo>
                <a:lnTo>
                  <a:pt x="0" y="0"/>
                </a:lnTo>
                <a:close/>
              </a:path>
            </a:pathLst>
          </a:custGeom>
          <a:blipFill>
            <a:blip r:embed="rId16"/>
            <a:stretch>
              <a:fillRect l="0" t="0" r="0" b="0"/>
            </a:stretch>
          </a:blipFill>
        </p:spPr>
      </p:sp>
      <p:sp>
        <p:nvSpPr>
          <p:cNvPr name="Freeform 24" id="24"/>
          <p:cNvSpPr/>
          <p:nvPr/>
        </p:nvSpPr>
        <p:spPr>
          <a:xfrm flipH="false" flipV="false" rot="0">
            <a:off x="13515946" y="2519422"/>
            <a:ext cx="2018631" cy="2018631"/>
          </a:xfrm>
          <a:custGeom>
            <a:avLst/>
            <a:gdLst/>
            <a:ahLst/>
            <a:cxnLst/>
            <a:rect r="r" b="b" t="t" l="l"/>
            <a:pathLst>
              <a:path h="2018631" w="2018631">
                <a:moveTo>
                  <a:pt x="0" y="0"/>
                </a:moveTo>
                <a:lnTo>
                  <a:pt x="2018630" y="0"/>
                </a:lnTo>
                <a:lnTo>
                  <a:pt x="2018630" y="2018631"/>
                </a:lnTo>
                <a:lnTo>
                  <a:pt x="0" y="2018631"/>
                </a:lnTo>
                <a:lnTo>
                  <a:pt x="0" y="0"/>
                </a:lnTo>
                <a:close/>
              </a:path>
            </a:pathLst>
          </a:custGeom>
          <a:blipFill>
            <a:blip r:embed="rId17"/>
            <a:stretch>
              <a:fillRect l="0" t="0" r="0" b="0"/>
            </a:stretch>
          </a:blipFill>
        </p:spPr>
      </p:sp>
      <p:sp>
        <p:nvSpPr>
          <p:cNvPr name="Freeform 25" id="25"/>
          <p:cNvSpPr/>
          <p:nvPr/>
        </p:nvSpPr>
        <p:spPr>
          <a:xfrm flipH="false" flipV="false" rot="0">
            <a:off x="2032400" y="5531206"/>
            <a:ext cx="2383134" cy="2383134"/>
          </a:xfrm>
          <a:custGeom>
            <a:avLst/>
            <a:gdLst/>
            <a:ahLst/>
            <a:cxnLst/>
            <a:rect r="r" b="b" t="t" l="l"/>
            <a:pathLst>
              <a:path h="2383134" w="2383134">
                <a:moveTo>
                  <a:pt x="0" y="0"/>
                </a:moveTo>
                <a:lnTo>
                  <a:pt x="2383134" y="0"/>
                </a:lnTo>
                <a:lnTo>
                  <a:pt x="2383134" y="2383134"/>
                </a:lnTo>
                <a:lnTo>
                  <a:pt x="0" y="2383134"/>
                </a:lnTo>
                <a:lnTo>
                  <a:pt x="0" y="0"/>
                </a:lnTo>
                <a:close/>
              </a:path>
            </a:pathLst>
          </a:custGeom>
          <a:blipFill>
            <a:blip r:embed="rId18"/>
            <a:stretch>
              <a:fillRect l="0" t="0" r="0" b="0"/>
            </a:stretch>
          </a:blipFill>
        </p:spPr>
      </p:sp>
      <p:sp>
        <p:nvSpPr>
          <p:cNvPr name="Freeform 26" id="26"/>
          <p:cNvSpPr/>
          <p:nvPr/>
        </p:nvSpPr>
        <p:spPr>
          <a:xfrm flipH="false" flipV="false" rot="0">
            <a:off x="4888159" y="5705127"/>
            <a:ext cx="3076584" cy="1597457"/>
          </a:xfrm>
          <a:custGeom>
            <a:avLst/>
            <a:gdLst/>
            <a:ahLst/>
            <a:cxnLst/>
            <a:rect r="r" b="b" t="t" l="l"/>
            <a:pathLst>
              <a:path h="1597457" w="3076584">
                <a:moveTo>
                  <a:pt x="0" y="0"/>
                </a:moveTo>
                <a:lnTo>
                  <a:pt x="3076584" y="0"/>
                </a:lnTo>
                <a:lnTo>
                  <a:pt x="3076584" y="1597457"/>
                </a:lnTo>
                <a:lnTo>
                  <a:pt x="0" y="1597457"/>
                </a:lnTo>
                <a:lnTo>
                  <a:pt x="0" y="0"/>
                </a:lnTo>
                <a:close/>
              </a:path>
            </a:pathLst>
          </a:custGeom>
          <a:blipFill>
            <a:blip r:embed="rId19"/>
            <a:stretch>
              <a:fillRect l="0" t="0" r="0" b="0"/>
            </a:stretch>
          </a:blipFill>
        </p:spPr>
      </p:sp>
      <p:sp>
        <p:nvSpPr>
          <p:cNvPr name="TextBox 27" id="27"/>
          <p:cNvSpPr txBox="true"/>
          <p:nvPr/>
        </p:nvSpPr>
        <p:spPr>
          <a:xfrm rot="0">
            <a:off x="4012048" y="938476"/>
            <a:ext cx="11425142" cy="1152451"/>
          </a:xfrm>
          <a:prstGeom prst="rect">
            <a:avLst/>
          </a:prstGeom>
        </p:spPr>
        <p:txBody>
          <a:bodyPr anchor="t" rtlCol="false" tIns="0" lIns="0" bIns="0" rIns="0">
            <a:spAutoFit/>
          </a:bodyPr>
          <a:lstStyle/>
          <a:p>
            <a:pPr algn="l">
              <a:lnSpc>
                <a:spcPts val="9150"/>
              </a:lnSpc>
            </a:pPr>
            <a:r>
              <a:rPr lang="en-US" sz="7500" b="true">
                <a:solidFill>
                  <a:srgbClr val="40A8CD"/>
                </a:solidFill>
                <a:latin typeface="Nourd Bold"/>
                <a:ea typeface="Nourd Bold"/>
                <a:cs typeface="Nourd Bold"/>
                <a:sym typeface="Nourd Bold"/>
              </a:rPr>
              <a:t>Komponen</a:t>
            </a:r>
          </a:p>
        </p:txBody>
      </p:sp>
      <p:sp>
        <p:nvSpPr>
          <p:cNvPr name="TextBox 28" id="28"/>
          <p:cNvSpPr txBox="true"/>
          <p:nvPr/>
        </p:nvSpPr>
        <p:spPr>
          <a:xfrm rot="0">
            <a:off x="4030563" y="4596341"/>
            <a:ext cx="1368773" cy="415805"/>
          </a:xfrm>
          <a:prstGeom prst="rect">
            <a:avLst/>
          </a:prstGeom>
        </p:spPr>
        <p:txBody>
          <a:bodyPr anchor="t" rtlCol="false" tIns="0" lIns="0" bIns="0" rIns="0">
            <a:spAutoFit/>
          </a:bodyPr>
          <a:lstStyle/>
          <a:p>
            <a:pPr algn="ctr">
              <a:lnSpc>
                <a:spcPts val="3498"/>
              </a:lnSpc>
              <a:spcBef>
                <a:spcPct val="0"/>
              </a:spcBef>
            </a:pPr>
            <a:r>
              <a:rPr lang="en-US" sz="2332">
                <a:solidFill>
                  <a:srgbClr val="000000"/>
                </a:solidFill>
                <a:latin typeface="Nourd"/>
                <a:ea typeface="Nourd"/>
                <a:cs typeface="Nourd"/>
                <a:sym typeface="Nourd"/>
              </a:rPr>
              <a:t>Sensor pH</a:t>
            </a:r>
          </a:p>
        </p:txBody>
      </p:sp>
      <p:sp>
        <p:nvSpPr>
          <p:cNvPr name="TextBox 29" id="29"/>
          <p:cNvSpPr txBox="true"/>
          <p:nvPr/>
        </p:nvSpPr>
        <p:spPr>
          <a:xfrm rot="0">
            <a:off x="7609531" y="4642131"/>
            <a:ext cx="916646" cy="415805"/>
          </a:xfrm>
          <a:prstGeom prst="rect">
            <a:avLst/>
          </a:prstGeom>
        </p:spPr>
        <p:txBody>
          <a:bodyPr anchor="t" rtlCol="false" tIns="0" lIns="0" bIns="0" rIns="0">
            <a:spAutoFit/>
          </a:bodyPr>
          <a:lstStyle/>
          <a:p>
            <a:pPr algn="ctr">
              <a:lnSpc>
                <a:spcPts val="3498"/>
              </a:lnSpc>
              <a:spcBef>
                <a:spcPct val="0"/>
              </a:spcBef>
            </a:pPr>
            <a:r>
              <a:rPr lang="en-US" sz="2332">
                <a:solidFill>
                  <a:srgbClr val="000000"/>
                </a:solidFill>
                <a:latin typeface="Nourd"/>
                <a:ea typeface="Nourd"/>
                <a:cs typeface="Nourd"/>
                <a:sym typeface="Nourd"/>
              </a:rPr>
              <a:t>ESP 32</a:t>
            </a:r>
          </a:p>
        </p:txBody>
      </p:sp>
      <p:sp>
        <p:nvSpPr>
          <p:cNvPr name="TextBox 30" id="30"/>
          <p:cNvSpPr txBox="true"/>
          <p:nvPr/>
        </p:nvSpPr>
        <p:spPr>
          <a:xfrm rot="0">
            <a:off x="11045302" y="4596341"/>
            <a:ext cx="746445" cy="415805"/>
          </a:xfrm>
          <a:prstGeom prst="rect">
            <a:avLst/>
          </a:prstGeom>
        </p:spPr>
        <p:txBody>
          <a:bodyPr anchor="t" rtlCol="false" tIns="0" lIns="0" bIns="0" rIns="0">
            <a:spAutoFit/>
          </a:bodyPr>
          <a:lstStyle/>
          <a:p>
            <a:pPr algn="ctr">
              <a:lnSpc>
                <a:spcPts val="3498"/>
              </a:lnSpc>
              <a:spcBef>
                <a:spcPct val="0"/>
              </a:spcBef>
            </a:pPr>
            <a:r>
              <a:rPr lang="en-US" sz="2332">
                <a:solidFill>
                  <a:srgbClr val="000000"/>
                </a:solidFill>
                <a:latin typeface="Nourd"/>
                <a:ea typeface="Nourd"/>
                <a:cs typeface="Nourd"/>
                <a:sym typeface="Nourd"/>
              </a:rPr>
              <a:t>Relay</a:t>
            </a:r>
          </a:p>
        </p:txBody>
      </p:sp>
      <p:sp>
        <p:nvSpPr>
          <p:cNvPr name="TextBox 31" id="31"/>
          <p:cNvSpPr txBox="true"/>
          <p:nvPr/>
        </p:nvSpPr>
        <p:spPr>
          <a:xfrm rot="0">
            <a:off x="14024955" y="4596341"/>
            <a:ext cx="1000613" cy="415805"/>
          </a:xfrm>
          <a:prstGeom prst="rect">
            <a:avLst/>
          </a:prstGeom>
        </p:spPr>
        <p:txBody>
          <a:bodyPr anchor="t" rtlCol="false" tIns="0" lIns="0" bIns="0" rIns="0">
            <a:spAutoFit/>
          </a:bodyPr>
          <a:lstStyle/>
          <a:p>
            <a:pPr algn="ctr">
              <a:lnSpc>
                <a:spcPts val="3498"/>
              </a:lnSpc>
              <a:spcBef>
                <a:spcPct val="0"/>
              </a:spcBef>
            </a:pPr>
            <a:r>
              <a:rPr lang="en-US" sz="2332">
                <a:solidFill>
                  <a:srgbClr val="000000"/>
                </a:solidFill>
                <a:latin typeface="Nourd"/>
                <a:ea typeface="Nourd"/>
                <a:cs typeface="Nourd"/>
                <a:sym typeface="Nourd"/>
              </a:rPr>
              <a:t>Aerator</a:t>
            </a:r>
          </a:p>
        </p:txBody>
      </p:sp>
      <p:sp>
        <p:nvSpPr>
          <p:cNvPr name="Freeform 32" id="32"/>
          <p:cNvSpPr/>
          <p:nvPr/>
        </p:nvSpPr>
        <p:spPr>
          <a:xfrm flipH="false" flipV="false" rot="0">
            <a:off x="11979940" y="5447037"/>
            <a:ext cx="2575418" cy="2654290"/>
          </a:xfrm>
          <a:custGeom>
            <a:avLst/>
            <a:gdLst/>
            <a:ahLst/>
            <a:cxnLst/>
            <a:rect r="r" b="b" t="t" l="l"/>
            <a:pathLst>
              <a:path h="2654290" w="2575418">
                <a:moveTo>
                  <a:pt x="0" y="0"/>
                </a:moveTo>
                <a:lnTo>
                  <a:pt x="2575418" y="0"/>
                </a:lnTo>
                <a:lnTo>
                  <a:pt x="2575418" y="2654290"/>
                </a:lnTo>
                <a:lnTo>
                  <a:pt x="0" y="2654290"/>
                </a:lnTo>
                <a:lnTo>
                  <a:pt x="0" y="0"/>
                </a:lnTo>
                <a:close/>
              </a:path>
            </a:pathLst>
          </a:custGeom>
          <a:blipFill>
            <a:blip r:embed="rId20"/>
            <a:stretch>
              <a:fillRect l="0" t="0" r="-3062" b="0"/>
            </a:stretch>
          </a:blipFill>
        </p:spPr>
      </p:sp>
      <p:sp>
        <p:nvSpPr>
          <p:cNvPr name="Freeform 33" id="33"/>
          <p:cNvSpPr/>
          <p:nvPr/>
        </p:nvSpPr>
        <p:spPr>
          <a:xfrm flipH="false" flipV="false" rot="0">
            <a:off x="15761287" y="5707512"/>
            <a:ext cx="1857580" cy="1857580"/>
          </a:xfrm>
          <a:custGeom>
            <a:avLst/>
            <a:gdLst/>
            <a:ahLst/>
            <a:cxnLst/>
            <a:rect r="r" b="b" t="t" l="l"/>
            <a:pathLst>
              <a:path h="1857580" w="1857580">
                <a:moveTo>
                  <a:pt x="0" y="0"/>
                </a:moveTo>
                <a:lnTo>
                  <a:pt x="1857580" y="0"/>
                </a:lnTo>
                <a:lnTo>
                  <a:pt x="1857580" y="1857580"/>
                </a:lnTo>
                <a:lnTo>
                  <a:pt x="0" y="1857580"/>
                </a:lnTo>
                <a:lnTo>
                  <a:pt x="0" y="0"/>
                </a:lnTo>
                <a:close/>
              </a:path>
            </a:pathLst>
          </a:custGeom>
          <a:blipFill>
            <a:blip r:embed="rId21"/>
            <a:stretch>
              <a:fillRect l="0" t="0" r="0" b="0"/>
            </a:stretch>
          </a:blipFill>
        </p:spPr>
      </p:sp>
      <p:sp>
        <p:nvSpPr>
          <p:cNvPr name="TextBox 34" id="34"/>
          <p:cNvSpPr txBox="true"/>
          <p:nvPr/>
        </p:nvSpPr>
        <p:spPr>
          <a:xfrm rot="0">
            <a:off x="12679078" y="7847598"/>
            <a:ext cx="1103083" cy="415805"/>
          </a:xfrm>
          <a:prstGeom prst="rect">
            <a:avLst/>
          </a:prstGeom>
        </p:spPr>
        <p:txBody>
          <a:bodyPr anchor="t" rtlCol="false" tIns="0" lIns="0" bIns="0" rIns="0">
            <a:spAutoFit/>
          </a:bodyPr>
          <a:lstStyle/>
          <a:p>
            <a:pPr algn="ctr">
              <a:lnSpc>
                <a:spcPts val="3498"/>
              </a:lnSpc>
              <a:spcBef>
                <a:spcPct val="0"/>
              </a:spcBef>
            </a:pPr>
            <a:r>
              <a:rPr lang="en-US" sz="2332">
                <a:solidFill>
                  <a:srgbClr val="000000"/>
                </a:solidFill>
                <a:latin typeface="Nourd"/>
                <a:ea typeface="Nourd"/>
                <a:cs typeface="Nourd"/>
                <a:sym typeface="Nourd"/>
              </a:rPr>
              <a:t>Firebase</a:t>
            </a:r>
          </a:p>
        </p:txBody>
      </p:sp>
      <p:sp>
        <p:nvSpPr>
          <p:cNvPr name="TextBox 35" id="35"/>
          <p:cNvSpPr txBox="true"/>
          <p:nvPr/>
        </p:nvSpPr>
        <p:spPr>
          <a:xfrm rot="0">
            <a:off x="15654705" y="7847598"/>
            <a:ext cx="1996687" cy="415805"/>
          </a:xfrm>
          <a:prstGeom prst="rect">
            <a:avLst/>
          </a:prstGeom>
        </p:spPr>
        <p:txBody>
          <a:bodyPr anchor="t" rtlCol="false" tIns="0" lIns="0" bIns="0" rIns="0">
            <a:spAutoFit/>
          </a:bodyPr>
          <a:lstStyle/>
          <a:p>
            <a:pPr algn="ctr">
              <a:lnSpc>
                <a:spcPts val="3498"/>
              </a:lnSpc>
              <a:spcBef>
                <a:spcPct val="0"/>
              </a:spcBef>
            </a:pPr>
            <a:r>
              <a:rPr lang="en-US" sz="2332">
                <a:solidFill>
                  <a:srgbClr val="000000"/>
                </a:solidFill>
                <a:latin typeface="Nourd"/>
                <a:ea typeface="Nourd"/>
                <a:cs typeface="Nourd"/>
                <a:sym typeface="Nourd"/>
              </a:rPr>
              <a:t>Android Studio</a:t>
            </a:r>
          </a:p>
        </p:txBody>
      </p:sp>
      <p:sp>
        <p:nvSpPr>
          <p:cNvPr name="TextBox 36" id="36"/>
          <p:cNvSpPr txBox="true"/>
          <p:nvPr/>
        </p:nvSpPr>
        <p:spPr>
          <a:xfrm rot="0">
            <a:off x="2788546" y="7847665"/>
            <a:ext cx="771740" cy="415737"/>
          </a:xfrm>
          <a:prstGeom prst="rect">
            <a:avLst/>
          </a:prstGeom>
        </p:spPr>
        <p:txBody>
          <a:bodyPr anchor="t" rtlCol="false" tIns="0" lIns="0" bIns="0" rIns="0">
            <a:spAutoFit/>
          </a:bodyPr>
          <a:lstStyle/>
          <a:p>
            <a:pPr algn="ctr">
              <a:lnSpc>
                <a:spcPts val="3498"/>
              </a:lnSpc>
              <a:spcBef>
                <a:spcPct val="0"/>
              </a:spcBef>
            </a:pPr>
            <a:r>
              <a:rPr lang="en-US" sz="2332">
                <a:solidFill>
                  <a:srgbClr val="000000"/>
                </a:solidFill>
                <a:latin typeface="Nourd"/>
                <a:ea typeface="Nourd"/>
                <a:cs typeface="Nourd"/>
                <a:sym typeface="Nourd"/>
              </a:rPr>
              <a:t>Kabel</a:t>
            </a:r>
          </a:p>
        </p:txBody>
      </p:sp>
      <p:sp>
        <p:nvSpPr>
          <p:cNvPr name="TextBox 37" id="37"/>
          <p:cNvSpPr txBox="true"/>
          <p:nvPr/>
        </p:nvSpPr>
        <p:spPr>
          <a:xfrm rot="0">
            <a:off x="6150856" y="7766159"/>
            <a:ext cx="551190" cy="415737"/>
          </a:xfrm>
          <a:prstGeom prst="rect">
            <a:avLst/>
          </a:prstGeom>
        </p:spPr>
        <p:txBody>
          <a:bodyPr anchor="t" rtlCol="false" tIns="0" lIns="0" bIns="0" rIns="0">
            <a:spAutoFit/>
          </a:bodyPr>
          <a:lstStyle/>
          <a:p>
            <a:pPr algn="ctr">
              <a:lnSpc>
                <a:spcPts val="3498"/>
              </a:lnSpc>
              <a:spcBef>
                <a:spcPct val="0"/>
              </a:spcBef>
            </a:pPr>
            <a:r>
              <a:rPr lang="en-US" sz="2332">
                <a:solidFill>
                  <a:srgbClr val="000000"/>
                </a:solidFill>
                <a:latin typeface="Nourd"/>
                <a:ea typeface="Nourd"/>
                <a:cs typeface="Nourd"/>
                <a:sym typeface="Nourd"/>
              </a:rPr>
              <a:t>LCD</a:t>
            </a:r>
          </a:p>
        </p:txBody>
      </p:sp>
      <p:sp>
        <p:nvSpPr>
          <p:cNvPr name="Freeform 38" id="38"/>
          <p:cNvSpPr/>
          <p:nvPr/>
        </p:nvSpPr>
        <p:spPr>
          <a:xfrm flipH="false" flipV="false" rot="0">
            <a:off x="8193270" y="5854880"/>
            <a:ext cx="3558142" cy="1992559"/>
          </a:xfrm>
          <a:custGeom>
            <a:avLst/>
            <a:gdLst/>
            <a:ahLst/>
            <a:cxnLst/>
            <a:rect r="r" b="b" t="t" l="l"/>
            <a:pathLst>
              <a:path h="1992559" w="3558142">
                <a:moveTo>
                  <a:pt x="0" y="0"/>
                </a:moveTo>
                <a:lnTo>
                  <a:pt x="3558142" y="0"/>
                </a:lnTo>
                <a:lnTo>
                  <a:pt x="3558142" y="1992559"/>
                </a:lnTo>
                <a:lnTo>
                  <a:pt x="0" y="1992559"/>
                </a:lnTo>
                <a:lnTo>
                  <a:pt x="0" y="0"/>
                </a:lnTo>
                <a:close/>
              </a:path>
            </a:pathLst>
          </a:custGeom>
          <a:blipFill>
            <a:blip r:embed="rId22"/>
            <a:stretch>
              <a:fillRect l="0" t="0" r="0" b="0"/>
            </a:stretch>
          </a:blipFill>
        </p:spPr>
      </p:sp>
      <p:sp>
        <p:nvSpPr>
          <p:cNvPr name="TextBox 39" id="39"/>
          <p:cNvSpPr txBox="true"/>
          <p:nvPr/>
        </p:nvSpPr>
        <p:spPr>
          <a:xfrm rot="0">
            <a:off x="9227679" y="7915267"/>
            <a:ext cx="1556813" cy="415737"/>
          </a:xfrm>
          <a:prstGeom prst="rect">
            <a:avLst/>
          </a:prstGeom>
        </p:spPr>
        <p:txBody>
          <a:bodyPr anchor="t" rtlCol="false" tIns="0" lIns="0" bIns="0" rIns="0">
            <a:spAutoFit/>
          </a:bodyPr>
          <a:lstStyle/>
          <a:p>
            <a:pPr algn="ctr">
              <a:lnSpc>
                <a:spcPts val="3498"/>
              </a:lnSpc>
              <a:spcBef>
                <a:spcPct val="0"/>
              </a:spcBef>
            </a:pPr>
            <a:r>
              <a:rPr lang="en-US" sz="2332">
                <a:solidFill>
                  <a:srgbClr val="000000"/>
                </a:solidFill>
                <a:latin typeface="Nourd"/>
                <a:ea typeface="Nourd"/>
                <a:cs typeface="Nourd"/>
                <a:sym typeface="Nourd"/>
              </a:rPr>
              <a:t>Sensor suhu</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51814" y="2646567"/>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451814" y="5480210"/>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3759899" y="2914571"/>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3759899" y="5748214"/>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312917" y="1711428"/>
            <a:ext cx="1883948" cy="1883948"/>
          </a:xfrm>
          <a:custGeom>
            <a:avLst/>
            <a:gdLst/>
            <a:ahLst/>
            <a:cxnLst/>
            <a:rect r="r" b="b" t="t" l="l"/>
            <a:pathLst>
              <a:path h="1883948" w="1883948">
                <a:moveTo>
                  <a:pt x="0" y="0"/>
                </a:moveTo>
                <a:lnTo>
                  <a:pt x="1883948" y="0"/>
                </a:lnTo>
                <a:lnTo>
                  <a:pt x="1883948" y="1883948"/>
                </a:lnTo>
                <a:lnTo>
                  <a:pt x="0" y="18839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738434" y="1711428"/>
            <a:ext cx="1202677" cy="1202677"/>
          </a:xfrm>
          <a:custGeom>
            <a:avLst/>
            <a:gdLst/>
            <a:ahLst/>
            <a:cxnLst/>
            <a:rect r="r" b="b" t="t" l="l"/>
            <a:pathLst>
              <a:path h="1202677" w="1202677">
                <a:moveTo>
                  <a:pt x="0" y="0"/>
                </a:moveTo>
                <a:lnTo>
                  <a:pt x="1202676" y="0"/>
                </a:lnTo>
                <a:lnTo>
                  <a:pt x="1202676" y="1202677"/>
                </a:lnTo>
                <a:lnTo>
                  <a:pt x="0" y="12026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0800000">
            <a:off x="1706937" y="425887"/>
            <a:ext cx="1168661" cy="1168661"/>
          </a:xfrm>
          <a:custGeom>
            <a:avLst/>
            <a:gdLst/>
            <a:ahLst/>
            <a:cxnLst/>
            <a:rect r="r" b="b" t="t" l="l"/>
            <a:pathLst>
              <a:path h="1168661" w="1168661">
                <a:moveTo>
                  <a:pt x="0" y="0"/>
                </a:moveTo>
                <a:lnTo>
                  <a:pt x="1168660" y="0"/>
                </a:lnTo>
                <a:lnTo>
                  <a:pt x="1168660" y="1168661"/>
                </a:lnTo>
                <a:lnTo>
                  <a:pt x="0" y="11686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94193">
            <a:off x="-288851" y="-317006"/>
            <a:ext cx="1886072" cy="1886072"/>
          </a:xfrm>
          <a:custGeom>
            <a:avLst/>
            <a:gdLst/>
            <a:ahLst/>
            <a:cxnLst/>
            <a:rect r="r" b="b" t="t" l="l"/>
            <a:pathLst>
              <a:path h="1886072" w="1886072">
                <a:moveTo>
                  <a:pt x="0" y="0"/>
                </a:moveTo>
                <a:lnTo>
                  <a:pt x="1886071" y="0"/>
                </a:lnTo>
                <a:lnTo>
                  <a:pt x="1886071" y="1886072"/>
                </a:lnTo>
                <a:lnTo>
                  <a:pt x="0" y="18860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800000">
            <a:off x="2875597" y="9336132"/>
            <a:ext cx="4888040" cy="1015888"/>
          </a:xfrm>
          <a:custGeom>
            <a:avLst/>
            <a:gdLst/>
            <a:ahLst/>
            <a:cxnLst/>
            <a:rect r="r" b="b" t="t" l="l"/>
            <a:pathLst>
              <a:path h="1015888" w="4888040">
                <a:moveTo>
                  <a:pt x="0" y="0"/>
                </a:moveTo>
                <a:lnTo>
                  <a:pt x="4888041" y="0"/>
                </a:lnTo>
                <a:lnTo>
                  <a:pt x="4888041"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800000">
            <a:off x="7782688" y="9337492"/>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12689778" y="9338853"/>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grpSp>
        <p:nvGrpSpPr>
          <p:cNvPr name="Group 13" id="13"/>
          <p:cNvGrpSpPr/>
          <p:nvPr/>
        </p:nvGrpSpPr>
        <p:grpSpPr>
          <a:xfrm rot="0">
            <a:off x="2875597" y="9127948"/>
            <a:ext cx="15731854" cy="1880081"/>
            <a:chOff x="0" y="0"/>
            <a:chExt cx="4143369" cy="495165"/>
          </a:xfrm>
        </p:grpSpPr>
        <p:sp>
          <p:nvSpPr>
            <p:cNvPr name="Freeform 14" id="14"/>
            <p:cNvSpPr/>
            <p:nvPr/>
          </p:nvSpPr>
          <p:spPr>
            <a:xfrm flipH="false" flipV="false" rot="0">
              <a:off x="0" y="0"/>
              <a:ext cx="4143369" cy="495165"/>
            </a:xfrm>
            <a:custGeom>
              <a:avLst/>
              <a:gdLst/>
              <a:ahLst/>
              <a:cxnLst/>
              <a:rect r="r" b="b" t="t" l="l"/>
              <a:pathLst>
                <a:path h="495165" w="4143369">
                  <a:moveTo>
                    <a:pt x="0" y="0"/>
                  </a:moveTo>
                  <a:lnTo>
                    <a:pt x="4143369" y="0"/>
                  </a:lnTo>
                  <a:lnTo>
                    <a:pt x="4143369" y="495165"/>
                  </a:lnTo>
                  <a:lnTo>
                    <a:pt x="0" y="495165"/>
                  </a:lnTo>
                  <a:close/>
                </a:path>
              </a:pathLst>
            </a:custGeom>
            <a:gradFill rotWithShape="true">
              <a:gsLst>
                <a:gs pos="0">
                  <a:srgbClr val="FFFFFF">
                    <a:alpha val="100000"/>
                  </a:srgbClr>
                </a:gs>
                <a:gs pos="33333">
                  <a:srgbClr val="FFFFFF">
                    <a:alpha val="71000"/>
                  </a:srgbClr>
                </a:gs>
                <a:gs pos="66667">
                  <a:srgbClr val="FFFFFF">
                    <a:alpha val="54000"/>
                  </a:srgbClr>
                </a:gs>
                <a:gs pos="100000">
                  <a:srgbClr val="FFFFFF">
                    <a:alpha val="21500"/>
                  </a:srgbClr>
                </a:gs>
              </a:gsLst>
              <a:lin ang="5400000"/>
            </a:gradFill>
          </p:spPr>
        </p:sp>
        <p:sp>
          <p:nvSpPr>
            <p:cNvPr name="TextBox 15" id="15"/>
            <p:cNvSpPr txBox="true"/>
            <p:nvPr/>
          </p:nvSpPr>
          <p:spPr>
            <a:xfrm>
              <a:off x="0" y="-38100"/>
              <a:ext cx="4143369" cy="533265"/>
            </a:xfrm>
            <a:prstGeom prst="rect">
              <a:avLst/>
            </a:prstGeom>
          </p:spPr>
          <p:txBody>
            <a:bodyPr anchor="ctr" rtlCol="false" tIns="50800" lIns="50800" bIns="50800" rIns="50800"/>
            <a:lstStyle/>
            <a:p>
              <a:pPr algn="ctr">
                <a:lnSpc>
                  <a:spcPts val="2078"/>
                </a:lnSpc>
              </a:pPr>
            </a:p>
          </p:txBody>
        </p:sp>
      </p:grpSp>
      <p:sp>
        <p:nvSpPr>
          <p:cNvPr name="Freeform 16" id="16"/>
          <p:cNvSpPr/>
          <p:nvPr/>
        </p:nvSpPr>
        <p:spPr>
          <a:xfrm flipH="false" flipV="false" rot="-10800000">
            <a:off x="10116522" y="9222171"/>
            <a:ext cx="9281250" cy="4640625"/>
          </a:xfrm>
          <a:custGeom>
            <a:avLst/>
            <a:gdLst/>
            <a:ahLst/>
            <a:cxnLst/>
            <a:rect r="r" b="b" t="t" l="l"/>
            <a:pathLst>
              <a:path h="4640625" w="9281250">
                <a:moveTo>
                  <a:pt x="0" y="0"/>
                </a:moveTo>
                <a:lnTo>
                  <a:pt x="9281250" y="0"/>
                </a:lnTo>
                <a:lnTo>
                  <a:pt x="9281250" y="4640625"/>
                </a:lnTo>
                <a:lnTo>
                  <a:pt x="0" y="46406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10800000">
            <a:off x="971550" y="-3324521"/>
            <a:ext cx="7334017" cy="3667009"/>
          </a:xfrm>
          <a:custGeom>
            <a:avLst/>
            <a:gdLst/>
            <a:ahLst/>
            <a:cxnLst/>
            <a:rect r="r" b="b" t="t" l="l"/>
            <a:pathLst>
              <a:path h="3667009" w="7334017">
                <a:moveTo>
                  <a:pt x="7334017" y="0"/>
                </a:moveTo>
                <a:lnTo>
                  <a:pt x="0" y="0"/>
                </a:lnTo>
                <a:lnTo>
                  <a:pt x="0" y="3667009"/>
                </a:lnTo>
                <a:lnTo>
                  <a:pt x="7334017" y="3667009"/>
                </a:lnTo>
                <a:lnTo>
                  <a:pt x="73340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10800000">
            <a:off x="8268687" y="-342488"/>
            <a:ext cx="10923063" cy="684975"/>
            <a:chOff x="0" y="0"/>
            <a:chExt cx="2891335" cy="181313"/>
          </a:xfrm>
        </p:grpSpPr>
        <p:sp>
          <p:nvSpPr>
            <p:cNvPr name="Freeform 19" id="19"/>
            <p:cNvSpPr/>
            <p:nvPr/>
          </p:nvSpPr>
          <p:spPr>
            <a:xfrm flipH="false" flipV="false" rot="0">
              <a:off x="0" y="0"/>
              <a:ext cx="2891335" cy="181313"/>
            </a:xfrm>
            <a:custGeom>
              <a:avLst/>
              <a:gdLst/>
              <a:ahLst/>
              <a:cxnLst/>
              <a:rect r="r" b="b" t="t" l="l"/>
              <a:pathLst>
                <a:path h="181313" w="2891335">
                  <a:moveTo>
                    <a:pt x="0" y="0"/>
                  </a:moveTo>
                  <a:lnTo>
                    <a:pt x="2891335" y="0"/>
                  </a:lnTo>
                  <a:lnTo>
                    <a:pt x="2891335" y="181313"/>
                  </a:lnTo>
                  <a:lnTo>
                    <a:pt x="0" y="181313"/>
                  </a:lnTo>
                  <a:close/>
                </a:path>
              </a:pathLst>
            </a:custGeom>
            <a:solidFill>
              <a:srgbClr val="04223C"/>
            </a:solidFill>
          </p:spPr>
        </p:sp>
        <p:sp>
          <p:nvSpPr>
            <p:cNvPr name="TextBox 20" id="20"/>
            <p:cNvSpPr txBox="true"/>
            <p:nvPr/>
          </p:nvSpPr>
          <p:spPr>
            <a:xfrm>
              <a:off x="0" y="-38100"/>
              <a:ext cx="2891335" cy="219413"/>
            </a:xfrm>
            <a:prstGeom prst="rect">
              <a:avLst/>
            </a:prstGeom>
          </p:spPr>
          <p:txBody>
            <a:bodyPr anchor="ctr" rtlCol="false" tIns="48876" lIns="48876" bIns="48876" rIns="48876"/>
            <a:lstStyle/>
            <a:p>
              <a:pPr algn="ctr">
                <a:lnSpc>
                  <a:spcPts val="2078"/>
                </a:lnSpc>
              </a:pPr>
            </a:p>
          </p:txBody>
        </p:sp>
      </p:grpSp>
      <p:sp>
        <p:nvSpPr>
          <p:cNvPr name="Freeform 21" id="21"/>
          <p:cNvSpPr/>
          <p:nvPr/>
        </p:nvSpPr>
        <p:spPr>
          <a:xfrm flipH="false" flipV="false" rot="0">
            <a:off x="5319617" y="1770437"/>
            <a:ext cx="10044993" cy="7568417"/>
          </a:xfrm>
          <a:custGeom>
            <a:avLst/>
            <a:gdLst/>
            <a:ahLst/>
            <a:cxnLst/>
            <a:rect r="r" b="b" t="t" l="l"/>
            <a:pathLst>
              <a:path h="7568417" w="10044993">
                <a:moveTo>
                  <a:pt x="0" y="0"/>
                </a:moveTo>
                <a:lnTo>
                  <a:pt x="10044993" y="0"/>
                </a:lnTo>
                <a:lnTo>
                  <a:pt x="10044993" y="7568416"/>
                </a:lnTo>
                <a:lnTo>
                  <a:pt x="0" y="7568416"/>
                </a:lnTo>
                <a:lnTo>
                  <a:pt x="0" y="0"/>
                </a:lnTo>
                <a:close/>
              </a:path>
            </a:pathLst>
          </a:custGeom>
          <a:blipFill>
            <a:blip r:embed="rId14"/>
            <a:stretch>
              <a:fillRect l="0" t="0" r="0" b="0"/>
            </a:stretch>
          </a:blipFill>
        </p:spPr>
      </p:sp>
      <p:sp>
        <p:nvSpPr>
          <p:cNvPr name="TextBox 22" id="22"/>
          <p:cNvSpPr txBox="true"/>
          <p:nvPr/>
        </p:nvSpPr>
        <p:spPr>
          <a:xfrm rot="0">
            <a:off x="7186039" y="616505"/>
            <a:ext cx="5097222" cy="1152451"/>
          </a:xfrm>
          <a:prstGeom prst="rect">
            <a:avLst/>
          </a:prstGeom>
        </p:spPr>
        <p:txBody>
          <a:bodyPr anchor="t" rtlCol="false" tIns="0" lIns="0" bIns="0" rIns="0">
            <a:spAutoFit/>
          </a:bodyPr>
          <a:lstStyle/>
          <a:p>
            <a:pPr algn="l">
              <a:lnSpc>
                <a:spcPts val="9150"/>
              </a:lnSpc>
            </a:pPr>
            <a:r>
              <a:rPr lang="en-US" sz="7500" b="true">
                <a:solidFill>
                  <a:srgbClr val="40A8CD"/>
                </a:solidFill>
                <a:latin typeface="Nourd Bold"/>
                <a:ea typeface="Nourd Bold"/>
                <a:cs typeface="Nourd Bold"/>
                <a:sym typeface="Nourd Bold"/>
              </a:rPr>
              <a:t>Flowchart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51814" y="2646567"/>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3451814" y="5480210"/>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3759899" y="2914571"/>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3759899" y="5748214"/>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312917" y="1711428"/>
            <a:ext cx="1883948" cy="1883948"/>
          </a:xfrm>
          <a:custGeom>
            <a:avLst/>
            <a:gdLst/>
            <a:ahLst/>
            <a:cxnLst/>
            <a:rect r="r" b="b" t="t" l="l"/>
            <a:pathLst>
              <a:path h="1883948" w="1883948">
                <a:moveTo>
                  <a:pt x="0" y="0"/>
                </a:moveTo>
                <a:lnTo>
                  <a:pt x="1883948" y="0"/>
                </a:lnTo>
                <a:lnTo>
                  <a:pt x="1883948" y="1883948"/>
                </a:lnTo>
                <a:lnTo>
                  <a:pt x="0" y="18839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738434" y="1711428"/>
            <a:ext cx="1202677" cy="1202677"/>
          </a:xfrm>
          <a:custGeom>
            <a:avLst/>
            <a:gdLst/>
            <a:ahLst/>
            <a:cxnLst/>
            <a:rect r="r" b="b" t="t" l="l"/>
            <a:pathLst>
              <a:path h="1202677" w="1202677">
                <a:moveTo>
                  <a:pt x="0" y="0"/>
                </a:moveTo>
                <a:lnTo>
                  <a:pt x="1202676" y="0"/>
                </a:lnTo>
                <a:lnTo>
                  <a:pt x="1202676" y="1202677"/>
                </a:lnTo>
                <a:lnTo>
                  <a:pt x="0" y="12026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0800000">
            <a:off x="1706937" y="425887"/>
            <a:ext cx="1168661" cy="1168661"/>
          </a:xfrm>
          <a:custGeom>
            <a:avLst/>
            <a:gdLst/>
            <a:ahLst/>
            <a:cxnLst/>
            <a:rect r="r" b="b" t="t" l="l"/>
            <a:pathLst>
              <a:path h="1168661" w="1168661">
                <a:moveTo>
                  <a:pt x="0" y="0"/>
                </a:moveTo>
                <a:lnTo>
                  <a:pt x="1168660" y="0"/>
                </a:lnTo>
                <a:lnTo>
                  <a:pt x="1168660" y="1168661"/>
                </a:lnTo>
                <a:lnTo>
                  <a:pt x="0" y="11686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494193">
            <a:off x="-288851" y="-317006"/>
            <a:ext cx="1886072" cy="1886072"/>
          </a:xfrm>
          <a:custGeom>
            <a:avLst/>
            <a:gdLst/>
            <a:ahLst/>
            <a:cxnLst/>
            <a:rect r="r" b="b" t="t" l="l"/>
            <a:pathLst>
              <a:path h="1886072" w="1886072">
                <a:moveTo>
                  <a:pt x="0" y="0"/>
                </a:moveTo>
                <a:lnTo>
                  <a:pt x="1886071" y="0"/>
                </a:lnTo>
                <a:lnTo>
                  <a:pt x="1886071" y="1886072"/>
                </a:lnTo>
                <a:lnTo>
                  <a:pt x="0" y="18860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0800000">
            <a:off x="2875597" y="9336132"/>
            <a:ext cx="4888040" cy="1015888"/>
          </a:xfrm>
          <a:custGeom>
            <a:avLst/>
            <a:gdLst/>
            <a:ahLst/>
            <a:cxnLst/>
            <a:rect r="r" b="b" t="t" l="l"/>
            <a:pathLst>
              <a:path h="1015888" w="4888040">
                <a:moveTo>
                  <a:pt x="0" y="0"/>
                </a:moveTo>
                <a:lnTo>
                  <a:pt x="4888041" y="0"/>
                </a:lnTo>
                <a:lnTo>
                  <a:pt x="4888041"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10800000">
            <a:off x="7782688" y="9337492"/>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12689778" y="9338853"/>
            <a:ext cx="4888040" cy="1015888"/>
          </a:xfrm>
          <a:custGeom>
            <a:avLst/>
            <a:gdLst/>
            <a:ahLst/>
            <a:cxnLst/>
            <a:rect r="r" b="b" t="t" l="l"/>
            <a:pathLst>
              <a:path h="1015888" w="4888040">
                <a:moveTo>
                  <a:pt x="0" y="0"/>
                </a:moveTo>
                <a:lnTo>
                  <a:pt x="4888040" y="0"/>
                </a:lnTo>
                <a:lnTo>
                  <a:pt x="4888040" y="1015888"/>
                </a:lnTo>
                <a:lnTo>
                  <a:pt x="0" y="1015888"/>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grpSp>
        <p:nvGrpSpPr>
          <p:cNvPr name="Group 13" id="13"/>
          <p:cNvGrpSpPr/>
          <p:nvPr/>
        </p:nvGrpSpPr>
        <p:grpSpPr>
          <a:xfrm rot="0">
            <a:off x="2875597" y="9127948"/>
            <a:ext cx="15731854" cy="1880081"/>
            <a:chOff x="0" y="0"/>
            <a:chExt cx="4143369" cy="495165"/>
          </a:xfrm>
        </p:grpSpPr>
        <p:sp>
          <p:nvSpPr>
            <p:cNvPr name="Freeform 14" id="14"/>
            <p:cNvSpPr/>
            <p:nvPr/>
          </p:nvSpPr>
          <p:spPr>
            <a:xfrm flipH="false" flipV="false" rot="0">
              <a:off x="0" y="0"/>
              <a:ext cx="4143369" cy="495165"/>
            </a:xfrm>
            <a:custGeom>
              <a:avLst/>
              <a:gdLst/>
              <a:ahLst/>
              <a:cxnLst/>
              <a:rect r="r" b="b" t="t" l="l"/>
              <a:pathLst>
                <a:path h="495165" w="4143369">
                  <a:moveTo>
                    <a:pt x="0" y="0"/>
                  </a:moveTo>
                  <a:lnTo>
                    <a:pt x="4143369" y="0"/>
                  </a:lnTo>
                  <a:lnTo>
                    <a:pt x="4143369" y="495165"/>
                  </a:lnTo>
                  <a:lnTo>
                    <a:pt x="0" y="495165"/>
                  </a:lnTo>
                  <a:close/>
                </a:path>
              </a:pathLst>
            </a:custGeom>
            <a:gradFill rotWithShape="true">
              <a:gsLst>
                <a:gs pos="0">
                  <a:srgbClr val="FFFFFF">
                    <a:alpha val="100000"/>
                  </a:srgbClr>
                </a:gs>
                <a:gs pos="33333">
                  <a:srgbClr val="FFFFFF">
                    <a:alpha val="71000"/>
                  </a:srgbClr>
                </a:gs>
                <a:gs pos="66667">
                  <a:srgbClr val="FFFFFF">
                    <a:alpha val="54000"/>
                  </a:srgbClr>
                </a:gs>
                <a:gs pos="100000">
                  <a:srgbClr val="FFFFFF">
                    <a:alpha val="21500"/>
                  </a:srgbClr>
                </a:gs>
              </a:gsLst>
              <a:lin ang="5400000"/>
            </a:gradFill>
          </p:spPr>
        </p:sp>
        <p:sp>
          <p:nvSpPr>
            <p:cNvPr name="TextBox 15" id="15"/>
            <p:cNvSpPr txBox="true"/>
            <p:nvPr/>
          </p:nvSpPr>
          <p:spPr>
            <a:xfrm>
              <a:off x="0" y="-38100"/>
              <a:ext cx="4143369" cy="533265"/>
            </a:xfrm>
            <a:prstGeom prst="rect">
              <a:avLst/>
            </a:prstGeom>
          </p:spPr>
          <p:txBody>
            <a:bodyPr anchor="ctr" rtlCol="false" tIns="50800" lIns="50800" bIns="50800" rIns="50800"/>
            <a:lstStyle/>
            <a:p>
              <a:pPr algn="ctr">
                <a:lnSpc>
                  <a:spcPts val="2078"/>
                </a:lnSpc>
              </a:pPr>
            </a:p>
          </p:txBody>
        </p:sp>
      </p:grpSp>
      <p:sp>
        <p:nvSpPr>
          <p:cNvPr name="Freeform 16" id="16"/>
          <p:cNvSpPr/>
          <p:nvPr/>
        </p:nvSpPr>
        <p:spPr>
          <a:xfrm flipH="false" flipV="false" rot="-10800000">
            <a:off x="10116522" y="9222171"/>
            <a:ext cx="9281250" cy="4640625"/>
          </a:xfrm>
          <a:custGeom>
            <a:avLst/>
            <a:gdLst/>
            <a:ahLst/>
            <a:cxnLst/>
            <a:rect r="r" b="b" t="t" l="l"/>
            <a:pathLst>
              <a:path h="4640625" w="9281250">
                <a:moveTo>
                  <a:pt x="0" y="0"/>
                </a:moveTo>
                <a:lnTo>
                  <a:pt x="9281250" y="0"/>
                </a:lnTo>
                <a:lnTo>
                  <a:pt x="9281250" y="4640625"/>
                </a:lnTo>
                <a:lnTo>
                  <a:pt x="0" y="46406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10800000">
            <a:off x="971550" y="-3324521"/>
            <a:ext cx="7334017" cy="3667009"/>
          </a:xfrm>
          <a:custGeom>
            <a:avLst/>
            <a:gdLst/>
            <a:ahLst/>
            <a:cxnLst/>
            <a:rect r="r" b="b" t="t" l="l"/>
            <a:pathLst>
              <a:path h="3667009" w="7334017">
                <a:moveTo>
                  <a:pt x="7334017" y="0"/>
                </a:moveTo>
                <a:lnTo>
                  <a:pt x="0" y="0"/>
                </a:lnTo>
                <a:lnTo>
                  <a:pt x="0" y="3667009"/>
                </a:lnTo>
                <a:lnTo>
                  <a:pt x="7334017" y="3667009"/>
                </a:lnTo>
                <a:lnTo>
                  <a:pt x="73340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10800000">
            <a:off x="8268687" y="-342488"/>
            <a:ext cx="10923063" cy="684975"/>
            <a:chOff x="0" y="0"/>
            <a:chExt cx="2891335" cy="181313"/>
          </a:xfrm>
        </p:grpSpPr>
        <p:sp>
          <p:nvSpPr>
            <p:cNvPr name="Freeform 19" id="19"/>
            <p:cNvSpPr/>
            <p:nvPr/>
          </p:nvSpPr>
          <p:spPr>
            <a:xfrm flipH="false" flipV="false" rot="0">
              <a:off x="0" y="0"/>
              <a:ext cx="2891335" cy="181313"/>
            </a:xfrm>
            <a:custGeom>
              <a:avLst/>
              <a:gdLst/>
              <a:ahLst/>
              <a:cxnLst/>
              <a:rect r="r" b="b" t="t" l="l"/>
              <a:pathLst>
                <a:path h="181313" w="2891335">
                  <a:moveTo>
                    <a:pt x="0" y="0"/>
                  </a:moveTo>
                  <a:lnTo>
                    <a:pt x="2891335" y="0"/>
                  </a:lnTo>
                  <a:lnTo>
                    <a:pt x="2891335" y="181313"/>
                  </a:lnTo>
                  <a:lnTo>
                    <a:pt x="0" y="181313"/>
                  </a:lnTo>
                  <a:close/>
                </a:path>
              </a:pathLst>
            </a:custGeom>
            <a:solidFill>
              <a:srgbClr val="04223C"/>
            </a:solidFill>
          </p:spPr>
        </p:sp>
        <p:sp>
          <p:nvSpPr>
            <p:cNvPr name="TextBox 20" id="20"/>
            <p:cNvSpPr txBox="true"/>
            <p:nvPr/>
          </p:nvSpPr>
          <p:spPr>
            <a:xfrm>
              <a:off x="0" y="-38100"/>
              <a:ext cx="2891335" cy="219413"/>
            </a:xfrm>
            <a:prstGeom prst="rect">
              <a:avLst/>
            </a:prstGeom>
          </p:spPr>
          <p:txBody>
            <a:bodyPr anchor="ctr" rtlCol="false" tIns="48876" lIns="48876" bIns="48876" rIns="48876"/>
            <a:lstStyle/>
            <a:p>
              <a:pPr algn="ctr">
                <a:lnSpc>
                  <a:spcPts val="2078"/>
                </a:lnSpc>
              </a:pPr>
            </a:p>
          </p:txBody>
        </p:sp>
      </p:grpSp>
      <p:sp>
        <p:nvSpPr>
          <p:cNvPr name="Freeform 21" id="21"/>
          <p:cNvSpPr/>
          <p:nvPr/>
        </p:nvSpPr>
        <p:spPr>
          <a:xfrm flipH="false" flipV="false" rot="0">
            <a:off x="9963303" y="707263"/>
            <a:ext cx="4978833" cy="9255951"/>
          </a:xfrm>
          <a:custGeom>
            <a:avLst/>
            <a:gdLst/>
            <a:ahLst/>
            <a:cxnLst/>
            <a:rect r="r" b="b" t="t" l="l"/>
            <a:pathLst>
              <a:path h="9255951" w="4978833">
                <a:moveTo>
                  <a:pt x="0" y="0"/>
                </a:moveTo>
                <a:lnTo>
                  <a:pt x="4978832" y="0"/>
                </a:lnTo>
                <a:lnTo>
                  <a:pt x="4978832" y="9255951"/>
                </a:lnTo>
                <a:lnTo>
                  <a:pt x="0" y="9255951"/>
                </a:lnTo>
                <a:lnTo>
                  <a:pt x="0" y="0"/>
                </a:lnTo>
                <a:close/>
              </a:path>
            </a:pathLst>
          </a:custGeom>
          <a:blipFill>
            <a:blip r:embed="rId14"/>
            <a:stretch>
              <a:fillRect l="0" t="0" r="0" b="0"/>
            </a:stretch>
          </a:blipFill>
        </p:spPr>
      </p:sp>
      <p:sp>
        <p:nvSpPr>
          <p:cNvPr name="TextBox 22" id="22"/>
          <p:cNvSpPr txBox="true"/>
          <p:nvPr/>
        </p:nvSpPr>
        <p:spPr>
          <a:xfrm rot="0">
            <a:off x="3789756" y="4436117"/>
            <a:ext cx="5097222" cy="1152544"/>
          </a:xfrm>
          <a:prstGeom prst="rect">
            <a:avLst/>
          </a:prstGeom>
        </p:spPr>
        <p:txBody>
          <a:bodyPr anchor="t" rtlCol="false" tIns="0" lIns="0" bIns="0" rIns="0">
            <a:spAutoFit/>
          </a:bodyPr>
          <a:lstStyle/>
          <a:p>
            <a:pPr algn="l">
              <a:lnSpc>
                <a:spcPts val="9150"/>
              </a:lnSpc>
            </a:pPr>
            <a:r>
              <a:rPr lang="en-US" sz="7500" b="true">
                <a:solidFill>
                  <a:srgbClr val="40A8CD"/>
                </a:solidFill>
                <a:latin typeface="Nourd Bold"/>
                <a:ea typeface="Nourd Bold"/>
                <a:cs typeface="Nourd Bold"/>
                <a:sym typeface="Nourd Bold"/>
              </a:rPr>
              <a:t>Aplikasi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899298" y="3525547"/>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2899298" y="691905"/>
            <a:ext cx="8410133" cy="4205067"/>
          </a:xfrm>
          <a:custGeom>
            <a:avLst/>
            <a:gdLst/>
            <a:ahLst/>
            <a:cxnLst/>
            <a:rect r="r" b="b" t="t" l="l"/>
            <a:pathLst>
              <a:path h="4205067" w="8410133">
                <a:moveTo>
                  <a:pt x="0" y="0"/>
                </a:moveTo>
                <a:lnTo>
                  <a:pt x="8410133" y="0"/>
                </a:lnTo>
                <a:lnTo>
                  <a:pt x="8410133" y="4205066"/>
                </a:lnTo>
                <a:lnTo>
                  <a:pt x="0" y="42050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3207383" y="3257544"/>
            <a:ext cx="8410133" cy="4205067"/>
          </a:xfrm>
          <a:custGeom>
            <a:avLst/>
            <a:gdLst/>
            <a:ahLst/>
            <a:cxnLst/>
            <a:rect r="r" b="b" t="t" l="l"/>
            <a:pathLst>
              <a:path h="4205067" w="8410133">
                <a:moveTo>
                  <a:pt x="0" y="0"/>
                </a:moveTo>
                <a:lnTo>
                  <a:pt x="8410133" y="0"/>
                </a:lnTo>
                <a:lnTo>
                  <a:pt x="8410133" y="4205066"/>
                </a:lnTo>
                <a:lnTo>
                  <a:pt x="0" y="42050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400000">
            <a:off x="13207383" y="423901"/>
            <a:ext cx="8410133" cy="4205067"/>
          </a:xfrm>
          <a:custGeom>
            <a:avLst/>
            <a:gdLst/>
            <a:ahLst/>
            <a:cxnLst/>
            <a:rect r="r" b="b" t="t" l="l"/>
            <a:pathLst>
              <a:path h="4205067" w="8410133">
                <a:moveTo>
                  <a:pt x="0" y="0"/>
                </a:moveTo>
                <a:lnTo>
                  <a:pt x="8410133" y="0"/>
                </a:lnTo>
                <a:lnTo>
                  <a:pt x="8410133" y="4205067"/>
                </a:lnTo>
                <a:lnTo>
                  <a:pt x="0" y="42050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286586" y="6781806"/>
            <a:ext cx="1883948" cy="1883948"/>
          </a:xfrm>
          <a:custGeom>
            <a:avLst/>
            <a:gdLst/>
            <a:ahLst/>
            <a:cxnLst/>
            <a:rect r="r" b="b" t="t" l="l"/>
            <a:pathLst>
              <a:path h="1883948" w="1883948">
                <a:moveTo>
                  <a:pt x="0" y="0"/>
                </a:moveTo>
                <a:lnTo>
                  <a:pt x="1883948" y="0"/>
                </a:lnTo>
                <a:lnTo>
                  <a:pt x="1883948" y="1883948"/>
                </a:lnTo>
                <a:lnTo>
                  <a:pt x="0" y="18839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4916506" y="7463077"/>
            <a:ext cx="1202677" cy="1202677"/>
          </a:xfrm>
          <a:custGeom>
            <a:avLst/>
            <a:gdLst/>
            <a:ahLst/>
            <a:cxnLst/>
            <a:rect r="r" b="b" t="t" l="l"/>
            <a:pathLst>
              <a:path h="1202677" w="1202677">
                <a:moveTo>
                  <a:pt x="0" y="0"/>
                </a:moveTo>
                <a:lnTo>
                  <a:pt x="1202677" y="0"/>
                </a:lnTo>
                <a:lnTo>
                  <a:pt x="1202677" y="1202677"/>
                </a:lnTo>
                <a:lnTo>
                  <a:pt x="0" y="12026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4982020" y="8782634"/>
            <a:ext cx="1168661" cy="1168661"/>
          </a:xfrm>
          <a:custGeom>
            <a:avLst/>
            <a:gdLst/>
            <a:ahLst/>
            <a:cxnLst/>
            <a:rect r="r" b="b" t="t" l="l"/>
            <a:pathLst>
              <a:path h="1168661" w="1168661">
                <a:moveTo>
                  <a:pt x="0" y="0"/>
                </a:moveTo>
                <a:lnTo>
                  <a:pt x="1168660" y="0"/>
                </a:lnTo>
                <a:lnTo>
                  <a:pt x="1168660" y="1168660"/>
                </a:lnTo>
                <a:lnTo>
                  <a:pt x="0" y="11686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305806">
            <a:off x="16260396" y="8808116"/>
            <a:ext cx="1886072" cy="1886072"/>
          </a:xfrm>
          <a:custGeom>
            <a:avLst/>
            <a:gdLst/>
            <a:ahLst/>
            <a:cxnLst/>
            <a:rect r="r" b="b" t="t" l="l"/>
            <a:pathLst>
              <a:path h="1886072" w="1886072">
                <a:moveTo>
                  <a:pt x="0" y="0"/>
                </a:moveTo>
                <a:lnTo>
                  <a:pt x="1886072" y="0"/>
                </a:lnTo>
                <a:lnTo>
                  <a:pt x="1886072" y="1886071"/>
                </a:lnTo>
                <a:lnTo>
                  <a:pt x="0" y="18860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9304461" y="9833148"/>
            <a:ext cx="7334017" cy="3667009"/>
          </a:xfrm>
          <a:custGeom>
            <a:avLst/>
            <a:gdLst/>
            <a:ahLst/>
            <a:cxnLst/>
            <a:rect r="r" b="b" t="t" l="l"/>
            <a:pathLst>
              <a:path h="3667009" w="7334017">
                <a:moveTo>
                  <a:pt x="7334017" y="0"/>
                </a:moveTo>
                <a:lnTo>
                  <a:pt x="0" y="0"/>
                </a:lnTo>
                <a:lnTo>
                  <a:pt x="0" y="3667008"/>
                </a:lnTo>
                <a:lnTo>
                  <a:pt x="7334017" y="3667008"/>
                </a:lnTo>
                <a:lnTo>
                  <a:pt x="73340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4093503" y="3864916"/>
            <a:ext cx="9882557" cy="2053905"/>
          </a:xfrm>
          <a:custGeom>
            <a:avLst/>
            <a:gdLst/>
            <a:ahLst/>
            <a:cxnLst/>
            <a:rect r="r" b="b" t="t" l="l"/>
            <a:pathLst>
              <a:path h="2053905" w="9882557">
                <a:moveTo>
                  <a:pt x="0" y="0"/>
                </a:moveTo>
                <a:lnTo>
                  <a:pt x="9882557" y="0"/>
                </a:lnTo>
                <a:lnTo>
                  <a:pt x="9882557" y="2053905"/>
                </a:lnTo>
                <a:lnTo>
                  <a:pt x="0" y="2053905"/>
                </a:lnTo>
                <a:lnTo>
                  <a:pt x="0" y="0"/>
                </a:lnTo>
                <a:close/>
              </a:path>
            </a:pathLst>
          </a:custGeom>
          <a:blipFill>
            <a:blip r:embed="rId12">
              <a:alphaModFix amt="24000"/>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0800000">
            <a:off x="-7844165" y="-233439"/>
            <a:ext cx="10520439" cy="10520439"/>
          </a:xfrm>
          <a:custGeom>
            <a:avLst/>
            <a:gdLst/>
            <a:ahLst/>
            <a:cxnLst/>
            <a:rect r="r" b="b" t="t" l="l"/>
            <a:pathLst>
              <a:path h="10520439" w="10520439">
                <a:moveTo>
                  <a:pt x="0" y="0"/>
                </a:moveTo>
                <a:lnTo>
                  <a:pt x="10520440" y="0"/>
                </a:lnTo>
                <a:lnTo>
                  <a:pt x="10520440" y="10520439"/>
                </a:lnTo>
                <a:lnTo>
                  <a:pt x="0" y="1052043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3" id="13"/>
          <p:cNvGrpSpPr/>
          <p:nvPr/>
        </p:nvGrpSpPr>
        <p:grpSpPr>
          <a:xfrm rot="0">
            <a:off x="-1581722" y="9833148"/>
            <a:ext cx="10923063" cy="684975"/>
            <a:chOff x="0" y="0"/>
            <a:chExt cx="2891335" cy="181313"/>
          </a:xfrm>
        </p:grpSpPr>
        <p:sp>
          <p:nvSpPr>
            <p:cNvPr name="Freeform 14" id="14"/>
            <p:cNvSpPr/>
            <p:nvPr/>
          </p:nvSpPr>
          <p:spPr>
            <a:xfrm flipH="false" flipV="false" rot="0">
              <a:off x="0" y="0"/>
              <a:ext cx="2891335" cy="181313"/>
            </a:xfrm>
            <a:custGeom>
              <a:avLst/>
              <a:gdLst/>
              <a:ahLst/>
              <a:cxnLst/>
              <a:rect r="r" b="b" t="t" l="l"/>
              <a:pathLst>
                <a:path h="181313" w="2891335">
                  <a:moveTo>
                    <a:pt x="0" y="0"/>
                  </a:moveTo>
                  <a:lnTo>
                    <a:pt x="2891335" y="0"/>
                  </a:lnTo>
                  <a:lnTo>
                    <a:pt x="2891335" y="181313"/>
                  </a:lnTo>
                  <a:lnTo>
                    <a:pt x="0" y="181313"/>
                  </a:lnTo>
                  <a:close/>
                </a:path>
              </a:pathLst>
            </a:custGeom>
            <a:solidFill>
              <a:srgbClr val="04223C"/>
            </a:solidFill>
          </p:spPr>
        </p:sp>
        <p:sp>
          <p:nvSpPr>
            <p:cNvPr name="TextBox 15" id="15"/>
            <p:cNvSpPr txBox="true"/>
            <p:nvPr/>
          </p:nvSpPr>
          <p:spPr>
            <a:xfrm>
              <a:off x="0" y="-38100"/>
              <a:ext cx="2891335" cy="219413"/>
            </a:xfrm>
            <a:prstGeom prst="rect">
              <a:avLst/>
            </a:prstGeom>
          </p:spPr>
          <p:txBody>
            <a:bodyPr anchor="ctr" rtlCol="false" tIns="48876" lIns="48876" bIns="48876" rIns="48876"/>
            <a:lstStyle/>
            <a:p>
              <a:pPr algn="ctr">
                <a:lnSpc>
                  <a:spcPts val="2078"/>
                </a:lnSpc>
              </a:pPr>
            </a:p>
          </p:txBody>
        </p:sp>
      </p:grpSp>
      <p:sp>
        <p:nvSpPr>
          <p:cNvPr name="TextBox 16" id="16"/>
          <p:cNvSpPr txBox="true"/>
          <p:nvPr/>
        </p:nvSpPr>
        <p:spPr>
          <a:xfrm rot="0">
            <a:off x="6458661" y="1423014"/>
            <a:ext cx="11425142" cy="861822"/>
          </a:xfrm>
          <a:prstGeom prst="rect">
            <a:avLst/>
          </a:prstGeom>
        </p:spPr>
        <p:txBody>
          <a:bodyPr anchor="t" rtlCol="false" tIns="0" lIns="0" bIns="0" rIns="0">
            <a:spAutoFit/>
          </a:bodyPr>
          <a:lstStyle/>
          <a:p>
            <a:pPr algn="l">
              <a:lnSpc>
                <a:spcPts val="6953"/>
              </a:lnSpc>
            </a:pPr>
            <a:r>
              <a:rPr lang="en-US" sz="5700" b="true">
                <a:solidFill>
                  <a:srgbClr val="40A8CD"/>
                </a:solidFill>
                <a:latin typeface="Nourd Bold"/>
                <a:ea typeface="Nourd Bold"/>
                <a:cs typeface="Nourd Bold"/>
                <a:sym typeface="Nourd Bold"/>
              </a:rPr>
              <a:t>Video</a:t>
            </a:r>
          </a:p>
        </p:txBody>
      </p:sp>
      <p:sp>
        <p:nvSpPr>
          <p:cNvPr name="TextBox 17" id="17"/>
          <p:cNvSpPr txBox="true"/>
          <p:nvPr/>
        </p:nvSpPr>
        <p:spPr>
          <a:xfrm rot="0">
            <a:off x="9099352" y="5242990"/>
            <a:ext cx="89297" cy="242515"/>
          </a:xfrm>
          <a:prstGeom prst="rect">
            <a:avLst/>
          </a:prstGeom>
        </p:spPr>
        <p:txBody>
          <a:bodyPr anchor="t" rtlCol="false" tIns="0" lIns="0" bIns="0" rIns="0">
            <a:spAutoFit/>
          </a:bodyPr>
          <a:lstStyle/>
          <a:p>
            <a:pPr algn="ctr">
              <a:lnSpc>
                <a:spcPts val="2078"/>
              </a:lnSpc>
              <a:spcBef>
                <a:spcPct val="0"/>
              </a:spcBef>
            </a:pPr>
            <a:r>
              <a:rPr lang="en-US" sz="1385">
                <a:solidFill>
                  <a:srgbClr val="000000"/>
                </a:solidFill>
                <a:latin typeface="Nourd"/>
                <a:ea typeface="Nourd"/>
                <a:cs typeface="Nourd"/>
                <a:sym typeface="Nourd"/>
              </a:rPr>
              <a:t>v</a:t>
            </a:r>
          </a:p>
        </p:txBody>
      </p:sp>
      <p:sp>
        <p:nvSpPr>
          <p:cNvPr name="TextBox 18" id="18"/>
          <p:cNvSpPr txBox="true"/>
          <p:nvPr/>
        </p:nvSpPr>
        <p:spPr>
          <a:xfrm rot="0">
            <a:off x="2560865" y="2756338"/>
            <a:ext cx="10970953" cy="2213923"/>
          </a:xfrm>
          <a:prstGeom prst="rect">
            <a:avLst/>
          </a:prstGeom>
        </p:spPr>
        <p:txBody>
          <a:bodyPr anchor="t" rtlCol="false" tIns="0" lIns="0" bIns="0" rIns="0">
            <a:spAutoFit/>
          </a:bodyPr>
          <a:lstStyle/>
          <a:p>
            <a:pPr algn="ctr">
              <a:lnSpc>
                <a:spcPts val="2940"/>
              </a:lnSpc>
            </a:pPr>
            <a:r>
              <a:rPr lang="en-US" sz="2100">
                <a:solidFill>
                  <a:srgbClr val="04223C"/>
                </a:solidFill>
                <a:latin typeface="Nourd"/>
                <a:ea typeface="Nourd"/>
                <a:cs typeface="Nourd"/>
                <a:sym typeface="Nourd"/>
              </a:rPr>
              <a:t>https://binusianorg-my.sharepoint.com/personal/calista_aurelia_binus_ac_id/_layouts/15/guestaccess.aspx?share=EXFXUBlweDlNoDL8TvemISMB_Ct4DDnbntbG-9O3DeSXlw&amp;nav=eyJyZWZlcnJhbEluZm8iOnsicmVmZXJyYWxBcHAiOiJPbmVEcml2ZUZvckJ1c2luZXNzIiwicmVmZXJyYWxBcHBQbGF0Zm9ybSI6IldlYiIsInJlZmVycmFsTW9kZSI6InZpZXciLCJyZWZlcnJhbFZpZXciOiJNeUZpbGVzTGlua0NvcHkifX0&amp;e=fegLw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DAGli3jBHsM</dc:identifier>
  <dcterms:modified xsi:type="dcterms:W3CDTF">2011-08-01T06:04:30Z</dcterms:modified>
  <cp:revision>1</cp:revision>
  <dc:title>IOT </dc:title>
</cp:coreProperties>
</file>