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64"/>
  </p:notesMasterIdLst>
  <p:sldIdLst>
    <p:sldId id="503" r:id="rId2"/>
    <p:sldId id="592" r:id="rId3"/>
    <p:sldId id="758" r:id="rId4"/>
    <p:sldId id="759" r:id="rId5"/>
    <p:sldId id="760" r:id="rId6"/>
    <p:sldId id="761" r:id="rId7"/>
    <p:sldId id="613" r:id="rId8"/>
    <p:sldId id="752" r:id="rId9"/>
    <p:sldId id="762" r:id="rId10"/>
    <p:sldId id="753" r:id="rId11"/>
    <p:sldId id="754" r:id="rId12"/>
    <p:sldId id="707" r:id="rId13"/>
    <p:sldId id="698" r:id="rId14"/>
    <p:sldId id="614" r:id="rId15"/>
    <p:sldId id="621" r:id="rId16"/>
    <p:sldId id="615" r:id="rId17"/>
    <p:sldId id="616" r:id="rId18"/>
    <p:sldId id="774" r:id="rId19"/>
    <p:sldId id="775" r:id="rId20"/>
    <p:sldId id="776" r:id="rId21"/>
    <p:sldId id="777" r:id="rId22"/>
    <p:sldId id="778" r:id="rId23"/>
    <p:sldId id="779" r:id="rId24"/>
    <p:sldId id="767" r:id="rId25"/>
    <p:sldId id="768" r:id="rId26"/>
    <p:sldId id="773" r:id="rId27"/>
    <p:sldId id="772" r:id="rId28"/>
    <p:sldId id="769" r:id="rId29"/>
    <p:sldId id="770" r:id="rId30"/>
    <p:sldId id="771" r:id="rId31"/>
    <p:sldId id="617" r:id="rId32"/>
    <p:sldId id="782" r:id="rId33"/>
    <p:sldId id="780" r:id="rId34"/>
    <p:sldId id="781" r:id="rId35"/>
    <p:sldId id="783" r:id="rId36"/>
    <p:sldId id="785" r:id="rId37"/>
    <p:sldId id="787" r:id="rId38"/>
    <p:sldId id="786" r:id="rId39"/>
    <p:sldId id="789" r:id="rId40"/>
    <p:sldId id="618" r:id="rId41"/>
    <p:sldId id="619" r:id="rId42"/>
    <p:sldId id="792" r:id="rId43"/>
    <p:sldId id="791" r:id="rId44"/>
    <p:sldId id="620" r:id="rId45"/>
    <p:sldId id="793" r:id="rId46"/>
    <p:sldId id="794" r:id="rId47"/>
    <p:sldId id="796" r:id="rId48"/>
    <p:sldId id="795" r:id="rId49"/>
    <p:sldId id="623" r:id="rId50"/>
    <p:sldId id="633" r:id="rId51"/>
    <p:sldId id="624" r:id="rId52"/>
    <p:sldId id="632" r:id="rId53"/>
    <p:sldId id="630" r:id="rId54"/>
    <p:sldId id="690" r:id="rId55"/>
    <p:sldId id="626" r:id="rId56"/>
    <p:sldId id="634" r:id="rId57"/>
    <p:sldId id="625" r:id="rId58"/>
    <p:sldId id="666" r:id="rId59"/>
    <p:sldId id="763" r:id="rId60"/>
    <p:sldId id="764" r:id="rId61"/>
    <p:sldId id="765" r:id="rId62"/>
    <p:sldId id="766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D1"/>
    <a:srgbClr val="00664D"/>
    <a:srgbClr val="FFFF99"/>
    <a:srgbClr val="71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3844" autoAdjust="0"/>
  </p:normalViewPr>
  <p:slideViewPr>
    <p:cSldViewPr>
      <p:cViewPr varScale="1">
        <p:scale>
          <a:sx n="105" d="100"/>
          <a:sy n="105" d="100"/>
        </p:scale>
        <p:origin x="169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8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7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B3AF2-3CAA-44B0-8ACA-C99BCDFCF451}" type="datetimeFigureOut">
              <a:rPr lang="ko-KR" altLang="en-US" smtClean="0"/>
              <a:pPr/>
              <a:t>2018-11-09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F6D6C-8CDA-423C-87D5-6F0E70169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6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4EB6E589-1502-4858-88E7-2ABF87F36F69}" type="datetime1">
              <a:rPr kumimoji="0" lang="ko-KR" altLang="en-US" sz="1300" smtClean="0">
                <a:solidFill>
                  <a:srgbClr val="000000"/>
                </a:solidFill>
              </a:rPr>
              <a:pPr/>
              <a:t>2018-11-09</a:t>
            </a:fld>
            <a:endParaRPr kumimoji="0" lang="ko-KR" altLang="en-US" sz="1300">
              <a:solidFill>
                <a:srgbClr val="000000"/>
              </a:solidFill>
            </a:endParaRP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0E3107F1-EC1D-462D-B8E3-E9AA7C2BCF01}" type="slidenum">
              <a:rPr kumimoji="0" lang="ko-KR" altLang="en-US" sz="1300">
                <a:solidFill>
                  <a:srgbClr val="000000"/>
                </a:solidFill>
              </a:rPr>
              <a:pPr/>
              <a:t>1</a:t>
            </a:fld>
            <a:endParaRPr kumimoji="0" lang="ko-KR" altLang="en-US" sz="1300">
              <a:solidFill>
                <a:srgbClr val="000000"/>
              </a:solidFill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689475"/>
            <a:ext cx="4984750" cy="4445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0" tIns="45515" rIns="91030" bIns="45515"/>
          <a:lstStyle/>
          <a:p>
            <a:endParaRPr lang="ko-KR" altLang="en-US"/>
          </a:p>
        </p:txBody>
      </p:sp>
      <p:sp>
        <p:nvSpPr>
          <p:cNvPr id="61446" name="바닥글 개체 틀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kumimoji="0" lang="ko-KR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78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61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89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621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85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82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9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61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746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40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9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3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3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35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8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48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38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00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36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36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4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76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65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173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6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374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59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58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42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6620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041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50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E48FD-7589-4DA2-BF10-77AA536A461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054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67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924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207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084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0486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998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7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3AD0D-C6EE-4AA8-B540-34A44877EDA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6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19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22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45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55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5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4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55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7309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65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619999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2214504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08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2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7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15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8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1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4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20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3193" y="1857364"/>
            <a:ext cx="7866459" cy="1600200"/>
          </a:xfrm>
        </p:spPr>
        <p:txBody>
          <a:bodyPr/>
          <a:lstStyle/>
          <a:p>
            <a:r>
              <a:rPr lang="en-US" altLang="ko-KR" b="1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Energy Management </a:t>
            </a:r>
            <a:r>
              <a:rPr lang="en-US" altLang="ko-KR" b="1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System</a:t>
            </a:r>
            <a:endParaRPr lang="en-US" altLang="ko-KR" b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96122" y="4869160"/>
            <a:ext cx="4800600" cy="1314450"/>
          </a:xfrm>
        </p:spPr>
        <p:txBody>
          <a:bodyPr/>
          <a:lstStyle/>
          <a:p>
            <a:r>
              <a:rPr lang="en-US" altLang="ko-KR" b="1" dirty="0" smtClean="0"/>
              <a:t>MIR Lab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http://mir</a:t>
            </a:r>
            <a:r>
              <a:rPr lang="ko-KR" altLang="en-US" b="1" dirty="0"/>
              <a:t>.</a:t>
            </a:r>
            <a:r>
              <a:rPr lang="en-US" altLang="ko-KR" b="1" dirty="0"/>
              <a:t>hanyang.ac.kr</a:t>
            </a:r>
          </a:p>
          <a:p>
            <a:endParaRPr lang="en-US" altLang="ko-KR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3-2. EMS </a:t>
            </a:r>
            <a:r>
              <a:rPr lang="en-US" altLang="ko-KR" b="1" dirty="0" smtClean="0"/>
              <a:t>Program Architecture</a:t>
            </a:r>
            <a:endParaRPr lang="en-US" altLang="ko-KR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71" y="1320119"/>
            <a:ext cx="8384129" cy="50784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6370166"/>
            <a:ext cx="10940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*DR Request: EMS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VTN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부하감축을 직접적으로 할 수는 없다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VTN Energy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정보를 바탕으로 최대 수요의 억제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최대 부하의 이전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기저 부하의 증대 요청한다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*Energy: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소비량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저장량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생산량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사용량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Threshold, Load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Profileitems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VTN, EMA, Devices,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OpenFMB,SmartMeter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정보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3-2. EMS Program Architecture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6711462"/>
            <a:ext cx="10940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*DR Request: EMS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VTN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부하감축을 직접적으로 할 수는 없다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VTN Energy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정보를 바탕으로 최대 수요의 억제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최대 부하의 이전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기저 부하의 증대 요청한다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*Energy: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소비량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저장량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생산량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사용량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Threshold, Load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Profileitems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VTN, EMA, Devices,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OpenFMB,SmartMeter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정보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43" y="1431940"/>
            <a:ext cx="8560514" cy="516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1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3-3. </a:t>
            </a:r>
            <a:r>
              <a:rPr lang="en-US" altLang="ko-KR" b="1" dirty="0"/>
              <a:t>EMS </a:t>
            </a:r>
            <a:r>
              <a:rPr lang="en-US" altLang="ko-KR" b="1" dirty="0" smtClean="0"/>
              <a:t>Optimizatio</a:t>
            </a:r>
            <a:r>
              <a:rPr lang="en-US" altLang="ko-KR" b="1" dirty="0"/>
              <a:t>n</a:t>
            </a:r>
            <a:r>
              <a:rPr lang="en-US" altLang="ko-KR" b="1" dirty="0" smtClean="0"/>
              <a:t> Overview</a:t>
            </a:r>
            <a:endParaRPr lang="en-US" altLang="ko-KR" b="1" dirty="0"/>
          </a:p>
        </p:txBody>
      </p:sp>
      <p:pic>
        <p:nvPicPr>
          <p:cNvPr id="13" name="그림 12" descr="EMB00000940889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2" y="1700808"/>
            <a:ext cx="7560840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8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Appendix. EMA Overview</a:t>
            </a:r>
            <a:endParaRPr lang="en-US" altLang="ko-KR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41" y="1564519"/>
            <a:ext cx="8040918" cy="45451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362106" y="2794415"/>
            <a:ext cx="2016224" cy="2592288"/>
          </a:xfrm>
          <a:prstGeom prst="rect">
            <a:avLst/>
          </a:prstGeom>
          <a:noFill/>
          <a:ln w="12699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355" y="1936661"/>
            <a:ext cx="17588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OpenFMB</a:t>
            </a:r>
            <a:r>
              <a:rPr lang="en-US" altLang="ko-KR" sz="1000" dirty="0" smtClean="0"/>
              <a:t> Devices</a:t>
            </a:r>
            <a:r>
              <a:rPr lang="ko-KR" altLang="en-US" sz="1000" dirty="0" smtClean="0"/>
              <a:t>에</a:t>
            </a:r>
            <a:endParaRPr lang="en-US" altLang="ko-KR" sz="1000" dirty="0" smtClean="0"/>
          </a:p>
          <a:p>
            <a:r>
              <a:rPr lang="ko-KR" altLang="en-US" sz="1000" dirty="0" smtClean="0"/>
              <a:t>대한 </a:t>
            </a:r>
            <a:r>
              <a:rPr lang="en-US" altLang="ko-KR" sz="1000" dirty="0" smtClean="0"/>
              <a:t>Profile </a:t>
            </a:r>
            <a:r>
              <a:rPr lang="ko-KR" altLang="en-US" sz="1000" dirty="0" smtClean="0"/>
              <a:t>부분이며</a:t>
            </a:r>
            <a:endParaRPr lang="en-US" altLang="ko-KR" sz="1000" dirty="0" smtClean="0"/>
          </a:p>
          <a:p>
            <a:r>
              <a:rPr lang="en-US" altLang="ko-KR" sz="1000" dirty="0" smtClean="0"/>
              <a:t>EMA</a:t>
            </a:r>
            <a:r>
              <a:rPr lang="ko-KR" altLang="en-US" sz="1000" dirty="0" smtClean="0"/>
              <a:t>는 이정보를 </a:t>
            </a:r>
            <a:r>
              <a:rPr lang="en-US" altLang="ko-KR" sz="1000" dirty="0" smtClean="0"/>
              <a:t>EMS</a:t>
            </a:r>
            <a:r>
              <a:rPr lang="ko-KR" altLang="en-US" sz="1000" dirty="0" smtClean="0"/>
              <a:t>에 </a:t>
            </a:r>
            <a:endParaRPr lang="en-US" altLang="ko-KR" sz="1000" dirty="0" smtClean="0"/>
          </a:p>
          <a:p>
            <a:r>
              <a:rPr lang="en-US" altLang="ko-KR" sz="1000" dirty="0" err="1" smtClean="0"/>
              <a:t>MQTT,CoAP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프로토콜 등을 </a:t>
            </a:r>
            <a:endParaRPr lang="en-US" altLang="ko-KR" sz="1000" dirty="0" smtClean="0"/>
          </a:p>
          <a:p>
            <a:r>
              <a:rPr lang="ko-KR" altLang="en-US" sz="1000" dirty="0" smtClean="0"/>
              <a:t>이용하여 올려준다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4852" y="5970147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Smart Meter -&gt; DCU</a:t>
            </a:r>
          </a:p>
          <a:p>
            <a:r>
              <a:rPr lang="en-US" altLang="ko-KR" dirty="0" smtClean="0"/>
              <a:t>-&gt; MDMS(Future) -&gt; EMS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3275856" y="1412776"/>
            <a:ext cx="2160240" cy="720080"/>
          </a:xfrm>
          <a:prstGeom prst="rect">
            <a:avLst/>
          </a:prstGeom>
          <a:noFill/>
          <a:ln w="12699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40731" y="1427654"/>
            <a:ext cx="1563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EMA </a:t>
            </a:r>
            <a:r>
              <a:rPr lang="ko-KR" altLang="en-US" sz="1000" dirty="0" smtClean="0"/>
              <a:t>측에서 </a:t>
            </a:r>
            <a:r>
              <a:rPr lang="en-US" altLang="ko-KR" sz="1000" dirty="0" smtClean="0"/>
              <a:t>Device</a:t>
            </a:r>
            <a:r>
              <a:rPr lang="ko-KR" altLang="en-US" sz="1000" dirty="0" smtClean="0"/>
              <a:t>의</a:t>
            </a:r>
            <a:endParaRPr lang="en-US" altLang="ko-KR" sz="1000" dirty="0" smtClean="0"/>
          </a:p>
          <a:p>
            <a:r>
              <a:rPr lang="ko-KR" altLang="en-US" sz="1000" dirty="0" smtClean="0"/>
              <a:t>에너지를 관리하는 부분</a:t>
            </a:r>
            <a:endParaRPr lang="en-US" altLang="ko-KR" sz="1000" dirty="0" smtClean="0"/>
          </a:p>
          <a:p>
            <a:r>
              <a:rPr lang="ko-KR" altLang="en-US" sz="1000" dirty="0" smtClean="0"/>
              <a:t>현재는 우선순위에 의해 </a:t>
            </a:r>
            <a:endParaRPr lang="en-US" altLang="ko-KR" sz="1000" dirty="0" smtClean="0"/>
          </a:p>
          <a:p>
            <a:r>
              <a:rPr lang="en-US" altLang="ko-KR" sz="1000" dirty="0" smtClean="0"/>
              <a:t>Control</a:t>
            </a:r>
            <a:r>
              <a:rPr lang="ko-KR" altLang="en-US" sz="1000" dirty="0" smtClean="0"/>
              <a:t>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3563888" y="2996952"/>
            <a:ext cx="1872208" cy="1093607"/>
          </a:xfrm>
          <a:prstGeom prst="rect">
            <a:avLst/>
          </a:prstGeom>
          <a:noFill/>
          <a:ln w="12699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3706" y="2729932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EMA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EMS</a:t>
            </a:r>
            <a:r>
              <a:rPr lang="ko-KR" altLang="en-US" sz="1000" dirty="0" smtClean="0"/>
              <a:t>가 통신하는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MQTT, CoAP, UDP</a:t>
            </a:r>
            <a:r>
              <a:rPr lang="ko-KR" altLang="en-US" sz="1000" dirty="0" smtClean="0"/>
              <a:t>를 이용해 통신한다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3275856" y="3717032"/>
            <a:ext cx="4320480" cy="1368152"/>
          </a:xfrm>
          <a:prstGeom prst="rect">
            <a:avLst/>
          </a:prstGeom>
          <a:noFill/>
          <a:ln w="12699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01418" y="3298569"/>
            <a:ext cx="2512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OpenADR 2.0b</a:t>
            </a:r>
            <a:r>
              <a:rPr lang="ko-KR" altLang="en-US" sz="1000" dirty="0" smtClean="0"/>
              <a:t>에 해당되는 부분이다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VTN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VEN</a:t>
            </a:r>
            <a:r>
              <a:rPr lang="ko-KR" altLang="en-US" sz="1000" dirty="0" smtClean="0"/>
              <a:t>이 통신하고</a:t>
            </a:r>
            <a:r>
              <a:rPr lang="en-US" altLang="ko-KR" sz="1000" dirty="0" smtClean="0"/>
              <a:t>, Registration, DR,</a:t>
            </a:r>
          </a:p>
          <a:p>
            <a:r>
              <a:rPr lang="en-US" altLang="ko-KR" sz="1000" dirty="0" smtClean="0"/>
              <a:t>Opt, Report</a:t>
            </a:r>
            <a:r>
              <a:rPr lang="ko-KR" altLang="en-US" sz="1000" dirty="0" smtClean="0"/>
              <a:t>에 대해 정의되어있다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2378330" y="1781597"/>
            <a:ext cx="897526" cy="3087563"/>
          </a:xfrm>
          <a:prstGeom prst="rect">
            <a:avLst/>
          </a:prstGeom>
          <a:noFill/>
          <a:ln w="12699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026" y="1428012"/>
            <a:ext cx="2601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EMA</a:t>
            </a:r>
            <a:r>
              <a:rPr lang="ko-KR" altLang="en-US" sz="1000" dirty="0" smtClean="0"/>
              <a:t>하위의 </a:t>
            </a:r>
            <a:r>
              <a:rPr lang="en-US" altLang="ko-KR" sz="1000" dirty="0" smtClean="0"/>
              <a:t>Device</a:t>
            </a:r>
            <a:r>
              <a:rPr lang="ko-KR" altLang="en-US" sz="1000" dirty="0" smtClean="0"/>
              <a:t>를 </a:t>
            </a:r>
            <a:r>
              <a:rPr lang="en-US" altLang="ko-KR" sz="1000" dirty="0" err="1" smtClean="0"/>
              <a:t>Discovery,Monitoring</a:t>
            </a:r>
            <a:endParaRPr lang="en-US" altLang="ko-KR" sz="1000" dirty="0" smtClean="0"/>
          </a:p>
          <a:p>
            <a:r>
              <a:rPr lang="ko-KR" altLang="en-US" sz="1000" dirty="0" smtClean="0"/>
              <a:t>관리 하는 것에 대해 관리하는 </a:t>
            </a:r>
            <a:r>
              <a:rPr lang="en-US" altLang="ko-KR" sz="1000" dirty="0" smtClean="0"/>
              <a:t>Package</a:t>
            </a:r>
            <a:r>
              <a:rPr lang="ko-KR" altLang="en-US" sz="1000" dirty="0" smtClean="0"/>
              <a:t>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432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MIR VTN – OpenAdr2.0b</a:t>
            </a:r>
            <a:endParaRPr lang="en-US" altLang="ko-KR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2776"/>
            <a:ext cx="7286625" cy="26384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 bwMode="auto">
          <a:xfrm>
            <a:off x="1763688" y="2060848"/>
            <a:ext cx="1224136" cy="79208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91676" y="2897396"/>
            <a:ext cx="768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Step 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32040" y="2897396"/>
            <a:ext cx="768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Step 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466079" y="2897396"/>
            <a:ext cx="7681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Step 3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6053" y="3645024"/>
            <a:ext cx="73177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Block - Set Payload</a:t>
            </a:r>
          </a:p>
          <a:p>
            <a:r>
              <a:rPr lang="en-US" altLang="ko-KR" sz="1500" dirty="0" smtClean="0"/>
              <a:t>Step 1: xml format for file input and output, it is called when send response message to VEN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which means it sets payload values as OADR format</a:t>
            </a:r>
          </a:p>
          <a:p>
            <a:endParaRPr lang="en-US" altLang="ko-KR" sz="1500" dirty="0" smtClean="0"/>
          </a:p>
          <a:p>
            <a:r>
              <a:rPr lang="en-US" altLang="ko-KR" b="1" dirty="0" smtClean="0"/>
              <a:t>Block - Service</a:t>
            </a:r>
          </a:p>
          <a:p>
            <a:r>
              <a:rPr lang="en-US" altLang="ko-KR" sz="1500" dirty="0" smtClean="0"/>
              <a:t>Step 2: VTN main class, call http Server , send response and Parse receive xml Message</a:t>
            </a:r>
          </a:p>
          <a:p>
            <a:endParaRPr lang="en-US" altLang="ko-KR" sz="1500" dirty="0" smtClean="0"/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and send </a:t>
            </a:r>
            <a:r>
              <a:rPr lang="en-US" altLang="ko-KR" sz="1500" dirty="0" err="1" smtClean="0"/>
              <a:t>EiEvent</a:t>
            </a:r>
            <a:endParaRPr lang="en-US" altLang="ko-KR" sz="1500" dirty="0" smtClean="0"/>
          </a:p>
          <a:p>
            <a:r>
              <a:rPr lang="en-US" altLang="ko-KR" b="1" dirty="0" smtClean="0"/>
              <a:t>Block - Web User Interface</a:t>
            </a:r>
          </a:p>
          <a:p>
            <a:r>
              <a:rPr lang="en-US" altLang="ko-KR" sz="1500" dirty="0" smtClean="0"/>
              <a:t>Step 3: Index VTN Page	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set </a:t>
            </a:r>
            <a:r>
              <a:rPr lang="en-US" altLang="ko-KR" sz="1500" dirty="0" err="1" smtClean="0"/>
              <a:t>EiEvent</a:t>
            </a:r>
            <a:r>
              <a:rPr lang="en-US" altLang="ko-KR" sz="1500" dirty="0" smtClean="0"/>
              <a:t> options(e.g. set Target, Duration, Start Time and </a:t>
            </a:r>
            <a:r>
              <a:rPr lang="en-US" altLang="ko-KR" sz="1500" dirty="0" err="1" smtClean="0"/>
              <a:t>etc</a:t>
            </a:r>
            <a:r>
              <a:rPr lang="en-US" altLang="ko-KR" sz="15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4258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 smtClean="0"/>
              <a:t>4. EMS : 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OpenADR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6912"/>
            <a:ext cx="2705100" cy="2762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916832"/>
            <a:ext cx="16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CoAP Package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547500"/>
            <a:ext cx="543135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 MIR Lab, We are using californium CoAP library</a:t>
            </a:r>
          </a:p>
          <a:p>
            <a:endParaRPr lang="en-US" altLang="ko-KR" b="1" dirty="0"/>
          </a:p>
          <a:p>
            <a:r>
              <a:rPr lang="en-US" altLang="ko-KR" b="1" i="1" dirty="0" err="1" smtClean="0"/>
              <a:t>com.mir.ems.coap</a:t>
            </a:r>
            <a:endParaRPr lang="en-US" altLang="ko-KR" b="1" i="1" dirty="0" smtClean="0"/>
          </a:p>
          <a:p>
            <a:r>
              <a:rPr lang="en-US" altLang="ko-KR" sz="1500" b="1" dirty="0" smtClean="0"/>
              <a:t>- </a:t>
            </a:r>
            <a:r>
              <a:rPr lang="en-US" altLang="ko-KR" sz="1500" b="1" dirty="0" err="1" smtClean="0"/>
              <a:t>EMSCoAPServer</a:t>
            </a:r>
            <a:r>
              <a:rPr lang="en-US" altLang="ko-KR" sz="1500" b="1" dirty="0" smtClean="0"/>
              <a:t> :</a:t>
            </a:r>
          </a:p>
          <a:p>
            <a:r>
              <a:rPr lang="en-US" altLang="ko-KR" sz="1500" b="1" dirty="0" smtClean="0"/>
              <a:t>	 CoAP Server </a:t>
            </a:r>
          </a:p>
          <a:p>
            <a:r>
              <a:rPr lang="en-US" altLang="ko-KR" sz="1500" b="1" dirty="0" smtClean="0"/>
              <a:t>- </a:t>
            </a:r>
            <a:r>
              <a:rPr lang="en-US" altLang="ko-KR" sz="1500" b="1" dirty="0" err="1" smtClean="0"/>
              <a:t>CoAPMessageHanlder</a:t>
            </a:r>
            <a:r>
              <a:rPr lang="en-US" altLang="ko-KR" sz="1500" b="1" dirty="0" smtClean="0"/>
              <a:t> :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smtClean="0"/>
              <a:t>Handling the message that receive from CoAP Client</a:t>
            </a:r>
          </a:p>
          <a:p>
            <a:endParaRPr lang="en-US" altLang="ko-KR" sz="1500" b="1" dirty="0"/>
          </a:p>
          <a:p>
            <a:r>
              <a:rPr lang="en-US" altLang="ko-KR" b="1" i="1" dirty="0" err="1" smtClean="0"/>
              <a:t>com.mir.ems.coap.resource</a:t>
            </a:r>
            <a:endParaRPr lang="en-US" altLang="ko-KR" b="1" i="1" dirty="0" smtClean="0"/>
          </a:p>
          <a:p>
            <a:r>
              <a:rPr lang="en-US" altLang="ko-KR" sz="1600" b="1" i="1" dirty="0" smtClean="0"/>
              <a:t>-</a:t>
            </a:r>
            <a:r>
              <a:rPr lang="en-US" altLang="ko-KR" sz="1600" b="1" i="1" dirty="0" err="1" smtClean="0"/>
              <a:t>CoAPMicroGrid</a:t>
            </a:r>
            <a:r>
              <a:rPr lang="en-US" altLang="ko-KR" sz="1600" b="1" i="1" dirty="0" smtClean="0"/>
              <a:t>:</a:t>
            </a:r>
          </a:p>
          <a:p>
            <a:r>
              <a:rPr lang="en-US" altLang="ko-KR" sz="1600" b="1" i="1" dirty="0" smtClean="0"/>
              <a:t>	Restful API (Only use PUT Method)</a:t>
            </a:r>
            <a:endParaRPr lang="en-US" altLang="ko-KR" sz="1600" b="1" i="1" dirty="0"/>
          </a:p>
          <a:p>
            <a:endParaRPr lang="en-US" altLang="ko-KR" sz="1500" b="1" dirty="0" smtClean="0"/>
          </a:p>
          <a:p>
            <a:r>
              <a:rPr lang="en-US" altLang="ko-KR" sz="1500" b="1" i="1" dirty="0" smtClean="0"/>
              <a:t>-</a:t>
            </a:r>
            <a:r>
              <a:rPr lang="en-US" altLang="ko-KR" sz="1500" b="1" i="1" dirty="0" err="1" smtClean="0"/>
              <a:t>CoAPObserver</a:t>
            </a:r>
            <a:r>
              <a:rPr lang="en-US" altLang="ko-KR" sz="1500" b="1" i="1" dirty="0" smtClean="0"/>
              <a:t>: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smtClean="0"/>
              <a:t>It is super class of </a:t>
            </a:r>
            <a:r>
              <a:rPr lang="en-US" altLang="ko-KR" sz="1500" b="1" dirty="0" err="1" smtClean="0"/>
              <a:t>CoAPObserverSubPath</a:t>
            </a:r>
            <a:endParaRPr lang="en-US" altLang="ko-KR" sz="1500" b="1" dirty="0" smtClean="0"/>
          </a:p>
          <a:p>
            <a:r>
              <a:rPr lang="en-US" altLang="ko-KR" sz="1500" b="1" i="1" dirty="0" smtClean="0"/>
              <a:t>-</a:t>
            </a:r>
            <a:r>
              <a:rPr lang="en-US" altLang="ko-KR" sz="1500" b="1" i="1" dirty="0" err="1" smtClean="0"/>
              <a:t>CoAPObserver</a:t>
            </a:r>
            <a:r>
              <a:rPr lang="en-US" altLang="ko-KR" sz="1500" b="1" i="1" dirty="0" smtClean="0"/>
              <a:t>: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smtClean="0"/>
              <a:t>Send Push Message when Event occur</a:t>
            </a:r>
          </a:p>
          <a:p>
            <a:r>
              <a:rPr lang="en-US" altLang="ko-KR" sz="1500" b="1" i="1" dirty="0" smtClean="0"/>
              <a:t>-</a:t>
            </a:r>
            <a:r>
              <a:rPr lang="en-US" altLang="ko-KR" sz="1500" b="1" i="1" dirty="0" err="1" smtClean="0"/>
              <a:t>CoAPOpenADR</a:t>
            </a:r>
            <a:r>
              <a:rPr lang="en-US" altLang="ko-KR" sz="1500" b="1" i="1" dirty="0" smtClean="0"/>
              <a:t>:</a:t>
            </a:r>
          </a:p>
          <a:p>
            <a:r>
              <a:rPr lang="en-US" altLang="ko-KR" sz="1500" b="1" dirty="0" smtClean="0"/>
              <a:t>	Process of OpenADR2.0b(e.g. </a:t>
            </a:r>
            <a:r>
              <a:rPr lang="en-US" altLang="ko-KR" sz="1500" b="1" dirty="0" err="1" smtClean="0"/>
              <a:t>queryRegistration</a:t>
            </a:r>
            <a:r>
              <a:rPr lang="en-US" altLang="ko-KR" sz="1500" b="1" dirty="0" smtClean="0"/>
              <a:t>)</a:t>
            </a:r>
          </a:p>
          <a:p>
            <a:r>
              <a:rPr lang="en-US" altLang="ko-KR" sz="1500" b="1" i="1" dirty="0" smtClean="0"/>
              <a:t>-</a:t>
            </a:r>
            <a:r>
              <a:rPr lang="en-US" altLang="ko-KR" sz="1500" b="1" i="1" dirty="0" err="1" smtClean="0"/>
              <a:t>JsonMessage</a:t>
            </a:r>
            <a:r>
              <a:rPr lang="en-US" altLang="ko-KR" sz="1500" b="1" i="1" dirty="0" smtClean="0"/>
              <a:t>: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smtClean="0"/>
              <a:t>Parsing JSON Type Message that receive from client</a:t>
            </a:r>
            <a:endParaRPr lang="en-US" altLang="ko-KR" sz="1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908720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trike="sngStrike" dirty="0" smtClean="0"/>
              <a:t>각 패키지의 역할이</a:t>
            </a:r>
            <a:endParaRPr lang="en-US" altLang="ko-KR" strike="sngStrike" dirty="0" smtClean="0"/>
          </a:p>
          <a:p>
            <a:r>
              <a:rPr lang="ko-KR" altLang="en-US" strike="sngStrike" dirty="0" smtClean="0"/>
              <a:t>무엇인가</a:t>
            </a:r>
            <a:r>
              <a:rPr lang="en-US" altLang="ko-KR" strike="sngStrike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71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/>
              <a:t>OpenADR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16832"/>
            <a:ext cx="176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MQTT Package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547500"/>
            <a:ext cx="4833759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 MIR Lab, We are using </a:t>
            </a:r>
            <a:r>
              <a:rPr lang="en-US" altLang="ko-KR" b="1" dirty="0" err="1" smtClean="0"/>
              <a:t>paho</a:t>
            </a:r>
            <a:r>
              <a:rPr lang="en-US" altLang="ko-KR" b="1" dirty="0" smtClean="0"/>
              <a:t> MQTT library</a:t>
            </a:r>
          </a:p>
          <a:p>
            <a:endParaRPr lang="en-US" altLang="ko-KR" b="1" dirty="0"/>
          </a:p>
          <a:p>
            <a:r>
              <a:rPr lang="en-US" altLang="ko-KR" b="1" i="1" dirty="0" err="1" smtClean="0"/>
              <a:t>com.mir.ems.mqtt</a:t>
            </a:r>
            <a:endParaRPr lang="en-US" altLang="ko-KR" b="1" i="1" dirty="0" smtClean="0"/>
          </a:p>
          <a:p>
            <a:r>
              <a:rPr lang="en-US" altLang="ko-KR" sz="1500" b="1" dirty="0" smtClean="0"/>
              <a:t>-</a:t>
            </a:r>
            <a:r>
              <a:rPr lang="en-US" altLang="ko-KR" sz="1500" b="1" dirty="0" err="1" smtClean="0"/>
              <a:t>Mqtt</a:t>
            </a:r>
            <a:r>
              <a:rPr lang="en-US" altLang="ko-KR" sz="1500" b="1" dirty="0" smtClean="0"/>
              <a:t>: </a:t>
            </a:r>
          </a:p>
          <a:p>
            <a:r>
              <a:rPr lang="en-US" altLang="ko-KR" sz="1500" b="1" dirty="0" smtClean="0"/>
              <a:t>	Start Publish, Subscribe and MQTT Client</a:t>
            </a:r>
          </a:p>
          <a:p>
            <a:endParaRPr lang="en-US" altLang="ko-KR" sz="1500" b="1" dirty="0"/>
          </a:p>
          <a:p>
            <a:r>
              <a:rPr lang="en-US" altLang="ko-KR" sz="1500" b="1" dirty="0" smtClean="0"/>
              <a:t>-</a:t>
            </a:r>
            <a:r>
              <a:rPr lang="en-US" altLang="ko-KR" sz="1500" b="1" dirty="0" err="1" smtClean="0"/>
              <a:t>HandleMqttMessage</a:t>
            </a:r>
            <a:r>
              <a:rPr lang="en-US" altLang="ko-KR" sz="1500" b="1" dirty="0" smtClean="0"/>
              <a:t>: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smtClean="0"/>
              <a:t>Handling the JSON and Text message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smtClean="0"/>
              <a:t>and publish Message to MQTT Broker</a:t>
            </a:r>
          </a:p>
          <a:p>
            <a:endParaRPr lang="en-US" altLang="ko-KR" sz="1500" b="1" dirty="0"/>
          </a:p>
          <a:p>
            <a:r>
              <a:rPr lang="en-US" altLang="ko-KR" sz="1500" b="1" dirty="0" smtClean="0"/>
              <a:t>-</a:t>
            </a:r>
            <a:r>
              <a:rPr lang="en-US" altLang="ko-KR" sz="1500" b="1" dirty="0" err="1" smtClean="0"/>
              <a:t>ProcessStatus</a:t>
            </a:r>
            <a:r>
              <a:rPr lang="en-US" altLang="ko-KR" sz="1500" b="1" dirty="0" smtClean="0"/>
              <a:t>: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smtClean="0"/>
              <a:t>Save the Process value (Poll or Event)</a:t>
            </a:r>
          </a:p>
          <a:p>
            <a:endParaRPr lang="en-US" altLang="ko-KR" sz="1500" b="1" dirty="0"/>
          </a:p>
          <a:p>
            <a:endParaRPr lang="en-US" altLang="ko-KR" sz="15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412"/>
            <a:ext cx="27813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/>
              <a:t>OpenADR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672" t="23988" r="78034" b="25128"/>
          <a:stretch/>
        </p:blipFill>
        <p:spPr>
          <a:xfrm>
            <a:off x="6009407" y="2681875"/>
            <a:ext cx="2656587" cy="3795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380" y="3744336"/>
            <a:ext cx="2276475" cy="1076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30213" y="159076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OpenADR</a:t>
            </a:r>
            <a:r>
              <a:rPr lang="en-US" altLang="ko-KR" dirty="0" smtClean="0"/>
              <a:t> Model Package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0011" y="15907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Protocol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11" y="2984807"/>
            <a:ext cx="2059484" cy="14523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43710" y="15907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0011" y="2344690"/>
            <a:ext cx="8386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MQTT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012" y="5047346"/>
            <a:ext cx="2059484" cy="12668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0011" y="4678014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COAP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323528" y="2714022"/>
            <a:ext cx="2386608" cy="186710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23528" y="4950460"/>
            <a:ext cx="2386608" cy="157488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186708" y="3503294"/>
            <a:ext cx="2386608" cy="157488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2915816" y="1556792"/>
            <a:ext cx="0" cy="530120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/>
          <p:nvPr/>
        </p:nvCxnSpPr>
        <p:spPr bwMode="auto">
          <a:xfrm>
            <a:off x="5794954" y="1556792"/>
            <a:ext cx="0" cy="530120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오른쪽 화살표 21"/>
          <p:cNvSpPr/>
          <p:nvPr/>
        </p:nvSpPr>
        <p:spPr bwMode="auto">
          <a:xfrm>
            <a:off x="5669260" y="4221088"/>
            <a:ext cx="342900" cy="599573"/>
          </a:xfrm>
          <a:prstGeom prst="right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 bwMode="auto">
          <a:xfrm>
            <a:off x="2867744" y="4221088"/>
            <a:ext cx="342900" cy="599573"/>
          </a:xfrm>
          <a:prstGeom prst="right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87547" y="2941667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프로토콜 서비스 참조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39952" y="5368570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서비스에 맞는</a:t>
            </a:r>
            <a:endParaRPr lang="en-US" altLang="ko-KR" dirty="0" smtClean="0"/>
          </a:p>
          <a:p>
            <a:r>
              <a:rPr lang="ko-KR" altLang="en-US" dirty="0" smtClean="0"/>
              <a:t>모델링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err="1" smtClean="0"/>
              <a:t>OpenADR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566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CoAP Server Class :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발신 메시지 서비스에 따른 분류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46628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952]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server.add</a:t>
            </a:r>
            <a:r>
              <a:rPr lang="en-US" altLang="ko-KR" sz="1100" dirty="0">
                <a:ea typeface="+mj-ea"/>
              </a:rPr>
              <a:t>(new </a:t>
            </a:r>
            <a:r>
              <a:rPr lang="en-US" altLang="ko-KR" sz="1100" dirty="0" err="1">
                <a:ea typeface="+mj-ea"/>
              </a:rPr>
              <a:t>Emap</a:t>
            </a:r>
            <a:r>
              <a:rPr lang="en-US" altLang="ko-KR" sz="1100" dirty="0">
                <a:ea typeface="+mj-ea"/>
              </a:rPr>
              <a:t>("EMAP"));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server.add</a:t>
            </a:r>
            <a:r>
              <a:rPr lang="en-US" altLang="ko-KR" sz="1100" dirty="0">
                <a:ea typeface="+mj-ea"/>
              </a:rPr>
              <a:t>(new </a:t>
            </a:r>
            <a:r>
              <a:rPr lang="en-US" altLang="ko-KR" sz="1100" dirty="0" err="1">
                <a:ea typeface="+mj-ea"/>
              </a:rPr>
              <a:t>OpenADR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OpenADR</a:t>
            </a:r>
            <a:r>
              <a:rPr lang="en-US" altLang="ko-KR" sz="1100" dirty="0">
                <a:ea typeface="+mj-ea"/>
              </a:rPr>
              <a:t>"));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// </a:t>
            </a:r>
            <a:r>
              <a:rPr lang="en-US" altLang="ko-KR" sz="1100" dirty="0" smtClean="0">
                <a:ea typeface="+mj-ea"/>
              </a:rPr>
              <a:t>Observe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server.add</a:t>
            </a:r>
            <a:r>
              <a:rPr lang="en-US" altLang="ko-KR" sz="1100" dirty="0">
                <a:ea typeface="+mj-ea"/>
              </a:rPr>
              <a:t>(new </a:t>
            </a:r>
            <a:r>
              <a:rPr lang="en-US" altLang="ko-KR" sz="1100" dirty="0" err="1">
                <a:ea typeface="+mj-ea"/>
              </a:rPr>
              <a:t>CoAPObserver</a:t>
            </a:r>
            <a:r>
              <a:rPr lang="en-US" altLang="ko-KR" sz="1100" dirty="0">
                <a:ea typeface="+mj-ea"/>
              </a:rPr>
              <a:t>("OpenADR2.0b"));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server.add</a:t>
            </a:r>
            <a:r>
              <a:rPr lang="en-US" altLang="ko-KR" sz="1100" dirty="0">
                <a:ea typeface="+mj-ea"/>
              </a:rPr>
              <a:t>(new </a:t>
            </a:r>
            <a:r>
              <a:rPr lang="en-US" altLang="ko-KR" sz="1100" dirty="0" err="1">
                <a:ea typeface="+mj-ea"/>
              </a:rPr>
              <a:t>CoAPObserver</a:t>
            </a:r>
            <a:r>
              <a:rPr lang="en-US" altLang="ko-KR" sz="1100" dirty="0">
                <a:ea typeface="+mj-ea"/>
              </a:rPr>
              <a:t>("EMAP1.0b</a:t>
            </a:r>
            <a:r>
              <a:rPr lang="en-US" altLang="ko-KR" sz="1100" dirty="0" smtClean="0">
                <a:ea typeface="+mj-ea"/>
              </a:rPr>
              <a:t>"));</a:t>
            </a: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public class </a:t>
            </a:r>
            <a:r>
              <a:rPr lang="en-US" altLang="ko-KR" sz="1100" dirty="0" err="1">
                <a:ea typeface="+mj-ea"/>
              </a:rPr>
              <a:t>Emap</a:t>
            </a:r>
            <a:r>
              <a:rPr lang="en-US" altLang="ko-KR" sz="1100" dirty="0">
                <a:ea typeface="+mj-ea"/>
              </a:rPr>
              <a:t> extends </a:t>
            </a:r>
            <a:r>
              <a:rPr lang="en-US" altLang="ko-KR" sz="1100" dirty="0" err="1">
                <a:ea typeface="+mj-ea"/>
              </a:rPr>
              <a:t>CoapResource</a:t>
            </a:r>
            <a:r>
              <a:rPr lang="en-US" altLang="ko-KR" sz="1100" dirty="0">
                <a:ea typeface="+mj-ea"/>
              </a:rPr>
              <a:t>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public </a:t>
            </a:r>
            <a:r>
              <a:rPr lang="en-US" altLang="ko-KR" sz="1100" dirty="0" err="1">
                <a:ea typeface="+mj-ea"/>
              </a:rPr>
              <a:t>Emap</a:t>
            </a:r>
            <a:r>
              <a:rPr lang="en-US" altLang="ko-KR" sz="1100" dirty="0">
                <a:ea typeface="+mj-ea"/>
              </a:rPr>
              <a:t>(String name) {</a:t>
            </a:r>
          </a:p>
          <a:p>
            <a:r>
              <a:rPr lang="en-US" altLang="ko-KR" sz="1100" dirty="0">
                <a:ea typeface="+mj-ea"/>
              </a:rPr>
              <a:t>		// TODO Auto-generated constructor stub</a:t>
            </a:r>
          </a:p>
          <a:p>
            <a:r>
              <a:rPr lang="en-US" altLang="ko-KR" sz="1100" dirty="0">
                <a:ea typeface="+mj-ea"/>
              </a:rPr>
              <a:t>		super(name);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add(new </a:t>
            </a:r>
            <a:r>
              <a:rPr lang="en-US" altLang="ko-KR" sz="1100" dirty="0" err="1">
                <a:ea typeface="+mj-ea"/>
              </a:rPr>
              <a:t>SystemID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global.SYSTEM_ID</a:t>
            </a:r>
            <a:r>
              <a:rPr lang="en-US" altLang="ko-KR" sz="1100" dirty="0">
                <a:ea typeface="+mj-ea"/>
              </a:rPr>
              <a:t>, name));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}</a:t>
            </a:r>
          </a:p>
          <a:p>
            <a:r>
              <a:rPr lang="en-US" altLang="ko-KR" sz="1100" dirty="0" smtClean="0">
                <a:ea typeface="+mj-ea"/>
              </a:rPr>
              <a:t>}</a:t>
            </a:r>
          </a:p>
          <a:p>
            <a:r>
              <a:rPr lang="en-US" altLang="ko-KR" sz="1100" dirty="0" smtClean="0">
                <a:ea typeface="+mj-ea"/>
              </a:rPr>
              <a:t>….</a:t>
            </a:r>
          </a:p>
          <a:p>
            <a:r>
              <a:rPr lang="en-US" altLang="ko-KR" sz="1100" dirty="0">
                <a:ea typeface="+mj-ea"/>
              </a:rPr>
              <a:t>		// </a:t>
            </a:r>
            <a:r>
              <a:rPr lang="en-US" altLang="ko-KR" sz="1100" dirty="0" err="1" smtClean="0">
                <a:ea typeface="+mj-ea"/>
              </a:rPr>
              <a:t>OpenADR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add(new </a:t>
            </a:r>
            <a:r>
              <a:rPr lang="en-US" altLang="ko-KR" sz="1100" dirty="0" err="1">
                <a:ea typeface="+mj-ea"/>
              </a:rPr>
              <a:t>SessionSetup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SessionSetup</a:t>
            </a:r>
            <a:r>
              <a:rPr lang="en-US" altLang="ko-KR" sz="1100" dirty="0">
                <a:ea typeface="+mj-ea"/>
              </a:rPr>
              <a:t>"));</a:t>
            </a:r>
          </a:p>
          <a:p>
            <a:r>
              <a:rPr lang="en-US" altLang="ko-KR" sz="1100" dirty="0">
                <a:ea typeface="+mj-ea"/>
              </a:rPr>
              <a:t>		add(new Report("Report"));</a:t>
            </a:r>
          </a:p>
          <a:p>
            <a:r>
              <a:rPr lang="en-US" altLang="ko-KR" sz="1100" dirty="0">
                <a:ea typeface="+mj-ea"/>
              </a:rPr>
              <a:t>		add(new Opt("Opt"));</a:t>
            </a:r>
          </a:p>
          <a:p>
            <a:r>
              <a:rPr lang="en-US" altLang="ko-KR" sz="1100" dirty="0">
                <a:ea typeface="+mj-ea"/>
              </a:rPr>
              <a:t>		add(new </a:t>
            </a:r>
            <a:r>
              <a:rPr lang="en-US" altLang="ko-KR" sz="1100" dirty="0" err="1">
                <a:ea typeface="+mj-ea"/>
              </a:rPr>
              <a:t>DemandResponseEvent</a:t>
            </a:r>
            <a:r>
              <a:rPr lang="en-US" altLang="ko-KR" sz="1100" dirty="0">
                <a:ea typeface="+mj-ea"/>
              </a:rPr>
              <a:t>("Event"));</a:t>
            </a:r>
          </a:p>
          <a:p>
            <a:r>
              <a:rPr lang="en-US" altLang="ko-KR" sz="1100" dirty="0">
                <a:ea typeface="+mj-ea"/>
              </a:rPr>
              <a:t>		add(new </a:t>
            </a:r>
            <a:r>
              <a:rPr lang="en-US" altLang="ko-KR" sz="1100" dirty="0" err="1">
                <a:ea typeface="+mj-ea"/>
              </a:rPr>
              <a:t>DemandResponseEvent</a:t>
            </a:r>
            <a:r>
              <a:rPr lang="en-US" altLang="ko-KR" sz="1100" dirty="0">
                <a:ea typeface="+mj-ea"/>
              </a:rPr>
              <a:t>("Poll"));</a:t>
            </a:r>
          </a:p>
        </p:txBody>
      </p:sp>
    </p:spTree>
    <p:extLst>
      <p:ext uri="{BB962C8B-B14F-4D97-AF65-F5344CB8AC3E}">
        <p14:creationId xmlns:p14="http://schemas.microsoft.com/office/powerpoint/2010/main" val="212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err="1"/>
              <a:t>OpenADR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770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CoAP Observe Class[Push] </a:t>
            </a:r>
            <a:r>
              <a:rPr lang="ko-KR" altLang="en-US" dirty="0" smtClean="0"/>
              <a:t>별도 </a:t>
            </a:r>
            <a:r>
              <a:rPr lang="en-US" altLang="ko-KR" dirty="0" smtClean="0"/>
              <a:t>Class : COAP Client Observe function for Push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807005"/>
            <a:ext cx="82192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public </a:t>
            </a:r>
            <a:r>
              <a:rPr lang="ko-KR" altLang="en-US" sz="1100" dirty="0"/>
              <a:t>CoAPObserverSubPath(String name, String parentPath) 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super(name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this.name </a:t>
            </a:r>
            <a:r>
              <a:rPr lang="ko-KR" altLang="en-US" sz="1100" dirty="0"/>
              <a:t>= name;</a:t>
            </a:r>
          </a:p>
          <a:p>
            <a:r>
              <a:rPr lang="ko-KR" altLang="en-US" sz="1100" b="1" dirty="0">
                <a:solidFill>
                  <a:srgbClr val="FF0000"/>
                </a:solidFill>
              </a:rPr>
              <a:t>	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setObservable(true);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			// Observe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활성화</a:t>
            </a:r>
            <a:endParaRPr lang="ko-KR" altLang="en-US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	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setObserveType(Type.NON</a:t>
            </a:r>
            <a:r>
              <a:rPr lang="ko-KR" altLang="en-US" sz="1100" b="1" dirty="0">
                <a:solidFill>
                  <a:srgbClr val="FF0000"/>
                </a:solidFill>
              </a:rPr>
              <a:t>);</a:t>
            </a:r>
          </a:p>
          <a:p>
            <a:r>
              <a:rPr lang="ko-KR" altLang="en-US" sz="1100" b="1" dirty="0">
                <a:solidFill>
                  <a:srgbClr val="FF0000"/>
                </a:solidFill>
              </a:rPr>
              <a:t>	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getAttributes</a:t>
            </a:r>
            <a:r>
              <a:rPr lang="ko-KR" altLang="en-US" sz="1100" b="1" dirty="0">
                <a:solidFill>
                  <a:srgbClr val="FF0000"/>
                </a:solidFill>
              </a:rPr>
              <a:t>().setObservable();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setParentPath(parentPath</a:t>
            </a:r>
            <a:r>
              <a:rPr lang="ko-KR" altLang="en-US" sz="1100" dirty="0"/>
              <a:t>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Timer </a:t>
            </a:r>
            <a:r>
              <a:rPr lang="ko-KR" altLang="en-US" sz="1100" dirty="0"/>
              <a:t>timer = new Timer();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timer.schedule(new </a:t>
            </a:r>
            <a:r>
              <a:rPr lang="ko-KR" altLang="en-US" sz="1100" dirty="0"/>
              <a:t>UpdateTask(), 0, </a:t>
            </a:r>
            <a:r>
              <a:rPr lang="ko-KR" altLang="en-US" sz="1100" dirty="0" smtClean="0"/>
              <a:t>1);</a:t>
            </a:r>
            <a:endParaRPr lang="ko-KR" altLang="en-US" sz="1100" dirty="0"/>
          </a:p>
          <a:p>
            <a:r>
              <a:rPr lang="ko-KR" altLang="en-US" sz="1100" dirty="0" smtClean="0"/>
              <a:t>}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[Line 44] : Observe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상태 체크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/>
              <a:t>private </a:t>
            </a:r>
            <a:r>
              <a:rPr lang="en-US" altLang="ko-KR" sz="1100" dirty="0"/>
              <a:t>class </a:t>
            </a:r>
            <a:r>
              <a:rPr lang="en-US" altLang="ko-KR" sz="1100" dirty="0" err="1"/>
              <a:t>UpdateTask</a:t>
            </a:r>
            <a:r>
              <a:rPr lang="en-US" altLang="ko-KR" sz="1100" dirty="0"/>
              <a:t> extends </a:t>
            </a:r>
            <a:r>
              <a:rPr lang="en-US" altLang="ko-KR" sz="1100" dirty="0" err="1"/>
              <a:t>TimerTask</a:t>
            </a:r>
            <a:r>
              <a:rPr lang="en-US" altLang="ko-KR" sz="1100" dirty="0"/>
              <a:t> {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public </a:t>
            </a:r>
            <a:r>
              <a:rPr lang="en-US" altLang="ko-KR" sz="1100" dirty="0"/>
              <a:t>void run() {	</a:t>
            </a:r>
          </a:p>
          <a:p>
            <a:endParaRPr lang="en-US" altLang="ko-KR" sz="1100" dirty="0"/>
          </a:p>
          <a:p>
            <a:r>
              <a:rPr lang="en-US" altLang="ko-KR" sz="1100" dirty="0"/>
              <a:t>		</a:t>
            </a:r>
            <a:r>
              <a:rPr lang="en-US" altLang="ko-KR" sz="1100" dirty="0" smtClean="0"/>
              <a:t>if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global.getObs_emaProtocolCoAP_EventFlag</a:t>
            </a:r>
            <a:r>
              <a:rPr lang="en-US" altLang="ko-KR" sz="1100" dirty="0"/>
              <a:t>().</a:t>
            </a:r>
            <a:r>
              <a:rPr lang="en-US" altLang="ko-KR" sz="1100" dirty="0" err="1"/>
              <a:t>containsKey</a:t>
            </a:r>
            <a:r>
              <a:rPr lang="en-US" altLang="ko-KR" sz="1100" dirty="0"/>
              <a:t>(name)) {</a:t>
            </a:r>
          </a:p>
          <a:p>
            <a:r>
              <a:rPr lang="en-US" altLang="ko-KR" sz="1100" dirty="0"/>
              <a:t>			if (</a:t>
            </a:r>
            <a:r>
              <a:rPr lang="en-US" altLang="ko-KR" sz="1100" dirty="0" err="1"/>
              <a:t>global.getObs_emaProtocolCoAP_EventFlag</a:t>
            </a:r>
            <a:r>
              <a:rPr lang="en-US" altLang="ko-KR" sz="1100" dirty="0"/>
              <a:t>().get(name).</a:t>
            </a:r>
            <a:r>
              <a:rPr lang="en-US" altLang="ko-KR" sz="1100" dirty="0" err="1"/>
              <a:t>isEventFlag</a:t>
            </a:r>
            <a:r>
              <a:rPr lang="en-US" altLang="ko-KR" sz="1100" dirty="0"/>
              <a:t>()) {</a:t>
            </a:r>
          </a:p>
          <a:p>
            <a:r>
              <a:rPr lang="en-US" altLang="ko-KR" sz="1100" dirty="0"/>
              <a:t>				changed();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			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/>
              <a:t>		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4934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Lecture Index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7544" y="1772816"/>
            <a:ext cx="4104456" cy="9144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</a:rPr>
              <a:t>Base Conception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67544" y="3272126"/>
            <a:ext cx="4104456" cy="9144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</a:rPr>
              <a:t>Architecture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67544" y="4771435"/>
            <a:ext cx="4104456" cy="9144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</a:rPr>
              <a:t>Practical Exercise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2062064" y="2852936"/>
            <a:ext cx="864096" cy="288032"/>
          </a:xfrm>
          <a:prstGeom prst="downArrow">
            <a:avLst/>
          </a:prstGeom>
          <a:solidFill>
            <a:schemeClr val="tx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아래쪽 화살표 9"/>
          <p:cNvSpPr/>
          <p:nvPr/>
        </p:nvSpPr>
        <p:spPr bwMode="auto">
          <a:xfrm>
            <a:off x="2087724" y="4334964"/>
            <a:ext cx="864096" cy="288032"/>
          </a:xfrm>
          <a:prstGeom prst="downArrow">
            <a:avLst/>
          </a:prstGeom>
          <a:solidFill>
            <a:schemeClr val="tx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8368" y="1904735"/>
            <a:ext cx="20831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 smtClean="0"/>
              <a:t>OpenADR</a:t>
            </a:r>
          </a:p>
          <a:p>
            <a:r>
              <a:rPr lang="en-US" altLang="ko-KR" sz="1500" dirty="0"/>
              <a:t>2. </a:t>
            </a:r>
            <a:r>
              <a:rPr lang="en-US" altLang="ko-KR" sz="1500" dirty="0" smtClean="0"/>
              <a:t>   System Architecture</a:t>
            </a:r>
            <a:endParaRPr lang="en-US" altLang="ko-KR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4794136" y="3336911"/>
            <a:ext cx="20874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3.   EMS Overview</a:t>
            </a:r>
          </a:p>
          <a:p>
            <a:r>
              <a:rPr lang="en-US" altLang="ko-KR" sz="1500" dirty="0" smtClean="0"/>
              <a:t>4.   Package Explanation</a:t>
            </a:r>
          </a:p>
          <a:p>
            <a:r>
              <a:rPr lang="en-US" altLang="ko-KR" sz="1500" dirty="0" smtClean="0"/>
              <a:t>6.   Message Format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4798368" y="4770573"/>
            <a:ext cx="283282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7.   How to Execute MIR Program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(EMS, VTN, EMA)</a:t>
            </a:r>
          </a:p>
          <a:p>
            <a:r>
              <a:rPr lang="en-US" altLang="ko-KR" sz="1500" dirty="0" smtClean="0"/>
              <a:t>8.   Experiment Procedure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176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err="1"/>
              <a:t>OpenADR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770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CoAP Observe Class[Push] </a:t>
            </a:r>
            <a:r>
              <a:rPr lang="ko-KR" altLang="en-US" dirty="0" smtClean="0"/>
              <a:t>별도 </a:t>
            </a:r>
            <a:r>
              <a:rPr lang="en-US" altLang="ko-KR" dirty="0" smtClean="0"/>
              <a:t>Class : COAP Client Observe function for Push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50013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63]Observe Initial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Response </a:t>
            </a:r>
            <a:r>
              <a:rPr lang="en-US" altLang="ko-KR" sz="1100" dirty="0" err="1">
                <a:ea typeface="+mj-ea"/>
              </a:rPr>
              <a:t>response</a:t>
            </a:r>
            <a:r>
              <a:rPr lang="en-US" altLang="ko-KR" sz="1100" dirty="0">
                <a:ea typeface="+mj-ea"/>
              </a:rPr>
              <a:t> = new Response(</a:t>
            </a:r>
            <a:r>
              <a:rPr lang="en-US" altLang="ko-KR" sz="1100" dirty="0" err="1">
                <a:ea typeface="+mj-ea"/>
              </a:rPr>
              <a:t>ResponseCode.CONTENT</a:t>
            </a:r>
            <a:r>
              <a:rPr lang="en-US" altLang="ko-KR" sz="1100" dirty="0" smtClean="0">
                <a:ea typeface="+mj-ea"/>
              </a:rPr>
              <a:t>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if </a:t>
            </a:r>
            <a:r>
              <a:rPr lang="en-US" altLang="ko-KR" sz="1100" dirty="0">
                <a:ea typeface="+mj-ea"/>
              </a:rPr>
              <a:t>((!</a:t>
            </a:r>
            <a:r>
              <a:rPr lang="en-US" altLang="ko-KR" sz="1100" dirty="0" err="1">
                <a:ea typeface="+mj-ea"/>
              </a:rPr>
              <a:t>global.getObs_emaProtocolCoAP_EventFlag</a:t>
            </a:r>
            <a:r>
              <a:rPr lang="en-US" altLang="ko-KR" sz="1100" dirty="0">
                <a:ea typeface="+mj-ea"/>
              </a:rPr>
              <a:t>().</a:t>
            </a:r>
            <a:r>
              <a:rPr lang="en-US" altLang="ko-KR" sz="1100" dirty="0" err="1">
                <a:ea typeface="+mj-ea"/>
              </a:rPr>
              <a:t>containsKey</a:t>
            </a:r>
            <a:r>
              <a:rPr lang="en-US" altLang="ko-KR" sz="1100" dirty="0">
                <a:ea typeface="+mj-ea"/>
              </a:rPr>
              <a:t>(name))</a:t>
            </a:r>
          </a:p>
          <a:p>
            <a:r>
              <a:rPr lang="en-US" altLang="ko-KR" sz="1100" dirty="0">
                <a:ea typeface="+mj-ea"/>
              </a:rPr>
              <a:t>		|| (!</a:t>
            </a:r>
            <a:r>
              <a:rPr lang="en-US" altLang="ko-KR" sz="1100" dirty="0" err="1">
                <a:ea typeface="+mj-ea"/>
              </a:rPr>
              <a:t>global.getObs_emaProtocolCoAP_EventFlag</a:t>
            </a:r>
            <a:r>
              <a:rPr lang="en-US" altLang="ko-KR" sz="1100" dirty="0">
                <a:ea typeface="+mj-ea"/>
              </a:rPr>
              <a:t>().get(name).</a:t>
            </a:r>
            <a:r>
              <a:rPr lang="en-US" altLang="ko-KR" sz="1100" dirty="0" err="1">
                <a:ea typeface="+mj-ea"/>
              </a:rPr>
              <a:t>isEventFlag</a:t>
            </a:r>
            <a:r>
              <a:rPr lang="en-US" altLang="ko-KR" sz="1100" dirty="0" smtClean="0">
                <a:ea typeface="+mj-ea"/>
              </a:rPr>
              <a:t>())){</a:t>
            </a:r>
            <a:endParaRPr lang="en-US" altLang="ko-KR" sz="1100" dirty="0">
              <a:ea typeface="+mj-ea"/>
            </a:endParaRP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response.setPayload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Initial_Success</a:t>
            </a:r>
            <a:r>
              <a:rPr lang="en-US" altLang="ko-KR" sz="1100" dirty="0">
                <a:ea typeface="+mj-ea"/>
              </a:rPr>
              <a:t>");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exchange.respond</a:t>
            </a:r>
            <a:r>
              <a:rPr lang="en-US" altLang="ko-KR" sz="1100" dirty="0" smtClean="0">
                <a:ea typeface="+mj-ea"/>
              </a:rPr>
              <a:t>(response);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new </a:t>
            </a:r>
            <a:r>
              <a:rPr lang="en-US" altLang="ko-KR" sz="1100" dirty="0">
                <a:ea typeface="+mj-ea"/>
              </a:rPr>
              <a:t>Thread(new Runnable()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public </a:t>
            </a:r>
            <a:r>
              <a:rPr lang="en-US" altLang="ko-KR" sz="1100" dirty="0">
                <a:ea typeface="+mj-ea"/>
              </a:rPr>
              <a:t>void run() {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 smtClean="0">
                <a:ea typeface="+mj-ea"/>
              </a:rPr>
              <a:t>global.obs_emaProtocolCoAP_EventFlag.put</a:t>
            </a:r>
            <a:r>
              <a:rPr lang="en-US" altLang="ko-KR" sz="1100" dirty="0" smtClean="0">
                <a:ea typeface="+mj-ea"/>
              </a:rPr>
              <a:t>(name</a:t>
            </a:r>
            <a:r>
              <a:rPr lang="en-US" altLang="ko-KR" sz="1100" dirty="0">
                <a:ea typeface="+mj-ea"/>
              </a:rPr>
              <a:t>, new </a:t>
            </a:r>
            <a:r>
              <a:rPr lang="en-US" altLang="ko-KR" sz="1100" dirty="0" err="1">
                <a:ea typeface="+mj-ea"/>
              </a:rPr>
              <a:t>EMAP_CoAP_EMA_DR</a:t>
            </a:r>
            <a:r>
              <a:rPr lang="en-US" altLang="ko-KR" sz="1100" dirty="0">
                <a:ea typeface="+mj-ea"/>
              </a:rPr>
              <a:t>());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}}).</a:t>
            </a:r>
            <a:r>
              <a:rPr lang="en-US" altLang="ko-KR" sz="1100" dirty="0">
                <a:ea typeface="+mj-ea"/>
              </a:rPr>
              <a:t>start();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}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[</a:t>
            </a:r>
            <a:r>
              <a:rPr lang="en-US" altLang="ko-KR" sz="1100" b="1" dirty="0">
                <a:solidFill>
                  <a:srgbClr val="FF0000"/>
                </a:solidFill>
              </a:rPr>
              <a:t>Line 152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] Event Send</a:t>
            </a:r>
          </a:p>
          <a:p>
            <a:endParaRPr lang="en-US" altLang="ko-KR" sz="1100" dirty="0"/>
          </a:p>
          <a:p>
            <a:r>
              <a:rPr lang="en-US" altLang="ko-KR" sz="1100" dirty="0"/>
              <a:t>if (</a:t>
            </a:r>
            <a:r>
              <a:rPr lang="en-US" altLang="ko-KR" sz="1100" dirty="0" err="1"/>
              <a:t>getParentPath</a:t>
            </a:r>
            <a:r>
              <a:rPr lang="en-US" altLang="ko-KR" sz="1100" dirty="0"/>
              <a:t>().contains("EMAP"))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	new Thread(new Runnable() {</a:t>
            </a:r>
          </a:p>
          <a:p>
            <a:r>
              <a:rPr lang="en-US" altLang="ko-KR" sz="1100" dirty="0"/>
              <a:t>		public void run() {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global.obs_emaProtocolCoAP_EventFlag.replace</a:t>
            </a:r>
            <a:r>
              <a:rPr lang="en-US" altLang="ko-KR" sz="1100" dirty="0"/>
              <a:t>(name,</a:t>
            </a:r>
          </a:p>
          <a:p>
            <a:r>
              <a:rPr lang="en-US" altLang="ko-KR" sz="1100" dirty="0"/>
              <a:t>		new </a:t>
            </a:r>
            <a:r>
              <a:rPr lang="en-US" altLang="ko-KR" sz="1100" dirty="0" err="1"/>
              <a:t>EMAP_CoAP_EMA_DR</a:t>
            </a:r>
            <a:r>
              <a:rPr lang="en-US" altLang="ko-KR" sz="1100" dirty="0"/>
              <a:t>().</a:t>
            </a:r>
            <a:r>
              <a:rPr lang="en-US" altLang="ko-KR" sz="1100" dirty="0" err="1"/>
              <a:t>setEventFlag</a:t>
            </a:r>
            <a:r>
              <a:rPr lang="en-US" altLang="ko-KR" sz="1100" dirty="0"/>
              <a:t>(false));</a:t>
            </a:r>
          </a:p>
          <a:p>
            <a:r>
              <a:rPr lang="en-US" altLang="ko-KR" sz="1100" dirty="0"/>
              <a:t>		}</a:t>
            </a:r>
          </a:p>
          <a:p>
            <a:r>
              <a:rPr lang="en-US" altLang="ko-KR" sz="1100" dirty="0"/>
              <a:t>	}).start();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	…. Event Send 				</a:t>
            </a:r>
          </a:p>
          <a:p>
            <a:r>
              <a:rPr lang="en-US" altLang="ko-KR" sz="1100" dirty="0"/>
              <a:t>}	</a:t>
            </a:r>
          </a:p>
          <a:p>
            <a:endParaRPr lang="en-US" altLang="ko-KR" sz="1100" dirty="0" smtClean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48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err="1"/>
              <a:t>OpenADR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830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MQTT Class :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발신 메시지에 따라 서비스 분류 </a:t>
            </a:r>
            <a:r>
              <a:rPr lang="en-US" altLang="ko-KR" dirty="0" smtClean="0"/>
              <a:t>(Session Setup/Report/Event/Opt)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50013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183]</a:t>
            </a:r>
          </a:p>
          <a:p>
            <a:r>
              <a:rPr lang="en-US" altLang="ko-KR" sz="1100" dirty="0" smtClean="0">
                <a:ea typeface="+mj-ea"/>
              </a:rPr>
              <a:t>if 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[1].equals("</a:t>
            </a:r>
            <a:r>
              <a:rPr lang="en-US" altLang="ko-KR" sz="1100" dirty="0" err="1">
                <a:ea typeface="+mj-ea"/>
              </a:rPr>
              <a:t>OpenADR</a:t>
            </a:r>
            <a:r>
              <a:rPr lang="en-US" altLang="ko-KR" sz="1100" dirty="0">
                <a:ea typeface="+mj-ea"/>
              </a:rPr>
              <a:t>"))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String </a:t>
            </a:r>
            <a:r>
              <a:rPr lang="en-US" altLang="ko-KR" sz="1100" dirty="0" err="1">
                <a:ea typeface="+mj-ea"/>
              </a:rPr>
              <a:t>profileVersion</a:t>
            </a:r>
            <a:r>
              <a:rPr lang="en-US" altLang="ko-KR" sz="1100" dirty="0">
                <a:ea typeface="+mj-ea"/>
              </a:rPr>
              <a:t> = "OpenADR2.0b</a:t>
            </a:r>
            <a:r>
              <a:rPr lang="en-US" altLang="ko-KR" sz="1100" dirty="0" smtClean="0">
                <a:ea typeface="+mj-ea"/>
              </a:rPr>
              <a:t>";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String </a:t>
            </a:r>
            <a:r>
              <a:rPr lang="en-US" altLang="ko-KR" sz="1100" dirty="0">
                <a:ea typeface="+mj-ea"/>
              </a:rPr>
              <a:t>service = </a:t>
            </a:r>
            <a:r>
              <a:rPr lang="en-US" altLang="ko-KR" sz="1100" dirty="0" err="1">
                <a:ea typeface="+mj-ea"/>
              </a:rPr>
              <a:t>msg_json.getString</a:t>
            </a:r>
            <a:r>
              <a:rPr lang="en-US" altLang="ko-KR" sz="1100" dirty="0">
                <a:ea typeface="+mj-ea"/>
              </a:rPr>
              <a:t>("service");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service </a:t>
            </a:r>
            <a:r>
              <a:rPr lang="en-US" altLang="ko-KR" sz="1100" dirty="0">
                <a:ea typeface="+mj-ea"/>
              </a:rPr>
              <a:t>= </a:t>
            </a:r>
            <a:r>
              <a:rPr lang="en-US" altLang="ko-KR" sz="1100" dirty="0" err="1">
                <a:ea typeface="+mj-ea"/>
              </a:rPr>
              <a:t>service.replaceAll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oadr</a:t>
            </a:r>
            <a:r>
              <a:rPr lang="en-US" altLang="ko-KR" sz="1100" dirty="0">
                <a:ea typeface="+mj-ea"/>
              </a:rPr>
              <a:t>", </a:t>
            </a:r>
            <a:r>
              <a:rPr lang="en-US" altLang="ko-KR" sz="1100" dirty="0" smtClean="0">
                <a:ea typeface="+mj-ea"/>
              </a:rPr>
              <a:t>"");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// </a:t>
            </a:r>
            <a:r>
              <a:rPr lang="en-US" altLang="ko-KR" sz="1100" dirty="0">
                <a:ea typeface="+mj-ea"/>
              </a:rPr>
              <a:t>Session Setup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if 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[4].equals("</a:t>
            </a:r>
            <a:r>
              <a:rPr lang="en-US" altLang="ko-KR" sz="1100" dirty="0" err="1">
                <a:ea typeface="+mj-ea"/>
              </a:rPr>
              <a:t>SessionSetup</a:t>
            </a:r>
            <a:r>
              <a:rPr lang="en-US" altLang="ko-KR" sz="1100" dirty="0">
                <a:ea typeface="+mj-ea"/>
              </a:rPr>
              <a:t>")) </a:t>
            </a:r>
            <a:r>
              <a:rPr lang="en-US" altLang="ko-KR" sz="1100" dirty="0" smtClean="0">
                <a:ea typeface="+mj-ea"/>
              </a:rPr>
              <a:t>{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if (</a:t>
            </a:r>
            <a:r>
              <a:rPr lang="en-US" altLang="ko-KR" sz="1100" dirty="0" err="1">
                <a:ea typeface="+mj-ea"/>
              </a:rPr>
              <a:t>service.matches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QueryRegistration|oadrQueryRegistration</a:t>
            </a:r>
            <a:r>
              <a:rPr lang="en-US" altLang="ko-KR" sz="1100" dirty="0">
                <a:ea typeface="+mj-ea"/>
              </a:rPr>
              <a:t>"))</a:t>
            </a:r>
          </a:p>
          <a:p>
            <a:r>
              <a:rPr lang="en-US" altLang="ko-KR" sz="1100" dirty="0">
                <a:ea typeface="+mj-ea"/>
              </a:rPr>
              <a:t>		service = "CONNECTREGISTRATION</a:t>
            </a:r>
            <a:r>
              <a:rPr lang="en-US" altLang="ko-KR" sz="1100" dirty="0" smtClean="0">
                <a:ea typeface="+mj-ea"/>
              </a:rPr>
              <a:t>";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	new </a:t>
            </a:r>
            <a:r>
              <a:rPr lang="en-US" altLang="ko-KR" sz="1100" dirty="0" err="1">
                <a:ea typeface="+mj-ea"/>
              </a:rPr>
              <a:t>SessionSetup</a:t>
            </a:r>
            <a:r>
              <a:rPr lang="en-US" altLang="ko-KR" sz="1100" dirty="0">
                <a:ea typeface="+mj-ea"/>
              </a:rPr>
              <a:t>(client, service, </a:t>
            </a:r>
            <a:r>
              <a:rPr lang="en-US" altLang="ko-KR" sz="1100" dirty="0" err="1">
                <a:ea typeface="+mj-ea"/>
              </a:rPr>
              <a:t>msg_json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profileVersion</a:t>
            </a:r>
            <a:r>
              <a:rPr lang="en-US" altLang="ko-KR" sz="1100" dirty="0">
                <a:ea typeface="+mj-ea"/>
              </a:rPr>
              <a:t>).start();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// </a:t>
            </a:r>
            <a:r>
              <a:rPr lang="en-US" altLang="ko-KR" sz="1100" dirty="0">
                <a:ea typeface="+mj-ea"/>
              </a:rPr>
              <a:t>Report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else </a:t>
            </a:r>
            <a:r>
              <a:rPr lang="en-US" altLang="ko-KR" sz="1100" dirty="0">
                <a:ea typeface="+mj-ea"/>
              </a:rPr>
              <a:t>if 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[4].equals("Report")) {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new </a:t>
            </a:r>
            <a:r>
              <a:rPr lang="en-US" altLang="ko-KR" sz="1100" dirty="0">
                <a:ea typeface="+mj-ea"/>
              </a:rPr>
              <a:t>Report(client, service, </a:t>
            </a:r>
            <a:r>
              <a:rPr lang="en-US" altLang="ko-KR" sz="1100" dirty="0" err="1">
                <a:ea typeface="+mj-ea"/>
              </a:rPr>
              <a:t>msg_json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profileVersion</a:t>
            </a:r>
            <a:r>
              <a:rPr lang="en-US" altLang="ko-KR" sz="1100" dirty="0">
                <a:ea typeface="+mj-ea"/>
              </a:rPr>
              <a:t>).start();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// </a:t>
            </a:r>
            <a:r>
              <a:rPr lang="en-US" altLang="ko-KR" sz="1100" dirty="0">
                <a:ea typeface="+mj-ea"/>
              </a:rPr>
              <a:t>Event</a:t>
            </a:r>
          </a:p>
          <a:p>
            <a:r>
              <a:rPr lang="en-US" altLang="ko-KR" sz="1100" dirty="0" smtClean="0">
                <a:ea typeface="+mj-ea"/>
              </a:rPr>
              <a:t>	else </a:t>
            </a:r>
            <a:r>
              <a:rPr lang="en-US" altLang="ko-KR" sz="1100" dirty="0">
                <a:ea typeface="+mj-ea"/>
              </a:rPr>
              <a:t>if 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[4].matches("</a:t>
            </a:r>
            <a:r>
              <a:rPr lang="en-US" altLang="ko-KR" sz="1100" dirty="0" err="1">
                <a:ea typeface="+mj-ea"/>
              </a:rPr>
              <a:t>Event|Poll</a:t>
            </a:r>
            <a:r>
              <a:rPr lang="en-US" altLang="ko-KR" sz="1100" dirty="0">
                <a:ea typeface="+mj-ea"/>
              </a:rPr>
              <a:t>")) {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new </a:t>
            </a:r>
            <a:r>
              <a:rPr lang="en-US" altLang="ko-KR" sz="1100" dirty="0" err="1">
                <a:ea typeface="+mj-ea"/>
              </a:rPr>
              <a:t>DemandResponseEvent</a:t>
            </a:r>
            <a:r>
              <a:rPr lang="en-US" altLang="ko-KR" sz="1100" dirty="0">
                <a:ea typeface="+mj-ea"/>
              </a:rPr>
              <a:t>(client, service, </a:t>
            </a:r>
            <a:r>
              <a:rPr lang="en-US" altLang="ko-KR" sz="1100" dirty="0" err="1">
                <a:ea typeface="+mj-ea"/>
              </a:rPr>
              <a:t>msg_json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profileVersion</a:t>
            </a:r>
            <a:r>
              <a:rPr lang="en-US" altLang="ko-KR" sz="1100" dirty="0">
                <a:ea typeface="+mj-ea"/>
              </a:rPr>
              <a:t>).start();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// </a:t>
            </a:r>
            <a:r>
              <a:rPr lang="en-US" altLang="ko-KR" sz="1100" dirty="0">
                <a:ea typeface="+mj-ea"/>
              </a:rPr>
              <a:t>Opt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else </a:t>
            </a:r>
            <a:r>
              <a:rPr lang="en-US" altLang="ko-KR" sz="1100" dirty="0">
                <a:ea typeface="+mj-ea"/>
              </a:rPr>
              <a:t>if 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[4].matches("Opt")) {</a:t>
            </a:r>
          </a:p>
          <a:p>
            <a:r>
              <a:rPr lang="en-US" altLang="ko-KR" sz="1100" dirty="0">
                <a:ea typeface="+mj-ea"/>
              </a:rPr>
              <a:t>		new Opt(client, service, </a:t>
            </a:r>
            <a:r>
              <a:rPr lang="en-US" altLang="ko-KR" sz="1100" dirty="0" err="1">
                <a:ea typeface="+mj-ea"/>
              </a:rPr>
              <a:t>msg_json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profileVersion</a:t>
            </a:r>
            <a:r>
              <a:rPr lang="en-US" altLang="ko-KR" sz="1100" dirty="0">
                <a:ea typeface="+mj-ea"/>
              </a:rPr>
              <a:t>).start();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			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}</a:t>
            </a:r>
            <a:endParaRPr lang="ko-KR" altLang="en-US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01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err="1"/>
              <a:t>OpenADR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832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Session Setup/Report/Event/Opt Class : </a:t>
            </a:r>
            <a:r>
              <a:rPr lang="ko-KR" altLang="en-US" dirty="0" smtClean="0"/>
              <a:t>상세 서비스 분류 </a:t>
            </a:r>
            <a:r>
              <a:rPr lang="en-US" altLang="ko-KR" dirty="0" err="1" smtClean="0"/>
              <a:t>ConnectRegistration</a:t>
            </a:r>
            <a:r>
              <a:rPr lang="en-US" altLang="ko-KR" dirty="0" smtClean="0"/>
              <a:t>, Poll…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415498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182]</a:t>
            </a:r>
          </a:p>
          <a:p>
            <a:r>
              <a:rPr lang="en-US" altLang="ko-KR" sz="1100" dirty="0">
                <a:ea typeface="+mj-ea"/>
              </a:rPr>
              <a:t>switch (type) {</a:t>
            </a:r>
          </a:p>
          <a:p>
            <a:r>
              <a:rPr lang="en-US" altLang="ko-KR" sz="1100" dirty="0">
                <a:ea typeface="+mj-ea"/>
              </a:rPr>
              <a:t>		case CONNECTREGISTRATION: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acknowledgeCONNECTREGISTRATION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CREATEPARTYREGISTRATION: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acknowledgeCREATEPARTYREGISTRATION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REGISTERREPORT: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acknowledgeREGISTERREPORT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POLL: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acknowledgePOLL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REGISTEREDREPORT: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acknowledgeREGISTEREDREPORT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REQUESTEVENT: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acknowledgeREQUESTEVENT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CANCELPARTYREGISTRATION: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acknowledgeCANCELPARTYREGISTRATION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	break;</a:t>
            </a:r>
            <a:endParaRPr lang="ko-KR" altLang="en-US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657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err="1"/>
              <a:t>OpenADR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7205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err="1" smtClean="0"/>
              <a:t>CreatedPartyRegistration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상세 서비스 </a:t>
            </a:r>
            <a:r>
              <a:rPr lang="en-US" altLang="ko-KR" dirty="0" err="1"/>
              <a:t>CreatedPartyRegistration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			Message Build up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449353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101] JSON Message build up</a:t>
            </a:r>
          </a:p>
          <a:p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dirty="0">
                <a:ea typeface="+mj-ea"/>
              </a:rPr>
              <a:t>public class </a:t>
            </a:r>
            <a:r>
              <a:rPr lang="en-US" altLang="ko-KR" sz="1100" dirty="0" err="1">
                <a:ea typeface="+mj-ea"/>
              </a:rPr>
              <a:t>CreatedPartyRegistration</a:t>
            </a:r>
            <a:r>
              <a:rPr lang="en-US" altLang="ko-KR" sz="1100" dirty="0">
                <a:ea typeface="+mj-ea"/>
              </a:rPr>
              <a:t>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private String </a:t>
            </a:r>
            <a:r>
              <a:rPr lang="en-US" altLang="ko-KR" sz="1100" dirty="0" err="1">
                <a:ea typeface="+mj-ea"/>
              </a:rPr>
              <a:t>srcEMA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destEMA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responseDescription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requestID</a:t>
            </a:r>
            <a:r>
              <a:rPr lang="en-US" altLang="ko-KR" sz="1100" dirty="0">
                <a:ea typeface="+mj-ea"/>
              </a:rPr>
              <a:t>, duration, service, </a:t>
            </a:r>
            <a:r>
              <a:rPr lang="en-US" altLang="ko-KR" sz="1100" dirty="0" err="1">
                <a:ea typeface="+mj-ea"/>
              </a:rPr>
              <a:t>registrationID</a:t>
            </a:r>
            <a:r>
              <a:rPr lang="en-US" altLang="ko-KR" sz="1100" dirty="0">
                <a:ea typeface="+mj-ea"/>
              </a:rPr>
              <a:t>;</a:t>
            </a:r>
          </a:p>
          <a:p>
            <a:r>
              <a:rPr lang="en-US" altLang="ko-KR" sz="1100" dirty="0">
                <a:ea typeface="+mj-ea"/>
              </a:rPr>
              <a:t>	private 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responseCode</a:t>
            </a:r>
            <a:r>
              <a:rPr lang="en-US" altLang="ko-KR" sz="1100" dirty="0">
                <a:ea typeface="+mj-ea"/>
              </a:rPr>
              <a:t>;</a:t>
            </a:r>
          </a:p>
          <a:p>
            <a:r>
              <a:rPr lang="en-US" altLang="ko-KR" sz="1100" dirty="0">
                <a:ea typeface="+mj-ea"/>
              </a:rPr>
              <a:t>	private String profile;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public </a:t>
            </a:r>
            <a:r>
              <a:rPr lang="en-US" altLang="ko-KR" sz="1100" dirty="0" err="1">
                <a:ea typeface="+mj-ea"/>
              </a:rPr>
              <a:t>CreatedPartyRegistration</a:t>
            </a:r>
            <a:r>
              <a:rPr lang="en-US" altLang="ko-KR" sz="1100" dirty="0">
                <a:ea typeface="+mj-ea"/>
              </a:rPr>
              <a:t>()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}</a:t>
            </a:r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@Override</a:t>
            </a:r>
          </a:p>
          <a:p>
            <a:r>
              <a:rPr lang="en-US" altLang="ko-KR" sz="1100" dirty="0">
                <a:ea typeface="+mj-ea"/>
              </a:rPr>
              <a:t>	public String </a:t>
            </a:r>
            <a:r>
              <a:rPr lang="en-US" altLang="ko-KR" sz="1100" dirty="0" err="1">
                <a:ea typeface="+mj-ea"/>
              </a:rPr>
              <a:t>toString</a:t>
            </a:r>
            <a:r>
              <a:rPr lang="en-US" altLang="ko-KR" sz="1100" dirty="0">
                <a:ea typeface="+mj-ea"/>
              </a:rPr>
              <a:t>() {</a:t>
            </a:r>
          </a:p>
          <a:p>
            <a:endParaRPr lang="en-US" altLang="ko-KR" sz="1100" dirty="0">
              <a:ea typeface="+mj-ea"/>
            </a:endParaRP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return "{\"</a:t>
            </a:r>
            <a:r>
              <a:rPr lang="en-US" altLang="ko-KR" sz="1100" dirty="0" err="1">
                <a:ea typeface="+mj-ea"/>
              </a:rPr>
              <a:t>vtnID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getSrcEMA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+ "\"</a:t>
            </a:r>
            <a:r>
              <a:rPr lang="en-US" altLang="ko-KR" sz="1100" dirty="0" err="1">
                <a:ea typeface="+mj-ea"/>
              </a:rPr>
              <a:t>venID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getDestEMA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+"\"</a:t>
            </a:r>
            <a:r>
              <a:rPr lang="en-US" altLang="ko-KR" sz="1100" dirty="0" err="1">
                <a:ea typeface="+mj-ea"/>
              </a:rPr>
              <a:t>responseCode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getResponseCode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+"\"</a:t>
            </a:r>
            <a:r>
              <a:rPr lang="en-US" altLang="ko-KR" sz="1100" dirty="0" err="1">
                <a:ea typeface="+mj-ea"/>
              </a:rPr>
              <a:t>responseDescription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getResponseDescription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+"\"</a:t>
            </a:r>
            <a:r>
              <a:rPr lang="en-US" altLang="ko-KR" sz="1100" dirty="0" err="1">
                <a:ea typeface="+mj-ea"/>
              </a:rPr>
              <a:t>requestID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getRequestID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+"\"duration" + "\":" + "\"" + </a:t>
            </a:r>
            <a:r>
              <a:rPr lang="en-US" altLang="ko-KR" sz="1100" dirty="0" err="1">
                <a:ea typeface="+mj-ea"/>
              </a:rPr>
              <a:t>getDuration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+"\"service" + "\":" + "\"" + </a:t>
            </a:r>
            <a:r>
              <a:rPr lang="en-US" altLang="ko-KR" sz="1100" dirty="0" err="1">
                <a:ea typeface="+mj-ea"/>
              </a:rPr>
              <a:t>getService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+"\"</a:t>
            </a:r>
            <a:r>
              <a:rPr lang="en-US" altLang="ko-KR" sz="1100" dirty="0" err="1">
                <a:ea typeface="+mj-ea"/>
              </a:rPr>
              <a:t>registrationID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getRegistrationID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+ "\"</a:t>
            </a:r>
            <a:r>
              <a:rPr lang="en-US" altLang="ko-KR" sz="1100" dirty="0" err="1">
                <a:ea typeface="+mj-ea"/>
              </a:rPr>
              <a:t>oadrProfile</a:t>
            </a:r>
            <a:r>
              <a:rPr lang="en-US" altLang="ko-KR" sz="1100" dirty="0">
                <a:ea typeface="+mj-ea"/>
              </a:rPr>
              <a:t>" + "\": "+ </a:t>
            </a:r>
            <a:r>
              <a:rPr lang="en-US" altLang="ko-KR" sz="1100" dirty="0" err="1">
                <a:ea typeface="+mj-ea"/>
              </a:rPr>
              <a:t>getProfile</a:t>
            </a:r>
            <a:r>
              <a:rPr lang="en-US" altLang="ko-KR" sz="1100" dirty="0">
                <a:ea typeface="+mj-ea"/>
              </a:rPr>
              <a:t>() + "}";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6588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EMAP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672" t="23988" r="78034" b="25128"/>
          <a:stretch/>
        </p:blipFill>
        <p:spPr>
          <a:xfrm>
            <a:off x="6009407" y="2681875"/>
            <a:ext cx="2656587" cy="3795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380" y="3744336"/>
            <a:ext cx="2276475" cy="1076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30213" y="1590768"/>
            <a:ext cx="23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EMAP Model Package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0011" y="15907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Protocol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11" y="2984807"/>
            <a:ext cx="2059484" cy="14523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43710" y="15907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0011" y="2344690"/>
            <a:ext cx="8386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MQTT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012" y="5047346"/>
            <a:ext cx="2059484" cy="12668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0011" y="4678014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COAP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323528" y="2714022"/>
            <a:ext cx="2386608" cy="186710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23528" y="4950460"/>
            <a:ext cx="2386608" cy="157488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186708" y="3503294"/>
            <a:ext cx="2386608" cy="157488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 bwMode="auto">
          <a:xfrm>
            <a:off x="2915816" y="1556792"/>
            <a:ext cx="0" cy="530120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/>
          <p:nvPr/>
        </p:nvCxnSpPr>
        <p:spPr bwMode="auto">
          <a:xfrm>
            <a:off x="5794954" y="1556792"/>
            <a:ext cx="0" cy="530120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오른쪽 화살표 20"/>
          <p:cNvSpPr/>
          <p:nvPr/>
        </p:nvSpPr>
        <p:spPr bwMode="auto">
          <a:xfrm>
            <a:off x="5669260" y="4221088"/>
            <a:ext cx="342900" cy="599573"/>
          </a:xfrm>
          <a:prstGeom prst="right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 bwMode="auto">
          <a:xfrm>
            <a:off x="2867744" y="4221088"/>
            <a:ext cx="342900" cy="599573"/>
          </a:xfrm>
          <a:prstGeom prst="right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87547" y="2941667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프로토콜 서비스 참조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39952" y="5368570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서비스에 맞는</a:t>
            </a:r>
            <a:endParaRPr lang="en-US" altLang="ko-KR" dirty="0" smtClean="0"/>
          </a:p>
          <a:p>
            <a:r>
              <a:rPr lang="ko-KR" altLang="en-US" dirty="0" smtClean="0"/>
              <a:t>모델링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2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EMAP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566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CoAP Server Class :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발신 메시지 서비스에 따른 분류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46628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952]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server.add</a:t>
            </a:r>
            <a:r>
              <a:rPr lang="en-US" altLang="ko-KR" sz="1100" dirty="0">
                <a:ea typeface="+mj-ea"/>
              </a:rPr>
              <a:t>(new </a:t>
            </a:r>
            <a:r>
              <a:rPr lang="en-US" altLang="ko-KR" sz="1100" dirty="0" err="1">
                <a:ea typeface="+mj-ea"/>
              </a:rPr>
              <a:t>Emap</a:t>
            </a:r>
            <a:r>
              <a:rPr lang="en-US" altLang="ko-KR" sz="1100" dirty="0">
                <a:ea typeface="+mj-ea"/>
              </a:rPr>
              <a:t>("EMAP"));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server.add</a:t>
            </a:r>
            <a:r>
              <a:rPr lang="en-US" altLang="ko-KR" sz="1100" dirty="0">
                <a:ea typeface="+mj-ea"/>
              </a:rPr>
              <a:t>(new </a:t>
            </a:r>
            <a:r>
              <a:rPr lang="en-US" altLang="ko-KR" sz="1100" dirty="0" err="1">
                <a:ea typeface="+mj-ea"/>
              </a:rPr>
              <a:t>OpenADR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OpenADR</a:t>
            </a:r>
            <a:r>
              <a:rPr lang="en-US" altLang="ko-KR" sz="1100" dirty="0">
                <a:ea typeface="+mj-ea"/>
              </a:rPr>
              <a:t>"));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// </a:t>
            </a:r>
            <a:r>
              <a:rPr lang="en-US" altLang="ko-KR" sz="1100" dirty="0" smtClean="0">
                <a:ea typeface="+mj-ea"/>
              </a:rPr>
              <a:t>Observe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server.add</a:t>
            </a:r>
            <a:r>
              <a:rPr lang="en-US" altLang="ko-KR" sz="1100" dirty="0">
                <a:ea typeface="+mj-ea"/>
              </a:rPr>
              <a:t>(new </a:t>
            </a:r>
            <a:r>
              <a:rPr lang="en-US" altLang="ko-KR" sz="1100" dirty="0" err="1">
                <a:ea typeface="+mj-ea"/>
              </a:rPr>
              <a:t>CoAPObserver</a:t>
            </a:r>
            <a:r>
              <a:rPr lang="en-US" altLang="ko-KR" sz="1100" dirty="0">
                <a:ea typeface="+mj-ea"/>
              </a:rPr>
              <a:t>("OpenADR2.0b"));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server.add</a:t>
            </a:r>
            <a:r>
              <a:rPr lang="en-US" altLang="ko-KR" sz="1100" dirty="0">
                <a:ea typeface="+mj-ea"/>
              </a:rPr>
              <a:t>(new </a:t>
            </a:r>
            <a:r>
              <a:rPr lang="en-US" altLang="ko-KR" sz="1100" dirty="0" err="1">
                <a:ea typeface="+mj-ea"/>
              </a:rPr>
              <a:t>CoAPObserver</a:t>
            </a:r>
            <a:r>
              <a:rPr lang="en-US" altLang="ko-KR" sz="1100" dirty="0">
                <a:ea typeface="+mj-ea"/>
              </a:rPr>
              <a:t>("EMAP1.0b</a:t>
            </a:r>
            <a:r>
              <a:rPr lang="en-US" altLang="ko-KR" sz="1100" dirty="0" smtClean="0">
                <a:ea typeface="+mj-ea"/>
              </a:rPr>
              <a:t>"));</a:t>
            </a: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public class </a:t>
            </a:r>
            <a:r>
              <a:rPr lang="en-US" altLang="ko-KR" sz="1100" dirty="0" err="1">
                <a:ea typeface="+mj-ea"/>
              </a:rPr>
              <a:t>Emap</a:t>
            </a:r>
            <a:r>
              <a:rPr lang="en-US" altLang="ko-KR" sz="1100" dirty="0">
                <a:ea typeface="+mj-ea"/>
              </a:rPr>
              <a:t> extends </a:t>
            </a:r>
            <a:r>
              <a:rPr lang="en-US" altLang="ko-KR" sz="1100" dirty="0" err="1">
                <a:ea typeface="+mj-ea"/>
              </a:rPr>
              <a:t>CoapResource</a:t>
            </a:r>
            <a:r>
              <a:rPr lang="en-US" altLang="ko-KR" sz="1100" dirty="0">
                <a:ea typeface="+mj-ea"/>
              </a:rPr>
              <a:t>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public </a:t>
            </a:r>
            <a:r>
              <a:rPr lang="en-US" altLang="ko-KR" sz="1100" dirty="0" err="1">
                <a:ea typeface="+mj-ea"/>
              </a:rPr>
              <a:t>Emap</a:t>
            </a:r>
            <a:r>
              <a:rPr lang="en-US" altLang="ko-KR" sz="1100" dirty="0">
                <a:ea typeface="+mj-ea"/>
              </a:rPr>
              <a:t>(String name) {</a:t>
            </a:r>
          </a:p>
          <a:p>
            <a:r>
              <a:rPr lang="en-US" altLang="ko-KR" sz="1100" dirty="0">
                <a:ea typeface="+mj-ea"/>
              </a:rPr>
              <a:t>		// TODO Auto-generated constructor stub</a:t>
            </a:r>
          </a:p>
          <a:p>
            <a:r>
              <a:rPr lang="en-US" altLang="ko-KR" sz="1100" dirty="0">
                <a:ea typeface="+mj-ea"/>
              </a:rPr>
              <a:t>		super(name);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add(new </a:t>
            </a:r>
            <a:r>
              <a:rPr lang="en-US" altLang="ko-KR" sz="1100" dirty="0" err="1">
                <a:ea typeface="+mj-ea"/>
              </a:rPr>
              <a:t>SystemID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global.SYSTEM_ID</a:t>
            </a:r>
            <a:r>
              <a:rPr lang="en-US" altLang="ko-KR" sz="1100" dirty="0">
                <a:ea typeface="+mj-ea"/>
              </a:rPr>
              <a:t>, name));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}</a:t>
            </a:r>
          </a:p>
          <a:p>
            <a:r>
              <a:rPr lang="en-US" altLang="ko-KR" sz="1100" dirty="0" smtClean="0">
                <a:ea typeface="+mj-ea"/>
              </a:rPr>
              <a:t>}</a:t>
            </a:r>
          </a:p>
          <a:p>
            <a:r>
              <a:rPr lang="en-US" altLang="ko-KR" sz="1100" dirty="0" smtClean="0">
                <a:ea typeface="+mj-ea"/>
              </a:rPr>
              <a:t>….</a:t>
            </a:r>
          </a:p>
          <a:p>
            <a:r>
              <a:rPr lang="en-US" altLang="ko-KR" sz="1100" dirty="0">
                <a:ea typeface="+mj-ea"/>
              </a:rPr>
              <a:t>		// EMAP </a:t>
            </a:r>
          </a:p>
          <a:p>
            <a:r>
              <a:rPr lang="en-US" altLang="ko-KR" sz="1100" dirty="0">
                <a:ea typeface="+mj-ea"/>
              </a:rPr>
              <a:t>		add(new </a:t>
            </a:r>
            <a:r>
              <a:rPr lang="en-US" altLang="ko-KR" sz="1100" dirty="0" err="1">
                <a:ea typeface="+mj-ea"/>
              </a:rPr>
              <a:t>SessionSetup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SessionSetup</a:t>
            </a:r>
            <a:r>
              <a:rPr lang="en-US" altLang="ko-KR" sz="1100" dirty="0">
                <a:ea typeface="+mj-ea"/>
              </a:rPr>
              <a:t>"));</a:t>
            </a:r>
          </a:p>
          <a:p>
            <a:r>
              <a:rPr lang="en-US" altLang="ko-KR" sz="1100" dirty="0">
                <a:ea typeface="+mj-ea"/>
              </a:rPr>
              <a:t>		add(new Report("Report"));</a:t>
            </a:r>
          </a:p>
          <a:p>
            <a:r>
              <a:rPr lang="en-US" altLang="ko-KR" sz="1100" dirty="0">
                <a:ea typeface="+mj-ea"/>
              </a:rPr>
              <a:t>		add(new Opt("Opt"));</a:t>
            </a:r>
          </a:p>
          <a:p>
            <a:r>
              <a:rPr lang="en-US" altLang="ko-KR" sz="1100" dirty="0">
                <a:ea typeface="+mj-ea"/>
              </a:rPr>
              <a:t>		add(new </a:t>
            </a:r>
            <a:r>
              <a:rPr lang="en-US" altLang="ko-KR" sz="1100" dirty="0" err="1">
                <a:ea typeface="+mj-ea"/>
              </a:rPr>
              <a:t>DemandResponseEvent</a:t>
            </a:r>
            <a:r>
              <a:rPr lang="en-US" altLang="ko-KR" sz="1100" dirty="0">
                <a:ea typeface="+mj-ea"/>
              </a:rPr>
              <a:t>("Event"));</a:t>
            </a:r>
          </a:p>
          <a:p>
            <a:r>
              <a:rPr lang="en-US" altLang="ko-KR" sz="1100" dirty="0">
                <a:ea typeface="+mj-ea"/>
              </a:rPr>
              <a:t>		add(new </a:t>
            </a:r>
            <a:r>
              <a:rPr lang="en-US" altLang="ko-KR" sz="1100" dirty="0" err="1">
                <a:ea typeface="+mj-ea"/>
              </a:rPr>
              <a:t>DemandResponseEvent</a:t>
            </a:r>
            <a:r>
              <a:rPr lang="en-US" altLang="ko-KR" sz="1100" dirty="0">
                <a:ea typeface="+mj-ea"/>
              </a:rPr>
              <a:t>("Poll"));</a:t>
            </a:r>
          </a:p>
        </p:txBody>
      </p:sp>
    </p:spTree>
    <p:extLst>
      <p:ext uri="{BB962C8B-B14F-4D97-AF65-F5344CB8AC3E}">
        <p14:creationId xmlns:p14="http://schemas.microsoft.com/office/powerpoint/2010/main" val="1458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EMAP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770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CoAP Observe Class[Push] </a:t>
            </a:r>
            <a:r>
              <a:rPr lang="ko-KR" altLang="en-US" dirty="0" smtClean="0"/>
              <a:t>별도 </a:t>
            </a:r>
            <a:r>
              <a:rPr lang="en-US" altLang="ko-KR" dirty="0" smtClean="0"/>
              <a:t>Class : COAP Client Observe function for Push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807005"/>
            <a:ext cx="82192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public </a:t>
            </a:r>
            <a:r>
              <a:rPr lang="ko-KR" altLang="en-US" sz="1100" dirty="0"/>
              <a:t>CoAPObserverSubPath(String name, String parentPath) 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super(name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this.name </a:t>
            </a:r>
            <a:r>
              <a:rPr lang="ko-KR" altLang="en-US" sz="1100" dirty="0"/>
              <a:t>= name;</a:t>
            </a:r>
          </a:p>
          <a:p>
            <a:r>
              <a:rPr lang="ko-KR" altLang="en-US" sz="1100" b="1" dirty="0">
                <a:solidFill>
                  <a:srgbClr val="FF0000"/>
                </a:solidFill>
              </a:rPr>
              <a:t>	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setObservable(true);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			// Observe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활성화</a:t>
            </a:r>
            <a:endParaRPr lang="ko-KR" altLang="en-US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	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setObserveType(Type.NON</a:t>
            </a:r>
            <a:r>
              <a:rPr lang="ko-KR" altLang="en-US" sz="1100" b="1" dirty="0">
                <a:solidFill>
                  <a:srgbClr val="FF0000"/>
                </a:solidFill>
              </a:rPr>
              <a:t>);</a:t>
            </a:r>
          </a:p>
          <a:p>
            <a:r>
              <a:rPr lang="ko-KR" altLang="en-US" sz="1100" b="1" dirty="0">
                <a:solidFill>
                  <a:srgbClr val="FF0000"/>
                </a:solidFill>
              </a:rPr>
              <a:t>	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getAttributes</a:t>
            </a:r>
            <a:r>
              <a:rPr lang="ko-KR" altLang="en-US" sz="1100" b="1" dirty="0">
                <a:solidFill>
                  <a:srgbClr val="FF0000"/>
                </a:solidFill>
              </a:rPr>
              <a:t>().setObservable();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setParentPath(parentPath</a:t>
            </a:r>
            <a:r>
              <a:rPr lang="ko-KR" altLang="en-US" sz="1100" dirty="0"/>
              <a:t>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Timer </a:t>
            </a:r>
            <a:r>
              <a:rPr lang="ko-KR" altLang="en-US" sz="1100" dirty="0"/>
              <a:t>timer = new Timer();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timer.schedule(new </a:t>
            </a:r>
            <a:r>
              <a:rPr lang="ko-KR" altLang="en-US" sz="1100" dirty="0"/>
              <a:t>UpdateTask(), 0, </a:t>
            </a:r>
            <a:r>
              <a:rPr lang="ko-KR" altLang="en-US" sz="1100" dirty="0" smtClean="0"/>
              <a:t>1);</a:t>
            </a:r>
            <a:endParaRPr lang="ko-KR" altLang="en-US" sz="1100" dirty="0"/>
          </a:p>
          <a:p>
            <a:r>
              <a:rPr lang="ko-KR" altLang="en-US" sz="1100" dirty="0" smtClean="0"/>
              <a:t>}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[Line 44] : Observe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상태 체크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/>
              <a:t>private </a:t>
            </a:r>
            <a:r>
              <a:rPr lang="en-US" altLang="ko-KR" sz="1100" dirty="0"/>
              <a:t>class </a:t>
            </a:r>
            <a:r>
              <a:rPr lang="en-US" altLang="ko-KR" sz="1100" dirty="0" err="1"/>
              <a:t>UpdateTask</a:t>
            </a:r>
            <a:r>
              <a:rPr lang="en-US" altLang="ko-KR" sz="1100" dirty="0"/>
              <a:t> extends </a:t>
            </a:r>
            <a:r>
              <a:rPr lang="en-US" altLang="ko-KR" sz="1100" dirty="0" err="1"/>
              <a:t>TimerTask</a:t>
            </a:r>
            <a:r>
              <a:rPr lang="en-US" altLang="ko-KR" sz="1100" dirty="0"/>
              <a:t> {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public </a:t>
            </a:r>
            <a:r>
              <a:rPr lang="en-US" altLang="ko-KR" sz="1100" dirty="0"/>
              <a:t>void run() {	</a:t>
            </a:r>
          </a:p>
          <a:p>
            <a:endParaRPr lang="en-US" altLang="ko-KR" sz="1100" dirty="0"/>
          </a:p>
          <a:p>
            <a:r>
              <a:rPr lang="en-US" altLang="ko-KR" sz="1100" dirty="0"/>
              <a:t>		</a:t>
            </a:r>
            <a:r>
              <a:rPr lang="en-US" altLang="ko-KR" sz="1100" dirty="0" smtClean="0"/>
              <a:t>if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global.getObs_emaProtocolCoAP_EventFlag</a:t>
            </a:r>
            <a:r>
              <a:rPr lang="en-US" altLang="ko-KR" sz="1100" dirty="0"/>
              <a:t>().</a:t>
            </a:r>
            <a:r>
              <a:rPr lang="en-US" altLang="ko-KR" sz="1100" dirty="0" err="1"/>
              <a:t>containsKey</a:t>
            </a:r>
            <a:r>
              <a:rPr lang="en-US" altLang="ko-KR" sz="1100" dirty="0"/>
              <a:t>(name)) {</a:t>
            </a:r>
          </a:p>
          <a:p>
            <a:r>
              <a:rPr lang="en-US" altLang="ko-KR" sz="1100" dirty="0"/>
              <a:t>			if (</a:t>
            </a:r>
            <a:r>
              <a:rPr lang="en-US" altLang="ko-KR" sz="1100" dirty="0" err="1"/>
              <a:t>global.getObs_emaProtocolCoAP_EventFlag</a:t>
            </a:r>
            <a:r>
              <a:rPr lang="en-US" altLang="ko-KR" sz="1100" dirty="0"/>
              <a:t>().get(name).</a:t>
            </a:r>
            <a:r>
              <a:rPr lang="en-US" altLang="ko-KR" sz="1100" dirty="0" err="1"/>
              <a:t>isEventFlag</a:t>
            </a:r>
            <a:r>
              <a:rPr lang="en-US" altLang="ko-KR" sz="1100" dirty="0"/>
              <a:t>()) {</a:t>
            </a:r>
          </a:p>
          <a:p>
            <a:r>
              <a:rPr lang="en-US" altLang="ko-KR" sz="1100" dirty="0"/>
              <a:t>				changed();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			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/>
              <a:t>		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442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EMAP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770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CoAP Observe Class[Push] </a:t>
            </a:r>
            <a:r>
              <a:rPr lang="ko-KR" altLang="en-US" dirty="0" smtClean="0"/>
              <a:t>별도 </a:t>
            </a:r>
            <a:r>
              <a:rPr lang="en-US" altLang="ko-KR" dirty="0" smtClean="0"/>
              <a:t>Class : COAP Client Observe function for Push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50013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63]Observe Initial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Response </a:t>
            </a:r>
            <a:r>
              <a:rPr lang="en-US" altLang="ko-KR" sz="1100" dirty="0" err="1">
                <a:ea typeface="+mj-ea"/>
              </a:rPr>
              <a:t>response</a:t>
            </a:r>
            <a:r>
              <a:rPr lang="en-US" altLang="ko-KR" sz="1100" dirty="0">
                <a:ea typeface="+mj-ea"/>
              </a:rPr>
              <a:t> = new Response(</a:t>
            </a:r>
            <a:r>
              <a:rPr lang="en-US" altLang="ko-KR" sz="1100" dirty="0" err="1">
                <a:ea typeface="+mj-ea"/>
              </a:rPr>
              <a:t>ResponseCode.CONTENT</a:t>
            </a:r>
            <a:r>
              <a:rPr lang="en-US" altLang="ko-KR" sz="1100" dirty="0" smtClean="0">
                <a:ea typeface="+mj-ea"/>
              </a:rPr>
              <a:t>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if </a:t>
            </a:r>
            <a:r>
              <a:rPr lang="en-US" altLang="ko-KR" sz="1100" dirty="0">
                <a:ea typeface="+mj-ea"/>
              </a:rPr>
              <a:t>((!</a:t>
            </a:r>
            <a:r>
              <a:rPr lang="en-US" altLang="ko-KR" sz="1100" dirty="0" err="1">
                <a:ea typeface="+mj-ea"/>
              </a:rPr>
              <a:t>global.getObs_emaProtocolCoAP_EventFlag</a:t>
            </a:r>
            <a:r>
              <a:rPr lang="en-US" altLang="ko-KR" sz="1100" dirty="0">
                <a:ea typeface="+mj-ea"/>
              </a:rPr>
              <a:t>().</a:t>
            </a:r>
            <a:r>
              <a:rPr lang="en-US" altLang="ko-KR" sz="1100" dirty="0" err="1">
                <a:ea typeface="+mj-ea"/>
              </a:rPr>
              <a:t>containsKey</a:t>
            </a:r>
            <a:r>
              <a:rPr lang="en-US" altLang="ko-KR" sz="1100" dirty="0">
                <a:ea typeface="+mj-ea"/>
              </a:rPr>
              <a:t>(name))</a:t>
            </a:r>
          </a:p>
          <a:p>
            <a:r>
              <a:rPr lang="en-US" altLang="ko-KR" sz="1100" dirty="0">
                <a:ea typeface="+mj-ea"/>
              </a:rPr>
              <a:t>		|| (!</a:t>
            </a:r>
            <a:r>
              <a:rPr lang="en-US" altLang="ko-KR" sz="1100" dirty="0" err="1">
                <a:ea typeface="+mj-ea"/>
              </a:rPr>
              <a:t>global.getObs_emaProtocolCoAP_EventFlag</a:t>
            </a:r>
            <a:r>
              <a:rPr lang="en-US" altLang="ko-KR" sz="1100" dirty="0">
                <a:ea typeface="+mj-ea"/>
              </a:rPr>
              <a:t>().get(name).</a:t>
            </a:r>
            <a:r>
              <a:rPr lang="en-US" altLang="ko-KR" sz="1100" dirty="0" err="1">
                <a:ea typeface="+mj-ea"/>
              </a:rPr>
              <a:t>isEventFlag</a:t>
            </a:r>
            <a:r>
              <a:rPr lang="en-US" altLang="ko-KR" sz="1100" dirty="0" smtClean="0">
                <a:ea typeface="+mj-ea"/>
              </a:rPr>
              <a:t>())){</a:t>
            </a:r>
            <a:endParaRPr lang="en-US" altLang="ko-KR" sz="1100" dirty="0">
              <a:ea typeface="+mj-ea"/>
            </a:endParaRP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response.setPayload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Initial_Success</a:t>
            </a:r>
            <a:r>
              <a:rPr lang="en-US" altLang="ko-KR" sz="1100" dirty="0">
                <a:ea typeface="+mj-ea"/>
              </a:rPr>
              <a:t>");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exchange.respond</a:t>
            </a:r>
            <a:r>
              <a:rPr lang="en-US" altLang="ko-KR" sz="1100" dirty="0" smtClean="0">
                <a:ea typeface="+mj-ea"/>
              </a:rPr>
              <a:t>(response);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new </a:t>
            </a:r>
            <a:r>
              <a:rPr lang="en-US" altLang="ko-KR" sz="1100" dirty="0">
                <a:ea typeface="+mj-ea"/>
              </a:rPr>
              <a:t>Thread(new Runnable()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public </a:t>
            </a:r>
            <a:r>
              <a:rPr lang="en-US" altLang="ko-KR" sz="1100" dirty="0">
                <a:ea typeface="+mj-ea"/>
              </a:rPr>
              <a:t>void run() {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 smtClean="0">
                <a:ea typeface="+mj-ea"/>
              </a:rPr>
              <a:t>global.obs_emaProtocolCoAP_EventFlag.put</a:t>
            </a:r>
            <a:r>
              <a:rPr lang="en-US" altLang="ko-KR" sz="1100" dirty="0" smtClean="0">
                <a:ea typeface="+mj-ea"/>
              </a:rPr>
              <a:t>(name</a:t>
            </a:r>
            <a:r>
              <a:rPr lang="en-US" altLang="ko-KR" sz="1100" dirty="0">
                <a:ea typeface="+mj-ea"/>
              </a:rPr>
              <a:t>, new </a:t>
            </a:r>
            <a:r>
              <a:rPr lang="en-US" altLang="ko-KR" sz="1100" dirty="0" err="1">
                <a:ea typeface="+mj-ea"/>
              </a:rPr>
              <a:t>EMAP_CoAP_EMA_DR</a:t>
            </a:r>
            <a:r>
              <a:rPr lang="en-US" altLang="ko-KR" sz="1100" dirty="0">
                <a:ea typeface="+mj-ea"/>
              </a:rPr>
              <a:t>());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}}).</a:t>
            </a:r>
            <a:r>
              <a:rPr lang="en-US" altLang="ko-KR" sz="1100" dirty="0">
                <a:ea typeface="+mj-ea"/>
              </a:rPr>
              <a:t>start();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}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[</a:t>
            </a:r>
            <a:r>
              <a:rPr lang="en-US" altLang="ko-KR" sz="1100" b="1" dirty="0">
                <a:solidFill>
                  <a:srgbClr val="FF0000"/>
                </a:solidFill>
              </a:rPr>
              <a:t>Line 152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] Event Send</a:t>
            </a:r>
          </a:p>
          <a:p>
            <a:endParaRPr lang="en-US" altLang="ko-KR" sz="1100" dirty="0"/>
          </a:p>
          <a:p>
            <a:r>
              <a:rPr lang="en-US" altLang="ko-KR" sz="1100" dirty="0"/>
              <a:t>if (</a:t>
            </a:r>
            <a:r>
              <a:rPr lang="en-US" altLang="ko-KR" sz="1100" dirty="0" err="1"/>
              <a:t>getParentPath</a:t>
            </a:r>
            <a:r>
              <a:rPr lang="en-US" altLang="ko-KR" sz="1100" dirty="0"/>
              <a:t>().contains("EMAP"))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	new Thread(new Runnable() {</a:t>
            </a:r>
          </a:p>
          <a:p>
            <a:r>
              <a:rPr lang="en-US" altLang="ko-KR" sz="1100" dirty="0"/>
              <a:t>		public void run() {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global.obs_emaProtocolCoAP_EventFlag.replace</a:t>
            </a:r>
            <a:r>
              <a:rPr lang="en-US" altLang="ko-KR" sz="1100" dirty="0"/>
              <a:t>(name,</a:t>
            </a:r>
          </a:p>
          <a:p>
            <a:r>
              <a:rPr lang="en-US" altLang="ko-KR" sz="1100" dirty="0"/>
              <a:t>		new </a:t>
            </a:r>
            <a:r>
              <a:rPr lang="en-US" altLang="ko-KR" sz="1100" dirty="0" err="1"/>
              <a:t>EMAP_CoAP_EMA_DR</a:t>
            </a:r>
            <a:r>
              <a:rPr lang="en-US" altLang="ko-KR" sz="1100" dirty="0"/>
              <a:t>().</a:t>
            </a:r>
            <a:r>
              <a:rPr lang="en-US" altLang="ko-KR" sz="1100" dirty="0" err="1"/>
              <a:t>setEventFlag</a:t>
            </a:r>
            <a:r>
              <a:rPr lang="en-US" altLang="ko-KR" sz="1100" dirty="0"/>
              <a:t>(false));</a:t>
            </a:r>
          </a:p>
          <a:p>
            <a:r>
              <a:rPr lang="en-US" altLang="ko-KR" sz="1100" dirty="0"/>
              <a:t>		}</a:t>
            </a:r>
          </a:p>
          <a:p>
            <a:r>
              <a:rPr lang="en-US" altLang="ko-KR" sz="1100" dirty="0"/>
              <a:t>	}).start();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	…. Event Send 				</a:t>
            </a:r>
          </a:p>
          <a:p>
            <a:r>
              <a:rPr lang="en-US" altLang="ko-KR" sz="1100" dirty="0"/>
              <a:t>}	</a:t>
            </a:r>
          </a:p>
          <a:p>
            <a:endParaRPr lang="en-US" altLang="ko-KR" sz="1100" dirty="0" smtClean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EMAP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830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MQTT Class :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발신 메시지에 따라 서비스 분류 </a:t>
            </a:r>
            <a:r>
              <a:rPr lang="en-US" altLang="ko-KR" dirty="0" smtClean="0"/>
              <a:t>(Session Setup/Report/Event/Opt)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46628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147]</a:t>
            </a:r>
          </a:p>
          <a:p>
            <a:r>
              <a:rPr lang="en-US" altLang="ko-KR" sz="1100" dirty="0" smtClean="0">
                <a:ea typeface="+mj-ea"/>
              </a:rPr>
              <a:t>if 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[1].equals("EMAP")) {</a:t>
            </a:r>
          </a:p>
          <a:p>
            <a:endParaRPr lang="ko-KR" altLang="en-US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String </a:t>
            </a:r>
            <a:r>
              <a:rPr lang="en-US" altLang="ko-KR" sz="1100" dirty="0" err="1">
                <a:ea typeface="+mj-ea"/>
              </a:rPr>
              <a:t>profileVersion</a:t>
            </a:r>
            <a:r>
              <a:rPr lang="en-US" altLang="ko-KR" sz="1100" dirty="0">
                <a:ea typeface="+mj-ea"/>
              </a:rPr>
              <a:t> = "EMAP1.0b";</a:t>
            </a:r>
          </a:p>
          <a:p>
            <a:endParaRPr lang="ko-KR" altLang="en-US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if (</a:t>
            </a:r>
            <a:r>
              <a:rPr lang="en-US" altLang="ko-KR" sz="1100" dirty="0" err="1">
                <a:ea typeface="+mj-ea"/>
              </a:rPr>
              <a:t>msg_json.getString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DestEMA</a:t>
            </a:r>
            <a:r>
              <a:rPr lang="en-US" altLang="ko-KR" sz="1100" dirty="0">
                <a:ea typeface="+mj-ea"/>
              </a:rPr>
              <a:t>").equals(</a:t>
            </a:r>
            <a:r>
              <a:rPr lang="en-US" altLang="ko-KR" sz="1100" dirty="0" err="1">
                <a:ea typeface="+mj-ea"/>
              </a:rPr>
              <a:t>global.</a:t>
            </a:r>
            <a:r>
              <a:rPr lang="en-US" altLang="ko-KR" sz="1100" i="1" dirty="0" err="1">
                <a:ea typeface="+mj-ea"/>
              </a:rPr>
              <a:t>getSYSTEM_ID</a:t>
            </a:r>
            <a:r>
              <a:rPr lang="en-US" altLang="ko-KR" sz="1100" i="1" dirty="0">
                <a:ea typeface="+mj-ea"/>
              </a:rPr>
              <a:t>())) {</a:t>
            </a:r>
          </a:p>
          <a:p>
            <a:endParaRPr lang="ko-KR" altLang="en-US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String service = </a:t>
            </a:r>
            <a:r>
              <a:rPr lang="en-US" altLang="ko-KR" sz="1100" dirty="0" err="1">
                <a:ea typeface="+mj-ea"/>
              </a:rPr>
              <a:t>msg_json.getString</a:t>
            </a:r>
            <a:r>
              <a:rPr lang="en-US" altLang="ko-KR" sz="1100" dirty="0">
                <a:ea typeface="+mj-ea"/>
              </a:rPr>
              <a:t>("service");</a:t>
            </a:r>
          </a:p>
          <a:p>
            <a:endParaRPr lang="ko-KR" altLang="en-US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// Session Setup</a:t>
            </a:r>
          </a:p>
          <a:p>
            <a:r>
              <a:rPr lang="en-US" altLang="ko-KR" sz="1100" dirty="0">
                <a:ea typeface="+mj-ea"/>
              </a:rPr>
              <a:t>if 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[4].equals("</a:t>
            </a:r>
            <a:r>
              <a:rPr lang="en-US" altLang="ko-KR" sz="1100" dirty="0" err="1">
                <a:ea typeface="+mj-ea"/>
              </a:rPr>
              <a:t>SessionSetup</a:t>
            </a:r>
            <a:r>
              <a:rPr lang="en-US" altLang="ko-KR" sz="1100" dirty="0">
                <a:ea typeface="+mj-ea"/>
              </a:rPr>
              <a:t>")) </a:t>
            </a:r>
            <a:r>
              <a:rPr lang="en-US" altLang="ko-KR" sz="1100" dirty="0" smtClean="0">
                <a:ea typeface="+mj-ea"/>
              </a:rPr>
              <a:t>{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b="1" dirty="0">
                <a:ea typeface="+mj-ea"/>
              </a:rPr>
              <a:t>new </a:t>
            </a:r>
            <a:r>
              <a:rPr lang="en-US" altLang="ko-KR" sz="1100" b="1" dirty="0" err="1">
                <a:ea typeface="+mj-ea"/>
              </a:rPr>
              <a:t>SessionSetup</a:t>
            </a:r>
            <a:r>
              <a:rPr lang="en-US" altLang="ko-KR" sz="1100" b="1" dirty="0">
                <a:ea typeface="+mj-ea"/>
              </a:rPr>
              <a:t>(client, service, </a:t>
            </a:r>
            <a:r>
              <a:rPr lang="en-US" altLang="ko-KR" sz="1100" b="1" dirty="0" err="1">
                <a:ea typeface="+mj-ea"/>
              </a:rPr>
              <a:t>msg_json</a:t>
            </a:r>
            <a:r>
              <a:rPr lang="en-US" altLang="ko-KR" sz="1100" b="1" dirty="0">
                <a:ea typeface="+mj-ea"/>
              </a:rPr>
              <a:t>, </a:t>
            </a:r>
            <a:r>
              <a:rPr lang="en-US" altLang="ko-KR" sz="1100" b="1" dirty="0" err="1">
                <a:ea typeface="+mj-ea"/>
              </a:rPr>
              <a:t>profileVersion</a:t>
            </a:r>
            <a:r>
              <a:rPr lang="en-US" altLang="ko-KR" sz="1100" b="1" dirty="0">
                <a:ea typeface="+mj-ea"/>
              </a:rPr>
              <a:t>).start();</a:t>
            </a:r>
          </a:p>
          <a:p>
            <a:r>
              <a:rPr lang="en-US" altLang="ko-KR" sz="1100" dirty="0" smtClean="0">
                <a:ea typeface="+mj-ea"/>
              </a:rPr>
              <a:t>}</a:t>
            </a:r>
            <a:endParaRPr lang="ko-KR" altLang="en-US" sz="1100" dirty="0" smtClean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// </a:t>
            </a:r>
            <a:r>
              <a:rPr lang="en-US" altLang="ko-KR" sz="1100" dirty="0">
                <a:ea typeface="+mj-ea"/>
              </a:rPr>
              <a:t>Report</a:t>
            </a:r>
          </a:p>
          <a:p>
            <a:r>
              <a:rPr lang="en-US" altLang="ko-KR" sz="1100" dirty="0">
                <a:ea typeface="+mj-ea"/>
              </a:rPr>
              <a:t>else if 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[4].equals("Report")) {</a:t>
            </a:r>
          </a:p>
          <a:p>
            <a:r>
              <a:rPr lang="en-US" altLang="ko-KR" sz="1100" dirty="0" smtClean="0">
                <a:ea typeface="+mj-ea"/>
              </a:rPr>
              <a:t>	</a:t>
            </a:r>
            <a:r>
              <a:rPr lang="en-US" altLang="ko-KR" sz="1100" b="1" dirty="0" smtClean="0">
                <a:ea typeface="+mj-ea"/>
              </a:rPr>
              <a:t>new </a:t>
            </a:r>
            <a:r>
              <a:rPr lang="en-US" altLang="ko-KR" sz="1100" b="1" dirty="0">
                <a:ea typeface="+mj-ea"/>
              </a:rPr>
              <a:t>Report(client, service, </a:t>
            </a:r>
            <a:r>
              <a:rPr lang="en-US" altLang="ko-KR" sz="1100" b="1" dirty="0" err="1">
                <a:ea typeface="+mj-ea"/>
              </a:rPr>
              <a:t>msg_json</a:t>
            </a:r>
            <a:r>
              <a:rPr lang="en-US" altLang="ko-KR" sz="1100" b="1" dirty="0">
                <a:ea typeface="+mj-ea"/>
              </a:rPr>
              <a:t>, </a:t>
            </a:r>
            <a:r>
              <a:rPr lang="en-US" altLang="ko-KR" sz="1100" b="1" dirty="0" err="1">
                <a:ea typeface="+mj-ea"/>
              </a:rPr>
              <a:t>profileVersion</a:t>
            </a:r>
            <a:r>
              <a:rPr lang="en-US" altLang="ko-KR" sz="1100" b="1" dirty="0">
                <a:ea typeface="+mj-ea"/>
              </a:rPr>
              <a:t>).start();</a:t>
            </a:r>
          </a:p>
          <a:p>
            <a:r>
              <a:rPr lang="en-US" altLang="ko-KR" sz="1100" dirty="0">
                <a:ea typeface="+mj-ea"/>
              </a:rPr>
              <a:t>}</a:t>
            </a:r>
          </a:p>
          <a:p>
            <a:r>
              <a:rPr lang="en-US" altLang="ko-KR" sz="1100" dirty="0">
                <a:ea typeface="+mj-ea"/>
              </a:rPr>
              <a:t>// Event</a:t>
            </a:r>
          </a:p>
          <a:p>
            <a:r>
              <a:rPr lang="en-US" altLang="ko-KR" sz="1100" dirty="0">
                <a:ea typeface="+mj-ea"/>
              </a:rPr>
              <a:t>else if 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[4].matches("</a:t>
            </a:r>
            <a:r>
              <a:rPr lang="en-US" altLang="ko-KR" sz="1100" dirty="0" err="1">
                <a:ea typeface="+mj-ea"/>
              </a:rPr>
              <a:t>Event|Poll</a:t>
            </a:r>
            <a:r>
              <a:rPr lang="en-US" altLang="ko-KR" sz="1100" dirty="0">
                <a:ea typeface="+mj-ea"/>
              </a:rPr>
              <a:t>")) {</a:t>
            </a:r>
          </a:p>
          <a:p>
            <a:r>
              <a:rPr lang="en-US" altLang="ko-KR" sz="1100" dirty="0" smtClean="0">
                <a:ea typeface="+mj-ea"/>
              </a:rPr>
              <a:t>	</a:t>
            </a:r>
            <a:r>
              <a:rPr lang="en-US" altLang="ko-KR" sz="1100" b="1" dirty="0" smtClean="0">
                <a:ea typeface="+mj-ea"/>
              </a:rPr>
              <a:t>new </a:t>
            </a:r>
            <a:r>
              <a:rPr lang="en-US" altLang="ko-KR" sz="1100" b="1" dirty="0" err="1">
                <a:ea typeface="+mj-ea"/>
              </a:rPr>
              <a:t>DemandResponseEvent</a:t>
            </a:r>
            <a:r>
              <a:rPr lang="en-US" altLang="ko-KR" sz="1100" b="1" dirty="0">
                <a:ea typeface="+mj-ea"/>
              </a:rPr>
              <a:t>(client, service, </a:t>
            </a:r>
            <a:r>
              <a:rPr lang="en-US" altLang="ko-KR" sz="1100" b="1" dirty="0" err="1">
                <a:ea typeface="+mj-ea"/>
              </a:rPr>
              <a:t>msg_json</a:t>
            </a:r>
            <a:r>
              <a:rPr lang="en-US" altLang="ko-KR" sz="1100" b="1" dirty="0">
                <a:ea typeface="+mj-ea"/>
              </a:rPr>
              <a:t>, </a:t>
            </a:r>
            <a:r>
              <a:rPr lang="en-US" altLang="ko-KR" sz="1100" b="1" dirty="0" err="1">
                <a:ea typeface="+mj-ea"/>
              </a:rPr>
              <a:t>profileVersion</a:t>
            </a:r>
            <a:r>
              <a:rPr lang="en-US" altLang="ko-KR" sz="1100" b="1" dirty="0">
                <a:ea typeface="+mj-ea"/>
              </a:rPr>
              <a:t>).start();</a:t>
            </a:r>
          </a:p>
          <a:p>
            <a:r>
              <a:rPr lang="en-US" altLang="ko-KR" sz="1100" dirty="0">
                <a:ea typeface="+mj-ea"/>
              </a:rPr>
              <a:t>}</a:t>
            </a:r>
          </a:p>
          <a:p>
            <a:r>
              <a:rPr lang="en-US" altLang="ko-KR" sz="1100" dirty="0">
                <a:ea typeface="+mj-ea"/>
              </a:rPr>
              <a:t>// Opt</a:t>
            </a:r>
          </a:p>
          <a:p>
            <a:r>
              <a:rPr lang="en-US" altLang="ko-KR" sz="1100" dirty="0">
                <a:ea typeface="+mj-ea"/>
              </a:rPr>
              <a:t>else if 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[4].matches("Opt")) {</a:t>
            </a:r>
          </a:p>
          <a:p>
            <a:r>
              <a:rPr lang="en-US" altLang="ko-KR" sz="1100" dirty="0" smtClean="0">
                <a:ea typeface="+mj-ea"/>
              </a:rPr>
              <a:t>	</a:t>
            </a:r>
            <a:r>
              <a:rPr lang="en-US" altLang="ko-KR" sz="1100" b="1" dirty="0" smtClean="0">
                <a:ea typeface="+mj-ea"/>
              </a:rPr>
              <a:t>new </a:t>
            </a:r>
            <a:r>
              <a:rPr lang="en-US" altLang="ko-KR" sz="1100" b="1" dirty="0">
                <a:ea typeface="+mj-ea"/>
              </a:rPr>
              <a:t>Opt(client, service, </a:t>
            </a:r>
            <a:r>
              <a:rPr lang="en-US" altLang="ko-KR" sz="1100" b="1" dirty="0" err="1">
                <a:ea typeface="+mj-ea"/>
              </a:rPr>
              <a:t>msg_json</a:t>
            </a:r>
            <a:r>
              <a:rPr lang="en-US" altLang="ko-KR" sz="1100" b="1" dirty="0">
                <a:ea typeface="+mj-ea"/>
              </a:rPr>
              <a:t>, </a:t>
            </a:r>
            <a:r>
              <a:rPr lang="en-US" altLang="ko-KR" sz="1100" b="1" dirty="0" err="1">
                <a:ea typeface="+mj-ea"/>
              </a:rPr>
              <a:t>profileVersion</a:t>
            </a:r>
            <a:r>
              <a:rPr lang="en-US" altLang="ko-KR" sz="1100" b="1" dirty="0">
                <a:ea typeface="+mj-ea"/>
              </a:rPr>
              <a:t>).start();</a:t>
            </a:r>
          </a:p>
          <a:p>
            <a:r>
              <a:rPr lang="en-US" altLang="ko-KR" sz="1100" dirty="0" smtClean="0">
                <a:ea typeface="+mj-ea"/>
              </a:rPr>
              <a:t>}</a:t>
            </a:r>
            <a:endParaRPr lang="ko-KR" altLang="en-US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}</a:t>
            </a:r>
            <a:endParaRPr lang="ko-KR" altLang="en-US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}</a:t>
            </a:r>
            <a:endParaRPr lang="ko-KR" altLang="en-US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51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EMAP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832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Session Setup/Report/Event/Opt Class : </a:t>
            </a:r>
            <a:r>
              <a:rPr lang="ko-KR" altLang="en-US" dirty="0" smtClean="0"/>
              <a:t>상세 서비스 분류 </a:t>
            </a:r>
            <a:r>
              <a:rPr lang="en-US" altLang="ko-KR" dirty="0" err="1" smtClean="0"/>
              <a:t>ConnectRegistration</a:t>
            </a:r>
            <a:r>
              <a:rPr lang="en-US" altLang="ko-KR" dirty="0" smtClean="0"/>
              <a:t>, Poll…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415498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182]</a:t>
            </a:r>
          </a:p>
          <a:p>
            <a:r>
              <a:rPr lang="en-US" altLang="ko-KR" sz="1100" dirty="0">
                <a:ea typeface="+mj-ea"/>
              </a:rPr>
              <a:t>switch (type) {</a:t>
            </a:r>
          </a:p>
          <a:p>
            <a:r>
              <a:rPr lang="en-US" altLang="ko-KR" sz="1100" dirty="0">
                <a:ea typeface="+mj-ea"/>
              </a:rPr>
              <a:t>		case CONNECTREGISTRATION: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acknowledgeCONNECTREGISTRATION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CREATEPARTYREGISTRATION: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acknowledgeCREATEPARTYREGISTRATION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REGISTERREPORT: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acknowledgeREGISTERREPORT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POLL: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acknowledgePOLL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REGISTEREDREPORT: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acknowledgeREGISTEREDREPORT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REQUESTEVENT: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acknowledgeREQUESTEVENT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CANCELPARTYREGISTRATION: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acknowledgeCANCELPARTYREGISTRATION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	break;</a:t>
            </a:r>
            <a:endParaRPr lang="ko-KR" altLang="en-US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80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EMS Overview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2694" y="2564904"/>
            <a:ext cx="4115999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700" dirty="0" smtClean="0"/>
              <a:t>3-1. 	System Architecture with Protocol</a:t>
            </a:r>
          </a:p>
          <a:p>
            <a:pPr>
              <a:lnSpc>
                <a:spcPct val="250000"/>
              </a:lnSpc>
            </a:pPr>
            <a:r>
              <a:rPr lang="en-US" altLang="ko-KR" sz="1700" dirty="0" smtClean="0"/>
              <a:t>3-2.	Program Overview</a:t>
            </a:r>
          </a:p>
          <a:p>
            <a:pPr>
              <a:lnSpc>
                <a:spcPct val="250000"/>
              </a:lnSpc>
            </a:pPr>
            <a:r>
              <a:rPr lang="en-US" altLang="ko-KR" sz="1700" dirty="0" smtClean="0"/>
              <a:t>3-1. 	Optimization Overview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6429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EMAP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7744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err="1" smtClean="0"/>
              <a:t>ConnectedPartyRegistration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상세 서비스 </a:t>
            </a:r>
            <a:r>
              <a:rPr lang="en-US" altLang="ko-KR" dirty="0" err="1" smtClean="0"/>
              <a:t>ConnectedPartyRegistration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		Message Build up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415498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101] JSON Message build up</a:t>
            </a: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public class </a:t>
            </a:r>
            <a:r>
              <a:rPr lang="en-US" altLang="ko-KR" sz="1100" dirty="0" err="1">
                <a:ea typeface="+mj-ea"/>
              </a:rPr>
              <a:t>ConnectedPartyRegistration</a:t>
            </a:r>
            <a:r>
              <a:rPr lang="en-US" altLang="ko-KR" sz="1100" dirty="0">
                <a:ea typeface="+mj-ea"/>
              </a:rPr>
              <a:t>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private String </a:t>
            </a:r>
            <a:r>
              <a:rPr lang="en-US" altLang="ko-KR" sz="1100" dirty="0" err="1">
                <a:ea typeface="+mj-ea"/>
              </a:rPr>
              <a:t>srcEMA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destEMA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responseDescription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requestID</a:t>
            </a:r>
            <a:r>
              <a:rPr lang="en-US" altLang="ko-KR" sz="1100" dirty="0">
                <a:ea typeface="+mj-ea"/>
              </a:rPr>
              <a:t>, duration, service, version, time;</a:t>
            </a:r>
          </a:p>
          <a:p>
            <a:r>
              <a:rPr lang="en-US" altLang="ko-KR" sz="1100" dirty="0">
                <a:ea typeface="+mj-ea"/>
              </a:rPr>
              <a:t>	private 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responseCode</a:t>
            </a:r>
            <a:r>
              <a:rPr lang="en-US" altLang="ko-KR" sz="1100" dirty="0">
                <a:ea typeface="+mj-ea"/>
              </a:rPr>
              <a:t>;</a:t>
            </a:r>
          </a:p>
          <a:p>
            <a:r>
              <a:rPr lang="en-US" altLang="ko-KR" sz="1100" dirty="0">
                <a:ea typeface="+mj-ea"/>
              </a:rPr>
              <a:t>	private String profile;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@Override</a:t>
            </a:r>
          </a:p>
          <a:p>
            <a:r>
              <a:rPr lang="en-US" altLang="ko-KR" sz="1100" dirty="0">
                <a:ea typeface="+mj-ea"/>
              </a:rPr>
              <a:t>	public String </a:t>
            </a:r>
            <a:r>
              <a:rPr lang="en-US" altLang="ko-KR" sz="1100" dirty="0" err="1">
                <a:ea typeface="+mj-ea"/>
              </a:rPr>
              <a:t>toString</a:t>
            </a:r>
            <a:r>
              <a:rPr lang="en-US" altLang="ko-KR" sz="1100" dirty="0">
                <a:ea typeface="+mj-ea"/>
              </a:rPr>
              <a:t>()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return "{\"</a:t>
            </a:r>
            <a:r>
              <a:rPr lang="en-US" altLang="ko-KR" sz="1100" dirty="0" err="1">
                <a:ea typeface="+mj-ea"/>
              </a:rPr>
              <a:t>SrcEMA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getSrcEMA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		+ "\"</a:t>
            </a:r>
            <a:r>
              <a:rPr lang="en-US" altLang="ko-KR" sz="1100" dirty="0" err="1">
                <a:ea typeface="+mj-ea"/>
              </a:rPr>
              <a:t>DestEMA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getDestEMA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		+"\"</a:t>
            </a:r>
            <a:r>
              <a:rPr lang="en-US" altLang="ko-KR" sz="1100" dirty="0" err="1">
                <a:ea typeface="+mj-ea"/>
              </a:rPr>
              <a:t>responseCode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getResponseCode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		+"\"</a:t>
            </a:r>
            <a:r>
              <a:rPr lang="en-US" altLang="ko-KR" sz="1100" dirty="0" err="1">
                <a:ea typeface="+mj-ea"/>
              </a:rPr>
              <a:t>responseDescription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getResponseDescription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		+"\"</a:t>
            </a:r>
            <a:r>
              <a:rPr lang="en-US" altLang="ko-KR" sz="1100" dirty="0" err="1">
                <a:ea typeface="+mj-ea"/>
              </a:rPr>
              <a:t>requestID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getRequestID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		+"\"duration" + "\":" + "\"" + </a:t>
            </a:r>
            <a:r>
              <a:rPr lang="en-US" altLang="ko-KR" sz="1100" dirty="0" err="1">
                <a:ea typeface="+mj-ea"/>
              </a:rPr>
              <a:t>getDuration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		+"\"service" + "\":" + "\"" + </a:t>
            </a:r>
            <a:r>
              <a:rPr lang="en-US" altLang="ko-KR" sz="1100" dirty="0" err="1">
                <a:ea typeface="+mj-ea"/>
              </a:rPr>
              <a:t>getService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		+"\"version" + "\":" + "\"" + </a:t>
            </a:r>
            <a:r>
              <a:rPr lang="en-US" altLang="ko-KR" sz="1100" dirty="0" err="1">
                <a:ea typeface="+mj-ea"/>
              </a:rPr>
              <a:t>getVersion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		+"\"time" + "\":" + "\"" + </a:t>
            </a:r>
            <a:r>
              <a:rPr lang="en-US" altLang="ko-KR" sz="1100" dirty="0" err="1">
                <a:ea typeface="+mj-ea"/>
              </a:rPr>
              <a:t>getTime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		+"\"</a:t>
            </a:r>
            <a:r>
              <a:rPr lang="en-US" altLang="ko-KR" sz="1100" dirty="0" err="1">
                <a:ea typeface="+mj-ea"/>
              </a:rPr>
              <a:t>registrationID</a:t>
            </a:r>
            <a:r>
              <a:rPr lang="en-US" altLang="ko-KR" sz="1100" dirty="0">
                <a:ea typeface="+mj-ea"/>
              </a:rPr>
              <a:t>" + "\":" + "\"" + "" + "\"" + ", "</a:t>
            </a:r>
          </a:p>
          <a:p>
            <a:r>
              <a:rPr lang="en-US" altLang="ko-KR" sz="1100" dirty="0">
                <a:ea typeface="+mj-ea"/>
              </a:rPr>
              <a:t>				+ "\"profile" + "\": "+ </a:t>
            </a:r>
            <a:r>
              <a:rPr lang="en-US" altLang="ko-KR" sz="1100" dirty="0" err="1">
                <a:ea typeface="+mj-ea"/>
              </a:rPr>
              <a:t>getProfile</a:t>
            </a:r>
            <a:r>
              <a:rPr lang="en-US" altLang="ko-KR" sz="1100" dirty="0">
                <a:ea typeface="+mj-ea"/>
              </a:rPr>
              <a:t>() + "}";</a:t>
            </a:r>
          </a:p>
          <a:p>
            <a:r>
              <a:rPr lang="en-US" altLang="ko-KR" sz="1100" dirty="0">
                <a:ea typeface="+mj-ea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388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1683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Monitoring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864223"/>
            <a:ext cx="5238550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err="1" smtClean="0"/>
              <a:t>com.mir.ems.monitoring</a:t>
            </a:r>
            <a:endParaRPr lang="en-US" altLang="ko-KR" b="1" i="1" dirty="0" smtClean="0"/>
          </a:p>
          <a:p>
            <a:r>
              <a:rPr lang="en-US" altLang="ko-KR" sz="1500" b="1" dirty="0" smtClean="0"/>
              <a:t>-</a:t>
            </a:r>
            <a:r>
              <a:rPr lang="en-US" altLang="ko-KR" sz="1500" b="1" dirty="0" err="1" smtClean="0"/>
              <a:t>MicrogridSummary</a:t>
            </a:r>
            <a:r>
              <a:rPr lang="en-US" altLang="ko-KR" sz="1500" b="1" dirty="0" smtClean="0"/>
              <a:t>: </a:t>
            </a:r>
          </a:p>
          <a:p>
            <a:r>
              <a:rPr lang="en-US" altLang="ko-KR" sz="1500" b="1" dirty="0" smtClean="0"/>
              <a:t>	To show the </a:t>
            </a:r>
            <a:r>
              <a:rPr lang="en-US" altLang="ko-KR" sz="1500" b="1" dirty="0" err="1" smtClean="0"/>
              <a:t>microgrid</a:t>
            </a:r>
            <a:r>
              <a:rPr lang="en-US" altLang="ko-KR" sz="1500" b="1" dirty="0" smtClean="0"/>
              <a:t> status (</a:t>
            </a:r>
            <a:r>
              <a:rPr lang="en-US" altLang="ko-KR" sz="1500" b="1" dirty="0" err="1" smtClean="0"/>
              <a:t>ess</a:t>
            </a:r>
            <a:r>
              <a:rPr lang="en-US" altLang="ko-KR" sz="1500" b="1" dirty="0" smtClean="0"/>
              <a:t>, </a:t>
            </a:r>
            <a:r>
              <a:rPr lang="en-US" altLang="ko-KR" sz="1500" b="1" dirty="0" err="1" smtClean="0"/>
              <a:t>pv</a:t>
            </a:r>
            <a:r>
              <a:rPr lang="en-US" altLang="ko-KR" sz="1500" b="1" dirty="0" smtClean="0"/>
              <a:t>, resource)</a:t>
            </a:r>
          </a:p>
          <a:p>
            <a:endParaRPr lang="en-US" altLang="ko-KR" sz="1500" b="1" dirty="0"/>
          </a:p>
          <a:p>
            <a:r>
              <a:rPr lang="en-US" altLang="ko-KR" b="1" i="1" dirty="0" err="1" smtClean="0"/>
              <a:t>com.mir.ems.Graph</a:t>
            </a:r>
            <a:endParaRPr lang="en-US" altLang="ko-KR" b="1" i="1" dirty="0" smtClean="0"/>
          </a:p>
          <a:p>
            <a:r>
              <a:rPr lang="en-US" altLang="ko-KR" sz="1500" b="1" dirty="0" smtClean="0"/>
              <a:t>- </a:t>
            </a:r>
            <a:r>
              <a:rPr lang="en-US" altLang="ko-KR" sz="1500" b="1" dirty="0" err="1" smtClean="0"/>
              <a:t>EMARealTimeGraph</a:t>
            </a:r>
            <a:r>
              <a:rPr lang="en-US" altLang="ko-KR" sz="1500" b="1" dirty="0" smtClean="0"/>
              <a:t>: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smtClean="0"/>
              <a:t>To show EMA’S Energy USE on Real Time </a:t>
            </a:r>
            <a:r>
              <a:rPr lang="en-US" altLang="ko-KR" sz="1500" b="1" dirty="0" smtClean="0"/>
              <a:t>Graph</a:t>
            </a:r>
          </a:p>
          <a:p>
            <a:r>
              <a:rPr lang="en-US" altLang="ko-KR" sz="1500" b="1" dirty="0"/>
              <a:t>- </a:t>
            </a:r>
            <a:r>
              <a:rPr lang="en-US" altLang="ko-KR" sz="1500" b="1" dirty="0" err="1"/>
              <a:t>EnergyGraph</a:t>
            </a:r>
            <a:r>
              <a:rPr lang="en-US" altLang="ko-KR" sz="1500" b="1" dirty="0"/>
              <a:t>:</a:t>
            </a:r>
          </a:p>
          <a:p>
            <a:pPr lvl="2"/>
            <a:r>
              <a:rPr lang="en-US" altLang="ko-KR" sz="1500" b="1" dirty="0"/>
              <a:t>To show total energy use on Real Time </a:t>
            </a:r>
            <a:r>
              <a:rPr lang="en-US" altLang="ko-KR" sz="1500" b="1" dirty="0" smtClean="0"/>
              <a:t>Graph- </a:t>
            </a:r>
          </a:p>
          <a:p>
            <a:r>
              <a:rPr lang="en-US" altLang="ko-KR" sz="1500" b="1" dirty="0" smtClean="0"/>
              <a:t>-</a:t>
            </a:r>
            <a:r>
              <a:rPr lang="en-US" altLang="ko-KR" sz="1500" b="1" dirty="0" err="1" smtClean="0"/>
              <a:t>EMATopology</a:t>
            </a:r>
            <a:r>
              <a:rPr lang="en-US" altLang="ko-KR" sz="1500" b="1" dirty="0"/>
              <a:t>:</a:t>
            </a:r>
          </a:p>
          <a:p>
            <a:pPr lvl="1"/>
            <a:r>
              <a:rPr lang="en-US" altLang="ko-KR" sz="1500" b="1" dirty="0"/>
              <a:t>	To show EMA </a:t>
            </a:r>
            <a:r>
              <a:rPr lang="en-US" altLang="ko-KR" sz="1500" b="1" dirty="0" smtClean="0"/>
              <a:t>Topology</a:t>
            </a:r>
          </a:p>
          <a:p>
            <a:r>
              <a:rPr lang="en-US" altLang="ko-KR" sz="1500" b="1" dirty="0" smtClean="0"/>
              <a:t>- </a:t>
            </a:r>
            <a:r>
              <a:rPr lang="en-US" altLang="ko-KR" sz="1500" b="1" dirty="0" err="1" smtClean="0"/>
              <a:t>DRSchedulingGraph</a:t>
            </a:r>
            <a:r>
              <a:rPr lang="en-US" altLang="ko-KR" sz="1500" b="1" dirty="0" smtClean="0"/>
              <a:t>:</a:t>
            </a:r>
          </a:p>
          <a:p>
            <a:r>
              <a:rPr lang="en-US" altLang="ko-KR" sz="1500" b="1" dirty="0" smtClean="0"/>
              <a:t>	To show when you give a event to EMA</a:t>
            </a:r>
          </a:p>
          <a:p>
            <a:endParaRPr lang="en-US" altLang="ko-KR" b="1" i="1" dirty="0" smtClean="0"/>
          </a:p>
          <a:p>
            <a:r>
              <a:rPr lang="en-US" altLang="ko-KR" b="1" i="1" dirty="0" err="1" smtClean="0"/>
              <a:t>com.mir.ems.deviceProfile</a:t>
            </a:r>
            <a:endParaRPr lang="en-US" altLang="ko-KR" b="1" i="1" dirty="0" smtClean="0"/>
          </a:p>
          <a:p>
            <a:r>
              <a:rPr lang="en-US" altLang="ko-KR" b="1" dirty="0" smtClean="0"/>
              <a:t>: In order to store Devices profile in JVM</a:t>
            </a:r>
          </a:p>
          <a:p>
            <a:pPr marL="285750" indent="-285750">
              <a:buFontTx/>
              <a:buChar char="-"/>
            </a:pPr>
            <a:r>
              <a:rPr lang="en-US" altLang="ko-KR" sz="1500" b="1" dirty="0" smtClean="0"/>
              <a:t>EMA_TAB</a:t>
            </a:r>
          </a:p>
          <a:p>
            <a:pPr marL="285750" indent="-285750">
              <a:buFontTx/>
              <a:buChar char="-"/>
            </a:pPr>
            <a:r>
              <a:rPr lang="en-US" altLang="ko-KR" sz="1500" b="1" dirty="0" smtClean="0"/>
              <a:t>LED_TAB</a:t>
            </a:r>
            <a:endParaRPr lang="en-US" altLang="ko-KR" sz="15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1120"/>
            <a:ext cx="28289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457200" y="1628800"/>
            <a:ext cx="2098576" cy="504056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latin typeface="Times New Roman" pitchFamily="18" charset="0"/>
                <a:ea typeface="굴림" pitchFamily="50" charset="-127"/>
              </a:rPr>
              <a:t>global class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57200" y="2132856"/>
            <a:ext cx="2098576" cy="792088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 u="sng" dirty="0" err="1" smtClean="0"/>
              <a:t>emaProtocol</a:t>
            </a:r>
            <a:endParaRPr lang="en-US" altLang="ko-KR" sz="1400" i="1" u="sng" dirty="0" smtClean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(</a:t>
            </a:r>
            <a:r>
              <a:rPr kumimoji="0" lang="ko-KR" altLang="en-US" sz="14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전체 </a:t>
            </a:r>
            <a:r>
              <a:rPr kumimoji="0" lang="en-US" altLang="ko-KR" sz="1400" b="0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ema</a:t>
            </a:r>
            <a:r>
              <a:rPr kumimoji="0" lang="ko-KR" altLang="en-US" sz="14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관리 </a:t>
            </a:r>
            <a:r>
              <a:rPr lang="en-US" altLang="ko-KR" sz="1400" i="1" u="sng" dirty="0" smtClean="0">
                <a:latin typeface="Times New Roman" pitchFamily="18" charset="0"/>
                <a:ea typeface="굴림" pitchFamily="50" charset="-127"/>
              </a:rPr>
              <a:t>Map)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현재 사용 가능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Threshold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716016" y="1596069"/>
            <a:ext cx="2102475" cy="320763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/>
              <a:t>EMARealTimeGraph</a:t>
            </a:r>
            <a:r>
              <a:rPr lang="en-US" altLang="ko-KR" sz="1400" dirty="0"/>
              <a:t> </a:t>
            </a:r>
            <a:r>
              <a:rPr lang="en-US" altLang="ko-KR" sz="1400" dirty="0" smtClean="0">
                <a:latin typeface="Times New Roman" pitchFamily="18" charset="0"/>
                <a:ea typeface="굴림" pitchFamily="50" charset="-127"/>
              </a:rPr>
              <a:t>class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716016" y="1916832"/>
            <a:ext cx="2102475" cy="504056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/>
              <a:t>EMARealTimeGraph</a:t>
            </a:r>
            <a:r>
              <a:rPr lang="en-US" altLang="ko-KR" sz="1200" dirty="0"/>
              <a:t>()</a:t>
            </a:r>
            <a:endParaRPr lang="en-US" altLang="ko-KR" sz="1200" dirty="0" smtClean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/>
              <a:t>updateData</a:t>
            </a:r>
            <a:r>
              <a:rPr lang="en-US" altLang="ko-KR" sz="1200" dirty="0"/>
              <a:t>()</a:t>
            </a:r>
            <a:endParaRPr kumimoji="0" lang="ko-KR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2" name="직선 화살표 연결선 11"/>
          <p:cNvCxnSpPr>
            <a:stCxn id="11" idx="1"/>
            <a:endCxn id="8" idx="3"/>
          </p:cNvCxnSpPr>
          <p:nvPr/>
        </p:nvCxnSpPr>
        <p:spPr bwMode="auto">
          <a:xfrm flipH="1">
            <a:off x="2555776" y="2168860"/>
            <a:ext cx="2160240" cy="36004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826602" y="1577768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메모리에 저장되어있는 </a:t>
            </a:r>
            <a:endParaRPr lang="en-US" altLang="ko-KR" sz="1200" dirty="0" smtClean="0"/>
          </a:p>
          <a:p>
            <a:r>
              <a:rPr lang="en-US" altLang="ko-KR" sz="1200" dirty="0" smtClean="0"/>
              <a:t>EMA </a:t>
            </a:r>
            <a:r>
              <a:rPr lang="ko-KR" altLang="en-US" sz="1200" dirty="0" smtClean="0"/>
              <a:t>정보를 참조하여 </a:t>
            </a:r>
            <a:endParaRPr lang="en-US" altLang="ko-KR" sz="1200" dirty="0" smtClean="0"/>
          </a:p>
          <a:p>
            <a:r>
              <a:rPr lang="ko-KR" altLang="en-US" sz="1200" dirty="0" smtClean="0"/>
              <a:t>에너지 사용량 업데이트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4716016" y="2676189"/>
            <a:ext cx="2102475" cy="320763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 smtClean="0"/>
              <a:t>EnegyGraph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latin typeface="Times New Roman" pitchFamily="18" charset="0"/>
                <a:ea typeface="굴림" pitchFamily="50" charset="-127"/>
              </a:rPr>
              <a:t>class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716016" y="2996952"/>
            <a:ext cx="2102475" cy="504056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/>
              <a:t>EMARealTimeGraph</a:t>
            </a:r>
            <a:r>
              <a:rPr lang="en-US" altLang="ko-KR" sz="1200" dirty="0"/>
              <a:t>()</a:t>
            </a:r>
            <a:endParaRPr lang="en-US" altLang="ko-KR" sz="1200" dirty="0" smtClean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/>
              <a:t>updateData</a:t>
            </a:r>
            <a:r>
              <a:rPr lang="en-US" altLang="ko-KR" sz="1200" dirty="0"/>
              <a:t>()</a:t>
            </a:r>
            <a:endParaRPr kumimoji="0" lang="ko-KR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716016" y="5229200"/>
            <a:ext cx="2102475" cy="320763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 smtClean="0"/>
              <a:t>EMA_Tab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latin typeface="Times New Roman" pitchFamily="18" charset="0"/>
                <a:ea typeface="굴림" pitchFamily="50" charset="-127"/>
              </a:rPr>
              <a:t>class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716016" y="5549963"/>
            <a:ext cx="2102475" cy="504056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/>
              <a:t>EMA_Tab</a:t>
            </a:r>
            <a:r>
              <a:rPr lang="en-US" altLang="ko-KR" sz="1200" dirty="0" smtClean="0"/>
              <a:t>()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/>
              <a:t>modify_EMA_Table</a:t>
            </a:r>
            <a:r>
              <a:rPr lang="en-US" altLang="ko-KR" sz="1200" dirty="0" smtClean="0"/>
              <a:t>()</a:t>
            </a:r>
            <a:endParaRPr kumimoji="0" lang="ko-KR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9" name="직선 화살표 연결선 18"/>
          <p:cNvCxnSpPr>
            <a:stCxn id="16" idx="1"/>
            <a:endCxn id="8" idx="3"/>
          </p:cNvCxnSpPr>
          <p:nvPr/>
        </p:nvCxnSpPr>
        <p:spPr bwMode="auto">
          <a:xfrm flipH="1" flipV="1">
            <a:off x="2555776" y="2528900"/>
            <a:ext cx="2160240" cy="72008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826602" y="2455388"/>
            <a:ext cx="2569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2Line Graph</a:t>
            </a:r>
          </a:p>
          <a:p>
            <a:r>
              <a:rPr lang="en-US" altLang="ko-KR" sz="1200" dirty="0" smtClean="0"/>
              <a:t>(1) </a:t>
            </a:r>
            <a:r>
              <a:rPr lang="ko-KR" altLang="en-US" sz="1200" dirty="0" smtClean="0"/>
              <a:t>현재 메모리에 저장되어있는 </a:t>
            </a:r>
            <a:endParaRPr lang="en-US" altLang="ko-KR" sz="1200" dirty="0" smtClean="0"/>
          </a:p>
          <a:p>
            <a:r>
              <a:rPr lang="en-US" altLang="ko-KR" sz="1200" dirty="0" smtClean="0"/>
              <a:t>EMA </a:t>
            </a:r>
            <a:r>
              <a:rPr lang="ko-KR" altLang="en-US" sz="1200" dirty="0" smtClean="0"/>
              <a:t>정보를 참조하여 </a:t>
            </a:r>
            <a:endParaRPr lang="en-US" altLang="ko-KR" sz="1200" dirty="0" smtClean="0"/>
          </a:p>
          <a:p>
            <a:r>
              <a:rPr lang="ko-KR" altLang="en-US" sz="1200" dirty="0" smtClean="0"/>
              <a:t>총 더 한 후 에너지 사용량 업데이트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(2) </a:t>
            </a:r>
            <a:r>
              <a:rPr lang="ko-KR" altLang="en-US" sz="1200" dirty="0" smtClean="0"/>
              <a:t>현재 사용 가능한 </a:t>
            </a:r>
            <a:r>
              <a:rPr lang="en-US" altLang="ko-KR" sz="1200" dirty="0" smtClean="0"/>
              <a:t>Threshold </a:t>
            </a:r>
            <a:r>
              <a:rPr lang="ko-KR" altLang="en-US" sz="1200" dirty="0" smtClean="0"/>
              <a:t>참조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932039" y="6054019"/>
            <a:ext cx="1827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LED Tab </a:t>
            </a:r>
            <a:r>
              <a:rPr lang="ko-KR" altLang="en-US" sz="1400" dirty="0" smtClean="0"/>
              <a:t>동일한 구조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 bwMode="auto">
          <a:xfrm>
            <a:off x="4716016" y="3900325"/>
            <a:ext cx="2102475" cy="320763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 smtClean="0"/>
              <a:t>EMA_Topology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latin typeface="Times New Roman" pitchFamily="18" charset="0"/>
                <a:ea typeface="굴림" pitchFamily="50" charset="-127"/>
              </a:rPr>
              <a:t>class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16016" y="4221088"/>
            <a:ext cx="2102475" cy="504056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/>
              <a:t>EMA_Topology</a:t>
            </a:r>
            <a:r>
              <a:rPr lang="en-US" altLang="ko-KR" sz="1200" dirty="0" smtClean="0"/>
              <a:t>()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/>
              <a:t>createTopology</a:t>
            </a:r>
            <a:r>
              <a:rPr lang="en-US" altLang="ko-KR" sz="1200" dirty="0" smtClean="0"/>
              <a:t>()</a:t>
            </a:r>
            <a:endParaRPr kumimoji="0" lang="ko-KR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3" name="직선 화살표 연결선 32"/>
          <p:cNvCxnSpPr>
            <a:stCxn id="30" idx="1"/>
            <a:endCxn id="8" idx="3"/>
          </p:cNvCxnSpPr>
          <p:nvPr/>
        </p:nvCxnSpPr>
        <p:spPr bwMode="auto">
          <a:xfrm flipH="1" flipV="1">
            <a:off x="2555776" y="2528900"/>
            <a:ext cx="2160240" cy="194421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>
            <a:stCxn id="18" idx="1"/>
            <a:endCxn id="8" idx="3"/>
          </p:cNvCxnSpPr>
          <p:nvPr/>
        </p:nvCxnSpPr>
        <p:spPr bwMode="auto">
          <a:xfrm flipH="1" flipV="1">
            <a:off x="2555776" y="2528900"/>
            <a:ext cx="2160240" cy="327309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6826602" y="4013609"/>
            <a:ext cx="2146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메모리에 저장되어있는 </a:t>
            </a:r>
            <a:endParaRPr lang="en-US" altLang="ko-KR" sz="1200" dirty="0" smtClean="0"/>
          </a:p>
          <a:p>
            <a:r>
              <a:rPr lang="en-US" altLang="ko-KR" sz="1200" dirty="0" smtClean="0"/>
              <a:t>EMA </a:t>
            </a:r>
            <a:r>
              <a:rPr lang="ko-KR" altLang="en-US" sz="1200" dirty="0" smtClean="0"/>
              <a:t>정보를 참조하여 </a:t>
            </a:r>
            <a:endParaRPr lang="en-US" altLang="ko-KR" sz="1200" dirty="0" smtClean="0"/>
          </a:p>
          <a:p>
            <a:r>
              <a:rPr lang="en-US" altLang="ko-KR" sz="1200" dirty="0" smtClean="0"/>
              <a:t>Topology </a:t>
            </a:r>
            <a:r>
              <a:rPr lang="ko-KR" altLang="en-US" sz="1200" dirty="0" smtClean="0"/>
              <a:t>업데이트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주기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초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54241" y="5236268"/>
            <a:ext cx="2146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메모리에 저장되어있는 </a:t>
            </a:r>
            <a:endParaRPr lang="en-US" altLang="ko-KR" sz="1200" dirty="0" smtClean="0"/>
          </a:p>
          <a:p>
            <a:r>
              <a:rPr lang="en-US" altLang="ko-KR" sz="1200" dirty="0" smtClean="0"/>
              <a:t>EMA </a:t>
            </a:r>
            <a:r>
              <a:rPr lang="ko-KR" altLang="en-US" sz="1200" dirty="0" smtClean="0"/>
              <a:t>정보를 참조하여 </a:t>
            </a:r>
            <a:endParaRPr lang="en-US" altLang="ko-KR" sz="1200" dirty="0" smtClean="0"/>
          </a:p>
          <a:p>
            <a:r>
              <a:rPr lang="en-US" altLang="ko-KR" sz="1200" dirty="0" smtClean="0"/>
              <a:t>Table </a:t>
            </a:r>
            <a:r>
              <a:rPr lang="ko-KR" altLang="en-US" sz="1200" dirty="0" smtClean="0"/>
              <a:t>정보 업데이트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주기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초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01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 : </a:t>
            </a:r>
            <a:r>
              <a:rPr lang="en-US" altLang="ko-KR" sz="2800" b="1" dirty="0" err="1"/>
              <a:t>EMARealTimeGraph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658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EMARealTimeGraph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대한 실시간 그래프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1772816"/>
            <a:ext cx="8229600" cy="48320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49]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그래프 생성 및 그래프 업데이트 주기 설정</a:t>
            </a:r>
            <a:endParaRPr lang="en-US" altLang="ko-KR" sz="1100" dirty="0" smtClean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public </a:t>
            </a:r>
            <a:r>
              <a:rPr lang="en-US" altLang="ko-KR" sz="1100" dirty="0" err="1">
                <a:ea typeface="+mj-ea"/>
              </a:rPr>
              <a:t>EMARealTimeGraph</a:t>
            </a:r>
            <a:r>
              <a:rPr lang="en-US" altLang="ko-KR" sz="1100" dirty="0">
                <a:ea typeface="+mj-ea"/>
              </a:rPr>
              <a:t>()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setBounds</a:t>
            </a:r>
            <a:r>
              <a:rPr lang="en-US" altLang="ko-KR" sz="1100" dirty="0" smtClean="0">
                <a:ea typeface="+mj-ea"/>
              </a:rPr>
              <a:t>(14</a:t>
            </a:r>
            <a:r>
              <a:rPr lang="en-US" altLang="ko-KR" sz="1100" dirty="0">
                <a:ea typeface="+mj-ea"/>
              </a:rPr>
              <a:t>, 60, 1467, 700</a:t>
            </a:r>
            <a:r>
              <a:rPr lang="en-US" altLang="ko-KR" sz="1100" dirty="0" smtClean="0">
                <a:ea typeface="+mj-ea"/>
              </a:rPr>
              <a:t>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final </a:t>
            </a:r>
            <a:r>
              <a:rPr lang="en-US" altLang="ko-KR" sz="1100" dirty="0" err="1">
                <a:ea typeface="+mj-ea"/>
              </a:rPr>
              <a:t>XYChart</a:t>
            </a:r>
            <a:r>
              <a:rPr lang="en-US" altLang="ko-KR" sz="1100" dirty="0">
                <a:ea typeface="+mj-ea"/>
              </a:rPr>
              <a:t> chart = </a:t>
            </a:r>
            <a:r>
              <a:rPr lang="en-US" altLang="ko-KR" sz="1100" dirty="0" err="1">
                <a:ea typeface="+mj-ea"/>
              </a:rPr>
              <a:t>getChart</a:t>
            </a:r>
            <a:r>
              <a:rPr lang="en-US" altLang="ko-KR" sz="1100" dirty="0">
                <a:ea typeface="+mj-ea"/>
              </a:rPr>
              <a:t>();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setLayout</a:t>
            </a:r>
            <a:r>
              <a:rPr lang="en-US" altLang="ko-KR" sz="1100" dirty="0" smtClean="0">
                <a:ea typeface="+mj-ea"/>
              </a:rPr>
              <a:t>(null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>
                <a:ea typeface="+mj-ea"/>
              </a:rPr>
              <a:t>XChartPanel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chartPanel</a:t>
            </a:r>
            <a:r>
              <a:rPr lang="en-US" altLang="ko-KR" sz="1100" dirty="0">
                <a:ea typeface="+mj-ea"/>
              </a:rPr>
              <a:t> = new </a:t>
            </a:r>
            <a:r>
              <a:rPr lang="en-US" altLang="ko-KR" sz="1100" dirty="0" err="1">
                <a:ea typeface="+mj-ea"/>
              </a:rPr>
              <a:t>XChartPanel</a:t>
            </a:r>
            <a:r>
              <a:rPr lang="en-US" altLang="ko-KR" sz="1100" dirty="0">
                <a:ea typeface="+mj-ea"/>
              </a:rPr>
              <a:t>(chart);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>
                <a:ea typeface="+mj-ea"/>
              </a:rPr>
              <a:t>chartPanel.setBackground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Color.WHITE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>
                <a:ea typeface="+mj-ea"/>
              </a:rPr>
              <a:t>chartPanel.setBounds</a:t>
            </a:r>
            <a:r>
              <a:rPr lang="en-US" altLang="ko-KR" sz="1100" dirty="0">
                <a:ea typeface="+mj-ea"/>
              </a:rPr>
              <a:t>(0, 0, 1467, 700);</a:t>
            </a:r>
          </a:p>
          <a:p>
            <a:r>
              <a:rPr lang="en-US" altLang="ko-KR" sz="1100" dirty="0">
                <a:ea typeface="+mj-ea"/>
              </a:rPr>
              <a:t>	add(</a:t>
            </a:r>
            <a:r>
              <a:rPr lang="en-US" altLang="ko-KR" sz="1100" dirty="0" err="1">
                <a:ea typeface="+mj-ea"/>
              </a:rPr>
              <a:t>chartPanel</a:t>
            </a:r>
            <a:r>
              <a:rPr lang="en-US" altLang="ko-KR" sz="1100" dirty="0">
                <a:ea typeface="+mj-ea"/>
              </a:rPr>
              <a:t>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>
                <a:ea typeface="+mj-ea"/>
              </a:rPr>
              <a:t>TimerTask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chartUpdaterTask</a:t>
            </a:r>
            <a:r>
              <a:rPr lang="en-US" altLang="ko-KR" sz="1100" dirty="0">
                <a:ea typeface="+mj-ea"/>
              </a:rPr>
              <a:t> = new </a:t>
            </a:r>
            <a:r>
              <a:rPr lang="en-US" altLang="ko-KR" sz="1100" dirty="0" err="1">
                <a:ea typeface="+mj-ea"/>
              </a:rPr>
              <a:t>TimerTask</a:t>
            </a:r>
            <a:r>
              <a:rPr lang="en-US" altLang="ko-KR" sz="1100" dirty="0">
                <a:ea typeface="+mj-ea"/>
              </a:rPr>
              <a:t>() </a:t>
            </a:r>
            <a:r>
              <a:rPr lang="en-US" altLang="ko-KR" sz="1100" dirty="0" smtClean="0">
                <a:ea typeface="+mj-ea"/>
              </a:rPr>
              <a:t>{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@Override</a:t>
            </a:r>
          </a:p>
          <a:p>
            <a:r>
              <a:rPr lang="en-US" altLang="ko-KR" sz="1100" dirty="0" smtClean="0">
                <a:ea typeface="+mj-ea"/>
              </a:rPr>
              <a:t>		public void run()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updateData</a:t>
            </a:r>
            <a:r>
              <a:rPr lang="en-US" altLang="ko-KR" sz="1100" dirty="0">
                <a:ea typeface="+mj-ea"/>
              </a:rPr>
              <a:t>();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 smtClean="0">
                <a:ea typeface="+mj-ea"/>
              </a:rPr>
              <a:t>javax.swing.SwingUtilities.invokeLater</a:t>
            </a:r>
            <a:r>
              <a:rPr lang="en-US" altLang="ko-KR" sz="1100" dirty="0" smtClean="0">
                <a:ea typeface="+mj-ea"/>
              </a:rPr>
              <a:t>(new </a:t>
            </a:r>
            <a:r>
              <a:rPr lang="en-US" altLang="ko-KR" sz="1100" dirty="0">
                <a:ea typeface="+mj-ea"/>
              </a:rPr>
              <a:t>Runnable() </a:t>
            </a:r>
            <a:r>
              <a:rPr lang="en-US" altLang="ko-KR" sz="1100" dirty="0" smtClean="0">
                <a:ea typeface="+mj-ea"/>
              </a:rPr>
              <a:t>{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		</a:t>
            </a:r>
            <a:r>
              <a:rPr lang="en-US" altLang="ko-KR" sz="1100" dirty="0" smtClean="0">
                <a:ea typeface="+mj-ea"/>
              </a:rPr>
              <a:t>public </a:t>
            </a:r>
            <a:r>
              <a:rPr lang="en-US" altLang="ko-KR" sz="1100" dirty="0">
                <a:ea typeface="+mj-ea"/>
              </a:rPr>
              <a:t>void run() {</a:t>
            </a:r>
          </a:p>
          <a:p>
            <a:r>
              <a:rPr lang="en-US" altLang="ko-KR" sz="1100" dirty="0">
                <a:ea typeface="+mj-ea"/>
              </a:rPr>
              <a:t>					repaint();</a:t>
            </a:r>
          </a:p>
          <a:p>
            <a:r>
              <a:rPr lang="en-US" altLang="ko-KR" sz="1100" dirty="0">
                <a:ea typeface="+mj-ea"/>
              </a:rPr>
              <a:t>				}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smtClean="0">
                <a:ea typeface="+mj-ea"/>
              </a:rPr>
              <a:t>});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Timer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timer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 = new Timer();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timer.scheduleAtFixedRate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(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chartUpdaterTask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, 2000, 2000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); (2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초 주기로 그래프 업데이트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)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09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 : </a:t>
            </a:r>
            <a:r>
              <a:rPr lang="en-US" altLang="ko-KR" sz="2800" b="1" dirty="0" err="1"/>
              <a:t>EMARealTimeGraph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658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EMARealTimeGraph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대한 실시간 그래프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1772816"/>
            <a:ext cx="8229600" cy="38164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109]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그래프 업데이트 함수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, X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축 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Y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축 업데이트</a:t>
            </a:r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endParaRPr lang="en-US" altLang="ko-KR" sz="1100" dirty="0" smtClean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@</a:t>
            </a:r>
            <a:r>
              <a:rPr lang="en-US" altLang="ko-KR" sz="1100" dirty="0" err="1">
                <a:ea typeface="+mj-ea"/>
              </a:rPr>
              <a:t>SuppressWarnings</a:t>
            </a:r>
            <a:r>
              <a:rPr lang="en-US" altLang="ko-KR" sz="1100" dirty="0">
                <a:ea typeface="+mj-ea"/>
              </a:rPr>
              <a:t>("unchecked")</a:t>
            </a:r>
          </a:p>
          <a:p>
            <a:r>
              <a:rPr lang="en-US" altLang="ko-KR" sz="1100" dirty="0" smtClean="0">
                <a:ea typeface="+mj-ea"/>
              </a:rPr>
              <a:t>public </a:t>
            </a:r>
            <a:r>
              <a:rPr lang="en-US" altLang="ko-KR" sz="1100" dirty="0">
                <a:ea typeface="+mj-ea"/>
              </a:rPr>
              <a:t>void </a:t>
            </a:r>
            <a:r>
              <a:rPr lang="en-US" altLang="ko-KR" sz="1100" dirty="0" err="1">
                <a:ea typeface="+mj-ea"/>
              </a:rPr>
              <a:t>updateData</a:t>
            </a:r>
            <a:r>
              <a:rPr lang="en-US" altLang="ko-KR" sz="1100" dirty="0">
                <a:ea typeface="+mj-ea"/>
              </a:rPr>
              <a:t>() {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List&lt;Date</a:t>
            </a:r>
            <a:r>
              <a:rPr lang="en-US" altLang="ko-KR" sz="1100" dirty="0">
                <a:ea typeface="+mj-ea"/>
              </a:rPr>
              <a:t>&gt; </a:t>
            </a:r>
            <a:r>
              <a:rPr lang="en-US" altLang="ko-KR" sz="1100" dirty="0" err="1">
                <a:ea typeface="+mj-ea"/>
              </a:rPr>
              <a:t>newXdata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dirty="0" err="1">
                <a:ea typeface="+mj-ea"/>
              </a:rPr>
              <a:t>getCurrentTime</a:t>
            </a:r>
            <a:r>
              <a:rPr lang="en-US" altLang="ko-KR" sz="1100" dirty="0">
                <a:ea typeface="+mj-ea"/>
              </a:rPr>
              <a:t>();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xData.addAll</a:t>
            </a:r>
            <a:r>
              <a:rPr lang="en-US" altLang="ko-KR" sz="1100" dirty="0" smtClean="0">
                <a:ea typeface="+mj-ea"/>
              </a:rPr>
              <a:t>(</a:t>
            </a:r>
            <a:r>
              <a:rPr lang="en-US" altLang="ko-KR" sz="1100" dirty="0" err="1" smtClean="0">
                <a:ea typeface="+mj-ea"/>
              </a:rPr>
              <a:t>newXdata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int</a:t>
            </a:r>
            <a:r>
              <a:rPr lang="en-US" altLang="ko-KR" sz="1100" dirty="0" smtClean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emaListSize</a:t>
            </a:r>
            <a:r>
              <a:rPr lang="en-US" altLang="ko-KR" sz="1100" dirty="0">
                <a:ea typeface="+mj-ea"/>
              </a:rPr>
              <a:t>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emaListSize</a:t>
            </a:r>
            <a:r>
              <a:rPr lang="en-US" altLang="ko-KR" sz="1100" dirty="0" smtClean="0">
                <a:ea typeface="+mj-ea"/>
              </a:rPr>
              <a:t> </a:t>
            </a:r>
            <a:r>
              <a:rPr lang="en-US" altLang="ko-KR" sz="1100" dirty="0">
                <a:ea typeface="+mj-ea"/>
              </a:rPr>
              <a:t>= </a:t>
            </a:r>
            <a:r>
              <a:rPr lang="en-US" altLang="ko-KR" sz="1100" dirty="0" err="1">
                <a:ea typeface="+mj-ea"/>
              </a:rPr>
              <a:t>global.emaProtocolCoAP.size</a:t>
            </a:r>
            <a:r>
              <a:rPr lang="en-US" altLang="ko-KR" sz="1100" dirty="0" smtClean="0">
                <a:ea typeface="+mj-ea"/>
              </a:rPr>
              <a:t>();</a:t>
            </a:r>
            <a:endParaRPr lang="en-US" altLang="ko-KR" sz="1100" dirty="0">
              <a:ea typeface="+mj-ea"/>
            </a:endParaRP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for 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 = 0;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 &lt; </a:t>
            </a:r>
            <a:r>
              <a:rPr lang="en-US" altLang="ko-KR" sz="1100" dirty="0" err="1">
                <a:ea typeface="+mj-ea"/>
              </a:rPr>
              <a:t>emaListSize</a:t>
            </a:r>
            <a:r>
              <a:rPr lang="en-US" altLang="ko-KR" sz="1100" dirty="0">
                <a:ea typeface="+mj-ea"/>
              </a:rPr>
              <a:t>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++) {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arr</a:t>
            </a:r>
            <a:r>
              <a:rPr lang="en-US" altLang="ko-KR" sz="1100" dirty="0">
                <a:ea typeface="+mj-ea"/>
              </a:rPr>
              <a:t>[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][1] = </a:t>
            </a:r>
            <a:r>
              <a:rPr lang="en-US" altLang="ko-KR" sz="1100" dirty="0" err="1">
                <a:ea typeface="+mj-ea"/>
              </a:rPr>
              <a:t>getRandomData</a:t>
            </a:r>
            <a:r>
              <a:rPr lang="en-US" altLang="ko-KR" sz="1100" dirty="0">
                <a:ea typeface="+mj-ea"/>
              </a:rPr>
              <a:t>((List&lt;Double&gt;) </a:t>
            </a:r>
            <a:r>
              <a:rPr lang="en-US" altLang="ko-KR" sz="1100" dirty="0" err="1">
                <a:ea typeface="+mj-ea"/>
              </a:rPr>
              <a:t>arr</a:t>
            </a:r>
            <a:r>
              <a:rPr lang="en-US" altLang="ko-KR" sz="1100" dirty="0">
                <a:ea typeface="+mj-ea"/>
              </a:rPr>
              <a:t>[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][1],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 smtClean="0">
                <a:ea typeface="+mj-ea"/>
              </a:rPr>
              <a:t>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for(</a:t>
            </a:r>
            <a:r>
              <a:rPr lang="en-US" altLang="ko-KR" sz="1100" dirty="0" err="1" smtClean="0">
                <a:ea typeface="+mj-ea"/>
              </a:rPr>
              <a:t>int</a:t>
            </a:r>
            <a:r>
              <a:rPr lang="en-US" altLang="ko-KR" sz="1100" dirty="0" smtClean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=</a:t>
            </a:r>
            <a:r>
              <a:rPr lang="en-US" altLang="ko-KR" sz="1100" dirty="0" err="1">
                <a:ea typeface="+mj-ea"/>
              </a:rPr>
              <a:t>emaListSize;i</a:t>
            </a:r>
            <a:r>
              <a:rPr lang="en-US" altLang="ko-KR" sz="1100" dirty="0">
                <a:ea typeface="+mj-ea"/>
              </a:rPr>
              <a:t>&lt;20;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++){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arr</a:t>
            </a:r>
            <a:r>
              <a:rPr lang="en-US" altLang="ko-KR" sz="1100" dirty="0">
                <a:ea typeface="+mj-ea"/>
              </a:rPr>
              <a:t>[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][1] = </a:t>
            </a:r>
            <a:r>
              <a:rPr lang="en-US" altLang="ko-KR" sz="1100" dirty="0" err="1">
                <a:ea typeface="+mj-ea"/>
              </a:rPr>
              <a:t>getRandomData</a:t>
            </a:r>
            <a:r>
              <a:rPr lang="en-US" altLang="ko-KR" sz="1100" dirty="0">
                <a:ea typeface="+mj-ea"/>
              </a:rPr>
              <a:t>((List&lt;Double&gt;) </a:t>
            </a:r>
            <a:r>
              <a:rPr lang="en-US" altLang="ko-KR" sz="1100" dirty="0" err="1">
                <a:ea typeface="+mj-ea"/>
              </a:rPr>
              <a:t>arr</a:t>
            </a:r>
            <a:r>
              <a:rPr lang="en-US" altLang="ko-KR" sz="1100" dirty="0">
                <a:ea typeface="+mj-ea"/>
              </a:rPr>
              <a:t>[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][1],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for(</a:t>
            </a:r>
            <a:r>
              <a:rPr lang="en-US" altLang="ko-KR" sz="1100" dirty="0" err="1" smtClean="0">
                <a:ea typeface="+mj-ea"/>
              </a:rPr>
              <a:t>int</a:t>
            </a:r>
            <a:r>
              <a:rPr lang="en-US" altLang="ko-KR" sz="1100" dirty="0" smtClean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=0;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&lt;20;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++){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xyChart.updateXYSeries</a:t>
            </a:r>
            <a:r>
              <a:rPr lang="en-US" altLang="ko-KR" sz="1100" dirty="0">
                <a:ea typeface="+mj-ea"/>
              </a:rPr>
              <a:t>((String)</a:t>
            </a:r>
            <a:r>
              <a:rPr lang="en-US" altLang="ko-KR" sz="1100" dirty="0" err="1">
                <a:ea typeface="+mj-ea"/>
              </a:rPr>
              <a:t>arr</a:t>
            </a:r>
            <a:r>
              <a:rPr lang="en-US" altLang="ko-KR" sz="1100" dirty="0">
                <a:ea typeface="+mj-ea"/>
              </a:rPr>
              <a:t>[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][0], </a:t>
            </a:r>
            <a:r>
              <a:rPr lang="en-US" altLang="ko-KR" sz="1100" dirty="0" err="1">
                <a:ea typeface="+mj-ea"/>
              </a:rPr>
              <a:t>xData</a:t>
            </a:r>
            <a:r>
              <a:rPr lang="en-US" altLang="ko-KR" sz="1100" dirty="0">
                <a:ea typeface="+mj-ea"/>
              </a:rPr>
              <a:t>, (List&lt;Double&gt;)</a:t>
            </a:r>
            <a:r>
              <a:rPr lang="en-US" altLang="ko-KR" sz="1100" dirty="0" err="1">
                <a:ea typeface="+mj-ea"/>
              </a:rPr>
              <a:t>arr</a:t>
            </a:r>
            <a:r>
              <a:rPr lang="en-US" altLang="ko-KR" sz="1100" dirty="0">
                <a:ea typeface="+mj-ea"/>
              </a:rPr>
              <a:t>[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][1], null);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6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 : </a:t>
            </a:r>
            <a:r>
              <a:rPr lang="en-US" altLang="ko-KR" sz="2800" b="1" dirty="0" err="1" smtClean="0"/>
              <a:t>Energy</a:t>
            </a:r>
            <a:r>
              <a:rPr lang="en-US" altLang="ko-KR" sz="2800" b="1" dirty="0" err="1" smtClean="0"/>
              <a:t>Graph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580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EnergyGraph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대한 실시간 그래프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1772816"/>
            <a:ext cx="8229600" cy="297004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52]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그래프 생성 및 그래프 업데이트 주기 설정</a:t>
            </a:r>
            <a:endParaRPr lang="en-US" altLang="ko-KR" sz="1100" dirty="0" smtClean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public </a:t>
            </a:r>
            <a:r>
              <a:rPr lang="en-US" altLang="ko-KR" sz="1100" dirty="0" err="1" smtClean="0">
                <a:ea typeface="+mj-ea"/>
              </a:rPr>
              <a:t>EnergyGraph</a:t>
            </a:r>
            <a:r>
              <a:rPr lang="en-US" altLang="ko-KR" sz="1100" dirty="0">
                <a:ea typeface="+mj-ea"/>
              </a:rPr>
              <a:t>()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final </a:t>
            </a:r>
            <a:r>
              <a:rPr lang="en-US" altLang="ko-KR" sz="1100" dirty="0" err="1">
                <a:ea typeface="+mj-ea"/>
              </a:rPr>
              <a:t>XYChart</a:t>
            </a:r>
            <a:r>
              <a:rPr lang="en-US" altLang="ko-KR" sz="1100" dirty="0">
                <a:ea typeface="+mj-ea"/>
              </a:rPr>
              <a:t> chart = </a:t>
            </a:r>
            <a:r>
              <a:rPr lang="en-US" altLang="ko-KR" sz="1100" dirty="0" err="1">
                <a:ea typeface="+mj-ea"/>
              </a:rPr>
              <a:t>getChart</a:t>
            </a:r>
            <a:r>
              <a:rPr lang="en-US" altLang="ko-KR" sz="1100" dirty="0">
                <a:ea typeface="+mj-ea"/>
              </a:rPr>
              <a:t>();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setBounds</a:t>
            </a:r>
            <a:r>
              <a:rPr lang="en-US" altLang="ko-KR" sz="1100" dirty="0" smtClean="0">
                <a:ea typeface="+mj-ea"/>
              </a:rPr>
              <a:t>(14</a:t>
            </a:r>
            <a:r>
              <a:rPr lang="en-US" altLang="ko-KR" sz="1100" dirty="0">
                <a:ea typeface="+mj-ea"/>
              </a:rPr>
              <a:t>, 60, 1467, 700);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setLayout</a:t>
            </a:r>
            <a:r>
              <a:rPr lang="en-US" altLang="ko-KR" sz="1100" dirty="0" smtClean="0">
                <a:ea typeface="+mj-ea"/>
              </a:rPr>
              <a:t>(null</a:t>
            </a:r>
            <a:r>
              <a:rPr lang="en-US" altLang="ko-KR" sz="1100" dirty="0">
                <a:ea typeface="+mj-ea"/>
              </a:rPr>
              <a:t>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@</a:t>
            </a:r>
            <a:r>
              <a:rPr lang="en-US" altLang="ko-KR" sz="1100" dirty="0" err="1">
                <a:ea typeface="+mj-ea"/>
              </a:rPr>
              <a:t>SuppressWarnings</a:t>
            </a:r>
            <a:r>
              <a:rPr lang="en-US" altLang="ko-KR" sz="1100" dirty="0">
                <a:ea typeface="+mj-ea"/>
              </a:rPr>
              <a:t>({ "</a:t>
            </a:r>
            <a:r>
              <a:rPr lang="en-US" altLang="ko-KR" sz="1100" dirty="0" err="1">
                <a:ea typeface="+mj-ea"/>
              </a:rPr>
              <a:t>rawtypes</a:t>
            </a:r>
            <a:r>
              <a:rPr lang="en-US" altLang="ko-KR" sz="1100" dirty="0">
                <a:ea typeface="+mj-ea"/>
              </a:rPr>
              <a:t>", "unchecked" })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XChartPanel</a:t>
            </a:r>
            <a:r>
              <a:rPr lang="en-US" altLang="ko-KR" sz="1100" dirty="0" smtClean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chartPanel</a:t>
            </a:r>
            <a:r>
              <a:rPr lang="en-US" altLang="ko-KR" sz="1100" dirty="0">
                <a:ea typeface="+mj-ea"/>
              </a:rPr>
              <a:t> = new </a:t>
            </a:r>
            <a:r>
              <a:rPr lang="en-US" altLang="ko-KR" sz="1100" dirty="0" err="1">
                <a:ea typeface="+mj-ea"/>
              </a:rPr>
              <a:t>XChartPanel</a:t>
            </a:r>
            <a:r>
              <a:rPr lang="en-US" altLang="ko-KR" sz="1100" dirty="0">
                <a:ea typeface="+mj-ea"/>
              </a:rPr>
              <a:t>(chart);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chartPanel.setBackground</a:t>
            </a:r>
            <a:r>
              <a:rPr lang="en-US" altLang="ko-KR" sz="1100" dirty="0" smtClean="0">
                <a:ea typeface="+mj-ea"/>
              </a:rPr>
              <a:t>(</a:t>
            </a:r>
            <a:r>
              <a:rPr lang="en-US" altLang="ko-KR" sz="1100" dirty="0" err="1" smtClean="0">
                <a:ea typeface="+mj-ea"/>
              </a:rPr>
              <a:t>Color.WHITE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chartPanel.setBounds</a:t>
            </a:r>
            <a:r>
              <a:rPr lang="en-US" altLang="ko-KR" sz="1100" dirty="0" smtClean="0">
                <a:ea typeface="+mj-ea"/>
              </a:rPr>
              <a:t>(0</a:t>
            </a:r>
            <a:r>
              <a:rPr lang="en-US" altLang="ko-KR" sz="1100" dirty="0">
                <a:ea typeface="+mj-ea"/>
              </a:rPr>
              <a:t>, 0, 1467, 700);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add(</a:t>
            </a:r>
            <a:r>
              <a:rPr lang="en-US" altLang="ko-KR" sz="1100" dirty="0" err="1" smtClean="0">
                <a:ea typeface="+mj-ea"/>
              </a:rPr>
              <a:t>chartPanel</a:t>
            </a:r>
            <a:r>
              <a:rPr lang="en-US" altLang="ko-KR" sz="1100" dirty="0">
                <a:ea typeface="+mj-ea"/>
              </a:rPr>
              <a:t>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TimerTask</a:t>
            </a:r>
            <a:r>
              <a:rPr lang="en-US" altLang="ko-KR" sz="1100" dirty="0" smtClean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chartUpdaterTask</a:t>
            </a:r>
            <a:r>
              <a:rPr lang="en-US" altLang="ko-KR" sz="1100" dirty="0">
                <a:ea typeface="+mj-ea"/>
              </a:rPr>
              <a:t> = new </a:t>
            </a:r>
            <a:r>
              <a:rPr lang="en-US" altLang="ko-KR" sz="1100" dirty="0" err="1">
                <a:ea typeface="+mj-ea"/>
              </a:rPr>
              <a:t>TimerTask</a:t>
            </a:r>
            <a:r>
              <a:rPr lang="en-US" altLang="ko-KR" sz="1100" dirty="0">
                <a:ea typeface="+mj-ea"/>
              </a:rPr>
              <a:t>() {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Timer 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timer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 = new Timer();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timer.scheduleAtFixedRate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(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chartUpdaterTask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, 2000, 2000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); (2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초 주기로 그래프 업데이트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)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32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 : </a:t>
            </a:r>
            <a:r>
              <a:rPr lang="en-US" altLang="ko-KR" sz="2800" b="1" dirty="0" err="1"/>
              <a:t>EnergyGraph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580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EnergyGraph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대한 실시간 그래프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1772816"/>
            <a:ext cx="8229600" cy="50013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196] Y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축 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Sin Graph, X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축 현재 시간 업데이트 함수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private List&lt;Double&gt; </a:t>
            </a:r>
            <a:r>
              <a:rPr lang="en-US" altLang="ko-KR" sz="1100" dirty="0" err="1">
                <a:ea typeface="+mj-ea"/>
              </a:rPr>
              <a:t>getYAXIS</a:t>
            </a:r>
            <a:r>
              <a:rPr lang="en-US" altLang="ko-KR" sz="1100" dirty="0">
                <a:ea typeface="+mj-ea"/>
              </a:rPr>
              <a:t>()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double radians = phase + (2 * </a:t>
            </a:r>
            <a:r>
              <a:rPr lang="en-US" altLang="ko-KR" sz="1100" dirty="0" err="1">
                <a:ea typeface="+mj-ea"/>
              </a:rPr>
              <a:t>Math.PI</a:t>
            </a:r>
            <a:r>
              <a:rPr lang="en-US" altLang="ko-KR" sz="1100" dirty="0">
                <a:ea typeface="+mj-ea"/>
              </a:rPr>
              <a:t> / 100 * </a:t>
            </a:r>
            <a:r>
              <a:rPr lang="en-US" altLang="ko-KR" sz="1100" dirty="0" err="1">
                <a:ea typeface="+mj-ea"/>
              </a:rPr>
              <a:t>val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val</a:t>
            </a:r>
            <a:r>
              <a:rPr lang="en-US" altLang="ko-KR" sz="1100" dirty="0">
                <a:ea typeface="+mj-ea"/>
              </a:rPr>
              <a:t> += 1;</a:t>
            </a:r>
          </a:p>
          <a:p>
            <a:r>
              <a:rPr lang="en-US" altLang="ko-KR" sz="1100" dirty="0">
                <a:ea typeface="+mj-ea"/>
              </a:rPr>
              <a:t>		phase += ((2 * </a:t>
            </a:r>
            <a:r>
              <a:rPr lang="en-US" altLang="ko-KR" sz="1100" dirty="0" err="1">
                <a:ea typeface="+mj-ea"/>
              </a:rPr>
              <a:t>Math.PI</a:t>
            </a:r>
            <a:r>
              <a:rPr lang="en-US" altLang="ko-KR" sz="1100" dirty="0">
                <a:ea typeface="+mj-ea"/>
              </a:rPr>
              <a:t> * 2) / 20.0) / PERIOD;</a:t>
            </a: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//Sin graph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global.THRESHOLD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 = (YAXIS_TRANSFERENCE *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Math.sin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(radians) + BASEWATT) * 1000;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global.AVAILABLE_THRESHOLD</a:t>
            </a:r>
            <a:r>
              <a:rPr lang="en-US" altLang="ko-KR" sz="1100" dirty="0">
                <a:ea typeface="+mj-ea"/>
              </a:rPr>
              <a:t> = (</a:t>
            </a:r>
            <a:r>
              <a:rPr lang="en-US" altLang="ko-KR" sz="1100" dirty="0" err="1">
                <a:ea typeface="+mj-ea"/>
              </a:rPr>
              <a:t>global.THRESHOLD</a:t>
            </a:r>
            <a:r>
              <a:rPr lang="en-US" altLang="ko-KR" sz="1100" dirty="0">
                <a:ea typeface="+mj-ea"/>
              </a:rPr>
              <a:t> - (</a:t>
            </a:r>
            <a:r>
              <a:rPr lang="en-US" altLang="ko-KR" sz="1100" dirty="0" err="1">
                <a:ea typeface="+mj-ea"/>
              </a:rPr>
              <a:t>global.THRESHOLD</a:t>
            </a:r>
            <a:r>
              <a:rPr lang="en-US" altLang="ko-KR" sz="1100" dirty="0">
                <a:ea typeface="+mj-ea"/>
              </a:rPr>
              <a:t> / </a:t>
            </a:r>
            <a:r>
              <a:rPr lang="en-US" altLang="ko-KR" sz="1100" dirty="0" err="1">
                <a:ea typeface="+mj-ea"/>
              </a:rPr>
              <a:t>global.RESERVE_THRESHOLD_PERCENTAGE</a:t>
            </a:r>
            <a:r>
              <a:rPr lang="en-US" altLang="ko-KR" sz="1100" dirty="0">
                <a:ea typeface="+mj-ea"/>
              </a:rPr>
              <a:t>));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global.RESERVE_THRESHOLD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dirty="0" err="1">
                <a:ea typeface="+mj-ea"/>
              </a:rPr>
              <a:t>global.THRESHOLD</a:t>
            </a:r>
            <a:r>
              <a:rPr lang="en-US" altLang="ko-KR" sz="1100" dirty="0">
                <a:ea typeface="+mj-ea"/>
              </a:rPr>
              <a:t> - </a:t>
            </a:r>
            <a:r>
              <a:rPr lang="en-US" altLang="ko-KR" sz="1100" dirty="0" err="1">
                <a:ea typeface="+mj-ea"/>
              </a:rPr>
              <a:t>global.AVAILABLE_THRESHOLD</a:t>
            </a:r>
            <a:r>
              <a:rPr lang="en-US" altLang="ko-KR" sz="1100" dirty="0">
                <a:ea typeface="+mj-ea"/>
              </a:rPr>
              <a:t>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yData.add</a:t>
            </a:r>
            <a:r>
              <a:rPr lang="en-US" altLang="ko-KR" sz="1100" dirty="0">
                <a:ea typeface="+mj-ea"/>
              </a:rPr>
              <a:t>(YAXIS_TRANSFERENCE * </a:t>
            </a:r>
            <a:r>
              <a:rPr lang="en-US" altLang="ko-KR" sz="1100" dirty="0" err="1">
                <a:ea typeface="+mj-ea"/>
              </a:rPr>
              <a:t>Math.sin</a:t>
            </a:r>
            <a:r>
              <a:rPr lang="en-US" altLang="ko-KR" sz="1100" dirty="0">
                <a:ea typeface="+mj-ea"/>
              </a:rPr>
              <a:t>(radians) + BASEWATT);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return </a:t>
            </a:r>
            <a:r>
              <a:rPr lang="en-US" altLang="ko-KR" sz="1100" dirty="0" err="1">
                <a:ea typeface="+mj-ea"/>
              </a:rPr>
              <a:t>yData</a:t>
            </a:r>
            <a:r>
              <a:rPr lang="en-US" altLang="ko-KR" sz="1100" dirty="0">
                <a:ea typeface="+mj-ea"/>
              </a:rPr>
              <a:t>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</a:t>
            </a: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private List&lt;Date&gt; </a:t>
            </a:r>
            <a:r>
              <a:rPr lang="en-US" altLang="ko-KR" sz="1100" dirty="0" err="1">
                <a:ea typeface="+mj-ea"/>
              </a:rPr>
              <a:t>getEMAAXIS</a:t>
            </a:r>
            <a:r>
              <a:rPr lang="en-US" altLang="ko-KR" sz="1100" dirty="0">
                <a:ea typeface="+mj-ea"/>
              </a:rPr>
              <a:t>() {</a:t>
            </a: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//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현재 시간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long now =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System.currentTimeMillis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();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Date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date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 = new Date(now);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totalEMAxData.add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(date);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return </a:t>
            </a:r>
            <a:r>
              <a:rPr lang="en-US" altLang="ko-KR" sz="1100" dirty="0" err="1">
                <a:ea typeface="+mj-ea"/>
              </a:rPr>
              <a:t>totalEMAxData</a:t>
            </a:r>
            <a:r>
              <a:rPr lang="en-US" altLang="ko-KR" sz="1100" dirty="0">
                <a:ea typeface="+mj-ea"/>
              </a:rPr>
              <a:t>;</a:t>
            </a:r>
          </a:p>
          <a:p>
            <a:r>
              <a:rPr lang="en-US" altLang="ko-KR" sz="1100" dirty="0">
                <a:ea typeface="+mj-ea"/>
              </a:rPr>
              <a:t>	}</a:t>
            </a:r>
          </a:p>
          <a:p>
            <a:endParaRPr lang="en-US" altLang="ko-KR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85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 : </a:t>
            </a:r>
            <a:r>
              <a:rPr lang="en-US" altLang="ko-KR" sz="2800" b="1" dirty="0" err="1"/>
              <a:t>EMATopology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603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EMATopology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대한 토폴로지 그래프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7544" y="1772816"/>
            <a:ext cx="8229600" cy="50013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34]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토폴로지 그래프 생성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public </a:t>
            </a:r>
            <a:r>
              <a:rPr lang="en-US" altLang="ko-KR" sz="1100" dirty="0" err="1">
                <a:ea typeface="+mj-ea"/>
              </a:rPr>
              <a:t>EmaTopology</a:t>
            </a:r>
            <a:r>
              <a:rPr lang="en-US" altLang="ko-KR" sz="1100" dirty="0">
                <a:ea typeface="+mj-ea"/>
              </a:rPr>
              <a:t>() {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java.net.URL </a:t>
            </a:r>
            <a:r>
              <a:rPr lang="en-US" altLang="ko-KR" sz="1100" dirty="0" err="1">
                <a:ea typeface="+mj-ea"/>
              </a:rPr>
              <a:t>emsUrl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dirty="0" err="1">
                <a:ea typeface="+mj-ea"/>
              </a:rPr>
              <a:t>EmaTopology.class.getResource</a:t>
            </a:r>
            <a:r>
              <a:rPr lang="en-US" altLang="ko-KR" sz="1100" dirty="0">
                <a:ea typeface="+mj-ea"/>
              </a:rPr>
              <a:t>("/IMAGE/dddd.png</a:t>
            </a:r>
            <a:r>
              <a:rPr lang="en-US" altLang="ko-KR" sz="1100" dirty="0" smtClean="0">
                <a:ea typeface="+mj-ea"/>
              </a:rPr>
              <a:t>");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System.setProperty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gs.ui.renderer</a:t>
            </a:r>
            <a:r>
              <a:rPr lang="en-US" altLang="ko-KR" sz="1100" dirty="0">
                <a:ea typeface="+mj-ea"/>
              </a:rPr>
              <a:t>", "org.graphstream.ui.j2dviewer.J2DGraphRenderer");</a:t>
            </a:r>
          </a:p>
          <a:p>
            <a:r>
              <a:rPr lang="en-US" altLang="ko-KR" sz="1100" dirty="0">
                <a:ea typeface="+mj-ea"/>
              </a:rPr>
              <a:t>		Viewer </a:t>
            </a:r>
            <a:r>
              <a:rPr lang="en-US" altLang="ko-KR" sz="1100" dirty="0" err="1">
                <a:ea typeface="+mj-ea"/>
              </a:rPr>
              <a:t>viewer</a:t>
            </a:r>
            <a:r>
              <a:rPr lang="en-US" altLang="ko-KR" sz="1100" dirty="0">
                <a:ea typeface="+mj-ea"/>
              </a:rPr>
              <a:t> = new Viewer(graph, </a:t>
            </a:r>
            <a:r>
              <a:rPr lang="en-US" altLang="ko-KR" sz="1100" dirty="0" err="1">
                <a:ea typeface="+mj-ea"/>
              </a:rPr>
              <a:t>Viewer.ThreadingModel.GRAPH_IN_GUI_THREAD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viewer.disableAutoLayout</a:t>
            </a:r>
            <a:r>
              <a:rPr lang="en-US" altLang="ko-KR" sz="1100" dirty="0">
                <a:ea typeface="+mj-ea"/>
              </a:rPr>
              <a:t>();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ViewPanel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topologyPanel</a:t>
            </a:r>
            <a:r>
              <a:rPr lang="en-US" altLang="ko-KR" sz="1100" dirty="0">
                <a:ea typeface="+mj-ea"/>
              </a:rPr>
              <a:t> = (</a:t>
            </a:r>
            <a:r>
              <a:rPr lang="en-US" altLang="ko-KR" sz="1100" dirty="0" err="1">
                <a:ea typeface="+mj-ea"/>
              </a:rPr>
              <a:t>ViewPanel</a:t>
            </a:r>
            <a:r>
              <a:rPr lang="en-US" altLang="ko-KR" sz="1100" dirty="0">
                <a:ea typeface="+mj-ea"/>
              </a:rPr>
              <a:t>) </a:t>
            </a:r>
            <a:r>
              <a:rPr lang="en-US" altLang="ko-KR" sz="1100" dirty="0" err="1">
                <a:ea typeface="+mj-ea"/>
              </a:rPr>
              <a:t>viewer.addDefaultView</a:t>
            </a:r>
            <a:r>
              <a:rPr lang="en-US" altLang="ko-KR" sz="1100" dirty="0">
                <a:ea typeface="+mj-ea"/>
              </a:rPr>
              <a:t>(false);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topologyPanel.setSize</a:t>
            </a:r>
            <a:r>
              <a:rPr lang="en-US" altLang="ko-KR" sz="1100" dirty="0">
                <a:ea typeface="+mj-ea"/>
              </a:rPr>
              <a:t>(1467, 700);</a:t>
            </a:r>
          </a:p>
          <a:p>
            <a:r>
              <a:rPr lang="en-US" altLang="ko-KR" sz="1100" dirty="0">
                <a:ea typeface="+mj-ea"/>
              </a:rPr>
              <a:t>		add(</a:t>
            </a:r>
            <a:r>
              <a:rPr lang="en-US" altLang="ko-KR" sz="1100" dirty="0" err="1">
                <a:ea typeface="+mj-ea"/>
              </a:rPr>
              <a:t>topologyPanel</a:t>
            </a:r>
            <a:r>
              <a:rPr lang="en-US" altLang="ko-KR" sz="1100" dirty="0">
                <a:ea typeface="+mj-ea"/>
              </a:rPr>
              <a:t>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setBounds</a:t>
            </a:r>
            <a:r>
              <a:rPr lang="en-US" altLang="ko-KR" sz="1100" dirty="0">
                <a:ea typeface="+mj-ea"/>
              </a:rPr>
              <a:t>(14, 60, 1467, 700);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setLayout</a:t>
            </a:r>
            <a:r>
              <a:rPr lang="en-US" altLang="ko-KR" sz="1100" dirty="0">
                <a:ea typeface="+mj-ea"/>
              </a:rPr>
              <a:t>(new </a:t>
            </a:r>
            <a:r>
              <a:rPr lang="en-US" altLang="ko-KR" sz="1100" dirty="0" err="1">
                <a:ea typeface="+mj-ea"/>
              </a:rPr>
              <a:t>BorderLayout</a:t>
            </a:r>
            <a:r>
              <a:rPr lang="en-US" altLang="ko-KR" sz="1100" dirty="0">
                <a:ea typeface="+mj-ea"/>
              </a:rPr>
              <a:t>(0, 0));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setVisible</a:t>
            </a:r>
            <a:r>
              <a:rPr lang="en-US" altLang="ko-KR" sz="1100" dirty="0">
                <a:ea typeface="+mj-ea"/>
              </a:rPr>
              <a:t>(true);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Node a = </a:t>
            </a:r>
            <a:r>
              <a:rPr lang="en-US" altLang="ko-KR" sz="1100" dirty="0" err="1">
                <a:ea typeface="+mj-ea"/>
              </a:rPr>
              <a:t>graph.addNode</a:t>
            </a:r>
            <a:r>
              <a:rPr lang="en-US" altLang="ko-KR" sz="1100" dirty="0">
                <a:ea typeface="+mj-ea"/>
              </a:rPr>
              <a:t>("EMS</a:t>
            </a:r>
            <a:r>
              <a:rPr lang="en-US" altLang="ko-KR" sz="1100" dirty="0" smtClean="0">
                <a:ea typeface="+mj-ea"/>
              </a:rPr>
              <a:t>");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a.addAttribute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ui.label</a:t>
            </a:r>
            <a:r>
              <a:rPr lang="en-US" altLang="ko-KR" sz="1100" dirty="0">
                <a:ea typeface="+mj-ea"/>
              </a:rPr>
              <a:t>", </a:t>
            </a:r>
            <a:r>
              <a:rPr lang="en-US" altLang="ko-KR" sz="1100" dirty="0" err="1">
                <a:ea typeface="+mj-ea"/>
              </a:rPr>
              <a:t>a.getId</a:t>
            </a:r>
            <a:r>
              <a:rPr lang="en-US" altLang="ko-KR" sz="1100" dirty="0">
                <a:ea typeface="+mj-ea"/>
              </a:rPr>
              <a:t>());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sum = </a:t>
            </a:r>
            <a:r>
              <a:rPr lang="en-US" altLang="ko-KR" sz="1100" dirty="0" smtClean="0">
                <a:ea typeface="+mj-ea"/>
              </a:rPr>
              <a:t>0;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for (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 = 0;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 &lt; 20;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++) </a:t>
            </a:r>
            <a:r>
              <a:rPr lang="en-US" altLang="ko-KR" sz="1100" dirty="0" smtClean="0">
                <a:ea typeface="+mj-ea"/>
              </a:rPr>
              <a:t>{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	sum += (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 * 20);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a.setAttribute</a:t>
            </a:r>
            <a:r>
              <a:rPr lang="en-US" altLang="ko-KR" sz="1100" dirty="0">
                <a:ea typeface="+mj-ea"/>
              </a:rPr>
              <a:t>("x", (sum / 40));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a.setAttribute</a:t>
            </a:r>
            <a:r>
              <a:rPr lang="en-US" altLang="ko-KR" sz="1100" dirty="0">
                <a:ea typeface="+mj-ea"/>
              </a:rPr>
              <a:t>("y", 10);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a.addAttribute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ui.style</a:t>
            </a:r>
            <a:r>
              <a:rPr lang="en-US" altLang="ko-KR" sz="1100" dirty="0" err="1" smtClean="0">
                <a:ea typeface="+mj-ea"/>
              </a:rPr>
              <a:t>","</a:t>
            </a:r>
            <a:r>
              <a:rPr lang="en-US" altLang="ko-KR" sz="1100" dirty="0" err="1">
                <a:ea typeface="+mj-ea"/>
              </a:rPr>
              <a:t>text</a:t>
            </a:r>
            <a:r>
              <a:rPr lang="en-US" altLang="ko-KR" sz="1100" dirty="0">
                <a:ea typeface="+mj-ea"/>
              </a:rPr>
              <a:t>-alignment: above; size: 65px, 65px; shape: rounded-box; size-mode: fit; fill-mode: image-scaled; fill-image: </a:t>
            </a:r>
            <a:r>
              <a:rPr lang="en-US" altLang="ko-KR" sz="1100" dirty="0" err="1">
                <a:ea typeface="+mj-ea"/>
              </a:rPr>
              <a:t>url</a:t>
            </a:r>
            <a:r>
              <a:rPr lang="en-US" altLang="ko-KR" sz="1100" dirty="0" smtClean="0">
                <a:ea typeface="+mj-ea"/>
              </a:rPr>
              <a:t>('"+ </a:t>
            </a:r>
            <a:r>
              <a:rPr lang="en-US" altLang="ko-KR" sz="1100" dirty="0" err="1">
                <a:ea typeface="+mj-ea"/>
              </a:rPr>
              <a:t>emsUrl</a:t>
            </a:r>
            <a:r>
              <a:rPr lang="en-US" altLang="ko-KR" sz="1100" dirty="0">
                <a:ea typeface="+mj-ea"/>
              </a:rPr>
              <a:t> + </a:t>
            </a:r>
            <a:r>
              <a:rPr lang="en-US" altLang="ko-KR" sz="1100" dirty="0" smtClean="0">
                <a:ea typeface="+mj-ea"/>
              </a:rPr>
              <a:t>"');");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createTopology</a:t>
            </a:r>
            <a:r>
              <a:rPr lang="en-US" altLang="ko-KR" sz="1100" dirty="0">
                <a:ea typeface="+mj-ea"/>
              </a:rPr>
              <a:t>();</a:t>
            </a:r>
          </a:p>
          <a:p>
            <a:endParaRPr lang="en-US" altLang="ko-KR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56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 : </a:t>
            </a:r>
            <a:r>
              <a:rPr lang="en-US" altLang="ko-KR" sz="2800" b="1" dirty="0" err="1" smtClean="0"/>
              <a:t>EMATopology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585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EMATopology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대한 토폴로지 정보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020" y="1710100"/>
            <a:ext cx="8229600" cy="517064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34]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그래프 생성 및 그래프 업데이트 주기 설정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 err="1" smtClean="0">
                <a:ea typeface="+mj-ea"/>
              </a:rPr>
              <a:t>TimerTask</a:t>
            </a:r>
            <a:r>
              <a:rPr lang="en-US" altLang="ko-KR" sz="1100" dirty="0" smtClean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chartUpdaterTask</a:t>
            </a:r>
            <a:r>
              <a:rPr lang="en-US" altLang="ko-KR" sz="1100" dirty="0">
                <a:ea typeface="+mj-ea"/>
              </a:rPr>
              <a:t> = new </a:t>
            </a:r>
            <a:r>
              <a:rPr lang="en-US" altLang="ko-KR" sz="1100" dirty="0" err="1">
                <a:ea typeface="+mj-ea"/>
              </a:rPr>
              <a:t>TimerTask</a:t>
            </a:r>
            <a:r>
              <a:rPr lang="en-US" altLang="ko-KR" sz="1100" dirty="0">
                <a:ea typeface="+mj-ea"/>
              </a:rPr>
              <a:t>() </a:t>
            </a:r>
            <a:r>
              <a:rPr lang="en-US" altLang="ko-KR" sz="1100" dirty="0" smtClean="0">
                <a:ea typeface="+mj-ea"/>
              </a:rPr>
              <a:t>{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Node </a:t>
            </a:r>
            <a:r>
              <a:rPr lang="en-US" altLang="ko-KR" sz="1100" dirty="0" err="1">
                <a:ea typeface="+mj-ea"/>
              </a:rPr>
              <a:t>emaGroup</a:t>
            </a:r>
            <a:r>
              <a:rPr lang="en-US" altLang="ko-KR" sz="1100" dirty="0">
                <a:ea typeface="+mj-ea"/>
              </a:rPr>
              <a:t> = null;</a:t>
            </a:r>
          </a:p>
          <a:p>
            <a:r>
              <a:rPr lang="en-US" altLang="ko-KR" sz="1100" dirty="0">
                <a:ea typeface="+mj-ea"/>
              </a:rPr>
              <a:t>	Node </a:t>
            </a:r>
            <a:r>
              <a:rPr lang="en-US" altLang="ko-KR" sz="1100" dirty="0" err="1">
                <a:ea typeface="+mj-ea"/>
              </a:rPr>
              <a:t>deviceGroup</a:t>
            </a:r>
            <a:r>
              <a:rPr lang="en-US" altLang="ko-KR" sz="1100" dirty="0">
                <a:ea typeface="+mj-ea"/>
              </a:rPr>
              <a:t> = null</a:t>
            </a:r>
            <a:r>
              <a:rPr lang="en-US" altLang="ko-KR" sz="1100" dirty="0" smtClean="0">
                <a:ea typeface="+mj-ea"/>
              </a:rPr>
              <a:t>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	@Override</a:t>
            </a:r>
          </a:p>
          <a:p>
            <a:r>
              <a:rPr lang="en-US" altLang="ko-KR" sz="1100" dirty="0" smtClean="0">
                <a:ea typeface="+mj-ea"/>
              </a:rPr>
              <a:t>	public void run() {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int</a:t>
            </a:r>
            <a:r>
              <a:rPr lang="en-US" altLang="ko-KR" sz="1100" dirty="0" smtClean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cnt</a:t>
            </a:r>
            <a:r>
              <a:rPr lang="en-US" altLang="ko-KR" sz="1100" dirty="0">
                <a:ea typeface="+mj-ea"/>
              </a:rPr>
              <a:t> = 0;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 smtClean="0">
                <a:ea typeface="+mj-ea"/>
              </a:rPr>
              <a:t>int</a:t>
            </a:r>
            <a:r>
              <a:rPr lang="en-US" altLang="ko-KR" sz="1100" dirty="0" smtClean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devCnt</a:t>
            </a:r>
            <a:r>
              <a:rPr lang="en-US" altLang="ko-KR" sz="1100" dirty="0">
                <a:ea typeface="+mj-ea"/>
              </a:rPr>
              <a:t> = 0</a:t>
            </a:r>
            <a:r>
              <a:rPr lang="en-US" altLang="ko-KR" sz="1100" dirty="0" smtClean="0">
                <a:ea typeface="+mj-ea"/>
              </a:rPr>
              <a:t>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for 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 = 0;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 &lt; </a:t>
            </a:r>
            <a:r>
              <a:rPr lang="en-US" altLang="ko-KR" sz="1100" dirty="0" err="1">
                <a:ea typeface="+mj-ea"/>
              </a:rPr>
              <a:t>emaList.length</a:t>
            </a:r>
            <a:r>
              <a:rPr lang="en-US" altLang="ko-KR" sz="1100" dirty="0">
                <a:ea typeface="+mj-ea"/>
              </a:rPr>
              <a:t>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++) {</a:t>
            </a:r>
          </a:p>
          <a:p>
            <a:r>
              <a:rPr lang="en-US" altLang="ko-KR" sz="1100" dirty="0">
                <a:ea typeface="+mj-ea"/>
              </a:rPr>
              <a:t>		String key = </a:t>
            </a:r>
            <a:r>
              <a:rPr lang="en-US" altLang="ko-KR" sz="1100" dirty="0" err="1">
                <a:ea typeface="+mj-ea"/>
              </a:rPr>
              <a:t>emaList</a:t>
            </a:r>
            <a:r>
              <a:rPr lang="en-US" altLang="ko-KR" sz="1100" dirty="0">
                <a:ea typeface="+mj-ea"/>
              </a:rPr>
              <a:t>[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 smtClean="0">
                <a:ea typeface="+mj-ea"/>
              </a:rPr>
              <a:t>];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if </a:t>
            </a:r>
            <a:r>
              <a:rPr lang="en-US" altLang="ko-KR" sz="1100" dirty="0">
                <a:ea typeface="+mj-ea"/>
              </a:rPr>
              <a:t>(!</a:t>
            </a:r>
            <a:r>
              <a:rPr lang="en-US" altLang="ko-KR" sz="1100" dirty="0" err="1">
                <a:ea typeface="+mj-ea"/>
              </a:rPr>
              <a:t>strSet.contains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key.toString</a:t>
            </a:r>
            <a:r>
              <a:rPr lang="en-US" altLang="ko-KR" sz="1100" dirty="0">
                <a:ea typeface="+mj-ea"/>
              </a:rPr>
              <a:t>())) {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cnt</a:t>
            </a:r>
            <a:r>
              <a:rPr lang="en-US" altLang="ko-KR" sz="1100" dirty="0">
                <a:ea typeface="+mj-ea"/>
              </a:rPr>
              <a:t> += 1;</a:t>
            </a:r>
          </a:p>
          <a:p>
            <a:r>
              <a:rPr lang="en-US" altLang="ko-KR" sz="1100" dirty="0">
                <a:ea typeface="+mj-ea"/>
              </a:rPr>
              <a:t>		try </a:t>
            </a:r>
            <a:r>
              <a:rPr lang="en-US" altLang="ko-KR" sz="1100" dirty="0" smtClean="0">
                <a:ea typeface="+mj-ea"/>
              </a:rPr>
              <a:t>{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	// NODE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추가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emaGroup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 =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graph.addNode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(key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);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	// NODE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생성 위치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emaGroup.setAttribute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(＂x＂, 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cnt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 * 10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));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	// NODE ID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설정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	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		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emaGroup.addAttribute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("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ui.label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",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emaGroup.getId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());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		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emaGroup.setAttribute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("y", 0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);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	//NODE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사이즈 설정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	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		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emaGroup.addAttribute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(＂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ui.style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＂,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＂text-alignment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: under; size: 65px, 65px; shape: rounded-box; size-mode: fit; fill-mode: image-scaled; fill-image: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url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(＇＂+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gatewayUrl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 + 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＂＇);＂);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// EDGE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설정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	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graph.addEdge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(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emsEdge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+ key,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emsEdge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, key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);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…..</a:t>
            </a:r>
            <a:endParaRPr lang="en-US" altLang="ko-KR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3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 : </a:t>
            </a:r>
            <a:r>
              <a:rPr lang="en-US" altLang="ko-KR" sz="2800" b="1" dirty="0" err="1"/>
              <a:t>EMA_Tab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EMA_tab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대한 상세 정보 테이블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020" y="1710100"/>
            <a:ext cx="8229600" cy="48320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23]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테이블 생성 및 </a:t>
            </a:r>
            <a:r>
              <a:rPr lang="ko-KR" altLang="en-US" sz="1100" b="1" dirty="0">
                <a:solidFill>
                  <a:srgbClr val="FF0000"/>
                </a:solidFill>
              </a:rPr>
              <a:t>테이블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 업데이트 주기 설정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public void </a:t>
            </a:r>
            <a:r>
              <a:rPr lang="en-US" altLang="ko-KR" sz="1100" dirty="0" err="1">
                <a:ea typeface="+mj-ea"/>
              </a:rPr>
              <a:t>modify_EMA_table</a:t>
            </a:r>
            <a:r>
              <a:rPr lang="en-US" altLang="ko-KR" sz="1100" dirty="0">
                <a:ea typeface="+mj-ea"/>
              </a:rPr>
              <a:t>()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ema_rows_num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dirty="0" err="1">
                <a:ea typeface="+mj-ea"/>
              </a:rPr>
              <a:t>EMA_tab_temp.ema_table_model.getRowCount</a:t>
            </a:r>
            <a:r>
              <a:rPr lang="en-US" altLang="ko-KR" sz="1100" dirty="0">
                <a:ea typeface="+mj-ea"/>
              </a:rPr>
              <a:t>();</a:t>
            </a:r>
          </a:p>
          <a:p>
            <a:r>
              <a:rPr lang="en-US" altLang="ko-KR" sz="1100" dirty="0">
                <a:ea typeface="+mj-ea"/>
              </a:rPr>
              <a:t>		for (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dirty="0" err="1">
                <a:ea typeface="+mj-ea"/>
              </a:rPr>
              <a:t>ema_rows_num</a:t>
            </a:r>
            <a:r>
              <a:rPr lang="en-US" altLang="ko-KR" sz="1100" dirty="0">
                <a:ea typeface="+mj-ea"/>
              </a:rPr>
              <a:t> - 1;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 &gt;= 0;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--) {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EMA_tab_temp.ema_table_model.removeRow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}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Iterator&lt;String&gt; keys = </a:t>
            </a:r>
            <a:r>
              <a:rPr lang="en-US" altLang="ko-KR" sz="1100" dirty="0" err="1">
                <a:ea typeface="+mj-ea"/>
              </a:rPr>
              <a:t>global.emaProtocolCoAP.keySet</a:t>
            </a:r>
            <a:r>
              <a:rPr lang="en-US" altLang="ko-KR" sz="1100" dirty="0">
                <a:ea typeface="+mj-ea"/>
              </a:rPr>
              <a:t>().iterator();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while (</a:t>
            </a:r>
            <a:r>
              <a:rPr lang="en-US" altLang="ko-KR" sz="1100" dirty="0" err="1">
                <a:ea typeface="+mj-ea"/>
              </a:rPr>
              <a:t>keys.hasNext</a:t>
            </a:r>
            <a:r>
              <a:rPr lang="en-US" altLang="ko-KR" sz="1100" dirty="0">
                <a:ea typeface="+mj-ea"/>
              </a:rPr>
              <a:t>()) {</a:t>
            </a:r>
          </a:p>
          <a:p>
            <a:r>
              <a:rPr lang="en-US" altLang="ko-KR" sz="1100" dirty="0">
                <a:ea typeface="+mj-ea"/>
              </a:rPr>
              <a:t>			String key = </a:t>
            </a:r>
            <a:r>
              <a:rPr lang="en-US" altLang="ko-KR" sz="1100" dirty="0" err="1">
                <a:ea typeface="+mj-ea"/>
              </a:rPr>
              <a:t>keys.next</a:t>
            </a:r>
            <a:r>
              <a:rPr lang="en-US" altLang="ko-KR" sz="1100" dirty="0">
                <a:ea typeface="+mj-ea"/>
              </a:rPr>
              <a:t>();</a:t>
            </a:r>
          </a:p>
          <a:p>
            <a:r>
              <a:rPr lang="en-US" altLang="ko-KR" sz="1100" dirty="0" smtClean="0">
                <a:ea typeface="+mj-ea"/>
              </a:rPr>
              <a:t>			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	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//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업데이트 항목을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global 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ema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관리 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Map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에서 참조하여 업데이트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EMA_tab_temp.ema_table_model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		.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addRow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(new Object[] { false, key,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global.emaProtocolCoAP.get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(key).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getProtocol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(),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				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global.emaProtocolCoAP.get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(key).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getqOs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(),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global.emaProtocolCoAP.get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(key).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getEmaCNT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(),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				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global.emaProtocolCoAP.get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(key).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getPower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(),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global.emaProtocolCoAP.get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(key).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getMaxValue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(),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				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global.emaProtocolCoAP.get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(key).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getMinValue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(),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global.emaProtocolCoAP.get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(key).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getMargin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(),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				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global.emaProtocolCoAP.get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(key).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getCustomerPriority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 });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78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1671"/>
            <a:ext cx="8229600" cy="461285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3-1. System Architecture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199073" y="4330461"/>
            <a:ext cx="7030527" cy="182406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6038491" y="4382219"/>
            <a:ext cx="1224951" cy="879894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5948" y="6000640"/>
            <a:ext cx="10967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Smart EMS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60756" y="4514389"/>
            <a:ext cx="5741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EMS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358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Control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16832"/>
            <a:ext cx="94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Control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547500"/>
            <a:ext cx="55464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i="1" dirty="0" err="1" smtClean="0"/>
              <a:t>com.mir.ems.topTab</a:t>
            </a:r>
            <a:endParaRPr lang="en-US" altLang="ko-KR" b="1" i="1" dirty="0" smtClean="0"/>
          </a:p>
          <a:p>
            <a:r>
              <a:rPr lang="en-US" altLang="ko-KR" sz="1500" b="1" dirty="0" smtClean="0"/>
              <a:t>- </a:t>
            </a:r>
            <a:r>
              <a:rPr lang="en-US" altLang="ko-KR" sz="1500" b="1" dirty="0" err="1" smtClean="0"/>
              <a:t>DRScheduling</a:t>
            </a:r>
            <a:r>
              <a:rPr lang="en-US" altLang="ko-KR" sz="1500" b="1" dirty="0" smtClean="0"/>
              <a:t>:</a:t>
            </a:r>
          </a:p>
          <a:p>
            <a:r>
              <a:rPr lang="en-US" altLang="ko-KR" sz="1500" b="1" dirty="0" smtClean="0"/>
              <a:t>	Send DR Message to EMA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smtClean="0"/>
              <a:t>It is possible to send Push and Multicast Message here</a:t>
            </a:r>
            <a:endParaRPr lang="en-US" altLang="ko-KR" sz="1500" b="1" dirty="0"/>
          </a:p>
          <a:p>
            <a:endParaRPr lang="en-US" altLang="ko-KR" sz="1500" b="1" dirty="0" smtClean="0"/>
          </a:p>
          <a:p>
            <a:endParaRPr lang="en-US" altLang="ko-KR" sz="1500" b="1" dirty="0"/>
          </a:p>
          <a:p>
            <a:endParaRPr lang="en-US" altLang="ko-KR" sz="15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164"/>
            <a:ext cx="2581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Profile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15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Device Profile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547500"/>
            <a:ext cx="575029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i="1" dirty="0" err="1" smtClean="0"/>
              <a:t>com.mir.ems.database.item</a:t>
            </a:r>
            <a:endParaRPr lang="en-US" altLang="ko-KR" b="1" i="1" dirty="0"/>
          </a:p>
          <a:p>
            <a:endParaRPr lang="en-US" altLang="ko-KR" b="1" u="sng" dirty="0" smtClean="0"/>
          </a:p>
          <a:p>
            <a:r>
              <a:rPr lang="en-US" altLang="ko-KR" b="1" u="sng" dirty="0" smtClean="0"/>
              <a:t>Below </a:t>
            </a:r>
            <a:r>
              <a:rPr lang="en-US" altLang="ko-KR" b="1" u="sng" dirty="0"/>
              <a:t>all </a:t>
            </a:r>
            <a:r>
              <a:rPr lang="en-US" altLang="ko-KR" b="1" u="sng" dirty="0" smtClean="0"/>
              <a:t>classes are </a:t>
            </a:r>
            <a:r>
              <a:rPr lang="en-US" altLang="ko-KR" b="1" u="sng" dirty="0"/>
              <a:t>Generic Class </a:t>
            </a:r>
            <a:endParaRPr lang="en-US" altLang="ko-KR" b="1" i="1" u="sng" dirty="0" smtClean="0"/>
          </a:p>
          <a:p>
            <a:r>
              <a:rPr lang="en-US" altLang="ko-KR" b="1" dirty="0" smtClean="0"/>
              <a:t>:To make object type </a:t>
            </a:r>
          </a:p>
          <a:p>
            <a:r>
              <a:rPr lang="en-US" altLang="ko-KR" sz="1500" b="1" dirty="0" err="1" smtClean="0"/>
              <a:t>DeviceClass</a:t>
            </a:r>
            <a:r>
              <a:rPr lang="en-US" altLang="ko-KR" sz="1500" b="1" dirty="0"/>
              <a:t>	</a:t>
            </a:r>
            <a:endParaRPr lang="en-US" altLang="ko-KR" sz="1500" b="1" dirty="0" smtClean="0"/>
          </a:p>
          <a:p>
            <a:r>
              <a:rPr lang="en-US" altLang="ko-KR" sz="1500" b="1" dirty="0" err="1" smtClean="0"/>
              <a:t>EMAClass</a:t>
            </a:r>
            <a:r>
              <a:rPr lang="en-US" altLang="ko-KR" sz="1500" b="1" dirty="0" smtClean="0"/>
              <a:t>		</a:t>
            </a:r>
          </a:p>
          <a:p>
            <a:r>
              <a:rPr lang="en-US" altLang="ko-KR" sz="1500" b="1" dirty="0" err="1" smtClean="0"/>
              <a:t>SmartMeterClass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…</a:t>
            </a:r>
          </a:p>
          <a:p>
            <a:endParaRPr lang="en-US" altLang="ko-KR" sz="1500" b="1" dirty="0" smtClean="0"/>
          </a:p>
          <a:p>
            <a:r>
              <a:rPr lang="en-US" altLang="ko-KR" b="1" i="1" dirty="0" err="1" smtClean="0"/>
              <a:t>com.mir.ems.hashMap</a:t>
            </a:r>
            <a:endParaRPr lang="en-US" altLang="ko-KR" b="1" i="1" dirty="0" smtClean="0"/>
          </a:p>
          <a:p>
            <a:r>
              <a:rPr lang="en-US" altLang="ko-KR" b="1" i="1" dirty="0" smtClean="0"/>
              <a:t>:Give key value each devices for easy to handle and search</a:t>
            </a:r>
          </a:p>
          <a:p>
            <a:r>
              <a:rPr lang="en-US" altLang="ko-KR" sz="1500" b="1" dirty="0" err="1" smtClean="0"/>
              <a:t>ESS_values</a:t>
            </a:r>
            <a:endParaRPr lang="en-US" altLang="ko-KR" sz="1500" b="1" dirty="0" smtClean="0"/>
          </a:p>
          <a:p>
            <a:r>
              <a:rPr lang="en-US" altLang="ko-KR" sz="1500" b="1" dirty="0" err="1" smtClean="0"/>
              <a:t>PV_values</a:t>
            </a:r>
            <a:endParaRPr lang="en-US" altLang="ko-KR" sz="1500" b="1" dirty="0" smtClean="0"/>
          </a:p>
          <a:p>
            <a:r>
              <a:rPr lang="en-US" altLang="ko-KR" sz="1500" b="1" dirty="0" err="1" smtClean="0"/>
              <a:t>Recloser_values</a:t>
            </a:r>
            <a:endParaRPr lang="en-US" altLang="ko-KR" sz="1500" b="1" dirty="0" smtClean="0"/>
          </a:p>
          <a:p>
            <a:r>
              <a:rPr lang="en-US" altLang="ko-KR" sz="1500" b="1" dirty="0" err="1" smtClean="0"/>
              <a:t>Resource_values</a:t>
            </a:r>
            <a:endParaRPr lang="en-US" altLang="ko-KR" sz="1500" b="1" dirty="0" smtClean="0"/>
          </a:p>
          <a:p>
            <a:r>
              <a:rPr lang="en-US" altLang="ko-KR" sz="1500" b="1" dirty="0" err="1" smtClean="0"/>
              <a:t>VTN_values</a:t>
            </a:r>
            <a:endParaRPr lang="en-US" altLang="ko-KR" sz="15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6" y="1998132"/>
            <a:ext cx="30575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 : </a:t>
            </a:r>
            <a:r>
              <a:rPr lang="en-US" altLang="ko-KR" sz="2800" b="1" dirty="0" smtClean="0"/>
              <a:t>global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gloal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대한 정보를 저장하는 </a:t>
            </a:r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020" y="1710100"/>
            <a:ext cx="8229600" cy="517064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23]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테이블 생성 및 </a:t>
            </a:r>
            <a:r>
              <a:rPr lang="ko-KR" altLang="en-US" sz="1100" b="1" dirty="0">
                <a:solidFill>
                  <a:srgbClr val="FF0000"/>
                </a:solidFill>
              </a:rPr>
              <a:t>테이블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 업데이트 주기 설정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  <a:p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b="1" dirty="0"/>
              <a:t>public static </a:t>
            </a:r>
            <a:r>
              <a:rPr lang="en-US" altLang="ko-KR" sz="1100" b="1" dirty="0" err="1"/>
              <a:t>ConcurrentHashMap</a:t>
            </a:r>
            <a:r>
              <a:rPr lang="en-US" altLang="ko-KR" sz="1100" b="1" dirty="0"/>
              <a:t>&lt;String, </a:t>
            </a:r>
            <a:r>
              <a:rPr lang="en-US" altLang="ko-KR" sz="1100" b="1" dirty="0" smtClean="0"/>
              <a:t>EMA&gt; </a:t>
            </a:r>
            <a:r>
              <a:rPr lang="en-US" altLang="ko-KR" sz="1100" b="1" i="1" dirty="0" err="1" smtClean="0"/>
              <a:t>emaProtocol</a:t>
            </a:r>
            <a:r>
              <a:rPr lang="en-US" altLang="ko-KR" sz="1100" b="1" i="1" dirty="0" smtClean="0"/>
              <a:t> </a:t>
            </a:r>
            <a:r>
              <a:rPr lang="en-US" altLang="ko-KR" sz="1100" b="1" i="1" dirty="0"/>
              <a:t>= new </a:t>
            </a:r>
            <a:r>
              <a:rPr lang="en-US" altLang="ko-KR" sz="1100" b="1" i="1" dirty="0" err="1"/>
              <a:t>ConcurrentHashMap</a:t>
            </a:r>
            <a:r>
              <a:rPr lang="en-US" altLang="ko-KR" sz="1100" b="1" i="1" dirty="0"/>
              <a:t>&lt;String, </a:t>
            </a:r>
            <a:r>
              <a:rPr lang="en-US" altLang="ko-KR" sz="1100" b="1" i="1" dirty="0" smtClean="0"/>
              <a:t>EMA&gt;();</a:t>
            </a:r>
          </a:p>
          <a:p>
            <a:endParaRPr lang="en-US" altLang="ko-KR" sz="1100" dirty="0" smtClean="0"/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// EMA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정보 저장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 smtClean="0"/>
              <a:t>public </a:t>
            </a:r>
            <a:r>
              <a:rPr lang="en-US" altLang="ko-KR" sz="1100" dirty="0"/>
              <a:t>static void </a:t>
            </a:r>
            <a:r>
              <a:rPr lang="en-US" altLang="ko-KR" sz="1100" dirty="0" err="1" smtClean="0"/>
              <a:t>putEmaProtocol</a:t>
            </a:r>
            <a:r>
              <a:rPr lang="en-US" altLang="ko-KR" sz="1100" dirty="0" smtClean="0"/>
              <a:t> (</a:t>
            </a:r>
            <a:r>
              <a:rPr lang="en-US" altLang="ko-KR" sz="1100" dirty="0"/>
              <a:t>String </a:t>
            </a:r>
            <a:r>
              <a:rPr lang="en-US" altLang="ko-KR" sz="1100" dirty="0" err="1"/>
              <a:t>emaID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EMA)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try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 smtClean="0"/>
              <a:t>Thread.sleep</a:t>
            </a:r>
            <a:r>
              <a:rPr lang="en-US" altLang="ko-KR" sz="1100" dirty="0" smtClean="0"/>
              <a:t>(20</a:t>
            </a:r>
            <a:r>
              <a:rPr lang="en-US" altLang="ko-KR" sz="1100" dirty="0"/>
              <a:t>);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		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emaProtocol.put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emaID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EMA);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} </a:t>
            </a:r>
            <a:r>
              <a:rPr lang="en-US" altLang="ko-KR" sz="1100" dirty="0"/>
              <a:t>catch (</a:t>
            </a:r>
            <a:r>
              <a:rPr lang="en-US" altLang="ko-KR" sz="1100" dirty="0" err="1"/>
              <a:t>InterruptedException</a:t>
            </a:r>
            <a:r>
              <a:rPr lang="en-US" altLang="ko-KR" sz="1100" dirty="0"/>
              <a:t> e) {</a:t>
            </a:r>
          </a:p>
          <a:p>
            <a:r>
              <a:rPr lang="en-US" altLang="ko-KR" sz="1100" dirty="0"/>
              <a:t>		// TODO Auto-generated catch block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 smtClean="0"/>
              <a:t>e.printStackTrace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// Set EMA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정보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 smtClean="0"/>
              <a:t>public </a:t>
            </a:r>
            <a:r>
              <a:rPr lang="en-US" altLang="ko-KR" sz="1100" dirty="0"/>
              <a:t>static void </a:t>
            </a:r>
            <a:r>
              <a:rPr lang="en-US" altLang="ko-KR" sz="1100" dirty="0" err="1" smtClean="0"/>
              <a:t>setEmaProtocol</a:t>
            </a:r>
            <a:r>
              <a:rPr lang="en-US" altLang="ko-KR" sz="1100" dirty="0" smtClean="0"/>
              <a:t> (</a:t>
            </a:r>
            <a:r>
              <a:rPr lang="en-US" altLang="ko-KR" sz="1100" dirty="0" err="1"/>
              <a:t>ConcurrentHashMap</a:t>
            </a:r>
            <a:r>
              <a:rPr lang="en-US" altLang="ko-KR" sz="1100" dirty="0"/>
              <a:t>&lt;String, </a:t>
            </a:r>
            <a:r>
              <a:rPr lang="en-US" altLang="ko-KR" sz="1100" dirty="0" smtClean="0"/>
              <a:t>EMA&gt; </a:t>
            </a:r>
            <a:r>
              <a:rPr lang="en-US" altLang="ko-KR" sz="1100" dirty="0" err="1" smtClean="0"/>
              <a:t>emaProtocol</a:t>
            </a:r>
            <a:r>
              <a:rPr lang="en-US" altLang="ko-KR" sz="1100" dirty="0" smtClean="0"/>
              <a:t>) </a:t>
            </a:r>
            <a:r>
              <a:rPr lang="en-US" altLang="ko-KR" sz="1100" dirty="0"/>
              <a:t>{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	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global.emaProtocol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=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emaProtocol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;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b="1" dirty="0" smtClean="0">
              <a:solidFill>
                <a:schemeClr val="accent2"/>
              </a:solidFill>
            </a:endParaRPr>
          </a:p>
          <a:p>
            <a:r>
              <a:rPr lang="en-US" altLang="ko-KR" sz="1100" b="1" dirty="0" smtClean="0">
                <a:solidFill>
                  <a:schemeClr val="accent2"/>
                </a:solidFill>
              </a:rPr>
              <a:t>* TIP: </a:t>
            </a:r>
            <a:r>
              <a:rPr lang="en-US" altLang="ko-KR" sz="1100" b="1" dirty="0" err="1" smtClean="0">
                <a:solidFill>
                  <a:schemeClr val="accent2"/>
                </a:solidFill>
              </a:rPr>
              <a:t>ConcurrentHashMap</a:t>
            </a:r>
            <a:r>
              <a:rPr lang="en-US" altLang="ko-KR" sz="1100" b="1" dirty="0">
                <a:solidFill>
                  <a:schemeClr val="accent2"/>
                </a:solidFill>
              </a:rPr>
              <a:t> 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은 비 동기 방식의 </a:t>
            </a:r>
            <a:r>
              <a:rPr lang="en-US" altLang="ko-KR" sz="1100" b="1" dirty="0" err="1" smtClean="0">
                <a:solidFill>
                  <a:schemeClr val="accent2"/>
                </a:solidFill>
              </a:rPr>
              <a:t>HashMap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으로 빠른 응답이 필요하거나 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Map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내에 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Sorting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이 필요하지 않은 경우 사용한다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. 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멀티 </a:t>
            </a:r>
            <a:r>
              <a:rPr lang="ko-KR" altLang="en-US" sz="1100" b="1" dirty="0" err="1" smtClean="0">
                <a:solidFill>
                  <a:schemeClr val="accent2"/>
                </a:solidFill>
              </a:rPr>
              <a:t>스레딩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 방식에서 주로 사용하는 방식이다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.</a:t>
            </a:r>
          </a:p>
          <a:p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24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Profile : </a:t>
            </a:r>
            <a:r>
              <a:rPr lang="en-US" altLang="ko-KR" sz="2800" b="1" dirty="0" smtClean="0"/>
              <a:t>EMA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EMA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대한 상세 정보 테이블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020" y="1710100"/>
            <a:ext cx="8229600" cy="432426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23]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테이블 생성 및 </a:t>
            </a:r>
            <a:r>
              <a:rPr lang="ko-KR" altLang="en-US" sz="1100" b="1" dirty="0">
                <a:solidFill>
                  <a:srgbClr val="FF0000"/>
                </a:solidFill>
              </a:rPr>
              <a:t>테이블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 업데이트 주기 설정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public class </a:t>
            </a:r>
            <a:r>
              <a:rPr lang="en-US" altLang="ko-KR" sz="1100" dirty="0" smtClean="0">
                <a:ea typeface="+mj-ea"/>
              </a:rPr>
              <a:t>EMA </a:t>
            </a:r>
            <a:r>
              <a:rPr lang="en-US" altLang="ko-KR" sz="1100" dirty="0">
                <a:ea typeface="+mj-ea"/>
              </a:rPr>
              <a:t>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private String </a:t>
            </a:r>
            <a:r>
              <a:rPr lang="en-US" altLang="ko-KR" sz="1100" dirty="0" err="1">
                <a:ea typeface="+mj-ea"/>
              </a:rPr>
              <a:t>emaID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qOs</a:t>
            </a:r>
            <a:r>
              <a:rPr lang="en-US" altLang="ko-KR" sz="1100" dirty="0">
                <a:ea typeface="+mj-ea"/>
              </a:rPr>
              <a:t>, type, </a:t>
            </a:r>
            <a:r>
              <a:rPr lang="en-US" altLang="ko-KR" sz="1100" dirty="0" err="1">
                <a:ea typeface="+mj-ea"/>
              </a:rPr>
              <a:t>registrationID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transportName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transportAddress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reportName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reportType</a:t>
            </a:r>
            <a:r>
              <a:rPr lang="en-US" altLang="ko-KR" sz="1100" dirty="0">
                <a:ea typeface="+mj-ea"/>
              </a:rPr>
              <a:t>, state,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profileName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requestID</a:t>
            </a:r>
            <a:r>
              <a:rPr lang="en-US" altLang="ko-KR" sz="1100" dirty="0">
                <a:ea typeface="+mj-ea"/>
              </a:rPr>
              <a:t>, version;</a:t>
            </a:r>
          </a:p>
          <a:p>
            <a:r>
              <a:rPr lang="en-US" altLang="ko-KR" sz="1100" dirty="0">
                <a:ea typeface="+mj-ea"/>
              </a:rPr>
              <a:t>	private String time, </a:t>
            </a:r>
            <a:r>
              <a:rPr lang="en-US" altLang="ko-KR" sz="1100" dirty="0" err="1">
                <a:ea typeface="+mj-ea"/>
              </a:rPr>
              <a:t>maxTime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minTime</a:t>
            </a:r>
            <a:r>
              <a:rPr lang="en-US" altLang="ko-KR" sz="1100" dirty="0">
                <a:ea typeface="+mj-ea"/>
              </a:rPr>
              <a:t>, connect, protocol;</a:t>
            </a:r>
          </a:p>
          <a:p>
            <a:r>
              <a:rPr lang="en-US" altLang="ko-KR" sz="1100" dirty="0">
                <a:ea typeface="+mj-ea"/>
              </a:rPr>
              <a:t>	private 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customerPriority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reportOnly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httpPullModel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xmlSignature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emaCNT</a:t>
            </a:r>
            <a:r>
              <a:rPr lang="en-US" altLang="ko-KR" sz="1100" dirty="0">
                <a:ea typeface="+mj-ea"/>
              </a:rPr>
              <a:t>, priority, dimming;</a:t>
            </a:r>
          </a:p>
          <a:p>
            <a:r>
              <a:rPr lang="en-US" altLang="ko-KR" sz="1100" dirty="0">
                <a:ea typeface="+mj-ea"/>
              </a:rPr>
              <a:t>	private double margin, </a:t>
            </a:r>
            <a:r>
              <a:rPr lang="en-US" altLang="ko-KR" sz="1100" dirty="0" err="1">
                <a:ea typeface="+mj-ea"/>
              </a:rPr>
              <a:t>minValue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maxValue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avgValue</a:t>
            </a:r>
            <a:r>
              <a:rPr lang="en-US" altLang="ko-KR" sz="1100" dirty="0">
                <a:ea typeface="+mj-ea"/>
              </a:rPr>
              <a:t>, power, generate, storage;</a:t>
            </a:r>
          </a:p>
          <a:p>
            <a:r>
              <a:rPr lang="en-US" altLang="ko-KR" sz="1100" dirty="0">
                <a:ea typeface="+mj-ea"/>
              </a:rPr>
              <a:t>	private </a:t>
            </a:r>
            <a:r>
              <a:rPr lang="en-US" altLang="ko-KR" sz="1100" dirty="0" err="1">
                <a:ea typeface="+mj-ea"/>
              </a:rPr>
              <a:t>boolean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pullModel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tableChanged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realTimetableChanged</a:t>
            </a:r>
            <a:r>
              <a:rPr lang="en-US" altLang="ko-KR" sz="1100" dirty="0">
                <a:ea typeface="+mj-ea"/>
              </a:rPr>
              <a:t>;</a:t>
            </a:r>
          </a:p>
          <a:p>
            <a:r>
              <a:rPr lang="en-US" altLang="ko-KR" sz="1100" dirty="0">
                <a:ea typeface="+mj-ea"/>
              </a:rPr>
              <a:t>	private </a:t>
            </a:r>
            <a:r>
              <a:rPr lang="en-US" altLang="ko-KR" sz="1100" dirty="0" err="1">
                <a:ea typeface="+mj-ea"/>
              </a:rPr>
              <a:t>JSONObject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EMARegisteredInfo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EMARegisteredMgnInfo</a:t>
            </a:r>
            <a:r>
              <a:rPr lang="en-US" altLang="ko-KR" sz="1100" dirty="0">
                <a:ea typeface="+mj-ea"/>
              </a:rPr>
              <a:t>;</a:t>
            </a: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// EMA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정보를 저장하는 구조체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dirty="0">
                <a:ea typeface="+mj-ea"/>
              </a:rPr>
              <a:t>	public </a:t>
            </a:r>
            <a:r>
              <a:rPr lang="en-US" altLang="ko-KR" sz="1100" dirty="0" err="1">
                <a:ea typeface="+mj-ea"/>
              </a:rPr>
              <a:t>Emap_Cema_Profile</a:t>
            </a:r>
            <a:r>
              <a:rPr lang="en-US" altLang="ko-KR" sz="1100" dirty="0">
                <a:ea typeface="+mj-ea"/>
              </a:rPr>
              <a:t>(String protocol, String </a:t>
            </a:r>
            <a:r>
              <a:rPr lang="en-US" altLang="ko-KR" sz="1100" dirty="0" err="1">
                <a:ea typeface="+mj-ea"/>
              </a:rPr>
              <a:t>emaID</a:t>
            </a:r>
            <a:r>
              <a:rPr lang="en-US" altLang="ko-KR" sz="1100" dirty="0">
                <a:ea typeface="+mj-ea"/>
              </a:rPr>
              <a:t>, String </a:t>
            </a:r>
            <a:r>
              <a:rPr lang="en-US" altLang="ko-KR" sz="1100" dirty="0" err="1">
                <a:ea typeface="+mj-ea"/>
              </a:rPr>
              <a:t>registrationID</a:t>
            </a:r>
            <a:r>
              <a:rPr lang="en-US" altLang="ko-KR" sz="1100" dirty="0">
                <a:ea typeface="+mj-ea"/>
              </a:rPr>
              <a:t>, String </a:t>
            </a:r>
            <a:r>
              <a:rPr lang="en-US" altLang="ko-KR" sz="1100" dirty="0" err="1">
                <a:ea typeface="+mj-ea"/>
              </a:rPr>
              <a:t>qos</a:t>
            </a:r>
            <a:r>
              <a:rPr lang="en-US" altLang="ko-KR" sz="1100" dirty="0">
                <a:ea typeface="+mj-ea"/>
              </a:rPr>
              <a:t>, String state, double power, 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dimming</a:t>
            </a:r>
            <a:r>
              <a:rPr lang="en-US" altLang="ko-KR" sz="1100" dirty="0" smtClean="0">
                <a:ea typeface="+mj-ea"/>
              </a:rPr>
              <a:t>, double </a:t>
            </a:r>
            <a:r>
              <a:rPr lang="en-US" altLang="ko-KR" sz="1100" dirty="0">
                <a:ea typeface="+mj-ea"/>
              </a:rPr>
              <a:t>margin, double generate, double storage, double </a:t>
            </a:r>
            <a:r>
              <a:rPr lang="en-US" altLang="ko-KR" sz="1100" dirty="0" err="1">
                <a:ea typeface="+mj-ea"/>
              </a:rPr>
              <a:t>maxValue</a:t>
            </a:r>
            <a:r>
              <a:rPr lang="en-US" altLang="ko-KR" sz="1100" dirty="0">
                <a:ea typeface="+mj-ea"/>
              </a:rPr>
              <a:t>, double </a:t>
            </a:r>
            <a:r>
              <a:rPr lang="en-US" altLang="ko-KR" sz="1100" dirty="0" err="1">
                <a:ea typeface="+mj-ea"/>
              </a:rPr>
              <a:t>minValue</a:t>
            </a:r>
            <a:r>
              <a:rPr lang="en-US" altLang="ko-KR" sz="1100" dirty="0">
                <a:ea typeface="+mj-ea"/>
              </a:rPr>
              <a:t>, double </a:t>
            </a:r>
            <a:r>
              <a:rPr lang="en-US" altLang="ko-KR" sz="1100" dirty="0" err="1">
                <a:ea typeface="+mj-ea"/>
              </a:rPr>
              <a:t>avgValue</a:t>
            </a:r>
            <a:r>
              <a:rPr lang="en-US" altLang="ko-KR" sz="1100" dirty="0" smtClean="0">
                <a:ea typeface="+mj-ea"/>
              </a:rPr>
              <a:t>, String </a:t>
            </a:r>
            <a:r>
              <a:rPr lang="en-US" altLang="ko-KR" sz="1100" dirty="0" err="1">
                <a:ea typeface="+mj-ea"/>
              </a:rPr>
              <a:t>maxTime</a:t>
            </a:r>
            <a:r>
              <a:rPr lang="en-US" altLang="ko-KR" sz="1100" dirty="0">
                <a:ea typeface="+mj-ea"/>
              </a:rPr>
              <a:t>, String </a:t>
            </a:r>
            <a:r>
              <a:rPr lang="en-US" altLang="ko-KR" sz="1100" dirty="0" err="1">
                <a:ea typeface="+mj-ea"/>
              </a:rPr>
              <a:t>minTime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priority, </a:t>
            </a:r>
            <a:r>
              <a:rPr lang="en-US" altLang="ko-KR" sz="1100" dirty="0" err="1">
                <a:ea typeface="+mj-ea"/>
              </a:rPr>
              <a:t>boolean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pullModel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boolean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tableChanged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boolean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realTimetableChanged</a:t>
            </a:r>
            <a:r>
              <a:rPr lang="en-US" altLang="ko-KR" sz="1100" dirty="0">
                <a:ea typeface="+mj-ea"/>
              </a:rPr>
              <a:t>, String connect)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setProtocol</a:t>
            </a:r>
            <a:r>
              <a:rPr lang="en-US" altLang="ko-KR" sz="1100" dirty="0">
                <a:ea typeface="+mj-ea"/>
              </a:rPr>
              <a:t>(protocol);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setRegistrationID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registrationID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setEmaID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emaID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setqOs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qos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setState</a:t>
            </a:r>
            <a:r>
              <a:rPr lang="en-US" altLang="ko-KR" sz="1100" dirty="0">
                <a:ea typeface="+mj-ea"/>
              </a:rPr>
              <a:t>(state);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setPower</a:t>
            </a:r>
            <a:r>
              <a:rPr lang="en-US" altLang="ko-KR" sz="1100" dirty="0">
                <a:ea typeface="+mj-ea"/>
              </a:rPr>
              <a:t>(power</a:t>
            </a:r>
            <a:r>
              <a:rPr lang="en-US" altLang="ko-KR" sz="1100" dirty="0" smtClean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	…..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063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GUI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GUI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547500"/>
            <a:ext cx="554164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i="1" dirty="0" err="1" smtClean="0"/>
              <a:t>com.mir.ems.GUI</a:t>
            </a:r>
            <a:endParaRPr lang="en-US" altLang="ko-KR" b="1" i="1" dirty="0" smtClean="0"/>
          </a:p>
          <a:p>
            <a:endParaRPr lang="en-US" altLang="ko-KR" b="1" i="1" dirty="0" smtClean="0"/>
          </a:p>
          <a:p>
            <a:r>
              <a:rPr lang="en-US" altLang="ko-KR" sz="1500" b="1" dirty="0" smtClean="0"/>
              <a:t>Initial		- First Page</a:t>
            </a:r>
          </a:p>
          <a:p>
            <a:r>
              <a:rPr lang="en-US" altLang="ko-KR" sz="1500" b="1" dirty="0" err="1" smtClean="0"/>
              <a:t>MainFrame</a:t>
            </a:r>
            <a:r>
              <a:rPr lang="en-US" altLang="ko-KR" sz="1500" b="1" dirty="0" smtClean="0"/>
              <a:t>	- Main Frame that will be shown after first</a:t>
            </a:r>
          </a:p>
          <a:p>
            <a:endParaRPr lang="en-US" altLang="ko-KR" sz="15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060848"/>
            <a:ext cx="25050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GUI </a:t>
            </a:r>
            <a:r>
              <a:rPr lang="en-US" altLang="ko-KR" sz="2500" b="1" dirty="0" smtClean="0"/>
              <a:t>: </a:t>
            </a:r>
            <a:r>
              <a:rPr lang="en-US" altLang="ko-KR" sz="2800" b="1" dirty="0" smtClean="0"/>
              <a:t>Initial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553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Initial </a:t>
            </a:r>
            <a:r>
              <a:rPr lang="en-US" altLang="ko-KR" dirty="0" smtClean="0"/>
              <a:t>Class : IP </a:t>
            </a:r>
            <a:r>
              <a:rPr lang="ko-KR" altLang="en-US" dirty="0" smtClean="0"/>
              <a:t>설정 및 프로토콜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프로파일 설정 </a:t>
            </a:r>
            <a:r>
              <a:rPr lang="en-US" altLang="ko-KR" dirty="0" smtClean="0"/>
              <a:t>GUI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020" y="1710100"/>
            <a:ext cx="8229600" cy="432426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endParaRPr lang="en-US" altLang="ko-KR" sz="1100" b="1" dirty="0"/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GUI </a:t>
            </a:r>
            <a:r>
              <a:rPr lang="ko-KR" altLang="en-US" sz="1100" b="1" dirty="0" err="1" smtClean="0">
                <a:solidFill>
                  <a:srgbClr val="FF0000"/>
                </a:solidFill>
              </a:rPr>
              <a:t>빌드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 함수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public </a:t>
            </a:r>
            <a:r>
              <a:rPr lang="en-US" altLang="ko-KR" sz="1100" b="1" dirty="0"/>
              <a:t>Initial() </a:t>
            </a:r>
            <a:r>
              <a:rPr lang="en-US" altLang="ko-KR" sz="1100" b="1" dirty="0" smtClean="0"/>
              <a:t>{</a:t>
            </a:r>
            <a:endParaRPr lang="en-US" altLang="ko-KR" sz="1100" b="1" dirty="0"/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// </a:t>
            </a:r>
            <a:r>
              <a:rPr lang="en-US" altLang="ko-KR" sz="1100" b="1" dirty="0"/>
              <a:t>setting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setTitle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MIREnergy</a:t>
            </a:r>
            <a:r>
              <a:rPr lang="en-US" altLang="ko-KR" sz="1100" b="1" dirty="0"/>
              <a:t> Management System");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setSize</a:t>
            </a:r>
            <a:r>
              <a:rPr lang="en-US" altLang="ko-KR" sz="1100" b="1" dirty="0" smtClean="0"/>
              <a:t>(326</a:t>
            </a:r>
            <a:r>
              <a:rPr lang="en-US" altLang="ko-KR" sz="1100" b="1" dirty="0"/>
              <a:t>, 614);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setResizable</a:t>
            </a:r>
            <a:r>
              <a:rPr lang="en-US" altLang="ko-KR" sz="1100" b="1" dirty="0" smtClean="0"/>
              <a:t>(false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setLocation</a:t>
            </a:r>
            <a:r>
              <a:rPr lang="en-US" altLang="ko-KR" sz="1100" b="1" dirty="0" smtClean="0"/>
              <a:t>(800</a:t>
            </a:r>
            <a:r>
              <a:rPr lang="en-US" altLang="ko-KR" sz="1100" b="1" dirty="0"/>
              <a:t>, 450);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setDefaultCloseOperation</a:t>
            </a:r>
            <a:r>
              <a:rPr lang="en-US" altLang="ko-KR" sz="1100" b="1" dirty="0" smtClean="0"/>
              <a:t>(EXIT_ON_CLOSE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setLocationRelativeTo</a:t>
            </a:r>
            <a:r>
              <a:rPr lang="en-US" altLang="ko-KR" sz="1100" b="1" dirty="0" smtClean="0"/>
              <a:t>(null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// </a:t>
            </a:r>
            <a:r>
              <a:rPr lang="en-US" altLang="ko-KR" sz="1100" b="1" dirty="0"/>
              <a:t>panel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JPanel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panel = new </a:t>
            </a:r>
            <a:r>
              <a:rPr lang="en-US" altLang="ko-KR" sz="1100" b="1" dirty="0" err="1"/>
              <a:t>JPanel</a:t>
            </a:r>
            <a:r>
              <a:rPr lang="en-US" altLang="ko-KR" sz="1100" b="1" dirty="0"/>
              <a:t>();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placeLoginPanel</a:t>
            </a:r>
            <a:r>
              <a:rPr lang="en-US" altLang="ko-KR" sz="1100" b="1" dirty="0" smtClean="0"/>
              <a:t>(panel</a:t>
            </a:r>
            <a:r>
              <a:rPr lang="en-US" altLang="ko-KR" sz="1100" b="1" dirty="0"/>
              <a:t>);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// </a:t>
            </a:r>
            <a:r>
              <a:rPr lang="en-US" altLang="ko-KR" sz="1100" b="1" dirty="0"/>
              <a:t>add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getContentPane</a:t>
            </a:r>
            <a:r>
              <a:rPr lang="en-US" altLang="ko-KR" sz="1100" b="1" dirty="0"/>
              <a:t>().add(panel);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JPanel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panel_1 = new </a:t>
            </a:r>
            <a:r>
              <a:rPr lang="en-US" altLang="ko-KR" sz="1100" b="1" dirty="0" err="1"/>
              <a:t>JPanel</a:t>
            </a:r>
            <a:r>
              <a:rPr lang="en-US" altLang="ko-KR" sz="1100" b="1" dirty="0"/>
              <a:t>();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panel_1.setBorder(new </a:t>
            </a:r>
            <a:r>
              <a:rPr lang="en-US" altLang="ko-KR" sz="1100" b="1" dirty="0" err="1"/>
              <a:t>EtchedBorder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EtchedBorder.LOWERED</a:t>
            </a:r>
            <a:r>
              <a:rPr lang="en-US" altLang="ko-KR" sz="1100" b="1" dirty="0"/>
              <a:t>, null, null));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panel_1.setBounds(12</a:t>
            </a:r>
            <a:r>
              <a:rPr lang="en-US" altLang="ko-KR" sz="1100" b="1" dirty="0"/>
              <a:t>, 66, 298, 118);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/>
              <a:t>p</a:t>
            </a:r>
            <a:r>
              <a:rPr lang="en-US" altLang="ko-KR" sz="1100" b="1" dirty="0" err="1" smtClean="0"/>
              <a:t>anel.add</a:t>
            </a:r>
            <a:r>
              <a:rPr lang="en-US" altLang="ko-KR" sz="1100" b="1" dirty="0" smtClean="0"/>
              <a:t>(panel_1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panel_1.setLayout(null);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..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}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11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400" b="1" dirty="0"/>
              <a:t>GUI : Initial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4555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Initial </a:t>
            </a:r>
            <a:r>
              <a:rPr lang="en-US" altLang="ko-KR" dirty="0" smtClean="0"/>
              <a:t>Class : IP </a:t>
            </a:r>
            <a:r>
              <a:rPr lang="ko-KR" altLang="en-US" dirty="0" smtClean="0"/>
              <a:t>설정 및 프로토콜</a:t>
            </a:r>
            <a:r>
              <a:rPr lang="en-US" altLang="ko-KR" dirty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GUI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020" y="1710100"/>
            <a:ext cx="8229600" cy="38164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GUI </a:t>
            </a:r>
            <a:r>
              <a:rPr lang="ko-KR" altLang="en-US" sz="1100" b="1" dirty="0" err="1" smtClean="0">
                <a:solidFill>
                  <a:srgbClr val="FF0000"/>
                </a:solidFill>
              </a:rPr>
              <a:t>빌드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 함수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public </a:t>
            </a:r>
            <a:r>
              <a:rPr lang="en-US" altLang="ko-KR" sz="1100" b="1" dirty="0"/>
              <a:t>Initial() </a:t>
            </a:r>
            <a:r>
              <a:rPr lang="en-US" altLang="ko-KR" sz="1100" b="1" dirty="0" smtClean="0"/>
              <a:t>{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>
                <a:solidFill>
                  <a:srgbClr val="FF0000"/>
                </a:solidFill>
              </a:rPr>
              <a:t>		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//IP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설정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/>
              <a:t>		final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/>
              <a:t>lblNewLabel</a:t>
            </a:r>
            <a:r>
              <a:rPr lang="en-US" altLang="ko-KR" sz="1100" b="1" dirty="0"/>
              <a:t> = 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(＂IP Address＂);</a:t>
            </a:r>
            <a:endParaRPr lang="en-US" altLang="ko-KR" sz="1100" b="1" dirty="0"/>
          </a:p>
          <a:p>
            <a:r>
              <a:rPr lang="en-US" altLang="ko-KR" sz="1100" b="1" dirty="0"/>
              <a:t>		</a:t>
            </a:r>
            <a:r>
              <a:rPr lang="en-US" altLang="ko-KR" sz="1100" b="1" dirty="0" err="1"/>
              <a:t>lblNewLabel.setFont</a:t>
            </a:r>
            <a:r>
              <a:rPr lang="en-US" altLang="ko-KR" sz="1100" b="1" dirty="0"/>
              <a:t>(new Font</a:t>
            </a:r>
            <a:r>
              <a:rPr lang="en-US" altLang="ko-KR" sz="1100" b="1" dirty="0" smtClean="0"/>
              <a:t>(＂Arial＂, </a:t>
            </a:r>
            <a:r>
              <a:rPr lang="en-US" altLang="ko-KR" sz="1100" b="1" dirty="0" err="1"/>
              <a:t>Font.BOLD</a:t>
            </a:r>
            <a:r>
              <a:rPr lang="en-US" altLang="ko-KR" sz="1100" b="1" dirty="0"/>
              <a:t>, 13));</a:t>
            </a:r>
          </a:p>
          <a:p>
            <a:r>
              <a:rPr lang="en-US" altLang="ko-KR" sz="1100" b="1" dirty="0"/>
              <a:t>		</a:t>
            </a:r>
            <a:r>
              <a:rPr lang="en-US" altLang="ko-KR" sz="1100" b="1" dirty="0" err="1"/>
              <a:t>lblNewLabel.setBounds</a:t>
            </a:r>
            <a:r>
              <a:rPr lang="en-US" altLang="ko-KR" sz="1100" b="1" dirty="0"/>
              <a:t>(39, 75, 76, 25);</a:t>
            </a:r>
          </a:p>
          <a:p>
            <a:r>
              <a:rPr lang="en-US" altLang="ko-KR" sz="1100" b="1" dirty="0"/>
              <a:t>		panel_2.add(</a:t>
            </a:r>
            <a:r>
              <a:rPr lang="en-US" altLang="ko-KR" sz="1100" b="1" dirty="0" err="1"/>
              <a:t>lblNewLabel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 smtClean="0"/>
              <a:t>		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//PORT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설정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/>
              <a:t>		final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 lblNewLabel_1 = new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("Port");</a:t>
            </a:r>
          </a:p>
          <a:p>
            <a:r>
              <a:rPr lang="en-US" altLang="ko-KR" sz="1100" b="1" dirty="0"/>
              <a:t>		lblNewLabel_1.setFont(new Font("Arial", </a:t>
            </a:r>
            <a:r>
              <a:rPr lang="en-US" altLang="ko-KR" sz="1100" b="1" dirty="0" err="1"/>
              <a:t>Font.BOLD</a:t>
            </a:r>
            <a:r>
              <a:rPr lang="en-US" altLang="ko-KR" sz="1100" b="1" dirty="0"/>
              <a:t>, 13));</a:t>
            </a:r>
          </a:p>
          <a:p>
            <a:r>
              <a:rPr lang="en-US" altLang="ko-KR" sz="1100" b="1" dirty="0"/>
              <a:t>		lblNewLabel_1.setBounds(39, 110, 76, 25);</a:t>
            </a:r>
          </a:p>
          <a:p>
            <a:r>
              <a:rPr lang="en-US" altLang="ko-KR" sz="1100" b="1" dirty="0"/>
              <a:t>		panel_2.add(lblNewLabel_1</a:t>
            </a:r>
            <a:r>
              <a:rPr lang="en-US" altLang="ko-KR" sz="1100" b="1" dirty="0" smtClean="0"/>
              <a:t>);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	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//Protocol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설정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en-US" altLang="ko-KR" sz="1100" b="1" dirty="0"/>
              <a:t>		final </a:t>
            </a:r>
            <a:r>
              <a:rPr lang="en-US" altLang="ko-KR" sz="1100" b="1" dirty="0" err="1"/>
              <a:t>JComboBox</a:t>
            </a:r>
            <a:r>
              <a:rPr lang="en-US" altLang="ko-KR" sz="1100" b="1" dirty="0"/>
              <a:t>&lt;String&gt; </a:t>
            </a:r>
            <a:r>
              <a:rPr lang="en-US" altLang="ko-KR" sz="1100" b="1" dirty="0" err="1"/>
              <a:t>comboBox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JComboBox</a:t>
            </a:r>
            <a:r>
              <a:rPr lang="en-US" altLang="ko-KR" sz="1100" b="1" dirty="0"/>
              <a:t>&lt;String&gt;();</a:t>
            </a:r>
          </a:p>
          <a:p>
            <a:r>
              <a:rPr lang="en-US" altLang="ko-KR" sz="1100" b="1" dirty="0"/>
              <a:t>		</a:t>
            </a:r>
            <a:r>
              <a:rPr lang="en-US" altLang="ko-KR" sz="1100" b="1" dirty="0" smtClean="0"/>
              <a:t>…</a:t>
            </a:r>
            <a:endParaRPr lang="en-US" altLang="ko-KR" sz="1100" b="1" dirty="0"/>
          </a:p>
          <a:p>
            <a:r>
              <a:rPr lang="en-US" altLang="ko-KR" sz="1100" b="1" dirty="0"/>
              <a:t>		</a:t>
            </a:r>
            <a:r>
              <a:rPr lang="en-US" altLang="ko-KR" sz="1100" b="1" dirty="0" err="1"/>
              <a:t>comboBox.addItem</a:t>
            </a:r>
            <a:r>
              <a:rPr lang="en-US" altLang="ko-KR" sz="1100" b="1" dirty="0"/>
              <a:t>("MQTT");</a:t>
            </a:r>
          </a:p>
          <a:p>
            <a:r>
              <a:rPr lang="en-US" altLang="ko-KR" sz="1100" b="1" dirty="0"/>
              <a:t>		</a:t>
            </a:r>
            <a:r>
              <a:rPr lang="en-US" altLang="ko-KR" sz="1100" b="1" dirty="0" err="1"/>
              <a:t>comboBox.addItem</a:t>
            </a:r>
            <a:r>
              <a:rPr lang="en-US" altLang="ko-KR" sz="1100" b="1" dirty="0"/>
              <a:t>("CoAP");</a:t>
            </a:r>
          </a:p>
          <a:p>
            <a:r>
              <a:rPr lang="en-US" altLang="ko-KR" sz="1100" b="1" dirty="0"/>
              <a:t>		</a:t>
            </a:r>
            <a:r>
              <a:rPr lang="en-US" altLang="ko-KR" sz="1100" b="1" dirty="0" err="1"/>
              <a:t>comboBox.addItem</a:t>
            </a:r>
            <a:r>
              <a:rPr lang="en-US" altLang="ko-KR" sz="1100" b="1" dirty="0"/>
              <a:t>("UDP");</a:t>
            </a:r>
          </a:p>
          <a:p>
            <a:r>
              <a:rPr lang="en-US" altLang="ko-KR" sz="1100" b="1" dirty="0"/>
              <a:t>		</a:t>
            </a:r>
            <a:r>
              <a:rPr lang="en-US" altLang="ko-KR" sz="1100" b="1" dirty="0" err="1"/>
              <a:t>comboBox.addItem</a:t>
            </a:r>
            <a:r>
              <a:rPr lang="en-US" altLang="ko-KR" sz="1100" b="1" dirty="0"/>
              <a:t>("BOTH");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..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}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97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400" b="1" dirty="0"/>
              <a:t>GUI : </a:t>
            </a:r>
            <a:r>
              <a:rPr lang="en-US" altLang="ko-KR" sz="2400" b="1" dirty="0" err="1"/>
              <a:t>MainFrame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778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MainFrame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Class : </a:t>
            </a:r>
            <a:r>
              <a:rPr lang="ko-KR" altLang="en-US" dirty="0" smtClean="0"/>
              <a:t>가격 정보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등록된 </a:t>
            </a:r>
            <a:r>
              <a:rPr lang="en-US" altLang="ko-KR" dirty="0" smtClean="0"/>
              <a:t>EMA </a:t>
            </a:r>
            <a:r>
              <a:rPr lang="ko-KR" altLang="en-US" dirty="0" smtClean="0"/>
              <a:t>정보 </a:t>
            </a:r>
            <a:r>
              <a:rPr lang="en-US" altLang="ko-KR" dirty="0" smtClean="0"/>
              <a:t>CFG </a:t>
            </a:r>
            <a:r>
              <a:rPr lang="ko-KR" altLang="en-US" dirty="0" smtClean="0"/>
              <a:t>파일을 가져오는 함수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020" y="1710100"/>
            <a:ext cx="8229600" cy="53399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endParaRPr lang="en-US" altLang="ko-KR" sz="1100" b="1" dirty="0" smtClean="0"/>
          </a:p>
          <a:p>
            <a:r>
              <a:rPr lang="en-US" altLang="ko-KR" sz="1100" b="1" dirty="0" smtClean="0"/>
              <a:t>public </a:t>
            </a:r>
            <a:r>
              <a:rPr lang="en-US" altLang="ko-KR" sz="1100" b="1" dirty="0" err="1" smtClean="0"/>
              <a:t>MainFrame</a:t>
            </a:r>
            <a:r>
              <a:rPr lang="en-US" altLang="ko-KR" sz="1100" b="1" dirty="0" smtClean="0"/>
              <a:t>() {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가격정보를 가져오는 함수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rdbtnmntmNewRadioItem_1.addActionListener(new </a:t>
            </a:r>
            <a:r>
              <a:rPr lang="en-US" altLang="ko-KR" sz="1100" b="1" dirty="0" err="1"/>
              <a:t>ActionListener</a:t>
            </a:r>
            <a:r>
              <a:rPr lang="en-US" altLang="ko-KR" sz="1100" b="1" dirty="0"/>
              <a:t>() {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@</a:t>
            </a:r>
            <a:r>
              <a:rPr lang="en-US" altLang="ko-KR" sz="1100" b="1" dirty="0"/>
              <a:t>Override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public </a:t>
            </a:r>
            <a:r>
              <a:rPr lang="en-US" altLang="ko-KR" sz="1100" b="1" dirty="0"/>
              <a:t>void </a:t>
            </a:r>
            <a:r>
              <a:rPr lang="en-US" altLang="ko-KR" sz="1100" b="1" dirty="0" err="1"/>
              <a:t>actionPerformed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ActionEvent</a:t>
            </a:r>
            <a:r>
              <a:rPr lang="en-US" altLang="ko-KR" sz="1100" b="1" dirty="0"/>
              <a:t> arg0) {</a:t>
            </a:r>
          </a:p>
          <a:p>
            <a:r>
              <a:rPr lang="en-US" altLang="ko-KR" sz="1100" b="1" dirty="0"/>
              <a:t>		// TODO Auto-generated method stub</a:t>
            </a:r>
          </a:p>
          <a:p>
            <a:r>
              <a:rPr lang="en-US" altLang="ko-KR" sz="1100" b="1" dirty="0"/>
              <a:t>		</a:t>
            </a:r>
            <a:r>
              <a:rPr lang="en-US" altLang="ko-KR" sz="1100" b="1" dirty="0" smtClean="0"/>
              <a:t>if </a:t>
            </a:r>
            <a:r>
              <a:rPr lang="en-US" altLang="ko-KR" sz="1100" b="1" dirty="0"/>
              <a:t>(rdbtnmntmNewRadioItem_1.isSelected()) {</a:t>
            </a:r>
          </a:p>
          <a:p>
            <a:r>
              <a:rPr lang="en-US" altLang="ko-KR" sz="1100" b="1" dirty="0"/>
              <a:t>			</a:t>
            </a:r>
            <a:r>
              <a:rPr lang="en-US" altLang="ko-KR" sz="1100" b="1" dirty="0" err="1"/>
              <a:t>rdbtnmntmNewRadioItem.setSelected</a:t>
            </a:r>
            <a:r>
              <a:rPr lang="en-US" altLang="ko-KR" sz="1100" b="1" dirty="0"/>
              <a:t>(false);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			</a:t>
            </a:r>
            <a:r>
              <a:rPr lang="en-US" altLang="ko-KR" sz="1100" b="1" dirty="0" err="1"/>
              <a:t>JFileChooser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jfc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JFileChooser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FileSystemView.getFileSystemView</a:t>
            </a:r>
            <a:r>
              <a:rPr lang="en-US" altLang="ko-KR" sz="1100" b="1" dirty="0"/>
              <a:t>().</a:t>
            </a:r>
            <a:r>
              <a:rPr lang="en-US" altLang="ko-KR" sz="1100" b="1" dirty="0" err="1"/>
              <a:t>getHomeDirectory</a:t>
            </a:r>
            <a:r>
              <a:rPr lang="en-US" altLang="ko-KR" sz="1100" b="1" dirty="0"/>
              <a:t>());</a:t>
            </a:r>
          </a:p>
          <a:p>
            <a:r>
              <a:rPr lang="en-US" altLang="ko-KR" sz="1100" b="1" dirty="0"/>
              <a:t>			</a:t>
            </a:r>
            <a:r>
              <a:rPr lang="en-US" altLang="ko-KR" sz="1100" b="1" dirty="0" err="1"/>
              <a:t>jfc.setDialogTitle</a:t>
            </a:r>
            <a:r>
              <a:rPr lang="en-US" altLang="ko-KR" sz="1100" b="1" dirty="0"/>
              <a:t>("Select an configuration file");</a:t>
            </a:r>
          </a:p>
          <a:p>
            <a:r>
              <a:rPr lang="en-US" altLang="ko-KR" sz="1100" b="1" dirty="0"/>
              <a:t>			</a:t>
            </a:r>
            <a:r>
              <a:rPr lang="en-US" altLang="ko-KR" sz="1100" b="1" dirty="0" err="1"/>
              <a:t>jfc.setAcceptAllFileFilterUsed</a:t>
            </a:r>
            <a:r>
              <a:rPr lang="en-US" altLang="ko-KR" sz="1100" b="1" dirty="0"/>
              <a:t>(false);</a:t>
            </a:r>
          </a:p>
          <a:p>
            <a:r>
              <a:rPr lang="en-US" altLang="ko-KR" sz="1100" b="1" dirty="0"/>
              <a:t>			</a:t>
            </a:r>
            <a:r>
              <a:rPr lang="en-US" altLang="ko-KR" sz="1100" b="1" dirty="0" err="1"/>
              <a:t>FileNameExtensionFilter</a:t>
            </a:r>
            <a:r>
              <a:rPr lang="en-US" altLang="ko-KR" sz="1100" b="1" dirty="0"/>
              <a:t> filter = new </a:t>
            </a:r>
            <a:r>
              <a:rPr lang="en-US" altLang="ko-KR" sz="1100" b="1" dirty="0" err="1"/>
              <a:t>FileNameExtensionFilter</a:t>
            </a:r>
            <a:r>
              <a:rPr lang="en-US" altLang="ko-KR" sz="1100" b="1" dirty="0"/>
              <a:t>(".</a:t>
            </a:r>
            <a:r>
              <a:rPr lang="en-US" altLang="ko-KR" sz="1100" b="1" dirty="0" err="1"/>
              <a:t>cfg</a:t>
            </a:r>
            <a:r>
              <a:rPr lang="en-US" altLang="ko-KR" sz="1100" b="1" dirty="0"/>
              <a:t> files", "</a:t>
            </a:r>
            <a:r>
              <a:rPr lang="en-US" altLang="ko-KR" sz="1100" b="1" dirty="0" err="1"/>
              <a:t>cfg</a:t>
            </a:r>
            <a:r>
              <a:rPr lang="en-US" altLang="ko-KR" sz="1100" b="1" dirty="0"/>
              <a:t>", "CFG");</a:t>
            </a:r>
          </a:p>
          <a:p>
            <a:r>
              <a:rPr lang="en-US" altLang="ko-KR" sz="1100" b="1" dirty="0"/>
              <a:t>			</a:t>
            </a:r>
            <a:r>
              <a:rPr lang="en-US" altLang="ko-KR" sz="1100" b="1" dirty="0" err="1"/>
              <a:t>jfc.addChoosableFileFilter</a:t>
            </a:r>
            <a:r>
              <a:rPr lang="en-US" altLang="ko-KR" sz="1100" b="1" dirty="0"/>
              <a:t>(filter);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			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returnValue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jfc.showOpenDialog</a:t>
            </a:r>
            <a:r>
              <a:rPr lang="en-US" altLang="ko-KR" sz="1100" b="1" dirty="0"/>
              <a:t>(null);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			if (</a:t>
            </a:r>
            <a:r>
              <a:rPr lang="en-US" altLang="ko-KR" sz="1100" b="1" dirty="0" err="1"/>
              <a:t>returnValue</a:t>
            </a:r>
            <a:r>
              <a:rPr lang="en-US" altLang="ko-KR" sz="1100" b="1" dirty="0"/>
              <a:t> == </a:t>
            </a:r>
            <a:r>
              <a:rPr lang="en-US" altLang="ko-KR" sz="1100" b="1" dirty="0" err="1"/>
              <a:t>JFileChooser.APPROVE_OPTION</a:t>
            </a:r>
            <a:r>
              <a:rPr lang="en-US" altLang="ko-KR" sz="1100" b="1" dirty="0" smtClean="0"/>
              <a:t>)</a:t>
            </a:r>
            <a:r>
              <a:rPr lang="en-US" altLang="ko-KR" sz="1100" b="1" dirty="0"/>
              <a:t>					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RealTimePriceFileReader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jfc.getSelectedFile</a:t>
            </a:r>
            <a:r>
              <a:rPr lang="en-US" altLang="ko-KR" sz="1100" b="1" dirty="0"/>
              <a:t>().</a:t>
            </a:r>
            <a:r>
              <a:rPr lang="en-US" altLang="ko-KR" sz="1100" b="1" dirty="0" err="1"/>
              <a:t>getPath</a:t>
            </a:r>
            <a:r>
              <a:rPr lang="en-US" altLang="ko-KR" sz="1100" b="1" dirty="0"/>
              <a:t>());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				}</a:t>
            </a:r>
          </a:p>
          <a:p>
            <a:r>
              <a:rPr lang="en-US" altLang="ko-KR" sz="1100" b="1" dirty="0"/>
              <a:t>			}</a:t>
            </a:r>
          </a:p>
          <a:p>
            <a:r>
              <a:rPr lang="en-US" altLang="ko-KR" sz="1100" b="1" dirty="0"/>
              <a:t>		}); 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..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}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13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GUI </a:t>
            </a:r>
            <a:r>
              <a:rPr lang="en-US" altLang="ko-KR" sz="2500" b="1" dirty="0" smtClean="0"/>
              <a:t>: </a:t>
            </a:r>
            <a:r>
              <a:rPr lang="en-US" altLang="ko-KR" sz="2800" b="1" dirty="0" err="1" smtClean="0"/>
              <a:t>MainFrame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553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Initial </a:t>
            </a:r>
            <a:r>
              <a:rPr lang="en-US" altLang="ko-KR" dirty="0" smtClean="0"/>
              <a:t>Class : IP </a:t>
            </a:r>
            <a:r>
              <a:rPr lang="ko-KR" altLang="en-US" dirty="0" smtClean="0"/>
              <a:t>설정 및 프로토콜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프로파일 설정 </a:t>
            </a:r>
            <a:r>
              <a:rPr lang="en-US" altLang="ko-KR" dirty="0" smtClean="0"/>
              <a:t>GUI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020" y="1710100"/>
            <a:ext cx="8229600" cy="432426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endParaRPr lang="en-US" altLang="ko-KR" sz="1100" b="1" dirty="0"/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GUI </a:t>
            </a:r>
            <a:r>
              <a:rPr lang="ko-KR" altLang="en-US" sz="1100" b="1" dirty="0" err="1" smtClean="0">
                <a:solidFill>
                  <a:srgbClr val="FF0000"/>
                </a:solidFill>
              </a:rPr>
              <a:t>빌드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 함수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public </a:t>
            </a:r>
            <a:r>
              <a:rPr lang="en-US" altLang="ko-KR" sz="1100" b="1" dirty="0"/>
              <a:t>Initial() </a:t>
            </a:r>
            <a:r>
              <a:rPr lang="en-US" altLang="ko-KR" sz="1100" b="1" dirty="0" smtClean="0"/>
              <a:t>{</a:t>
            </a:r>
            <a:endParaRPr lang="en-US" altLang="ko-KR" sz="1100" b="1" dirty="0"/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// </a:t>
            </a:r>
            <a:r>
              <a:rPr lang="en-US" altLang="ko-KR" sz="1100" b="1" dirty="0"/>
              <a:t>setting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setTitle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MIREnergy</a:t>
            </a:r>
            <a:r>
              <a:rPr lang="en-US" altLang="ko-KR" sz="1100" b="1" dirty="0"/>
              <a:t> Management System");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setSize</a:t>
            </a:r>
            <a:r>
              <a:rPr lang="en-US" altLang="ko-KR" sz="1100" b="1" dirty="0" smtClean="0"/>
              <a:t>(326</a:t>
            </a:r>
            <a:r>
              <a:rPr lang="en-US" altLang="ko-KR" sz="1100" b="1" dirty="0"/>
              <a:t>, 614);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setResizable</a:t>
            </a:r>
            <a:r>
              <a:rPr lang="en-US" altLang="ko-KR" sz="1100" b="1" dirty="0" smtClean="0"/>
              <a:t>(false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setLocation</a:t>
            </a:r>
            <a:r>
              <a:rPr lang="en-US" altLang="ko-KR" sz="1100" b="1" dirty="0" smtClean="0"/>
              <a:t>(800</a:t>
            </a:r>
            <a:r>
              <a:rPr lang="en-US" altLang="ko-KR" sz="1100" b="1" dirty="0"/>
              <a:t>, 450);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setDefaultCloseOperation</a:t>
            </a:r>
            <a:r>
              <a:rPr lang="en-US" altLang="ko-KR" sz="1100" b="1" dirty="0" smtClean="0"/>
              <a:t>(EXIT_ON_CLOSE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setLocationRelativeTo</a:t>
            </a:r>
            <a:r>
              <a:rPr lang="en-US" altLang="ko-KR" sz="1100" b="1" dirty="0" smtClean="0"/>
              <a:t>(null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// </a:t>
            </a:r>
            <a:r>
              <a:rPr lang="en-US" altLang="ko-KR" sz="1100" b="1" dirty="0"/>
              <a:t>panel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JPanel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panel = new </a:t>
            </a:r>
            <a:r>
              <a:rPr lang="en-US" altLang="ko-KR" sz="1100" b="1" dirty="0" err="1"/>
              <a:t>JPanel</a:t>
            </a:r>
            <a:r>
              <a:rPr lang="en-US" altLang="ko-KR" sz="1100" b="1" dirty="0"/>
              <a:t>();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placeLoginPanel</a:t>
            </a:r>
            <a:r>
              <a:rPr lang="en-US" altLang="ko-KR" sz="1100" b="1" dirty="0" smtClean="0"/>
              <a:t>(panel</a:t>
            </a:r>
            <a:r>
              <a:rPr lang="en-US" altLang="ko-KR" sz="1100" b="1" dirty="0"/>
              <a:t>);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// </a:t>
            </a:r>
            <a:r>
              <a:rPr lang="en-US" altLang="ko-KR" sz="1100" b="1" dirty="0"/>
              <a:t>add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getContentPane</a:t>
            </a:r>
            <a:r>
              <a:rPr lang="en-US" altLang="ko-KR" sz="1100" b="1" dirty="0"/>
              <a:t>().add(panel);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JPanel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panel_1 = new </a:t>
            </a:r>
            <a:r>
              <a:rPr lang="en-US" altLang="ko-KR" sz="1100" b="1" dirty="0" err="1"/>
              <a:t>JPanel</a:t>
            </a:r>
            <a:r>
              <a:rPr lang="en-US" altLang="ko-KR" sz="1100" b="1" dirty="0"/>
              <a:t>();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panel_1.setBorder(new </a:t>
            </a:r>
            <a:r>
              <a:rPr lang="en-US" altLang="ko-KR" sz="1100" b="1" dirty="0" err="1"/>
              <a:t>EtchedBorder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EtchedBorder.LOWERED</a:t>
            </a:r>
            <a:r>
              <a:rPr lang="en-US" altLang="ko-KR" sz="1100" b="1" dirty="0"/>
              <a:t>, null, null));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panel_1.setBounds(12</a:t>
            </a:r>
            <a:r>
              <a:rPr lang="en-US" altLang="ko-KR" sz="1100" b="1" dirty="0"/>
              <a:t>, 66, 298, 118);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/>
              <a:t>p</a:t>
            </a:r>
            <a:r>
              <a:rPr lang="en-US" altLang="ko-KR" sz="1100" b="1" dirty="0" err="1" smtClean="0"/>
              <a:t>anel.add</a:t>
            </a:r>
            <a:r>
              <a:rPr lang="en-US" altLang="ko-KR" sz="1100" b="1" dirty="0" smtClean="0"/>
              <a:t>(panel_1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panel_1.setLayout(null);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..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}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39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5. Message Flow of EMS-VTN(UDP)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 bwMode="auto">
          <a:xfrm>
            <a:off x="1233027" y="1430147"/>
            <a:ext cx="1440000" cy="36000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</a:rPr>
              <a:t>EMS</a:t>
            </a:r>
            <a:endParaRPr kumimoji="0" lang="ko-KR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6470973" y="1430147"/>
            <a:ext cx="1440000" cy="36000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VTN</a:t>
            </a:r>
            <a:endParaRPr kumimoji="0" lang="ko-KR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4" name="직선 연결선 13"/>
          <p:cNvCxnSpPr>
            <a:stCxn id="5" idx="2"/>
          </p:cNvCxnSpPr>
          <p:nvPr/>
        </p:nvCxnSpPr>
        <p:spPr bwMode="auto">
          <a:xfrm>
            <a:off x="1953027" y="1790147"/>
            <a:ext cx="0" cy="468000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>
            <a:stCxn id="8" idx="2"/>
          </p:cNvCxnSpPr>
          <p:nvPr/>
        </p:nvCxnSpPr>
        <p:spPr bwMode="auto">
          <a:xfrm>
            <a:off x="7190973" y="1790147"/>
            <a:ext cx="0" cy="463750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화살표 연결선 24"/>
          <p:cNvCxnSpPr/>
          <p:nvPr/>
        </p:nvCxnSpPr>
        <p:spPr bwMode="auto">
          <a:xfrm>
            <a:off x="1944317" y="2608363"/>
            <a:ext cx="525600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6" name="직선 화살표 연결선 25"/>
          <p:cNvCxnSpPr/>
          <p:nvPr/>
        </p:nvCxnSpPr>
        <p:spPr bwMode="auto">
          <a:xfrm>
            <a:off x="1953026" y="2983966"/>
            <a:ext cx="523800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1944934" y="3830811"/>
            <a:ext cx="525600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463148" y="2292889"/>
            <a:ext cx="2217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/>
              <a:t>CreatedVTNPartyRegistration</a:t>
            </a:r>
            <a:endParaRPr lang="ko-KR" altLang="en-US" sz="1200" b="1" dirty="0"/>
          </a:p>
        </p:txBody>
      </p:sp>
      <p:cxnSp>
        <p:nvCxnSpPr>
          <p:cNvPr id="43" name="직선 화살표 연결선 42"/>
          <p:cNvCxnSpPr/>
          <p:nvPr/>
        </p:nvCxnSpPr>
        <p:spPr bwMode="auto">
          <a:xfrm>
            <a:off x="1953026" y="4195476"/>
            <a:ext cx="523800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직선 화살표 연결선 52"/>
          <p:cNvCxnSpPr/>
          <p:nvPr/>
        </p:nvCxnSpPr>
        <p:spPr bwMode="auto">
          <a:xfrm>
            <a:off x="1944317" y="6045354"/>
            <a:ext cx="525600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9" name="직선 화살표 연결선 48"/>
          <p:cNvCxnSpPr/>
          <p:nvPr/>
        </p:nvCxnSpPr>
        <p:spPr bwMode="auto">
          <a:xfrm>
            <a:off x="1953026" y="6410019"/>
            <a:ext cx="523800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3292425" y="2658398"/>
            <a:ext cx="255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/>
              <a:t>CreatedVTNPartyRegistrationACK</a:t>
            </a:r>
            <a:endParaRPr lang="ko-KR" altLang="en-US" sz="1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142242" y="3517025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/>
              <a:t>vtnReport</a:t>
            </a:r>
            <a:endParaRPr lang="ko-KR" altLang="en-US" sz="12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971523" y="3882534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/>
              <a:t>vtnReportACK</a:t>
            </a:r>
            <a:endParaRPr lang="ko-KR" altLang="en-US" sz="1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471959" y="5733256"/>
            <a:ext cx="22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/>
              <a:t>DestroyVTNPartyRegistration</a:t>
            </a:r>
            <a:endParaRPr lang="ko-KR" altLang="en-US" sz="1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3301240" y="6098765"/>
            <a:ext cx="2541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/>
              <a:t>DestroyVTNPartyRegistrationACK</a:t>
            </a:r>
            <a:endParaRPr lang="ko-KR" altLang="en-US" sz="1200" b="1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1331640" y="1916832"/>
            <a:ext cx="6480720" cy="144016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8430" y="2446777"/>
            <a:ext cx="14029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Registration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 bwMode="auto">
          <a:xfrm>
            <a:off x="1331640" y="3399806"/>
            <a:ext cx="6480720" cy="107375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96336" y="3855579"/>
            <a:ext cx="1550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Status Report</a:t>
            </a:r>
            <a:endParaRPr lang="ko-KR" altLang="en-US" b="1" dirty="0"/>
          </a:p>
        </p:txBody>
      </p:sp>
      <p:cxnSp>
        <p:nvCxnSpPr>
          <p:cNvPr id="36" name="직선 화살표 연결선 35"/>
          <p:cNvCxnSpPr/>
          <p:nvPr/>
        </p:nvCxnSpPr>
        <p:spPr bwMode="auto">
          <a:xfrm>
            <a:off x="1980296" y="5253266"/>
            <a:ext cx="525600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>
            <a:off x="1989005" y="5617931"/>
            <a:ext cx="523800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602521" y="4941168"/>
            <a:ext cx="2010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/>
              <a:t>ControlMessage</a:t>
            </a:r>
            <a:r>
              <a:rPr lang="en-US" altLang="ko-KR" sz="1200" b="1" dirty="0" smtClean="0"/>
              <a:t>(undefined)</a:t>
            </a:r>
            <a:endParaRPr lang="ko-KR" alt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431801" y="5306677"/>
            <a:ext cx="2352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 smtClean="0"/>
              <a:t>ControlMessageACK</a:t>
            </a:r>
            <a:r>
              <a:rPr lang="en-US" altLang="ko-KR" sz="1200" b="1" dirty="0" smtClean="0"/>
              <a:t>(undefined)</a:t>
            </a:r>
            <a:endParaRPr lang="ko-KR" altLang="en-US" sz="1200" b="1" dirty="0"/>
          </a:p>
        </p:txBody>
      </p:sp>
      <p:sp>
        <p:nvSpPr>
          <p:cNvPr id="40" name="직사각형 39"/>
          <p:cNvSpPr/>
          <p:nvPr/>
        </p:nvSpPr>
        <p:spPr bwMode="auto">
          <a:xfrm>
            <a:off x="1331640" y="4826347"/>
            <a:ext cx="6480720" cy="83490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07591" y="5085184"/>
            <a:ext cx="17729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Control (</a:t>
            </a:r>
            <a:r>
              <a:rPr lang="en-US" altLang="ko-KR" b="1" dirty="0" smtClean="0">
                <a:solidFill>
                  <a:srgbClr val="C00000"/>
                </a:solidFill>
              </a:rPr>
              <a:t>future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 bwMode="auto">
          <a:xfrm>
            <a:off x="1331640" y="5733256"/>
            <a:ext cx="6480720" cy="83490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24328" y="5982009"/>
            <a:ext cx="16039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Deregistration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5420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ko-KR" altLang="en-US" sz="2400" dirty="0"/>
              <a:t>스마트 </a:t>
            </a:r>
            <a:r>
              <a:rPr lang="ko-KR" altLang="en-US" sz="2400" dirty="0" err="1" smtClean="0"/>
              <a:t>에너지홈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환경</a:t>
            </a:r>
            <a:endParaRPr lang="en-US" altLang="ko-KR" sz="2400" dirty="0"/>
          </a:p>
          <a:p>
            <a:pPr lvl="1"/>
            <a:r>
              <a:rPr lang="ko-KR" altLang="en-US" sz="2000" dirty="0"/>
              <a:t>에너지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서비스를 제공하기 위한 </a:t>
            </a:r>
            <a:r>
              <a:rPr lang="ko-KR" altLang="en-US" sz="2000" dirty="0" smtClean="0">
                <a:solidFill>
                  <a:srgbClr val="FF0000"/>
                </a:solidFill>
              </a:rPr>
              <a:t>스마트 에너지 홈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환경은 </a:t>
            </a:r>
            <a:r>
              <a:rPr lang="en-US" altLang="ko-KR" sz="2000" dirty="0" smtClean="0">
                <a:solidFill>
                  <a:srgbClr val="FF0000"/>
                </a:solidFill>
              </a:rPr>
              <a:t>EMA</a:t>
            </a:r>
            <a:r>
              <a:rPr lang="ko-KR" altLang="en-US" sz="2000" dirty="0" smtClean="0"/>
              <a:t>가 </a:t>
            </a:r>
            <a:r>
              <a:rPr lang="ko-KR" altLang="en-US" sz="2000" dirty="0"/>
              <a:t>관리하는 </a:t>
            </a:r>
            <a:r>
              <a:rPr lang="ko-KR" altLang="en-US" sz="2000" dirty="0">
                <a:solidFill>
                  <a:srgbClr val="FF0000"/>
                </a:solidFill>
              </a:rPr>
              <a:t>디바이스의 그룹</a:t>
            </a:r>
            <a:r>
              <a:rPr lang="ko-KR" altLang="en-US" sz="2000" dirty="0"/>
              <a:t>과 상위의 서비스를 제공해 주는 </a:t>
            </a:r>
            <a:r>
              <a:rPr lang="ko-KR" altLang="en-US" sz="2000" dirty="0">
                <a:solidFill>
                  <a:srgbClr val="FF0000"/>
                </a:solidFill>
              </a:rPr>
              <a:t>서비스 제공자</a:t>
            </a:r>
            <a:r>
              <a:rPr lang="ko-KR" altLang="en-US" sz="2000" dirty="0"/>
              <a:t>로 구분된다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smtClean="0">
                <a:solidFill>
                  <a:srgbClr val="FF0000"/>
                </a:solidFill>
              </a:rPr>
              <a:t>EMA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하위에는 </a:t>
            </a:r>
            <a:r>
              <a:rPr lang="en-US" altLang="ko-KR" sz="2000" dirty="0">
                <a:solidFill>
                  <a:srgbClr val="FF0000"/>
                </a:solidFill>
              </a:rPr>
              <a:t>G-con, MQTT</a:t>
            </a:r>
            <a:r>
              <a:rPr lang="en-US" altLang="ko-KR" sz="2000" dirty="0"/>
              <a:t>(MQ Telemetry Transport), </a:t>
            </a:r>
            <a:r>
              <a:rPr lang="en-US" altLang="ko-KR" sz="2000" dirty="0" err="1">
                <a:solidFill>
                  <a:srgbClr val="FF0000"/>
                </a:solidFill>
              </a:rPr>
              <a:t>CoAP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Constained</a:t>
            </a:r>
            <a:r>
              <a:rPr lang="en-US" altLang="ko-KR" sz="2000" dirty="0"/>
              <a:t> Application Protocol)</a:t>
            </a:r>
            <a:r>
              <a:rPr lang="ko-KR" altLang="en-US" sz="2000" dirty="0"/>
              <a:t>등과 같이 </a:t>
            </a:r>
            <a:r>
              <a:rPr lang="ko-KR" altLang="en-US" sz="2000" dirty="0" smtClean="0"/>
              <a:t>여러 가지 </a:t>
            </a:r>
            <a:r>
              <a:rPr lang="ko-KR" altLang="en-US" sz="2000" dirty="0"/>
              <a:t>프로토콜로 구성된 디바이스의 그룹이 있고 이는 각각 </a:t>
            </a:r>
            <a:r>
              <a:rPr lang="ko-KR" altLang="en-US" sz="2000" dirty="0" err="1">
                <a:solidFill>
                  <a:srgbClr val="FF0000"/>
                </a:solidFill>
              </a:rPr>
              <a:t>아두이노와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라즈베리파이</a:t>
            </a:r>
            <a:r>
              <a:rPr lang="ko-KR" altLang="en-US" sz="2000" dirty="0"/>
              <a:t> 등으로 구현되어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상위 서비스 제공자는 </a:t>
            </a:r>
            <a:r>
              <a:rPr lang="en-US" altLang="ko-KR" sz="2000" dirty="0">
                <a:solidFill>
                  <a:srgbClr val="FF0000"/>
                </a:solidFill>
              </a:rPr>
              <a:t>VTN, EMS, Utility</a:t>
            </a:r>
            <a:r>
              <a:rPr lang="ko-KR" altLang="en-US" sz="2000" dirty="0"/>
              <a:t>등으로 구성되어 있으며 이들은 각각 에너지 소비에 대한 전략을 가지고 </a:t>
            </a:r>
            <a:r>
              <a:rPr lang="en-US" altLang="ko-KR" sz="2000" dirty="0" smtClean="0">
                <a:solidFill>
                  <a:srgbClr val="FF0000"/>
                </a:solidFill>
              </a:rPr>
              <a:t>EMA</a:t>
            </a:r>
            <a:r>
              <a:rPr lang="ko-KR" altLang="en-US" sz="2000" dirty="0" smtClean="0"/>
              <a:t>에게 </a:t>
            </a:r>
            <a:r>
              <a:rPr lang="ko-KR" altLang="en-US" sz="2000" dirty="0"/>
              <a:t>서비스를 제공해주는 역할을 한다</a:t>
            </a:r>
            <a:r>
              <a:rPr lang="en-US" altLang="ko-KR" sz="2000" dirty="0"/>
              <a:t>.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3-1. </a:t>
            </a:r>
            <a:r>
              <a:rPr lang="ko-KR" altLang="en-US" b="1" dirty="0" smtClean="0"/>
              <a:t>스마트 에너지 홈 환경</a:t>
            </a:r>
            <a:endParaRPr 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63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304800"/>
            <a:ext cx="8964488" cy="838200"/>
          </a:xfrm>
        </p:spPr>
        <p:txBody>
          <a:bodyPr/>
          <a:lstStyle/>
          <a:p>
            <a:r>
              <a:rPr lang="en-US" altLang="ko-KR" b="1" dirty="0"/>
              <a:t>5. Message </a:t>
            </a:r>
            <a:r>
              <a:rPr lang="en-US" altLang="ko-KR" b="1" dirty="0" smtClean="0"/>
              <a:t>Flow of VTN-VEN(Registration)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1324532" y="1340768"/>
            <a:ext cx="6415820" cy="5328592"/>
            <a:chOff x="2757027" y="960405"/>
            <a:chExt cx="6677946" cy="6836152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2757027" y="1430147"/>
              <a:ext cx="1440000" cy="360000"/>
            </a:xfrm>
            <a:prstGeom prst="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dirty="0" smtClean="0">
                  <a:latin typeface="Arial Black" panose="020B0A04020102020204" pitchFamily="34" charset="0"/>
                  <a:ea typeface="굴림" pitchFamily="50" charset="-127"/>
                </a:rPr>
                <a:t>VTN</a:t>
              </a:r>
              <a:endParaRPr lang="ko-KR" altLang="en-US" sz="1500" dirty="0">
                <a:latin typeface="Arial Black" panose="020B0A04020102020204" pitchFamily="34" charset="0"/>
                <a:ea typeface="굴림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7994973" y="1430147"/>
              <a:ext cx="1440000" cy="360000"/>
            </a:xfrm>
            <a:prstGeom prst="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dirty="0" smtClean="0">
                  <a:latin typeface="Arial Black" panose="020B0A04020102020204" pitchFamily="34" charset="0"/>
                  <a:ea typeface="굴림" pitchFamily="50" charset="-127"/>
                </a:rPr>
                <a:t>VEN</a:t>
              </a:r>
              <a:endParaRPr lang="ko-KR" altLang="en-US" sz="1500" dirty="0">
                <a:latin typeface="Arial Black" panose="020B0A04020102020204" pitchFamily="34" charset="0"/>
                <a:ea typeface="굴림" pitchFamily="50" charset="-127"/>
              </a:endParaRPr>
            </a:p>
          </p:txBody>
        </p:sp>
        <p:cxnSp>
          <p:nvCxnSpPr>
            <p:cNvPr id="95" name="직선 연결선 94"/>
            <p:cNvCxnSpPr>
              <a:stCxn id="93" idx="2"/>
            </p:cNvCxnSpPr>
            <p:nvPr/>
          </p:nvCxnSpPr>
          <p:spPr bwMode="auto">
            <a:xfrm>
              <a:off x="3477027" y="1790147"/>
              <a:ext cx="0" cy="600641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>
              <a:stCxn id="94" idx="2"/>
            </p:cNvCxnSpPr>
            <p:nvPr/>
          </p:nvCxnSpPr>
          <p:spPr bwMode="auto">
            <a:xfrm>
              <a:off x="8714973" y="1790147"/>
              <a:ext cx="0" cy="600641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화살표 연결선 96"/>
            <p:cNvCxnSpPr/>
            <p:nvPr/>
          </p:nvCxnSpPr>
          <p:spPr bwMode="auto">
            <a:xfrm>
              <a:off x="3468317" y="2412653"/>
              <a:ext cx="5256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98" name="직선 화살표 연결선 97"/>
            <p:cNvCxnSpPr/>
            <p:nvPr/>
          </p:nvCxnSpPr>
          <p:spPr bwMode="auto">
            <a:xfrm>
              <a:off x="3477026" y="2777318"/>
              <a:ext cx="5238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직선 화살표 연결선 98"/>
            <p:cNvCxnSpPr/>
            <p:nvPr/>
          </p:nvCxnSpPr>
          <p:spPr bwMode="auto">
            <a:xfrm>
              <a:off x="3468934" y="3438546"/>
              <a:ext cx="5256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100" name="TextBox 99"/>
            <p:cNvSpPr txBox="1"/>
            <p:nvPr/>
          </p:nvSpPr>
          <p:spPr>
            <a:xfrm>
              <a:off x="4902788" y="2097179"/>
              <a:ext cx="2386432" cy="342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QueryRegistration</a:t>
              </a:r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직선 화살표 연결선 100"/>
            <p:cNvCxnSpPr/>
            <p:nvPr/>
          </p:nvCxnSpPr>
          <p:spPr bwMode="auto">
            <a:xfrm>
              <a:off x="3477026" y="3803211"/>
              <a:ext cx="5238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직선 화살표 연결선 101"/>
            <p:cNvCxnSpPr/>
            <p:nvPr/>
          </p:nvCxnSpPr>
          <p:spPr bwMode="auto">
            <a:xfrm>
              <a:off x="3468317" y="4439726"/>
              <a:ext cx="5256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03" name="직선 화살표 연결선 102"/>
            <p:cNvCxnSpPr/>
            <p:nvPr/>
          </p:nvCxnSpPr>
          <p:spPr bwMode="auto">
            <a:xfrm>
              <a:off x="3477026" y="4804391"/>
              <a:ext cx="5238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" name="TextBox 103"/>
            <p:cNvSpPr txBox="1"/>
            <p:nvPr/>
          </p:nvSpPr>
          <p:spPr>
            <a:xfrm>
              <a:off x="4030367" y="2462688"/>
              <a:ext cx="4131279" cy="342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CreatedPartyRegistration</a:t>
              </a:r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(VTN Info)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097062" y="3124759"/>
              <a:ext cx="3997889" cy="342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CreatePartyRegistration</a:t>
              </a:r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(VEN Info)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030375" y="3490269"/>
              <a:ext cx="4131279" cy="342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CreatedPartyRegistration</a:t>
              </a:r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(VTN Info)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050053" y="4127628"/>
              <a:ext cx="4091915" cy="342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RegisterReport</a:t>
              </a:r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(METADATA report)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13175" y="4493138"/>
              <a:ext cx="2165658" cy="342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RegistredReport</a:t>
              </a:r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103" y="960405"/>
              <a:ext cx="343845" cy="299371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608" y="964594"/>
              <a:ext cx="339033" cy="295182"/>
            </a:xfrm>
            <a:prstGeom prst="rect">
              <a:avLst/>
            </a:prstGeom>
          </p:spPr>
        </p:pic>
      </p:grpSp>
      <p:sp>
        <p:nvSpPr>
          <p:cNvPr id="122" name="직사각형 121"/>
          <p:cNvSpPr/>
          <p:nvPr/>
        </p:nvSpPr>
        <p:spPr bwMode="auto">
          <a:xfrm>
            <a:off x="1331640" y="2204864"/>
            <a:ext cx="6336704" cy="2520280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9762" y="3187325"/>
            <a:ext cx="14029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Registration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39048" y="4860449"/>
            <a:ext cx="848142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Above Registration Message Flow is Push(MQTT, UDP) and Pull(MQTT, CoAP, UDP) Mechanism;</a:t>
            </a:r>
          </a:p>
          <a:p>
            <a:pPr algn="ctr"/>
            <a:r>
              <a:rPr lang="en-US" altLang="ko-KR" sz="1600" dirty="0" smtClean="0"/>
              <a:t>However in case of CoAP Push mechanism, you should add Observer Registration</a:t>
            </a:r>
            <a:endParaRPr lang="ko-KR" altLang="en-US" sz="1600" dirty="0"/>
          </a:p>
        </p:txBody>
      </p:sp>
      <p:cxnSp>
        <p:nvCxnSpPr>
          <p:cNvPr id="26" name="직선 화살표 연결선 25"/>
          <p:cNvCxnSpPr/>
          <p:nvPr/>
        </p:nvCxnSpPr>
        <p:spPr bwMode="auto">
          <a:xfrm>
            <a:off x="2041895" y="6005745"/>
            <a:ext cx="500671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7" name="직선 화살표 연결선 26"/>
          <p:cNvCxnSpPr/>
          <p:nvPr/>
        </p:nvCxnSpPr>
        <p:spPr bwMode="auto">
          <a:xfrm>
            <a:off x="2050604" y="6370410"/>
            <a:ext cx="499801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408867" y="5693647"/>
            <a:ext cx="2521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CON GET Observer: 0 Token: 0x3f</a:t>
            </a:r>
            <a:endParaRPr lang="ko-KR" altLang="en-US" sz="1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431524" y="6059156"/>
            <a:ext cx="2476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ACK 2.05 Observe: 27 Token: 0x3f</a:t>
            </a:r>
            <a:endParaRPr lang="ko-KR" altLang="en-US" sz="1200" b="1" dirty="0"/>
          </a:p>
        </p:txBody>
      </p:sp>
      <p:sp>
        <p:nvSpPr>
          <p:cNvPr id="30" name="직사각형 29"/>
          <p:cNvSpPr/>
          <p:nvPr/>
        </p:nvSpPr>
        <p:spPr>
          <a:xfrm>
            <a:off x="1324532" y="5513995"/>
            <a:ext cx="6343811" cy="11553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388786" y="6021288"/>
            <a:ext cx="28007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Added Observer Registration</a:t>
            </a:r>
            <a:endParaRPr lang="ko-KR" altLang="en-US" sz="1300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4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07288" cy="838200"/>
          </a:xfrm>
        </p:spPr>
        <p:txBody>
          <a:bodyPr/>
          <a:lstStyle/>
          <a:p>
            <a:r>
              <a:rPr lang="en-US" altLang="ko-KR" b="1" dirty="0"/>
              <a:t>5. Message </a:t>
            </a:r>
            <a:r>
              <a:rPr lang="en-US" altLang="ko-KR" b="1" dirty="0" smtClean="0"/>
              <a:t>Flow of VTN-VEN(Polling)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1324532" y="1340768"/>
            <a:ext cx="6415820" cy="5328592"/>
            <a:chOff x="2757027" y="960405"/>
            <a:chExt cx="6677946" cy="6836152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2757027" y="1430147"/>
              <a:ext cx="1440000" cy="360000"/>
            </a:xfrm>
            <a:prstGeom prst="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dirty="0" smtClean="0">
                  <a:latin typeface="Arial Black" panose="020B0A04020102020204" pitchFamily="34" charset="0"/>
                  <a:ea typeface="굴림" pitchFamily="50" charset="-127"/>
                </a:rPr>
                <a:t>VTN</a:t>
              </a:r>
              <a:endParaRPr lang="ko-KR" altLang="en-US" sz="1500" dirty="0">
                <a:latin typeface="Arial Black" panose="020B0A04020102020204" pitchFamily="34" charset="0"/>
                <a:ea typeface="굴림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7994973" y="1430147"/>
              <a:ext cx="1440000" cy="360000"/>
            </a:xfrm>
            <a:prstGeom prst="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dirty="0" smtClean="0">
                  <a:latin typeface="Arial Black" panose="020B0A04020102020204" pitchFamily="34" charset="0"/>
                  <a:ea typeface="굴림" pitchFamily="50" charset="-127"/>
                </a:rPr>
                <a:t>VEN</a:t>
              </a:r>
              <a:endParaRPr lang="ko-KR" altLang="en-US" sz="1500" dirty="0">
                <a:latin typeface="Arial Black" panose="020B0A04020102020204" pitchFamily="34" charset="0"/>
                <a:ea typeface="굴림" pitchFamily="50" charset="-127"/>
              </a:endParaRPr>
            </a:p>
          </p:txBody>
        </p:sp>
        <p:cxnSp>
          <p:nvCxnSpPr>
            <p:cNvPr id="95" name="직선 연결선 94"/>
            <p:cNvCxnSpPr>
              <a:stCxn id="93" idx="2"/>
            </p:cNvCxnSpPr>
            <p:nvPr/>
          </p:nvCxnSpPr>
          <p:spPr bwMode="auto">
            <a:xfrm>
              <a:off x="3477027" y="1790147"/>
              <a:ext cx="0" cy="600641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>
              <a:stCxn id="94" idx="2"/>
            </p:cNvCxnSpPr>
            <p:nvPr/>
          </p:nvCxnSpPr>
          <p:spPr bwMode="auto">
            <a:xfrm>
              <a:off x="8714973" y="1790147"/>
              <a:ext cx="0" cy="600641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103" y="960405"/>
              <a:ext cx="343845" cy="299371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608" y="964594"/>
              <a:ext cx="339033" cy="295182"/>
            </a:xfrm>
            <a:prstGeom prst="rect">
              <a:avLst/>
            </a:prstGeom>
          </p:spPr>
        </p:pic>
      </p:grpSp>
      <p:sp>
        <p:nvSpPr>
          <p:cNvPr id="113" name="TextBox 112"/>
          <p:cNvSpPr txBox="1"/>
          <p:nvPr/>
        </p:nvSpPr>
        <p:spPr>
          <a:xfrm>
            <a:off x="3789190" y="3212976"/>
            <a:ext cx="1286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oadrPoll()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540424" y="3584049"/>
            <a:ext cx="182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oadrResponse()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직선 화살표 연결선 114"/>
          <p:cNvCxnSpPr/>
          <p:nvPr/>
        </p:nvCxnSpPr>
        <p:spPr bwMode="auto">
          <a:xfrm>
            <a:off x="2007902" y="3495337"/>
            <a:ext cx="504968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16" name="직선 화살표 연결선 115"/>
          <p:cNvCxnSpPr/>
          <p:nvPr/>
        </p:nvCxnSpPr>
        <p:spPr bwMode="auto">
          <a:xfrm>
            <a:off x="2025196" y="3861048"/>
            <a:ext cx="5032395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1331640" y="3068960"/>
            <a:ext cx="6336704" cy="259228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0316" y="5706633"/>
            <a:ext cx="74540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Send Event Message Flow CoAP &amp; MQTT &amp; UDP When </a:t>
            </a:r>
            <a:r>
              <a:rPr lang="en-US" altLang="ko-KR" b="1" i="1" dirty="0" smtClean="0"/>
              <a:t>Pull Mechanism</a:t>
            </a:r>
            <a:endParaRPr lang="ko-KR" altLang="en-US" b="1" i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544976" y="3933056"/>
            <a:ext cx="1819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oadrDistributeEvent()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12234" y="4304129"/>
            <a:ext cx="182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oadrCreatedEvent()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7" name="직선 화살표 연결선 126"/>
          <p:cNvCxnSpPr/>
          <p:nvPr/>
        </p:nvCxnSpPr>
        <p:spPr bwMode="auto">
          <a:xfrm>
            <a:off x="2007902" y="4268057"/>
            <a:ext cx="504968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직선 화살표 연결선 127"/>
          <p:cNvCxnSpPr/>
          <p:nvPr/>
        </p:nvCxnSpPr>
        <p:spPr bwMode="auto">
          <a:xfrm>
            <a:off x="2025196" y="4581128"/>
            <a:ext cx="5032395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3823879" y="4725144"/>
            <a:ext cx="1286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UpdateReport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575113" y="5096217"/>
            <a:ext cx="182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UpdateReportAck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직선 화살표 연결선 130"/>
          <p:cNvCxnSpPr/>
          <p:nvPr/>
        </p:nvCxnSpPr>
        <p:spPr bwMode="auto">
          <a:xfrm>
            <a:off x="2042591" y="5007505"/>
            <a:ext cx="504968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32" name="직선 화살표 연결선 131"/>
          <p:cNvCxnSpPr/>
          <p:nvPr/>
        </p:nvCxnSpPr>
        <p:spPr bwMode="auto">
          <a:xfrm>
            <a:off x="2059885" y="5373216"/>
            <a:ext cx="5032395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직사각형 11"/>
          <p:cNvSpPr/>
          <p:nvPr/>
        </p:nvSpPr>
        <p:spPr bwMode="auto">
          <a:xfrm>
            <a:off x="1763688" y="4725144"/>
            <a:ext cx="5470550" cy="8640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00149" y="5017322"/>
            <a:ext cx="1478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Future Work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07288" cy="838200"/>
          </a:xfrm>
        </p:spPr>
        <p:txBody>
          <a:bodyPr/>
          <a:lstStyle/>
          <a:p>
            <a:r>
              <a:rPr lang="en-US" altLang="ko-KR" b="1" dirty="0"/>
              <a:t>5. Message </a:t>
            </a:r>
            <a:r>
              <a:rPr lang="en-US" altLang="ko-KR" b="1" dirty="0" smtClean="0"/>
              <a:t>Flow of VTN-VEN(Push)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1324532" y="1340768"/>
            <a:ext cx="6415820" cy="5328592"/>
            <a:chOff x="2757027" y="960405"/>
            <a:chExt cx="6677946" cy="6836152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2757027" y="1430147"/>
              <a:ext cx="1440000" cy="360000"/>
            </a:xfrm>
            <a:prstGeom prst="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dirty="0" smtClean="0">
                  <a:latin typeface="Arial Black" panose="020B0A04020102020204" pitchFamily="34" charset="0"/>
                  <a:ea typeface="굴림" pitchFamily="50" charset="-127"/>
                </a:rPr>
                <a:t>VTN</a:t>
              </a:r>
              <a:endParaRPr lang="ko-KR" altLang="en-US" sz="1500" dirty="0">
                <a:latin typeface="Arial Black" panose="020B0A04020102020204" pitchFamily="34" charset="0"/>
                <a:ea typeface="굴림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7994973" y="1430147"/>
              <a:ext cx="1440000" cy="360000"/>
            </a:xfrm>
            <a:prstGeom prst="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dirty="0" smtClean="0">
                  <a:latin typeface="Arial Black" panose="020B0A04020102020204" pitchFamily="34" charset="0"/>
                  <a:ea typeface="굴림" pitchFamily="50" charset="-127"/>
                </a:rPr>
                <a:t>VEN</a:t>
              </a:r>
              <a:endParaRPr lang="ko-KR" altLang="en-US" sz="1500" dirty="0">
                <a:latin typeface="Arial Black" panose="020B0A04020102020204" pitchFamily="34" charset="0"/>
                <a:ea typeface="굴림" pitchFamily="50" charset="-127"/>
              </a:endParaRPr>
            </a:p>
          </p:txBody>
        </p:sp>
        <p:cxnSp>
          <p:nvCxnSpPr>
            <p:cNvPr id="95" name="직선 연결선 94"/>
            <p:cNvCxnSpPr>
              <a:stCxn id="93" idx="2"/>
            </p:cNvCxnSpPr>
            <p:nvPr/>
          </p:nvCxnSpPr>
          <p:spPr bwMode="auto">
            <a:xfrm>
              <a:off x="3477027" y="1790147"/>
              <a:ext cx="0" cy="600641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>
              <a:stCxn id="94" idx="2"/>
            </p:cNvCxnSpPr>
            <p:nvPr/>
          </p:nvCxnSpPr>
          <p:spPr bwMode="auto">
            <a:xfrm>
              <a:off x="8714973" y="1790147"/>
              <a:ext cx="0" cy="600641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103" y="960405"/>
              <a:ext cx="343845" cy="299371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608" y="964594"/>
              <a:ext cx="339033" cy="295182"/>
            </a:xfrm>
            <a:prstGeom prst="rect">
              <a:avLst/>
            </a:prstGeom>
          </p:spPr>
        </p:pic>
      </p:grpSp>
      <p:sp>
        <p:nvSpPr>
          <p:cNvPr id="113" name="TextBox 112"/>
          <p:cNvSpPr txBox="1"/>
          <p:nvPr/>
        </p:nvSpPr>
        <p:spPr>
          <a:xfrm>
            <a:off x="3635896" y="3212976"/>
            <a:ext cx="1862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oadrDistributeEvent()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635896" y="3584049"/>
            <a:ext cx="182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oadrCreatedEvent()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직선 화살표 연결선 114"/>
          <p:cNvCxnSpPr/>
          <p:nvPr/>
        </p:nvCxnSpPr>
        <p:spPr bwMode="auto">
          <a:xfrm>
            <a:off x="2007902" y="3495337"/>
            <a:ext cx="504968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16" name="직선 화살표 연결선 115"/>
          <p:cNvCxnSpPr/>
          <p:nvPr/>
        </p:nvCxnSpPr>
        <p:spPr bwMode="auto">
          <a:xfrm>
            <a:off x="2025196" y="3861048"/>
            <a:ext cx="5032395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1403648" y="3068961"/>
            <a:ext cx="6336704" cy="115212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0315" y="4647465"/>
            <a:ext cx="74861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Send Event Message Flow CoAP &amp; MQTT &amp; UDP When </a:t>
            </a:r>
            <a:r>
              <a:rPr lang="en-US" altLang="ko-KR" b="1" i="1" dirty="0" smtClean="0"/>
              <a:t>Push Mechanism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08242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304800"/>
            <a:ext cx="8892480" cy="838200"/>
          </a:xfrm>
        </p:spPr>
        <p:txBody>
          <a:bodyPr/>
          <a:lstStyle/>
          <a:p>
            <a:r>
              <a:rPr lang="en-US" altLang="ko-KR" b="1" dirty="0"/>
              <a:t>5. Message Flow of </a:t>
            </a:r>
            <a:r>
              <a:rPr lang="en-US" altLang="ko-KR" b="1" dirty="0" smtClean="0"/>
              <a:t>MQTT(EMS-EMA-</a:t>
            </a:r>
            <a:r>
              <a:rPr lang="en-US" altLang="ko-KR" b="1" dirty="0" err="1" smtClean="0"/>
              <a:t>Dev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539552" y="1673932"/>
            <a:ext cx="8147248" cy="4799831"/>
            <a:chOff x="457200" y="1442720"/>
            <a:chExt cx="8325760" cy="5040000"/>
          </a:xfrm>
        </p:grpSpPr>
        <p:sp>
          <p:nvSpPr>
            <p:cNvPr id="5" name="직사각형 4"/>
            <p:cNvSpPr/>
            <p:nvPr/>
          </p:nvSpPr>
          <p:spPr bwMode="auto">
            <a:xfrm>
              <a:off x="457200" y="1442720"/>
              <a:ext cx="1440000" cy="360000"/>
            </a:xfrm>
            <a:prstGeom prst="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EMS</a:t>
              </a:r>
              <a:endPara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752453" y="1442720"/>
              <a:ext cx="1440000" cy="360000"/>
            </a:xfrm>
            <a:prstGeom prst="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Broker</a:t>
              </a:r>
              <a:endPara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5047706" y="1442720"/>
              <a:ext cx="1440000" cy="360000"/>
            </a:xfrm>
            <a:prstGeom prst="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b="1" dirty="0" smtClean="0">
                  <a:latin typeface="Times New Roman" pitchFamily="18" charset="0"/>
                  <a:ea typeface="굴림" pitchFamily="50" charset="-127"/>
                </a:rPr>
                <a:t>EMA</a:t>
              </a:r>
              <a:endPara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7342960" y="1442720"/>
              <a:ext cx="1440000" cy="360000"/>
            </a:xfrm>
            <a:prstGeom prst="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End - Device</a:t>
              </a:r>
              <a:endPara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cxnSp>
          <p:nvCxnSpPr>
            <p:cNvPr id="14" name="직선 연결선 13"/>
            <p:cNvCxnSpPr>
              <a:stCxn id="5" idx="2"/>
            </p:cNvCxnSpPr>
            <p:nvPr/>
          </p:nvCxnSpPr>
          <p:spPr bwMode="auto">
            <a:xfrm>
              <a:off x="1177200" y="1802720"/>
              <a:ext cx="0" cy="468000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>
              <a:stCxn id="6" idx="2"/>
            </p:cNvCxnSpPr>
            <p:nvPr/>
          </p:nvCxnSpPr>
          <p:spPr bwMode="auto">
            <a:xfrm>
              <a:off x="3472453" y="1802720"/>
              <a:ext cx="0" cy="468000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>
              <a:stCxn id="7" idx="2"/>
            </p:cNvCxnSpPr>
            <p:nvPr/>
          </p:nvCxnSpPr>
          <p:spPr bwMode="auto">
            <a:xfrm>
              <a:off x="5767706" y="1802720"/>
              <a:ext cx="0" cy="468000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직선 연결선 20"/>
            <p:cNvCxnSpPr>
              <a:stCxn id="8" idx="2"/>
            </p:cNvCxnSpPr>
            <p:nvPr/>
          </p:nvCxnSpPr>
          <p:spPr bwMode="auto">
            <a:xfrm>
              <a:off x="8062960" y="1802720"/>
              <a:ext cx="0" cy="468000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화살표 연결선 26"/>
            <p:cNvCxnSpPr/>
            <p:nvPr/>
          </p:nvCxnSpPr>
          <p:spPr bwMode="auto">
            <a:xfrm>
              <a:off x="1177200" y="3966800"/>
              <a:ext cx="2295253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8" name="직선 화살표 연결선 27"/>
            <p:cNvCxnSpPr/>
            <p:nvPr/>
          </p:nvCxnSpPr>
          <p:spPr bwMode="auto">
            <a:xfrm>
              <a:off x="3472453" y="3682320"/>
              <a:ext cx="2295253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9" name="직선 화살표 연결선 28"/>
            <p:cNvCxnSpPr/>
            <p:nvPr/>
          </p:nvCxnSpPr>
          <p:spPr bwMode="auto">
            <a:xfrm>
              <a:off x="5767707" y="3316560"/>
              <a:ext cx="2295253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5720267" y="3020473"/>
              <a:ext cx="2390132" cy="418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Device Information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031188" y="3383559"/>
              <a:ext cx="3177779" cy="418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GW &amp; Device Information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5934" y="3646367"/>
              <a:ext cx="3177779" cy="418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GW &amp; Device Information</a:t>
              </a:r>
              <a:endParaRPr lang="ko-KR" altLang="en-US" sz="1400" dirty="0"/>
            </a:p>
          </p:txBody>
        </p:sp>
        <p:sp>
          <p:nvSpPr>
            <p:cNvPr id="41" name="직사각형 40"/>
            <p:cNvSpPr/>
            <p:nvPr/>
          </p:nvSpPr>
          <p:spPr bwMode="auto">
            <a:xfrm>
              <a:off x="735934" y="2947810"/>
              <a:ext cx="7815698" cy="1217790"/>
            </a:xfrm>
            <a:prstGeom prst="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 bwMode="auto">
            <a:xfrm>
              <a:off x="1187360" y="4678000"/>
              <a:ext cx="2295253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직선 화살표 연결선 43"/>
            <p:cNvCxnSpPr/>
            <p:nvPr/>
          </p:nvCxnSpPr>
          <p:spPr bwMode="auto">
            <a:xfrm>
              <a:off x="3482613" y="4974672"/>
              <a:ext cx="2295253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직선 화살표 연결선 44"/>
            <p:cNvCxnSpPr/>
            <p:nvPr/>
          </p:nvCxnSpPr>
          <p:spPr bwMode="auto">
            <a:xfrm>
              <a:off x="5767706" y="5271344"/>
              <a:ext cx="2295253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직선 화살표 연결선 45"/>
            <p:cNvCxnSpPr/>
            <p:nvPr/>
          </p:nvCxnSpPr>
          <p:spPr bwMode="auto">
            <a:xfrm>
              <a:off x="5767706" y="5669616"/>
              <a:ext cx="2295253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7" name="직선 화살표 연결선 46"/>
            <p:cNvCxnSpPr/>
            <p:nvPr/>
          </p:nvCxnSpPr>
          <p:spPr bwMode="auto">
            <a:xfrm>
              <a:off x="3482613" y="5966288"/>
              <a:ext cx="2295253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53" name="직선 화살표 연결선 52"/>
            <p:cNvCxnSpPr/>
            <p:nvPr/>
          </p:nvCxnSpPr>
          <p:spPr bwMode="auto">
            <a:xfrm>
              <a:off x="1187360" y="6262960"/>
              <a:ext cx="2295253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1279217" y="4379918"/>
              <a:ext cx="2111539" cy="418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Control Message</a:t>
              </a:r>
              <a:endParaRPr lang="ko-KR" alt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574470" y="4691266"/>
              <a:ext cx="2111539" cy="418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Control Message</a:t>
              </a:r>
              <a:endParaRPr lang="ko-KR" altLang="en-US" sz="14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59565" y="4982393"/>
              <a:ext cx="2111539" cy="418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Control Message</a:t>
              </a:r>
              <a:endParaRPr lang="ko-KR" altLang="en-US" sz="14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098380" y="5380665"/>
              <a:ext cx="1599602" cy="418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Control </a:t>
              </a:r>
              <a:r>
                <a:rPr lang="en-US" altLang="ko-KR" sz="1400" dirty="0" err="1"/>
                <a:t>Ack</a:t>
              </a:r>
              <a:endParaRPr lang="ko-KR" altLang="en-US" sz="14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67346" y="5669615"/>
              <a:ext cx="725782" cy="418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/>
                <a:t>Ack</a:t>
              </a:r>
              <a:endParaRPr lang="ko-KR" altLang="en-US" sz="14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61933" y="5966288"/>
              <a:ext cx="725782" cy="418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err="1"/>
                <a:t>Ack</a:t>
              </a:r>
              <a:endParaRPr lang="ko-KR" altLang="en-US" sz="1400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596336" y="3563724"/>
            <a:ext cx="15504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Status Report</a:t>
            </a:r>
            <a:endParaRPr lang="ko-KR" altLang="en-US" b="1" dirty="0"/>
          </a:p>
        </p:txBody>
      </p:sp>
      <p:sp>
        <p:nvSpPr>
          <p:cNvPr id="116" name="직사각형 115"/>
          <p:cNvSpPr/>
          <p:nvPr/>
        </p:nvSpPr>
        <p:spPr bwMode="auto">
          <a:xfrm>
            <a:off x="799054" y="4423881"/>
            <a:ext cx="7648122" cy="220228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452320" y="4557003"/>
            <a:ext cx="16616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Device Control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687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r>
              <a:rPr lang="en-US" altLang="ko-KR" b="1" dirty="0"/>
              <a:t>5. Message </a:t>
            </a:r>
            <a:r>
              <a:rPr lang="en-US" altLang="ko-KR" b="1" dirty="0" smtClean="0"/>
              <a:t>Flow of CoAP(EMS-EMA-</a:t>
            </a:r>
            <a:r>
              <a:rPr lang="en-US" altLang="ko-KR" b="1" dirty="0" err="1" smtClean="0"/>
              <a:t>Dev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슬라이드 번호 개체 틀 3"/>
          <p:cNvSpPr txBox="1">
            <a:spLocks/>
          </p:cNvSpPr>
          <p:nvPr/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r" defTabSz="914400" rtl="0" eaLnBrk="1" latinLnBrk="1" hangingPunct="1"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DB4DE64-8865-4603-AE4E-C1680B6C891B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457200" y="1442720"/>
            <a:ext cx="2160000" cy="72000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EMS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3492000" y="1442720"/>
            <a:ext cx="2160000" cy="72000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 smtClean="0">
                <a:latin typeface="Times New Roman" pitchFamily="18" charset="0"/>
                <a:ea typeface="굴림" pitchFamily="50" charset="-127"/>
              </a:rPr>
              <a:t>EMA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6526800" y="1442720"/>
            <a:ext cx="2160000" cy="720000"/>
          </a:xfrm>
          <a:prstGeom prst="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 smtClean="0">
                <a:latin typeface="Times New Roman" pitchFamily="18" charset="0"/>
                <a:ea typeface="굴림" pitchFamily="50" charset="-127"/>
              </a:rPr>
              <a:t>Device</a:t>
            </a:r>
            <a:endParaRPr kumimoji="0" lang="en-US" altLang="ko-KR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0" name="직선 연결선 9"/>
          <p:cNvCxnSpPr>
            <a:stCxn id="50" idx="2"/>
          </p:cNvCxnSpPr>
          <p:nvPr/>
        </p:nvCxnSpPr>
        <p:spPr bwMode="auto">
          <a:xfrm>
            <a:off x="989656" y="2126720"/>
            <a:ext cx="0" cy="432000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직사각형 49"/>
          <p:cNvSpPr/>
          <p:nvPr/>
        </p:nvSpPr>
        <p:spPr bwMode="auto">
          <a:xfrm>
            <a:off x="503656" y="1802720"/>
            <a:ext cx="972000" cy="3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 smtClean="0">
                <a:latin typeface="Times New Roman" pitchFamily="18" charset="0"/>
                <a:ea typeface="굴림" pitchFamily="50" charset="-127"/>
              </a:rPr>
              <a:t>Server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563888" y="1802720"/>
            <a:ext cx="972000" cy="3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Server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597470" y="1802720"/>
            <a:ext cx="972000" cy="3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Client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6607727" y="1802720"/>
            <a:ext cx="972000" cy="3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 smtClean="0">
                <a:latin typeface="Times New Roman" pitchFamily="18" charset="0"/>
                <a:ea typeface="굴림" pitchFamily="50" charset="-127"/>
              </a:rPr>
              <a:t>Server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637711" y="1802720"/>
            <a:ext cx="972000" cy="3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Client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60" name="직선 연결선 59"/>
          <p:cNvCxnSpPr>
            <a:stCxn id="52" idx="2"/>
          </p:cNvCxnSpPr>
          <p:nvPr/>
        </p:nvCxnSpPr>
        <p:spPr bwMode="auto">
          <a:xfrm>
            <a:off x="4049888" y="2126720"/>
            <a:ext cx="0" cy="432000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연결선 62"/>
          <p:cNvCxnSpPr>
            <a:stCxn id="53" idx="2"/>
          </p:cNvCxnSpPr>
          <p:nvPr/>
        </p:nvCxnSpPr>
        <p:spPr bwMode="auto">
          <a:xfrm>
            <a:off x="5083470" y="2126720"/>
            <a:ext cx="0" cy="432000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직선 연결선 65"/>
          <p:cNvCxnSpPr>
            <a:stCxn id="54" idx="2"/>
          </p:cNvCxnSpPr>
          <p:nvPr/>
        </p:nvCxnSpPr>
        <p:spPr bwMode="auto">
          <a:xfrm flipH="1">
            <a:off x="7092280" y="2126720"/>
            <a:ext cx="1447" cy="432000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직선 연결선 66"/>
          <p:cNvCxnSpPr>
            <a:stCxn id="55" idx="2"/>
          </p:cNvCxnSpPr>
          <p:nvPr/>
        </p:nvCxnSpPr>
        <p:spPr bwMode="auto">
          <a:xfrm>
            <a:off x="8123711" y="2126720"/>
            <a:ext cx="0" cy="432000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직선 화살표 연결선 71"/>
          <p:cNvCxnSpPr/>
          <p:nvPr/>
        </p:nvCxnSpPr>
        <p:spPr bwMode="auto">
          <a:xfrm flipH="1">
            <a:off x="1025552" y="2564904"/>
            <a:ext cx="405791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직선 화살표 연결선 74"/>
          <p:cNvCxnSpPr/>
          <p:nvPr/>
        </p:nvCxnSpPr>
        <p:spPr bwMode="auto">
          <a:xfrm flipH="1">
            <a:off x="1025551" y="2852936"/>
            <a:ext cx="405791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78" name="직선 화살표 연결선 77"/>
          <p:cNvCxnSpPr/>
          <p:nvPr/>
        </p:nvCxnSpPr>
        <p:spPr bwMode="auto">
          <a:xfrm flipH="1">
            <a:off x="4065823" y="3573016"/>
            <a:ext cx="405791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직선 화살표 연결선 78"/>
          <p:cNvCxnSpPr/>
          <p:nvPr/>
        </p:nvCxnSpPr>
        <p:spPr bwMode="auto">
          <a:xfrm flipH="1">
            <a:off x="1025551" y="4293096"/>
            <a:ext cx="405791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직선 화살표 연결선 79"/>
          <p:cNvCxnSpPr/>
          <p:nvPr/>
        </p:nvCxnSpPr>
        <p:spPr bwMode="auto">
          <a:xfrm flipH="1">
            <a:off x="2047581" y="5301208"/>
            <a:ext cx="20023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2" name="직선 화살표 연결선 81"/>
          <p:cNvCxnSpPr/>
          <p:nvPr/>
        </p:nvCxnSpPr>
        <p:spPr bwMode="auto">
          <a:xfrm flipH="1">
            <a:off x="5083471" y="5877272"/>
            <a:ext cx="200880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5" name="직선 화살표 연결선 84"/>
          <p:cNvCxnSpPr/>
          <p:nvPr/>
        </p:nvCxnSpPr>
        <p:spPr bwMode="auto">
          <a:xfrm flipH="1">
            <a:off x="4044196" y="3861048"/>
            <a:ext cx="406800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6" name="직선 화살표 연결선 85"/>
          <p:cNvCxnSpPr/>
          <p:nvPr/>
        </p:nvCxnSpPr>
        <p:spPr bwMode="auto">
          <a:xfrm flipH="1">
            <a:off x="1025551" y="4581128"/>
            <a:ext cx="405791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7" name="직선 화살표 연결선 86"/>
          <p:cNvCxnSpPr/>
          <p:nvPr/>
        </p:nvCxnSpPr>
        <p:spPr bwMode="auto">
          <a:xfrm flipH="1">
            <a:off x="2083918" y="5589240"/>
            <a:ext cx="196028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직선 화살표 연결선 88"/>
          <p:cNvCxnSpPr/>
          <p:nvPr/>
        </p:nvCxnSpPr>
        <p:spPr bwMode="auto">
          <a:xfrm flipH="1">
            <a:off x="5083471" y="6165304"/>
            <a:ext cx="200880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2145007" y="2278312"/>
            <a:ext cx="1776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Connect Command</a:t>
            </a:r>
            <a:endParaRPr lang="ko-KR" altLang="en-US" sz="1600" dirty="0"/>
          </a:p>
        </p:txBody>
      </p:sp>
      <p:sp>
        <p:nvSpPr>
          <p:cNvPr id="91" name="TextBox 90"/>
          <p:cNvSpPr txBox="1"/>
          <p:nvPr/>
        </p:nvSpPr>
        <p:spPr>
          <a:xfrm>
            <a:off x="2745099" y="2569188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ACK</a:t>
            </a:r>
            <a:endParaRPr lang="ko-KR" altLang="en-US" sz="1600" dirty="0"/>
          </a:p>
        </p:txBody>
      </p:sp>
      <p:sp>
        <p:nvSpPr>
          <p:cNvPr id="92" name="TextBox 91"/>
          <p:cNvSpPr txBox="1"/>
          <p:nvPr/>
        </p:nvSpPr>
        <p:spPr>
          <a:xfrm>
            <a:off x="5186827" y="3284984"/>
            <a:ext cx="1802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Device Information</a:t>
            </a:r>
            <a:endParaRPr lang="ko-KR" altLang="en-US" sz="1600" dirty="0"/>
          </a:p>
        </p:txBody>
      </p:sp>
      <p:sp>
        <p:nvSpPr>
          <p:cNvPr id="93" name="TextBox 92"/>
          <p:cNvSpPr txBox="1"/>
          <p:nvPr/>
        </p:nvSpPr>
        <p:spPr>
          <a:xfrm>
            <a:off x="5786844" y="3580451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ACK</a:t>
            </a:r>
            <a:endParaRPr lang="ko-KR" altLang="en-US" sz="1600" dirty="0"/>
          </a:p>
        </p:txBody>
      </p:sp>
      <p:sp>
        <p:nvSpPr>
          <p:cNvPr id="94" name="TextBox 93"/>
          <p:cNvSpPr txBox="1"/>
          <p:nvPr/>
        </p:nvSpPr>
        <p:spPr>
          <a:xfrm>
            <a:off x="1844130" y="4033167"/>
            <a:ext cx="2402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GW &amp; Device </a:t>
            </a:r>
            <a:r>
              <a:rPr lang="en-US" altLang="ko-KR" sz="1600" dirty="0"/>
              <a:t>Information</a:t>
            </a:r>
            <a:endParaRPr lang="ko-KR" altLang="en-US" sz="1600" dirty="0"/>
          </a:p>
        </p:txBody>
      </p:sp>
      <p:sp>
        <p:nvSpPr>
          <p:cNvPr id="95" name="TextBox 94"/>
          <p:cNvSpPr txBox="1"/>
          <p:nvPr/>
        </p:nvSpPr>
        <p:spPr>
          <a:xfrm>
            <a:off x="2555776" y="4328634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ACK</a:t>
            </a:r>
            <a:endParaRPr lang="ko-KR" altLang="en-US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2339840" y="5016262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Control Message</a:t>
            </a:r>
            <a:endParaRPr lang="ko-KR" altLang="en-US" sz="1600" dirty="0"/>
          </a:p>
        </p:txBody>
      </p:sp>
      <p:sp>
        <p:nvSpPr>
          <p:cNvPr id="97" name="TextBox 96"/>
          <p:cNvSpPr txBox="1"/>
          <p:nvPr/>
        </p:nvSpPr>
        <p:spPr>
          <a:xfrm>
            <a:off x="2731990" y="5310482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ACK</a:t>
            </a:r>
            <a:endParaRPr lang="ko-KR" altLang="en-US" sz="1600" dirty="0"/>
          </a:p>
        </p:txBody>
      </p:sp>
      <p:sp>
        <p:nvSpPr>
          <p:cNvPr id="98" name="TextBox 97"/>
          <p:cNvSpPr txBox="1"/>
          <p:nvPr/>
        </p:nvSpPr>
        <p:spPr>
          <a:xfrm>
            <a:off x="5295831" y="56045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Control Message</a:t>
            </a:r>
            <a:endParaRPr lang="ko-KR" altLang="en-US" sz="1600" dirty="0"/>
          </a:p>
        </p:txBody>
      </p:sp>
      <p:sp>
        <p:nvSpPr>
          <p:cNvPr id="99" name="TextBox 98"/>
          <p:cNvSpPr txBox="1"/>
          <p:nvPr/>
        </p:nvSpPr>
        <p:spPr>
          <a:xfrm>
            <a:off x="5762652" y="5898758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smtClean="0"/>
              <a:t>ACK</a:t>
            </a:r>
            <a:endParaRPr lang="ko-KR" altLang="en-US" sz="1600" dirty="0"/>
          </a:p>
        </p:txBody>
      </p:sp>
      <p:sp>
        <p:nvSpPr>
          <p:cNvPr id="100" name="직사각형 99"/>
          <p:cNvSpPr/>
          <p:nvPr/>
        </p:nvSpPr>
        <p:spPr bwMode="auto">
          <a:xfrm>
            <a:off x="645996" y="2231430"/>
            <a:ext cx="5612564" cy="78769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02978" y="2804546"/>
            <a:ext cx="13131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Connection</a:t>
            </a:r>
            <a:endParaRPr lang="ko-KR" altLang="en-US" b="1" dirty="0"/>
          </a:p>
        </p:txBody>
      </p:sp>
      <p:sp>
        <p:nvSpPr>
          <p:cNvPr id="102" name="직사각형 101"/>
          <p:cNvSpPr/>
          <p:nvPr/>
        </p:nvSpPr>
        <p:spPr bwMode="auto">
          <a:xfrm>
            <a:off x="645996" y="3253550"/>
            <a:ext cx="7786804" cy="1500089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32189" y="4161382"/>
            <a:ext cx="165301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Send node Inf.</a:t>
            </a:r>
          </a:p>
          <a:p>
            <a:pPr algn="ctr"/>
            <a:r>
              <a:rPr lang="en-US" altLang="ko-KR" b="1" dirty="0"/>
              <a:t>per 2 secs</a:t>
            </a:r>
            <a:endParaRPr lang="ko-KR" altLang="en-US" b="1" dirty="0"/>
          </a:p>
        </p:txBody>
      </p:sp>
      <p:sp>
        <p:nvSpPr>
          <p:cNvPr id="104" name="직사각형 103"/>
          <p:cNvSpPr/>
          <p:nvPr/>
        </p:nvSpPr>
        <p:spPr bwMode="auto">
          <a:xfrm>
            <a:off x="645996" y="4944254"/>
            <a:ext cx="7786804" cy="144638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187607" y="6234014"/>
            <a:ext cx="166167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Device Control</a:t>
            </a:r>
            <a:endParaRPr lang="ko-KR" altLang="en-US" b="1" dirty="0"/>
          </a:p>
        </p:txBody>
      </p:sp>
      <p:sp>
        <p:nvSpPr>
          <p:cNvPr id="44" name="직사각형 43"/>
          <p:cNvSpPr/>
          <p:nvPr/>
        </p:nvSpPr>
        <p:spPr bwMode="auto">
          <a:xfrm>
            <a:off x="1619672" y="1811890"/>
            <a:ext cx="972000" cy="32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 smtClean="0">
                <a:latin typeface="Times New Roman" pitchFamily="18" charset="0"/>
                <a:ea typeface="굴림" pitchFamily="50" charset="-127"/>
              </a:rPr>
              <a:t>Client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45" name="직선 연결선 44"/>
          <p:cNvCxnSpPr/>
          <p:nvPr/>
        </p:nvCxnSpPr>
        <p:spPr bwMode="auto">
          <a:xfrm>
            <a:off x="2047581" y="2157000"/>
            <a:ext cx="0" cy="432000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724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Message </a:t>
            </a:r>
            <a:r>
              <a:rPr lang="en-US" altLang="ko-KR" b="1" dirty="0" smtClean="0"/>
              <a:t>Flow of EMS-EMA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1324532" y="1340768"/>
            <a:ext cx="6415820" cy="5328592"/>
            <a:chOff x="2757027" y="960405"/>
            <a:chExt cx="6677946" cy="6836152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2757027" y="1430147"/>
              <a:ext cx="1440000" cy="360000"/>
            </a:xfrm>
            <a:prstGeom prst="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dirty="0" smtClean="0">
                  <a:latin typeface="Arial Black" panose="020B0A04020102020204" pitchFamily="34" charset="0"/>
                  <a:ea typeface="굴림" pitchFamily="50" charset="-127"/>
                </a:rPr>
                <a:t>VTN</a:t>
              </a:r>
              <a:endParaRPr lang="ko-KR" altLang="en-US" sz="1500" dirty="0">
                <a:latin typeface="Arial Black" panose="020B0A04020102020204" pitchFamily="34" charset="0"/>
                <a:ea typeface="굴림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7994973" y="1430147"/>
              <a:ext cx="1440000" cy="360000"/>
            </a:xfrm>
            <a:prstGeom prst="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dirty="0" smtClean="0">
                  <a:latin typeface="Arial Black" panose="020B0A04020102020204" pitchFamily="34" charset="0"/>
                  <a:ea typeface="굴림" pitchFamily="50" charset="-127"/>
                </a:rPr>
                <a:t>VEN</a:t>
              </a:r>
              <a:endParaRPr lang="ko-KR" altLang="en-US" sz="1500" dirty="0">
                <a:latin typeface="Arial Black" panose="020B0A04020102020204" pitchFamily="34" charset="0"/>
                <a:ea typeface="굴림" pitchFamily="50" charset="-127"/>
              </a:endParaRPr>
            </a:p>
          </p:txBody>
        </p:sp>
        <p:cxnSp>
          <p:nvCxnSpPr>
            <p:cNvPr id="95" name="직선 연결선 94"/>
            <p:cNvCxnSpPr>
              <a:stCxn id="93" idx="2"/>
            </p:cNvCxnSpPr>
            <p:nvPr/>
          </p:nvCxnSpPr>
          <p:spPr bwMode="auto">
            <a:xfrm>
              <a:off x="3477027" y="1790147"/>
              <a:ext cx="0" cy="600641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>
              <a:stCxn id="94" idx="2"/>
            </p:cNvCxnSpPr>
            <p:nvPr/>
          </p:nvCxnSpPr>
          <p:spPr bwMode="auto">
            <a:xfrm>
              <a:off x="8714973" y="1790147"/>
              <a:ext cx="0" cy="600641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103" y="960405"/>
              <a:ext cx="343845" cy="299371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608" y="964594"/>
              <a:ext cx="339033" cy="295182"/>
            </a:xfrm>
            <a:prstGeom prst="rect">
              <a:avLst/>
            </a:prstGeom>
          </p:spPr>
        </p:pic>
      </p:grpSp>
      <p:sp>
        <p:nvSpPr>
          <p:cNvPr id="118" name="TextBox 117"/>
          <p:cNvSpPr txBox="1"/>
          <p:nvPr/>
        </p:nvSpPr>
        <p:spPr>
          <a:xfrm>
            <a:off x="3789190" y="3910330"/>
            <a:ext cx="1286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powermargin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540424" y="4281403"/>
            <a:ext cx="182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powermarginACK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직선 화살표 연결선 119"/>
          <p:cNvCxnSpPr/>
          <p:nvPr/>
        </p:nvCxnSpPr>
        <p:spPr bwMode="auto">
          <a:xfrm>
            <a:off x="2007902" y="4192691"/>
            <a:ext cx="504968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21" name="직선 화살표 연결선 120"/>
          <p:cNvCxnSpPr/>
          <p:nvPr/>
        </p:nvCxnSpPr>
        <p:spPr bwMode="auto">
          <a:xfrm>
            <a:off x="2025196" y="4558402"/>
            <a:ext cx="5032395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직사각형 8"/>
          <p:cNvSpPr/>
          <p:nvPr/>
        </p:nvSpPr>
        <p:spPr bwMode="auto">
          <a:xfrm>
            <a:off x="1331640" y="3040905"/>
            <a:ext cx="6336704" cy="2044279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419508" y="3782658"/>
            <a:ext cx="11849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Periodical</a:t>
            </a:r>
          </a:p>
          <a:p>
            <a:pPr algn="ctr"/>
            <a:r>
              <a:rPr lang="en-US" altLang="ko-KR" b="1" dirty="0" smtClean="0"/>
              <a:t>Message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063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507288" cy="838200"/>
          </a:xfrm>
        </p:spPr>
        <p:txBody>
          <a:bodyPr/>
          <a:lstStyle/>
          <a:p>
            <a:r>
              <a:rPr lang="en-US" altLang="ko-KR" b="1" dirty="0"/>
              <a:t>5. Message </a:t>
            </a:r>
            <a:r>
              <a:rPr lang="en-US" altLang="ko-KR" b="1" dirty="0" smtClean="0"/>
              <a:t>Flow of VTN-VEN(HTTP)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1324532" y="1340768"/>
            <a:ext cx="6415820" cy="5328592"/>
            <a:chOff x="2757027" y="960405"/>
            <a:chExt cx="6677946" cy="6836152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2757027" y="1430147"/>
              <a:ext cx="1440000" cy="360000"/>
            </a:xfrm>
            <a:prstGeom prst="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dirty="0" smtClean="0">
                  <a:latin typeface="Arial Black" panose="020B0A04020102020204" pitchFamily="34" charset="0"/>
                  <a:ea typeface="굴림" pitchFamily="50" charset="-127"/>
                </a:rPr>
                <a:t>VTN</a:t>
              </a:r>
              <a:endParaRPr lang="ko-KR" altLang="en-US" sz="1500" dirty="0">
                <a:latin typeface="Arial Black" panose="020B0A04020102020204" pitchFamily="34" charset="0"/>
                <a:ea typeface="굴림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7994973" y="1430147"/>
              <a:ext cx="1440000" cy="360000"/>
            </a:xfrm>
            <a:prstGeom prst="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dirty="0" smtClean="0">
                  <a:latin typeface="Arial Black" panose="020B0A04020102020204" pitchFamily="34" charset="0"/>
                  <a:ea typeface="굴림" pitchFamily="50" charset="-127"/>
                </a:rPr>
                <a:t>VEN</a:t>
              </a:r>
              <a:endParaRPr lang="ko-KR" altLang="en-US" sz="1500" dirty="0">
                <a:latin typeface="Arial Black" panose="020B0A04020102020204" pitchFamily="34" charset="0"/>
                <a:ea typeface="굴림" pitchFamily="50" charset="-127"/>
              </a:endParaRPr>
            </a:p>
          </p:txBody>
        </p:sp>
        <p:cxnSp>
          <p:nvCxnSpPr>
            <p:cNvPr id="95" name="직선 연결선 94"/>
            <p:cNvCxnSpPr>
              <a:stCxn id="93" idx="2"/>
            </p:cNvCxnSpPr>
            <p:nvPr/>
          </p:nvCxnSpPr>
          <p:spPr bwMode="auto">
            <a:xfrm>
              <a:off x="3477027" y="1790147"/>
              <a:ext cx="0" cy="600641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>
              <a:stCxn id="94" idx="2"/>
            </p:cNvCxnSpPr>
            <p:nvPr/>
          </p:nvCxnSpPr>
          <p:spPr bwMode="auto">
            <a:xfrm>
              <a:off x="8714973" y="1790147"/>
              <a:ext cx="0" cy="600641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화살표 연결선 96"/>
            <p:cNvCxnSpPr/>
            <p:nvPr/>
          </p:nvCxnSpPr>
          <p:spPr bwMode="auto">
            <a:xfrm>
              <a:off x="3468317" y="2412653"/>
              <a:ext cx="5256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98" name="직선 화살표 연결선 97"/>
            <p:cNvCxnSpPr/>
            <p:nvPr/>
          </p:nvCxnSpPr>
          <p:spPr bwMode="auto">
            <a:xfrm>
              <a:off x="3477026" y="2777318"/>
              <a:ext cx="5238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직선 화살표 연결선 98"/>
            <p:cNvCxnSpPr/>
            <p:nvPr/>
          </p:nvCxnSpPr>
          <p:spPr bwMode="auto">
            <a:xfrm>
              <a:off x="3468934" y="3438546"/>
              <a:ext cx="5256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100" name="TextBox 99"/>
            <p:cNvSpPr txBox="1"/>
            <p:nvPr/>
          </p:nvSpPr>
          <p:spPr>
            <a:xfrm>
              <a:off x="4902788" y="2097179"/>
              <a:ext cx="2386432" cy="342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QueryRegistration</a:t>
              </a:r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직선 화살표 연결선 100"/>
            <p:cNvCxnSpPr/>
            <p:nvPr/>
          </p:nvCxnSpPr>
          <p:spPr bwMode="auto">
            <a:xfrm>
              <a:off x="3477026" y="3803211"/>
              <a:ext cx="5238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직선 화살표 연결선 101"/>
            <p:cNvCxnSpPr/>
            <p:nvPr/>
          </p:nvCxnSpPr>
          <p:spPr bwMode="auto">
            <a:xfrm>
              <a:off x="3468317" y="4439726"/>
              <a:ext cx="5256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03" name="직선 화살표 연결선 102"/>
            <p:cNvCxnSpPr/>
            <p:nvPr/>
          </p:nvCxnSpPr>
          <p:spPr bwMode="auto">
            <a:xfrm>
              <a:off x="3477026" y="4804391"/>
              <a:ext cx="5238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" name="TextBox 103"/>
            <p:cNvSpPr txBox="1"/>
            <p:nvPr/>
          </p:nvSpPr>
          <p:spPr>
            <a:xfrm>
              <a:off x="5056966" y="2462688"/>
              <a:ext cx="2078079" cy="35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CreatedPartyRegistration</a:t>
              </a:r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101182" y="3124759"/>
              <a:ext cx="1989648" cy="35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CreatePartyRegistration</a:t>
              </a:r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56975" y="3490269"/>
              <a:ext cx="2078079" cy="35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CreatedPartyRegistration</a:t>
              </a:r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420937" y="4127628"/>
              <a:ext cx="1350147" cy="35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RegisterReport</a:t>
              </a:r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13175" y="4493138"/>
              <a:ext cx="2165658" cy="342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RegistredReport</a:t>
              </a:r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103" y="960405"/>
              <a:ext cx="343845" cy="299371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608" y="964594"/>
              <a:ext cx="339033" cy="295182"/>
            </a:xfrm>
            <a:prstGeom prst="rect">
              <a:avLst/>
            </a:prstGeom>
          </p:spPr>
        </p:pic>
      </p:grpSp>
      <p:sp>
        <p:nvSpPr>
          <p:cNvPr id="112" name="TextBox 111"/>
          <p:cNvSpPr txBox="1"/>
          <p:nvPr/>
        </p:nvSpPr>
        <p:spPr>
          <a:xfrm>
            <a:off x="3356451" y="4578158"/>
            <a:ext cx="31724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.</a:t>
            </a:r>
          </a:p>
          <a:p>
            <a:r>
              <a:rPr lang="en-US" altLang="ko-KR" sz="900" dirty="0" smtClean="0"/>
              <a:t>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789190" y="4437112"/>
            <a:ext cx="1286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oadrPoll()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540424" y="4808185"/>
            <a:ext cx="182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oadrResponse()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직선 화살표 연결선 114"/>
          <p:cNvCxnSpPr/>
          <p:nvPr/>
        </p:nvCxnSpPr>
        <p:spPr bwMode="auto">
          <a:xfrm>
            <a:off x="2007902" y="4719473"/>
            <a:ext cx="504968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16" name="직선 화살표 연결선 115"/>
          <p:cNvCxnSpPr/>
          <p:nvPr/>
        </p:nvCxnSpPr>
        <p:spPr bwMode="auto">
          <a:xfrm>
            <a:off x="2025196" y="5085184"/>
            <a:ext cx="5032395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8" name="TextBox 117"/>
          <p:cNvSpPr txBox="1"/>
          <p:nvPr/>
        </p:nvSpPr>
        <p:spPr>
          <a:xfrm>
            <a:off x="3789190" y="5350490"/>
            <a:ext cx="1286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EiReport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540424" y="5721563"/>
            <a:ext cx="182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EiResponse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직선 화살표 연결선 119"/>
          <p:cNvCxnSpPr/>
          <p:nvPr/>
        </p:nvCxnSpPr>
        <p:spPr bwMode="auto">
          <a:xfrm>
            <a:off x="2007902" y="5632851"/>
            <a:ext cx="504968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21" name="직선 화살표 연결선 120"/>
          <p:cNvCxnSpPr/>
          <p:nvPr/>
        </p:nvCxnSpPr>
        <p:spPr bwMode="auto">
          <a:xfrm>
            <a:off x="2025196" y="5998562"/>
            <a:ext cx="5032395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2" name="직사각형 121"/>
          <p:cNvSpPr/>
          <p:nvPr/>
        </p:nvSpPr>
        <p:spPr bwMode="auto">
          <a:xfrm>
            <a:off x="1331640" y="2204864"/>
            <a:ext cx="6336704" cy="439248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9762" y="3187325"/>
            <a:ext cx="14029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Registration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314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Message </a:t>
            </a:r>
            <a:r>
              <a:rPr lang="en-US" altLang="ko-KR" b="1" dirty="0" smtClean="0"/>
              <a:t>Flow of VTN-VEN(HTTP)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1324532" y="1340768"/>
            <a:ext cx="6415820" cy="5328592"/>
            <a:chOff x="2757027" y="960405"/>
            <a:chExt cx="6677946" cy="6836152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2757027" y="1430147"/>
              <a:ext cx="1440000" cy="360000"/>
            </a:xfrm>
            <a:prstGeom prst="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dirty="0" smtClean="0">
                  <a:latin typeface="Arial Black" panose="020B0A04020102020204" pitchFamily="34" charset="0"/>
                  <a:ea typeface="굴림" pitchFamily="50" charset="-127"/>
                </a:rPr>
                <a:t>VTN</a:t>
              </a:r>
              <a:endParaRPr lang="ko-KR" altLang="en-US" sz="1500" dirty="0">
                <a:latin typeface="Arial Black" panose="020B0A04020102020204" pitchFamily="34" charset="0"/>
                <a:ea typeface="굴림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7994973" y="1430147"/>
              <a:ext cx="1440000" cy="360000"/>
            </a:xfrm>
            <a:prstGeom prst="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dirty="0" smtClean="0">
                  <a:latin typeface="Arial Black" panose="020B0A04020102020204" pitchFamily="34" charset="0"/>
                  <a:ea typeface="굴림" pitchFamily="50" charset="-127"/>
                </a:rPr>
                <a:t>VEN</a:t>
              </a:r>
              <a:endParaRPr lang="ko-KR" altLang="en-US" sz="1500" dirty="0">
                <a:latin typeface="Arial Black" panose="020B0A04020102020204" pitchFamily="34" charset="0"/>
                <a:ea typeface="굴림" pitchFamily="50" charset="-127"/>
              </a:endParaRPr>
            </a:p>
          </p:txBody>
        </p:sp>
        <p:cxnSp>
          <p:nvCxnSpPr>
            <p:cNvPr id="95" name="직선 연결선 94"/>
            <p:cNvCxnSpPr>
              <a:stCxn id="93" idx="2"/>
            </p:cNvCxnSpPr>
            <p:nvPr/>
          </p:nvCxnSpPr>
          <p:spPr bwMode="auto">
            <a:xfrm>
              <a:off x="3477027" y="1790147"/>
              <a:ext cx="0" cy="600641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>
              <a:stCxn id="94" idx="2"/>
            </p:cNvCxnSpPr>
            <p:nvPr/>
          </p:nvCxnSpPr>
          <p:spPr bwMode="auto">
            <a:xfrm>
              <a:off x="8714973" y="1790147"/>
              <a:ext cx="0" cy="600641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화살표 연결선 96"/>
            <p:cNvCxnSpPr/>
            <p:nvPr/>
          </p:nvCxnSpPr>
          <p:spPr bwMode="auto">
            <a:xfrm>
              <a:off x="3468317" y="2412653"/>
              <a:ext cx="5256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98" name="직선 화살표 연결선 97"/>
            <p:cNvCxnSpPr/>
            <p:nvPr/>
          </p:nvCxnSpPr>
          <p:spPr bwMode="auto">
            <a:xfrm>
              <a:off x="3477026" y="2777318"/>
              <a:ext cx="5238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직선 화살표 연결선 98"/>
            <p:cNvCxnSpPr/>
            <p:nvPr/>
          </p:nvCxnSpPr>
          <p:spPr bwMode="auto">
            <a:xfrm>
              <a:off x="3468934" y="3438546"/>
              <a:ext cx="5256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100" name="TextBox 99"/>
            <p:cNvSpPr txBox="1"/>
            <p:nvPr/>
          </p:nvSpPr>
          <p:spPr>
            <a:xfrm>
              <a:off x="5652021" y="2097179"/>
              <a:ext cx="887974" cy="35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oadrPoll()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직선 화살표 연결선 100"/>
            <p:cNvCxnSpPr/>
            <p:nvPr/>
          </p:nvCxnSpPr>
          <p:spPr bwMode="auto">
            <a:xfrm>
              <a:off x="3477026" y="3803211"/>
              <a:ext cx="5238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" name="TextBox 103"/>
            <p:cNvSpPr txBox="1"/>
            <p:nvPr/>
          </p:nvSpPr>
          <p:spPr>
            <a:xfrm>
              <a:off x="5239071" y="2462688"/>
              <a:ext cx="1713880" cy="35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oadrDistributeEvent()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11419" y="3124759"/>
              <a:ext cx="1569188" cy="35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oadrCreatedEvent()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520220" y="3490269"/>
              <a:ext cx="1151596" cy="35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oadrResponse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103" y="960405"/>
              <a:ext cx="343845" cy="299371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608" y="964594"/>
              <a:ext cx="339033" cy="295182"/>
            </a:xfrm>
            <a:prstGeom prst="rect">
              <a:avLst/>
            </a:prstGeom>
          </p:spPr>
        </p:pic>
      </p:grpSp>
      <p:sp>
        <p:nvSpPr>
          <p:cNvPr id="122" name="직사각형 121"/>
          <p:cNvSpPr/>
          <p:nvPr/>
        </p:nvSpPr>
        <p:spPr bwMode="auto">
          <a:xfrm>
            <a:off x="1331640" y="2204863"/>
            <a:ext cx="6336704" cy="275850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9762" y="2708920"/>
            <a:ext cx="140936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When Event</a:t>
            </a:r>
          </a:p>
          <a:p>
            <a:pPr algn="ctr"/>
            <a:r>
              <a:rPr lang="en-US" altLang="ko-KR" b="1" dirty="0" smtClean="0"/>
              <a:t>Occur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84104" y="4963367"/>
            <a:ext cx="75757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Current VTN-VEN(HTTP) is only able to send message as </a:t>
            </a:r>
            <a:r>
              <a:rPr lang="en-US" altLang="ko-KR" b="1" i="1" dirty="0" smtClean="0"/>
              <a:t>Pull Mechanism</a:t>
            </a:r>
            <a:endParaRPr lang="ko-KR" altLang="en-US" b="1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3797975" y="3789706"/>
            <a:ext cx="3888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EiReport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()// Service </a:t>
            </a:r>
            <a:r>
              <a:rPr lang="ko-KR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Report </a:t>
            </a:r>
            <a:r>
              <a:rPr lang="ko-KR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에 해당하는 내용 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49210" y="4160779"/>
            <a:ext cx="182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EiResponse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 bwMode="auto">
          <a:xfrm>
            <a:off x="2016688" y="4072067"/>
            <a:ext cx="5049689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40" name="직선 화살표 연결선 39"/>
          <p:cNvCxnSpPr/>
          <p:nvPr/>
        </p:nvCxnSpPr>
        <p:spPr bwMode="auto">
          <a:xfrm>
            <a:off x="2033982" y="4437778"/>
            <a:ext cx="5032395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7794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Message </a:t>
            </a:r>
            <a:r>
              <a:rPr lang="en-US" altLang="ko-KR" b="1" dirty="0" smtClean="0"/>
              <a:t>Flow of VTN-VEN(HTTP)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DB4DE64-8865-4603-AE4E-C1680B6C891B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grpSp>
        <p:nvGrpSpPr>
          <p:cNvPr id="84" name="그룹 83"/>
          <p:cNvGrpSpPr/>
          <p:nvPr/>
        </p:nvGrpSpPr>
        <p:grpSpPr>
          <a:xfrm>
            <a:off x="1324532" y="1340768"/>
            <a:ext cx="6415820" cy="5328592"/>
            <a:chOff x="2757027" y="960405"/>
            <a:chExt cx="6677946" cy="6836152"/>
          </a:xfrm>
        </p:grpSpPr>
        <p:sp>
          <p:nvSpPr>
            <p:cNvPr id="93" name="직사각형 92"/>
            <p:cNvSpPr/>
            <p:nvPr/>
          </p:nvSpPr>
          <p:spPr bwMode="auto">
            <a:xfrm>
              <a:off x="2757027" y="1430147"/>
              <a:ext cx="1440000" cy="360000"/>
            </a:xfrm>
            <a:prstGeom prst="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dirty="0" smtClean="0">
                  <a:latin typeface="Arial Black" panose="020B0A04020102020204" pitchFamily="34" charset="0"/>
                  <a:ea typeface="굴림" pitchFamily="50" charset="-127"/>
                </a:rPr>
                <a:t>VTN</a:t>
              </a:r>
              <a:endParaRPr lang="ko-KR" altLang="en-US" sz="1500" dirty="0">
                <a:latin typeface="Arial Black" panose="020B0A04020102020204" pitchFamily="34" charset="0"/>
                <a:ea typeface="굴림" pitchFamily="50" charset="-127"/>
              </a:endParaRPr>
            </a:p>
          </p:txBody>
        </p:sp>
        <p:sp>
          <p:nvSpPr>
            <p:cNvPr id="94" name="직사각형 93"/>
            <p:cNvSpPr/>
            <p:nvPr/>
          </p:nvSpPr>
          <p:spPr bwMode="auto">
            <a:xfrm>
              <a:off x="7994973" y="1430147"/>
              <a:ext cx="1440000" cy="360000"/>
            </a:xfrm>
            <a:prstGeom prst="rect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500" dirty="0" smtClean="0">
                  <a:latin typeface="Arial Black" panose="020B0A04020102020204" pitchFamily="34" charset="0"/>
                  <a:ea typeface="굴림" pitchFamily="50" charset="-127"/>
                </a:rPr>
                <a:t>VEN</a:t>
              </a:r>
              <a:endParaRPr lang="ko-KR" altLang="en-US" sz="1500" dirty="0">
                <a:latin typeface="Arial Black" panose="020B0A04020102020204" pitchFamily="34" charset="0"/>
                <a:ea typeface="굴림" pitchFamily="50" charset="-127"/>
              </a:endParaRPr>
            </a:p>
          </p:txBody>
        </p:sp>
        <p:cxnSp>
          <p:nvCxnSpPr>
            <p:cNvPr id="95" name="직선 연결선 94"/>
            <p:cNvCxnSpPr>
              <a:stCxn id="93" idx="2"/>
            </p:cNvCxnSpPr>
            <p:nvPr/>
          </p:nvCxnSpPr>
          <p:spPr bwMode="auto">
            <a:xfrm>
              <a:off x="3477027" y="1790147"/>
              <a:ext cx="0" cy="600641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>
              <a:stCxn id="94" idx="2"/>
            </p:cNvCxnSpPr>
            <p:nvPr/>
          </p:nvCxnSpPr>
          <p:spPr bwMode="auto">
            <a:xfrm>
              <a:off x="8714973" y="1790147"/>
              <a:ext cx="0" cy="600641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직선 화살표 연결선 96"/>
            <p:cNvCxnSpPr/>
            <p:nvPr/>
          </p:nvCxnSpPr>
          <p:spPr bwMode="auto">
            <a:xfrm>
              <a:off x="3468317" y="2412653"/>
              <a:ext cx="5256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98" name="직선 화살표 연결선 97"/>
            <p:cNvCxnSpPr/>
            <p:nvPr/>
          </p:nvCxnSpPr>
          <p:spPr bwMode="auto">
            <a:xfrm>
              <a:off x="3477026" y="2777318"/>
              <a:ext cx="5238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9" name="직선 화살표 연결선 98"/>
            <p:cNvCxnSpPr/>
            <p:nvPr/>
          </p:nvCxnSpPr>
          <p:spPr bwMode="auto">
            <a:xfrm>
              <a:off x="3468934" y="3438546"/>
              <a:ext cx="5256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100" name="TextBox 99"/>
            <p:cNvSpPr txBox="1"/>
            <p:nvPr/>
          </p:nvSpPr>
          <p:spPr>
            <a:xfrm>
              <a:off x="5652021" y="2097179"/>
              <a:ext cx="887974" cy="35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oadrPoll()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직선 화살표 연결선 100"/>
            <p:cNvCxnSpPr/>
            <p:nvPr/>
          </p:nvCxnSpPr>
          <p:spPr bwMode="auto">
            <a:xfrm>
              <a:off x="3477026" y="3803211"/>
              <a:ext cx="5238000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4" name="TextBox 103"/>
            <p:cNvSpPr txBox="1"/>
            <p:nvPr/>
          </p:nvSpPr>
          <p:spPr>
            <a:xfrm>
              <a:off x="5239071" y="2462688"/>
              <a:ext cx="1713880" cy="35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oadrDistributeEvent()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11419" y="3124759"/>
              <a:ext cx="1569188" cy="35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oadrCreatedEvent()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520220" y="3490269"/>
              <a:ext cx="1151596" cy="355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oadrResponse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5103" y="960405"/>
              <a:ext cx="343845" cy="299371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608" y="964594"/>
              <a:ext cx="339033" cy="295182"/>
            </a:xfrm>
            <a:prstGeom prst="rect">
              <a:avLst/>
            </a:prstGeom>
          </p:spPr>
        </p:pic>
      </p:grpSp>
      <p:sp>
        <p:nvSpPr>
          <p:cNvPr id="122" name="직사각형 121"/>
          <p:cNvSpPr/>
          <p:nvPr/>
        </p:nvSpPr>
        <p:spPr bwMode="auto">
          <a:xfrm>
            <a:off x="1331640" y="2204864"/>
            <a:ext cx="6336704" cy="172819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9762" y="2708920"/>
            <a:ext cx="140936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When Event</a:t>
            </a:r>
          </a:p>
          <a:p>
            <a:pPr algn="ctr"/>
            <a:r>
              <a:rPr lang="en-US" altLang="ko-KR" b="1" dirty="0" smtClean="0"/>
              <a:t>Occur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84104" y="4963367"/>
            <a:ext cx="75757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Current VTN-VEN(HTTP) is only able to send message as </a:t>
            </a:r>
            <a:r>
              <a:rPr lang="en-US" altLang="ko-KR" b="1" i="1" dirty="0" smtClean="0"/>
              <a:t>Pull Mechanism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30357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Thread Management </a:t>
            </a:r>
          </a:p>
          <a:p>
            <a:pPr lvl="1"/>
            <a:r>
              <a:rPr lang="en-US" altLang="ko-KR" sz="2200" dirty="0" smtClean="0"/>
              <a:t>Smart Meter : Periodical On Demand Request</a:t>
            </a:r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1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ko-KR" altLang="en-US" sz="2400" dirty="0"/>
              <a:t>스마트 </a:t>
            </a:r>
            <a:r>
              <a:rPr lang="ko-KR" altLang="en-US" sz="2400" dirty="0" smtClean="0"/>
              <a:t>에너지 홈</a:t>
            </a:r>
            <a:endParaRPr lang="en-US" altLang="ko-KR" sz="2400" dirty="0"/>
          </a:p>
          <a:p>
            <a:pPr lvl="1"/>
            <a:r>
              <a:rPr lang="ko-KR" altLang="en-US" sz="2000" dirty="0"/>
              <a:t>스마트 </a:t>
            </a:r>
            <a:r>
              <a:rPr lang="ko-KR" altLang="en-US" sz="2000" dirty="0" smtClean="0"/>
              <a:t>에너지 </a:t>
            </a:r>
            <a:r>
              <a:rPr lang="ko-KR" altLang="en-US" sz="2000" dirty="0" err="1" smtClean="0"/>
              <a:t>홈란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일반적인 스마트 홈 환경에서 디바이스의 </a:t>
            </a:r>
            <a:r>
              <a:rPr lang="en-US" altLang="ko-KR" sz="2000" dirty="0"/>
              <a:t>On/Off </a:t>
            </a:r>
            <a:r>
              <a:rPr lang="ko-KR" altLang="en-US" sz="2000" dirty="0"/>
              <a:t>제어 및 상태 보고 등과 같은 기능 외에도 자동적으로 지능화 된 </a:t>
            </a:r>
            <a:r>
              <a:rPr lang="ko-KR" altLang="en-US" sz="2000" dirty="0">
                <a:solidFill>
                  <a:srgbClr val="FF0000"/>
                </a:solidFill>
              </a:rPr>
              <a:t>수요반응 기능을 제공할 수 있는 </a:t>
            </a:r>
            <a:r>
              <a:rPr lang="ko-KR" altLang="en-US" sz="2000" dirty="0" smtClean="0">
                <a:solidFill>
                  <a:srgbClr val="FF0000"/>
                </a:solidFill>
              </a:rPr>
              <a:t>환경을 </a:t>
            </a:r>
            <a:r>
              <a:rPr lang="ko-KR" altLang="en-US" sz="2000" dirty="0">
                <a:solidFill>
                  <a:srgbClr val="FF0000"/>
                </a:solidFill>
              </a:rPr>
              <a:t>의미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앞서 이야기한 </a:t>
            </a:r>
            <a:r>
              <a:rPr lang="en-US" altLang="ko-KR" sz="2000" dirty="0" err="1">
                <a:solidFill>
                  <a:srgbClr val="FF0000"/>
                </a:solidFill>
              </a:rPr>
              <a:t>OpenADR</a:t>
            </a:r>
            <a:r>
              <a:rPr lang="ko-KR" altLang="en-US" sz="2000" dirty="0">
                <a:solidFill>
                  <a:srgbClr val="FF0000"/>
                </a:solidFill>
              </a:rPr>
              <a:t> 프로토콜을 통하여 전력 사업자와 사용자 간의 </a:t>
            </a:r>
            <a:r>
              <a:rPr lang="en-US" altLang="ko-KR" sz="2000" dirty="0">
                <a:solidFill>
                  <a:srgbClr val="FF0000"/>
                </a:solidFill>
              </a:rPr>
              <a:t>DR</a:t>
            </a:r>
            <a:r>
              <a:rPr lang="ko-KR" altLang="en-US" sz="2000" dirty="0">
                <a:solidFill>
                  <a:srgbClr val="FF0000"/>
                </a:solidFill>
              </a:rPr>
              <a:t>서비스 환경</a:t>
            </a:r>
            <a:r>
              <a:rPr lang="ko-KR" altLang="en-US" sz="2000" dirty="0"/>
              <a:t>을 만들어서 지능적인 에너지 소모를 할 수 있도록 해야 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EMS</a:t>
            </a:r>
            <a:r>
              <a:rPr lang="ko-KR" altLang="en-US" sz="2000" dirty="0">
                <a:solidFill>
                  <a:srgbClr val="FF0000"/>
                </a:solidFill>
              </a:rPr>
              <a:t>는 </a:t>
            </a:r>
            <a:r>
              <a:rPr lang="en-US" altLang="ko-KR" sz="2000" dirty="0" smtClean="0">
                <a:solidFill>
                  <a:srgbClr val="FF0000"/>
                </a:solidFill>
              </a:rPr>
              <a:t>EMA</a:t>
            </a:r>
            <a:r>
              <a:rPr lang="ko-KR" altLang="en-US" sz="2000" dirty="0" smtClean="0">
                <a:solidFill>
                  <a:srgbClr val="FF0000"/>
                </a:solidFill>
              </a:rPr>
              <a:t>로부터 </a:t>
            </a:r>
            <a:r>
              <a:rPr lang="ko-KR" altLang="en-US" sz="2000" dirty="0">
                <a:solidFill>
                  <a:srgbClr val="FF0000"/>
                </a:solidFill>
              </a:rPr>
              <a:t>주기적으로 에너지 사용량을 보고 받아 </a:t>
            </a:r>
            <a:r>
              <a:rPr lang="ko-KR" altLang="en-US" sz="2000" dirty="0"/>
              <a:t>모니터링 하게 되고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디바이스를 직접 컨트롤 할 수 있도록 </a:t>
            </a:r>
            <a:r>
              <a:rPr lang="en-US" altLang="ko-KR" sz="2000" dirty="0" smtClean="0">
                <a:solidFill>
                  <a:srgbClr val="FF0000"/>
                </a:solidFill>
              </a:rPr>
              <a:t>EMA</a:t>
            </a:r>
            <a:r>
              <a:rPr lang="ko-KR" altLang="en-US" sz="2000" dirty="0" smtClean="0"/>
              <a:t>에 </a:t>
            </a:r>
            <a:r>
              <a:rPr lang="ko-KR" altLang="en-US" sz="2000" dirty="0"/>
              <a:t>명령을 전달 할 수 있도록 구성되어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다양한 모듈의 </a:t>
            </a:r>
            <a:r>
              <a:rPr lang="ko-KR" altLang="en-US" sz="2000" dirty="0" smtClean="0"/>
              <a:t>디바이스와  </a:t>
            </a:r>
            <a:r>
              <a:rPr lang="en-US" altLang="ko-KR" sz="2000" dirty="0" err="1">
                <a:solidFill>
                  <a:srgbClr val="FF0000"/>
                </a:solidFill>
              </a:rPr>
              <a:t>WiFi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Zigbee</a:t>
            </a:r>
            <a:r>
              <a:rPr lang="en-US" altLang="ko-KR" sz="2000" dirty="0">
                <a:solidFill>
                  <a:srgbClr val="FF0000"/>
                </a:solidFill>
              </a:rPr>
              <a:t>, IEEE 802.15.4</a:t>
            </a:r>
            <a:r>
              <a:rPr lang="ko-KR" altLang="en-US" sz="2000" dirty="0">
                <a:solidFill>
                  <a:srgbClr val="FF0000"/>
                </a:solidFill>
              </a:rPr>
              <a:t>통신</a:t>
            </a:r>
            <a:r>
              <a:rPr lang="ko-KR" altLang="en-US" sz="2000" dirty="0"/>
              <a:t>을 위하여 해당 라이브러리에서 제공해주는 규격을 사용한다</a:t>
            </a:r>
            <a:r>
              <a:rPr lang="en-US" altLang="ko-KR" sz="2000" dirty="0"/>
              <a:t>.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3-1. </a:t>
            </a:r>
            <a:r>
              <a:rPr lang="ko-KR" altLang="en-US" b="1" dirty="0" smtClean="0"/>
              <a:t>스마트 에너지 홈</a:t>
            </a:r>
            <a:endParaRPr 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410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Thread Management</a:t>
            </a:r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8B715A-E87A-4B2E-B54D-698640521983}" type="slidenum">
              <a:rPr lang="ko-KR" altLang="en-US" sz="105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r>
              <a:rPr lang="en-US" altLang="ko-KR" sz="1050">
                <a:solidFill>
                  <a:srgbClr val="000000"/>
                </a:solidFill>
              </a:rPr>
              <a:t>/33</a:t>
            </a:r>
            <a:endParaRPr lang="ko-KR" altLang="en-US" sz="1050">
              <a:solidFill>
                <a:srgbClr val="000000"/>
              </a:solidFill>
            </a:endParaRPr>
          </a:p>
        </p:txBody>
      </p:sp>
      <p:sp>
        <p:nvSpPr>
          <p:cNvPr id="11269" name="页脚占位符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050">
                <a:solidFill>
                  <a:srgbClr val="000000"/>
                </a:solidFill>
              </a:rPr>
              <a:t>Mir2017</a:t>
            </a:r>
            <a:endParaRPr lang="ko-KR" altLang="ko-KR" sz="105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7200" y="1556792"/>
            <a:ext cx="8229600" cy="3439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JButton btnNewButton = new JButton("SET");</a:t>
            </a:r>
            <a:endParaRPr lang="en-US" altLang="ko-KR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btnNewButton.setBounds(556, 242, 62, 23);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add(btnNewButton);</a:t>
            </a:r>
          </a:p>
          <a:p>
            <a:endParaRPr lang="ko-KR" altLang="en-US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btnNewButton.addActionListener(new ActionListener()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@Override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actionPerformed(ActionEvent e)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(global.onDemandCNT &gt; 0)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Thread[] ee = new Thread[10000];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ko-KR" altLang="en-US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Thread.enumerate(ee</a:t>
            </a:r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ko-KR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750" b="1" i="1" dirty="0">
                <a:latin typeface="+mn-ea"/>
              </a:rPr>
              <a:t>현재 실행되고 있는 </a:t>
            </a:r>
            <a:r>
              <a:rPr lang="en-US" altLang="ko-KR" sz="750" b="1" i="1" dirty="0">
                <a:latin typeface="+mn-ea"/>
              </a:rPr>
              <a:t>Thread List</a:t>
            </a:r>
            <a:r>
              <a:rPr lang="ko-KR" altLang="en-US" sz="750" b="1" i="1" dirty="0">
                <a:latin typeface="+mn-ea"/>
              </a:rPr>
              <a:t>를 </a:t>
            </a:r>
            <a:r>
              <a:rPr lang="en-US" altLang="ko-KR" sz="750" b="1" i="1" dirty="0">
                <a:latin typeface="+mn-ea"/>
              </a:rPr>
              <a:t>Thread </a:t>
            </a:r>
            <a:r>
              <a:rPr lang="ko-KR" altLang="en-US" sz="750" b="1" i="1" dirty="0">
                <a:latin typeface="+mn-ea"/>
              </a:rPr>
              <a:t>배열에 저장한다</a:t>
            </a:r>
          </a:p>
          <a:p>
            <a:endParaRPr lang="ko-KR" altLang="en-US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for (int i = 0; i &lt; ee.length; i++)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ko-KR" altLang="en-US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(ee[i].getName().equals("onDemand")) {</a:t>
            </a:r>
            <a:r>
              <a:rPr lang="en-US" altLang="ko-KR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배열에 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ko-KR" sz="75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onDemand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라는 이름인 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검색한다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ko-KR" altLang="en-US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ee[i].interrupt();</a:t>
            </a:r>
            <a:r>
              <a:rPr lang="en-US" altLang="ko-KR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o-KR" altLang="en-US" sz="75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해당 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있을 경우 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명령어를 통해 종료한다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7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break;</a:t>
            </a:r>
            <a:r>
              <a:rPr lang="en-US" altLang="ko-KR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o-KR" altLang="en-US" sz="75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검색 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시간을 줄이기 위해 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endParaRPr lang="ko-KR" altLang="en-US" sz="7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} else {</a:t>
            </a:r>
            <a:r>
              <a:rPr lang="en-US" altLang="ko-KR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75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이라는 명령어를 쓰는 것 보다 수행하는 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Class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en-US" altLang="ko-KR" sz="75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Interrupt Option</a:t>
            </a:r>
            <a:r>
              <a:rPr lang="ko-KR" altLang="en-US" sz="75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을 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걸어 주는 것이 효율 적인 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관리 </a:t>
            </a:r>
            <a:r>
              <a:rPr lang="ko-KR" altLang="en-US" sz="75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방법</a:t>
            </a:r>
            <a:endParaRPr lang="ko-KR" altLang="en-US" sz="7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}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sec = Integer.parseInt(textField.getText()) * 1000;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RunnableJob onDemandInterval = new RunnableJob(sec);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Thread onDemandRequest = new Thread(onDemandInterval);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onDemandRequest.setName("onDemand");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onDemandRequest.start();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global.onDemandCNT += 1;</a:t>
            </a:r>
          </a:p>
          <a:p>
            <a:endParaRPr lang="ko-KR" altLang="en-US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951756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Thread management</a:t>
            </a:r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8B715A-E87A-4B2E-B54D-698640521983}" type="slidenum">
              <a:rPr lang="ko-KR" altLang="en-US" sz="105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r>
              <a:rPr lang="en-US" altLang="ko-KR" sz="1050">
                <a:solidFill>
                  <a:srgbClr val="000000"/>
                </a:solidFill>
              </a:rPr>
              <a:t>/33</a:t>
            </a:r>
            <a:endParaRPr lang="ko-KR" altLang="en-US" sz="1050">
              <a:solidFill>
                <a:srgbClr val="000000"/>
              </a:solidFill>
            </a:endParaRPr>
          </a:p>
        </p:txBody>
      </p:sp>
      <p:sp>
        <p:nvSpPr>
          <p:cNvPr id="11269" name="页脚占位符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050">
                <a:solidFill>
                  <a:srgbClr val="000000"/>
                </a:solidFill>
              </a:rPr>
              <a:t>Mir2017</a:t>
            </a:r>
            <a:endParaRPr lang="ko-KR" altLang="ko-KR" sz="105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5191" y="1494555"/>
            <a:ext cx="88536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RunnableJob implements Runnable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int intervalTime = 1000;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RunnableJob(int interval)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this.intervalTime = interval;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@Override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run()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r>
              <a:rPr lang="ko-KR" altLang="en-US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while (!Thread.currentThread().isInterrupted()) {</a:t>
            </a:r>
            <a:r>
              <a:rPr lang="en-US" altLang="ko-KR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75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Thread.isInterrupt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아니라 현재 수행 중인 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종료하는 코드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long sTime = System.currentTimeMillis();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Thread.sleep(intervalTime);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long cTime = System.currentTimeMillis();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long rTime = cTime - sTime;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System.out.println(rTime / 1000 + "초");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Object[] dcuList = global.dcuHashMap.keySet().toArray();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for (int i = 0; i &lt; dcuList.length; i++)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System.out.println(global.dcuHashMap.get(dcuList[i]).toString());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String[] parseRemoteIp = global.dcuHashMap.get(dcuList[i].toString()).toString().split("/");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String remoteIp = parseRemoteIp[0];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String dcuId = parseRemoteIp[1];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String meterId = parseRemoteIp[4];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JSONArray meterList = global.dcuHashMap.get(dcuList[i]).getMeterInfo();</a:t>
            </a:r>
          </a:p>
          <a:p>
            <a:endParaRPr lang="ko-KR" altLang="en-US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for (int j = 0; j &lt; meterList.size(); j++)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JSONArray meterIDarr = new JSONArray();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meterIDarr.add(meterList.get(j));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TcpClient tcpClient = new TcpClient(remoteIp, dcuId, meterIDarr, "ondemand");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tcpClient.start();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}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ko-KR" altLang="en-US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 catch (InterruptedException e)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e.printStackTrace();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 finally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System.out.println("OnDemand Thread is Dead");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endParaRPr lang="ko-KR" altLang="en-US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442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 된 사항</a:t>
            </a:r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8B715A-E87A-4B2E-B54D-698640521983}" type="slidenum">
              <a:rPr lang="ko-KR" altLang="en-US" sz="105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r>
              <a:rPr lang="en-US" altLang="ko-KR" sz="1050">
                <a:solidFill>
                  <a:srgbClr val="000000"/>
                </a:solidFill>
              </a:rPr>
              <a:t>/33</a:t>
            </a:r>
            <a:endParaRPr lang="ko-KR" altLang="en-US" sz="1050">
              <a:solidFill>
                <a:srgbClr val="000000"/>
              </a:solidFill>
            </a:endParaRPr>
          </a:p>
        </p:txBody>
      </p:sp>
      <p:sp>
        <p:nvSpPr>
          <p:cNvPr id="11269" name="页脚占位符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050">
                <a:solidFill>
                  <a:srgbClr val="000000"/>
                </a:solidFill>
              </a:rPr>
              <a:t>Mir2017</a:t>
            </a:r>
            <a:endParaRPr lang="ko-KR" altLang="ko-KR" sz="105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2299"/>
            <a:ext cx="5027173" cy="37927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3033584" y="5484856"/>
            <a:ext cx="2438432" cy="23014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5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97612" y="1922299"/>
            <a:ext cx="345036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목적</a:t>
            </a:r>
            <a:r>
              <a:rPr lang="en-US" altLang="ko-KR" sz="1350" dirty="0"/>
              <a:t>:</a:t>
            </a:r>
          </a:p>
          <a:p>
            <a:r>
              <a:rPr lang="en-US" altLang="ko-KR" sz="1350" dirty="0"/>
              <a:t>Data Traffic &amp; Event Response </a:t>
            </a:r>
            <a:r>
              <a:rPr lang="ko-KR" altLang="en-US" sz="1350" dirty="0"/>
              <a:t>실험을 위해</a:t>
            </a:r>
            <a:endParaRPr lang="en-US" altLang="ko-KR" sz="1350" dirty="0"/>
          </a:p>
          <a:p>
            <a:r>
              <a:rPr lang="en-US" altLang="ko-KR" sz="1350" dirty="0"/>
              <a:t>On-Demand Interval Time</a:t>
            </a:r>
            <a:r>
              <a:rPr lang="ko-KR" altLang="en-US" sz="1350" dirty="0"/>
              <a:t>을 설정 할 수 있다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r>
              <a:rPr lang="ko-KR" altLang="en-US" sz="1350" dirty="0"/>
              <a:t>기존 문제점</a:t>
            </a:r>
            <a:r>
              <a:rPr lang="en-US" altLang="ko-KR" sz="1350" dirty="0"/>
              <a:t>:</a:t>
            </a:r>
          </a:p>
          <a:p>
            <a:r>
              <a:rPr lang="ko-KR" altLang="en-US" sz="1350" dirty="0"/>
              <a:t>기존에는 </a:t>
            </a:r>
            <a:r>
              <a:rPr lang="en-US" altLang="ko-KR" sz="1350" dirty="0"/>
              <a:t>‘SET’ </a:t>
            </a:r>
            <a:r>
              <a:rPr lang="ko-KR" altLang="en-US" sz="1350" dirty="0"/>
              <a:t>버튼을 누를 때 마다</a:t>
            </a:r>
            <a:endParaRPr lang="en-US" altLang="ko-KR" sz="1350" dirty="0"/>
          </a:p>
          <a:p>
            <a:r>
              <a:rPr lang="en-US" altLang="ko-KR" sz="1350" dirty="0"/>
              <a:t>Thread</a:t>
            </a:r>
            <a:r>
              <a:rPr lang="ko-KR" altLang="en-US" sz="1350" dirty="0"/>
              <a:t>가 추가적으로 생성된다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r>
              <a:rPr lang="ko-KR" altLang="en-US" sz="1350" dirty="0"/>
              <a:t>해결방법</a:t>
            </a:r>
            <a:r>
              <a:rPr lang="en-US" altLang="ko-KR" sz="1350" dirty="0"/>
              <a:t>:</a:t>
            </a:r>
          </a:p>
          <a:p>
            <a:r>
              <a:rPr lang="en-US" altLang="ko-KR" sz="1350" dirty="0"/>
              <a:t>Thread Interrupt </a:t>
            </a:r>
            <a:r>
              <a:rPr lang="ko-KR" altLang="en-US" sz="1350" dirty="0"/>
              <a:t>함수를 이용하여 </a:t>
            </a:r>
            <a:endParaRPr lang="en-US" altLang="ko-KR" sz="1350" dirty="0"/>
          </a:p>
          <a:p>
            <a:r>
              <a:rPr lang="ko-KR" altLang="en-US" sz="1350" dirty="0"/>
              <a:t>보다 효과적으로 </a:t>
            </a:r>
            <a:r>
              <a:rPr lang="en-US" altLang="ko-KR" sz="1350" dirty="0"/>
              <a:t>Thread</a:t>
            </a:r>
            <a:r>
              <a:rPr lang="ko-KR" altLang="en-US" sz="1350" dirty="0"/>
              <a:t>를 관리한다</a:t>
            </a:r>
            <a:r>
              <a:rPr lang="en-US" altLang="ko-KR" sz="13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402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282060" y="2120517"/>
            <a:ext cx="2988804" cy="4603552"/>
          </a:xfrm>
          <a:prstGeom prst="round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3-1. System </a:t>
            </a:r>
            <a:r>
              <a:rPr lang="en-US" altLang="ko-KR" b="1" dirty="0" smtClean="0"/>
              <a:t>Architecture with Protocol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08" y="3530647"/>
            <a:ext cx="1015985" cy="10159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60322" y="446142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EMS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481802" y="2591925"/>
            <a:ext cx="1440000" cy="1440000"/>
            <a:chOff x="4229975" y="3624916"/>
            <a:chExt cx="1440000" cy="144000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9975" y="3624916"/>
              <a:ext cx="1440000" cy="1440000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541185" y="3885927"/>
              <a:ext cx="83869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dirty="0" smtClean="0"/>
            </a:p>
            <a:p>
              <a:r>
                <a:rPr lang="en-US" altLang="ko-KR" dirty="0" smtClean="0"/>
                <a:t>MQTT</a:t>
              </a:r>
            </a:p>
            <a:p>
              <a:r>
                <a:rPr lang="en-US" altLang="ko-KR" dirty="0" smtClean="0"/>
                <a:t>Broker</a:t>
              </a:r>
              <a:endParaRPr lang="ko-KR" altLang="en-US" dirty="0"/>
            </a:p>
          </p:txBody>
        </p:sp>
      </p:grpSp>
      <p:cxnSp>
        <p:nvCxnSpPr>
          <p:cNvPr id="26" name="직선 화살표 연결선 25"/>
          <p:cNvCxnSpPr>
            <a:stCxn id="4" idx="3"/>
            <a:endCxn id="18" idx="1"/>
          </p:cNvCxnSpPr>
          <p:nvPr/>
        </p:nvCxnSpPr>
        <p:spPr>
          <a:xfrm flipV="1">
            <a:off x="2797893" y="3311925"/>
            <a:ext cx="683909" cy="72671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3"/>
            <a:endCxn id="64" idx="1"/>
          </p:cNvCxnSpPr>
          <p:nvPr/>
        </p:nvCxnSpPr>
        <p:spPr>
          <a:xfrm flipV="1">
            <a:off x="4921802" y="2914512"/>
            <a:ext cx="778771" cy="39741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3"/>
            <a:endCxn id="77" idx="1"/>
          </p:cNvCxnSpPr>
          <p:nvPr/>
        </p:nvCxnSpPr>
        <p:spPr>
          <a:xfrm>
            <a:off x="4921802" y="3311925"/>
            <a:ext cx="750683" cy="98090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5482888" y="2120518"/>
            <a:ext cx="1409309" cy="4610689"/>
          </a:xfrm>
          <a:prstGeom prst="round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318825" y="2120517"/>
            <a:ext cx="1580810" cy="4603552"/>
          </a:xfrm>
          <a:prstGeom prst="round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452059" y="163681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EMS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384857" y="1616309"/>
            <a:ext cx="150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EMA &amp; VTN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715394" y="16228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Device</a:t>
            </a:r>
            <a:endParaRPr lang="ko-KR" altLang="en-US" b="1" dirty="0"/>
          </a:p>
        </p:txBody>
      </p:sp>
      <p:cxnSp>
        <p:nvCxnSpPr>
          <p:cNvPr id="43" name="직선 화살표 연결선 42"/>
          <p:cNvCxnSpPr>
            <a:stCxn id="41" idx="3"/>
            <a:endCxn id="42" idx="1"/>
          </p:cNvCxnSpPr>
          <p:nvPr/>
        </p:nvCxnSpPr>
        <p:spPr>
          <a:xfrm>
            <a:off x="6886294" y="1800975"/>
            <a:ext cx="829100" cy="6498"/>
          </a:xfrm>
          <a:prstGeom prst="straightConnector1">
            <a:avLst/>
          </a:prstGeom>
          <a:ln w="3175">
            <a:solidFill>
              <a:srgbClr val="00664D"/>
            </a:solidFill>
            <a:prstDash val="solid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79738" y="1556792"/>
            <a:ext cx="2592000" cy="649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56427" y="1333363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MQTT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71731" y="1432435"/>
            <a:ext cx="713657" cy="78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/>
              <a:t>G-Con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ZigBee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/>
              <a:t>CoAP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/>
              <a:t>MQTT</a:t>
            </a:r>
            <a:endParaRPr lang="ko-KR" altLang="en-US" sz="1400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60" y="2260728"/>
            <a:ext cx="288000" cy="288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60" y="2616556"/>
            <a:ext cx="288000" cy="288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60" y="2972384"/>
            <a:ext cx="288000" cy="288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5700573" y="2374512"/>
            <a:ext cx="1080000" cy="1335296"/>
            <a:chOff x="5551282" y="2206558"/>
            <a:chExt cx="1080000" cy="1335296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282" y="2206558"/>
              <a:ext cx="1080000" cy="108000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5718853" y="317252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</a:t>
              </a:r>
              <a:endParaRPr lang="en-US" altLang="ko-KR" dirty="0"/>
            </a:p>
          </p:txBody>
        </p:sp>
      </p:grpSp>
      <p:cxnSp>
        <p:nvCxnSpPr>
          <p:cNvPr id="66" name="직선 화살표 연결선 65"/>
          <p:cNvCxnSpPr>
            <a:stCxn id="64" idx="3"/>
            <a:endCxn id="60" idx="1"/>
          </p:cNvCxnSpPr>
          <p:nvPr/>
        </p:nvCxnSpPr>
        <p:spPr>
          <a:xfrm flipV="1">
            <a:off x="6780575" y="2404728"/>
            <a:ext cx="1171487" cy="509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4" idx="3"/>
            <a:endCxn id="61" idx="1"/>
          </p:cNvCxnSpPr>
          <p:nvPr/>
        </p:nvCxnSpPr>
        <p:spPr>
          <a:xfrm flipV="1">
            <a:off x="6780575" y="2760556"/>
            <a:ext cx="1171487" cy="1539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40352" y="3340841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Devices(LED)</a:t>
            </a:r>
            <a:endParaRPr lang="en-US" altLang="ko-KR" sz="1400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551132"/>
            <a:ext cx="720000" cy="720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7812360" y="6326096"/>
            <a:ext cx="553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VEN</a:t>
            </a:r>
            <a:endParaRPr lang="en-US" altLang="ko-KR" sz="1400" dirty="0"/>
          </a:p>
        </p:txBody>
      </p:sp>
      <p:cxnSp>
        <p:nvCxnSpPr>
          <p:cNvPr id="71" name="직선 화살표 연결선 70"/>
          <p:cNvCxnSpPr>
            <a:stCxn id="73" idx="3"/>
            <a:endCxn id="69" idx="1"/>
          </p:cNvCxnSpPr>
          <p:nvPr/>
        </p:nvCxnSpPr>
        <p:spPr>
          <a:xfrm>
            <a:off x="6759168" y="5684491"/>
            <a:ext cx="981184" cy="22664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5580112" y="5144491"/>
            <a:ext cx="1249060" cy="1335296"/>
            <a:chOff x="5452226" y="2206558"/>
            <a:chExt cx="1249060" cy="1335296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282" y="2206558"/>
              <a:ext cx="1080000" cy="1080000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5452226" y="3172522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VTN(MIR)</a:t>
              </a:r>
              <a:endParaRPr lang="en-US" altLang="ko-KR" dirty="0"/>
            </a:p>
          </p:txBody>
        </p:sp>
      </p:grpSp>
      <p:sp>
        <p:nvSpPr>
          <p:cNvPr id="75" name="모서리가 둥근 직사각형 74"/>
          <p:cNvSpPr/>
          <p:nvPr/>
        </p:nvSpPr>
        <p:spPr bwMode="auto">
          <a:xfrm>
            <a:off x="7775381" y="2233437"/>
            <a:ext cx="641358" cy="1080000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000" dirty="0"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672485" y="3752828"/>
            <a:ext cx="1080000" cy="1335296"/>
            <a:chOff x="5551282" y="2206558"/>
            <a:chExt cx="1080000" cy="1335296"/>
          </a:xfrm>
        </p:grpSpPr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282" y="2206558"/>
              <a:ext cx="1080000" cy="108000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5746941" y="317252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EMA</a:t>
              </a:r>
              <a:endParaRPr lang="en-US" altLang="ko-KR" dirty="0"/>
            </a:p>
          </p:txBody>
        </p:sp>
      </p:grpSp>
      <p:cxnSp>
        <p:nvCxnSpPr>
          <p:cNvPr id="82" name="직선 화살표 연결선 81"/>
          <p:cNvCxnSpPr/>
          <p:nvPr/>
        </p:nvCxnSpPr>
        <p:spPr>
          <a:xfrm>
            <a:off x="6752487" y="4299504"/>
            <a:ext cx="1199575" cy="1154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6752487" y="4299504"/>
            <a:ext cx="1199575" cy="47132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596336" y="5052605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Micro Grid</a:t>
            </a:r>
            <a:endParaRPr lang="en-US" altLang="ko-KR" sz="1400" dirty="0"/>
          </a:p>
        </p:txBody>
      </p:sp>
      <p:cxnSp>
        <p:nvCxnSpPr>
          <p:cNvPr id="86" name="직선 화살표 연결선 85"/>
          <p:cNvCxnSpPr>
            <a:stCxn id="64" idx="3"/>
          </p:cNvCxnSpPr>
          <p:nvPr/>
        </p:nvCxnSpPr>
        <p:spPr>
          <a:xfrm>
            <a:off x="6780575" y="2914514"/>
            <a:ext cx="1171487" cy="114465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7" idx="3"/>
            <a:endCxn id="62" idx="1"/>
          </p:cNvCxnSpPr>
          <p:nvPr/>
        </p:nvCxnSpPr>
        <p:spPr>
          <a:xfrm flipV="1">
            <a:off x="6752487" y="3116384"/>
            <a:ext cx="1199575" cy="117644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 bwMode="auto">
          <a:xfrm>
            <a:off x="7637377" y="3887880"/>
            <a:ext cx="1105073" cy="1080000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000" dirty="0"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002" y="2596244"/>
            <a:ext cx="507992" cy="50799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71" y="3933361"/>
            <a:ext cx="507992" cy="507992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321" y="5315919"/>
            <a:ext cx="507992" cy="507992"/>
          </a:xfrm>
          <a:prstGeom prst="rect">
            <a:avLst/>
          </a:prstGeom>
        </p:spPr>
      </p:pic>
      <p:cxnSp>
        <p:nvCxnSpPr>
          <p:cNvPr id="79" name="직선 화살표 연결선 78"/>
          <p:cNvCxnSpPr/>
          <p:nvPr/>
        </p:nvCxnSpPr>
        <p:spPr>
          <a:xfrm>
            <a:off x="2777051" y="1753653"/>
            <a:ext cx="2592000" cy="6498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81206" y="1517089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CoAP</a:t>
            </a:r>
            <a:endParaRPr lang="ko-KR" altLang="en-US" sz="1200" dirty="0"/>
          </a:p>
        </p:txBody>
      </p:sp>
      <p:cxnSp>
        <p:nvCxnSpPr>
          <p:cNvPr id="93" name="직선 화살표 연결선 92"/>
          <p:cNvCxnSpPr>
            <a:stCxn id="4" idx="3"/>
            <a:endCxn id="95" idx="1"/>
          </p:cNvCxnSpPr>
          <p:nvPr/>
        </p:nvCxnSpPr>
        <p:spPr>
          <a:xfrm>
            <a:off x="2797893" y="4038640"/>
            <a:ext cx="716602" cy="581381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94" name="그룹 93"/>
          <p:cNvGrpSpPr/>
          <p:nvPr/>
        </p:nvGrpSpPr>
        <p:grpSpPr>
          <a:xfrm>
            <a:off x="3514495" y="3900021"/>
            <a:ext cx="1440000" cy="1440000"/>
            <a:chOff x="4229975" y="3624916"/>
            <a:chExt cx="1440000" cy="1440000"/>
          </a:xfrm>
        </p:grpSpPr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9975" y="3624916"/>
              <a:ext cx="1440000" cy="1440000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4541185" y="4308967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Internet</a:t>
              </a:r>
              <a:endParaRPr lang="ko-KR" altLang="en-US" dirty="0"/>
            </a:p>
          </p:txBody>
        </p:sp>
      </p:grpSp>
      <p:cxnSp>
        <p:nvCxnSpPr>
          <p:cNvPr id="97" name="직선 화살표 연결선 96"/>
          <p:cNvCxnSpPr>
            <a:stCxn id="64" idx="1"/>
            <a:endCxn id="95" idx="3"/>
          </p:cNvCxnSpPr>
          <p:nvPr/>
        </p:nvCxnSpPr>
        <p:spPr>
          <a:xfrm flipH="1">
            <a:off x="4954495" y="2914512"/>
            <a:ext cx="746078" cy="1705509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77" idx="1"/>
            <a:endCxn id="95" idx="3"/>
          </p:cNvCxnSpPr>
          <p:nvPr/>
        </p:nvCxnSpPr>
        <p:spPr>
          <a:xfrm flipH="1">
            <a:off x="4954495" y="4292828"/>
            <a:ext cx="717990" cy="327193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3" name="그림 10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89" y="4858477"/>
            <a:ext cx="720000" cy="720000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89" y="3810560"/>
            <a:ext cx="720000" cy="720000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89" y="2762643"/>
            <a:ext cx="720000" cy="72000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549701" y="3413508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Monitoring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7071" y="5540876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Device Control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31454" y="446142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Analysis</a:t>
            </a:r>
          </a:p>
        </p:txBody>
      </p:sp>
      <p:cxnSp>
        <p:nvCxnSpPr>
          <p:cNvPr id="109" name="직선 화살표 연결선 108"/>
          <p:cNvCxnSpPr/>
          <p:nvPr/>
        </p:nvCxnSpPr>
        <p:spPr>
          <a:xfrm>
            <a:off x="2797893" y="4215771"/>
            <a:ext cx="716602" cy="581381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H="1">
            <a:off x="4978050" y="3107293"/>
            <a:ext cx="746078" cy="1705509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H="1">
            <a:off x="4978050" y="4485609"/>
            <a:ext cx="717990" cy="327193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H="1" flipV="1">
            <a:off x="4978050" y="4812802"/>
            <a:ext cx="724673" cy="1064470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2791683" y="1950514"/>
            <a:ext cx="2592000" cy="6498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724059" y="172254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UDP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150" y="3938569"/>
            <a:ext cx="281726" cy="2817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0150" y="4281277"/>
            <a:ext cx="272711" cy="2845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52060" y="4635739"/>
            <a:ext cx="387215" cy="1962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24069" y="3988912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PV</a:t>
            </a:r>
            <a:endParaRPr lang="ko-KR" altLang="en-US" sz="1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8329385" y="4325329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ESS</a:t>
            </a:r>
            <a:endParaRPr lang="ko-KR" altLang="en-US" sz="1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8320676" y="4626514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Recloser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224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3-2. EMS Overview</a:t>
            </a:r>
            <a:endParaRPr lang="en-US" altLang="ko-KR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 bwMode="auto">
          <a:xfrm>
            <a:off x="457200" y="4882227"/>
            <a:ext cx="188255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90058"/>
            <a:ext cx="8229600" cy="527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3-2. EMS </a:t>
            </a:r>
            <a:r>
              <a:rPr lang="en-US" altLang="ko-KR" b="1" dirty="0" smtClean="0"/>
              <a:t>Overview</a:t>
            </a:r>
            <a:endParaRPr lang="en-US" altLang="ko-KR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591047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Application</a:t>
            </a:r>
            <a:endParaRPr lang="en-US" altLang="ko-K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i="1" dirty="0" smtClean="0"/>
              <a:t>GUI </a:t>
            </a:r>
            <a:r>
              <a:rPr lang="en-US" altLang="ko-KR" i="1" dirty="0"/>
              <a:t>Subsystem</a:t>
            </a:r>
            <a:r>
              <a:rPr lang="en-US" altLang="ko-KR" dirty="0"/>
              <a:t> </a:t>
            </a:r>
            <a:r>
              <a:rPr lang="en-US" altLang="ko-KR" dirty="0" smtClean="0"/>
              <a:t>– To show the status and information.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i="1" dirty="0" smtClean="0"/>
              <a:t>Mobility </a:t>
            </a:r>
            <a:r>
              <a:rPr lang="en-US" altLang="ko-KR" i="1" dirty="0"/>
              <a:t>Subsystem</a:t>
            </a:r>
            <a:r>
              <a:rPr lang="en-US" altLang="ko-KR" dirty="0"/>
              <a:t> </a:t>
            </a:r>
            <a:r>
              <a:rPr lang="en-US" altLang="ko-KR" dirty="0" smtClean="0"/>
              <a:t>– To be available for approaching anywhere.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i="1" dirty="0" smtClean="0"/>
              <a:t>Management Policy </a:t>
            </a:r>
            <a:r>
              <a:rPr lang="en-US" altLang="ko-KR" i="1" dirty="0"/>
              <a:t>Subsystem</a:t>
            </a:r>
            <a:r>
              <a:rPr lang="en-US" altLang="ko-KR" dirty="0"/>
              <a:t> </a:t>
            </a:r>
            <a:r>
              <a:rPr lang="en-US" altLang="ko-KR" dirty="0" smtClean="0"/>
              <a:t>– Manage Policy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Energy Management System defines several primary services:</a:t>
            </a:r>
          </a:p>
          <a:p>
            <a:endParaRPr lang="en-US" altLang="ko-KR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i="1" dirty="0" smtClean="0"/>
              <a:t>Scheduling Service</a:t>
            </a:r>
            <a:r>
              <a:rPr lang="en-US" altLang="ko-KR" dirty="0" smtClean="0"/>
              <a:t> – Controls and manages EMA, Devices for optimization.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i="1" dirty="0" smtClean="0"/>
              <a:t>Report </a:t>
            </a:r>
            <a:r>
              <a:rPr lang="en-US" altLang="ko-KR" i="1" dirty="0"/>
              <a:t>Subsystem</a:t>
            </a:r>
            <a:r>
              <a:rPr lang="en-US" altLang="ko-KR" dirty="0"/>
              <a:t> </a:t>
            </a:r>
            <a:r>
              <a:rPr lang="en-US" altLang="ko-KR" dirty="0" smtClean="0"/>
              <a:t>– Manage energy data to give processed report to energy customer.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i="1" dirty="0" smtClean="0"/>
              <a:t>Monitoring </a:t>
            </a:r>
            <a:r>
              <a:rPr lang="en-US" altLang="ko-KR" i="1" dirty="0"/>
              <a:t>Subsystem</a:t>
            </a:r>
            <a:r>
              <a:rPr lang="en-US" altLang="ko-KR" dirty="0"/>
              <a:t> </a:t>
            </a:r>
            <a:r>
              <a:rPr lang="en-US" altLang="ko-KR" dirty="0" smtClean="0"/>
              <a:t>– Listen for EMA,VTN messages for manage and to make a topology and path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i="1" dirty="0" smtClean="0"/>
              <a:t>Profile </a:t>
            </a:r>
            <a:r>
              <a:rPr lang="en-US" altLang="ko-KR" i="1" dirty="0"/>
              <a:t>Subsystem</a:t>
            </a:r>
            <a:r>
              <a:rPr lang="en-US" altLang="ko-KR" dirty="0"/>
              <a:t> - Manages inventory of </a:t>
            </a:r>
            <a:r>
              <a:rPr lang="en-US" altLang="ko-KR" dirty="0" smtClean="0"/>
              <a:t>sort of devices information and group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i="1" dirty="0" smtClean="0"/>
              <a:t>Control </a:t>
            </a:r>
            <a:r>
              <a:rPr lang="en-US" altLang="ko-KR" i="1" dirty="0"/>
              <a:t>Subsystem</a:t>
            </a:r>
            <a:r>
              <a:rPr lang="en-US" altLang="ko-KR" dirty="0"/>
              <a:t> </a:t>
            </a:r>
            <a:r>
              <a:rPr lang="en-US" altLang="ko-KR" dirty="0" smtClean="0"/>
              <a:t>– To control child systems(EMA, </a:t>
            </a:r>
            <a:r>
              <a:rPr lang="en-US" altLang="ko-KR" dirty="0" err="1" smtClean="0"/>
              <a:t>OpenFMB</a:t>
            </a:r>
            <a:r>
              <a:rPr lang="en-US" altLang="ko-KR" dirty="0"/>
              <a:t> </a:t>
            </a:r>
            <a:r>
              <a:rPr lang="en-US" altLang="ko-KR" dirty="0" smtClean="0"/>
              <a:t>and etc.) manually based on price policy(Incentive, Priced)</a:t>
            </a:r>
          </a:p>
        </p:txBody>
      </p:sp>
    </p:spTree>
    <p:extLst>
      <p:ext uri="{BB962C8B-B14F-4D97-AF65-F5344CB8AC3E}">
        <p14:creationId xmlns:p14="http://schemas.microsoft.com/office/powerpoint/2010/main" val="26841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31769</TotalTime>
  <Words>2246</Words>
  <Application>Microsoft Office PowerPoint</Application>
  <PresentationFormat>화면 슬라이드 쇼(4:3)</PresentationFormat>
  <Paragraphs>1277</Paragraphs>
  <Slides>62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9" baseType="lpstr">
      <vt:lpstr>HY견고딕</vt:lpstr>
      <vt:lpstr>굴림</vt:lpstr>
      <vt:lpstr>맑은 고딕</vt:lpstr>
      <vt:lpstr>Arial</vt:lpstr>
      <vt:lpstr>Arial Black</vt:lpstr>
      <vt:lpstr>Times New Roman</vt:lpstr>
      <vt:lpstr>1_기본 디자인</vt:lpstr>
      <vt:lpstr>Energy Management System</vt:lpstr>
      <vt:lpstr>Lecture Index</vt:lpstr>
      <vt:lpstr>3. EMS Overview</vt:lpstr>
      <vt:lpstr>3-1. System Architecture</vt:lpstr>
      <vt:lpstr>3-1. 스마트 에너지 홈 환경</vt:lpstr>
      <vt:lpstr>3-1. 스마트 에너지 홈</vt:lpstr>
      <vt:lpstr>3-1. System Architecture with Protocol</vt:lpstr>
      <vt:lpstr>3-2. EMS Overview</vt:lpstr>
      <vt:lpstr>3-2. EMS Overview</vt:lpstr>
      <vt:lpstr>3-2. EMS Program Architecture</vt:lpstr>
      <vt:lpstr>3-2. EMS Program Architecture</vt:lpstr>
      <vt:lpstr>3-3. EMS Optimization Overview</vt:lpstr>
      <vt:lpstr>Appendix. EMA Overview</vt:lpstr>
      <vt:lpstr>MIR VTN – OpenAdr2.0b</vt:lpstr>
      <vt:lpstr>4. EMS : Package Explanation OpenADR</vt:lpstr>
      <vt:lpstr>4. EMS : Package Explanation OpenADR</vt:lpstr>
      <vt:lpstr>4. EMS : Package Explanation OpenADR</vt:lpstr>
      <vt:lpstr>4. EMS : Package Explanation OpenADR</vt:lpstr>
      <vt:lpstr>4. EMS : Package Explanation OpenADR</vt:lpstr>
      <vt:lpstr>4. EMS : Package Explanation OpenADR</vt:lpstr>
      <vt:lpstr>4. EMS : Package Explanation OpenADR</vt:lpstr>
      <vt:lpstr>4. EMS : Package Explanation OpenADR</vt:lpstr>
      <vt:lpstr>4. EMS : Package Explanation OpenADR</vt:lpstr>
      <vt:lpstr>4. EMS : Package Explanation EMAP</vt:lpstr>
      <vt:lpstr>4. EMS : Package Explanation EMAP</vt:lpstr>
      <vt:lpstr>4. EMS : Package Explanation EMAP</vt:lpstr>
      <vt:lpstr>4. EMS : Package Explanation EMAP</vt:lpstr>
      <vt:lpstr>4. EMS : Package Explanation EMAP</vt:lpstr>
      <vt:lpstr>4. EMS : Package Explanation EMAP</vt:lpstr>
      <vt:lpstr>4. EMS : Package Explanation EMAP</vt:lpstr>
      <vt:lpstr>4. EMS : Package Explanation Monitoring</vt:lpstr>
      <vt:lpstr>4. EMS : Package Explanation Monitoring</vt:lpstr>
      <vt:lpstr>4. EMS : Package Explanation Monitoring : EMARealTimeGraph</vt:lpstr>
      <vt:lpstr>4. EMS : Package Explanation Monitoring : EMARealTimeGraph</vt:lpstr>
      <vt:lpstr>4. EMS : Package Explanation Monitoring : EnergyGraph</vt:lpstr>
      <vt:lpstr>4. EMS : Package Explanation Monitoring : EnergyGraph</vt:lpstr>
      <vt:lpstr>4. EMS : Package Explanation Monitoring : EMATopology</vt:lpstr>
      <vt:lpstr>4. EMS : Package Explanation Monitoring : EMATopology</vt:lpstr>
      <vt:lpstr>4. EMS : Package Explanation Monitoring : EMA_Tab</vt:lpstr>
      <vt:lpstr>4. EMS : Package Explanation Control</vt:lpstr>
      <vt:lpstr>4. EMS : Package Explanation Profile</vt:lpstr>
      <vt:lpstr>4. EMS : Package Explanation Monitoring : global</vt:lpstr>
      <vt:lpstr>4. EMS : Package Explanation Profile : EMA</vt:lpstr>
      <vt:lpstr>4. EMS : Package Explanation GUI</vt:lpstr>
      <vt:lpstr>4. EMS : Package Explanation GUI : Initial</vt:lpstr>
      <vt:lpstr>4. EMS : Package Explanation GUI : Initial</vt:lpstr>
      <vt:lpstr>4. EMS : Package Explanation GUI : MainFrame</vt:lpstr>
      <vt:lpstr>4. EMS : Package Explanation GUI : MainFrame</vt:lpstr>
      <vt:lpstr>5. Message Flow of EMS-VTN(UDP)</vt:lpstr>
      <vt:lpstr>5. Message Flow of VTN-VEN(Registration)</vt:lpstr>
      <vt:lpstr>5. Message Flow of VTN-VEN(Polling)</vt:lpstr>
      <vt:lpstr>5. Message Flow of VTN-VEN(Push)</vt:lpstr>
      <vt:lpstr>5. Message Flow of MQTT(EMS-EMA-Dev)</vt:lpstr>
      <vt:lpstr>5. Message Flow of CoAP(EMS-EMA-Dev)</vt:lpstr>
      <vt:lpstr>5. Message Flow of EMS-EMA</vt:lpstr>
      <vt:lpstr>5. Message Flow of VTN-VEN(HTTP)</vt:lpstr>
      <vt:lpstr>5. Message Flow of VTN-VEN(HTTP)</vt:lpstr>
      <vt:lpstr>5. Message Flow of VTN-VEN(HTTP)</vt:lpstr>
      <vt:lpstr>Appendix</vt:lpstr>
      <vt:lpstr>Java Thread Management</vt:lpstr>
      <vt:lpstr>Java Thread management</vt:lpstr>
      <vt:lpstr>수정 된 사항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OpenWRT on Buffalo WZR-HP-G300NH</dc:title>
  <dc:creator>user</dc:creator>
  <cp:lastModifiedBy>Windows 사용자</cp:lastModifiedBy>
  <cp:revision>825</cp:revision>
  <dcterms:created xsi:type="dcterms:W3CDTF">2011-09-16T02:27:47Z</dcterms:created>
  <dcterms:modified xsi:type="dcterms:W3CDTF">2018-11-09T06:02:44Z</dcterms:modified>
</cp:coreProperties>
</file>