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76"/>
  </p:notesMasterIdLst>
  <p:sldIdLst>
    <p:sldId id="503" r:id="rId2"/>
    <p:sldId id="592" r:id="rId3"/>
    <p:sldId id="310" r:id="rId4"/>
    <p:sldId id="603" r:id="rId5"/>
    <p:sldId id="604" r:id="rId6"/>
    <p:sldId id="605" r:id="rId7"/>
    <p:sldId id="607" r:id="rId8"/>
    <p:sldId id="608" r:id="rId9"/>
    <p:sldId id="593" r:id="rId10"/>
    <p:sldId id="594" r:id="rId11"/>
    <p:sldId id="723" r:id="rId12"/>
    <p:sldId id="595" r:id="rId13"/>
    <p:sldId id="598" r:id="rId14"/>
    <p:sldId id="599" r:id="rId15"/>
    <p:sldId id="600" r:id="rId16"/>
    <p:sldId id="601" r:id="rId17"/>
    <p:sldId id="665" r:id="rId18"/>
    <p:sldId id="691" r:id="rId19"/>
    <p:sldId id="692" r:id="rId20"/>
    <p:sldId id="693" r:id="rId21"/>
    <p:sldId id="694" r:id="rId22"/>
    <p:sldId id="696" r:id="rId23"/>
    <p:sldId id="639" r:id="rId24"/>
    <p:sldId id="596" r:id="rId25"/>
    <p:sldId id="642" r:id="rId26"/>
    <p:sldId id="640" r:id="rId27"/>
    <p:sldId id="645" r:id="rId28"/>
    <p:sldId id="643" r:id="rId29"/>
    <p:sldId id="646" r:id="rId30"/>
    <p:sldId id="644" r:id="rId31"/>
    <p:sldId id="641" r:id="rId32"/>
    <p:sldId id="650" r:id="rId33"/>
    <p:sldId id="651" r:id="rId34"/>
    <p:sldId id="652" r:id="rId35"/>
    <p:sldId id="656" r:id="rId36"/>
    <p:sldId id="657" r:id="rId37"/>
    <p:sldId id="660" r:id="rId38"/>
    <p:sldId id="658" r:id="rId39"/>
    <p:sldId id="661" r:id="rId40"/>
    <p:sldId id="662" r:id="rId41"/>
    <p:sldId id="688" r:id="rId42"/>
    <p:sldId id="667" r:id="rId43"/>
    <p:sldId id="663" r:id="rId44"/>
    <p:sldId id="689" r:id="rId45"/>
    <p:sldId id="664" r:id="rId46"/>
    <p:sldId id="758" r:id="rId47"/>
    <p:sldId id="724" r:id="rId48"/>
    <p:sldId id="725" r:id="rId49"/>
    <p:sldId id="726" r:id="rId50"/>
    <p:sldId id="727" r:id="rId51"/>
    <p:sldId id="728" r:id="rId52"/>
    <p:sldId id="729" r:id="rId53"/>
    <p:sldId id="730" r:id="rId54"/>
    <p:sldId id="731" r:id="rId55"/>
    <p:sldId id="732" r:id="rId56"/>
    <p:sldId id="733" r:id="rId57"/>
    <p:sldId id="734" r:id="rId58"/>
    <p:sldId id="735" r:id="rId59"/>
    <p:sldId id="736" r:id="rId60"/>
    <p:sldId id="737" r:id="rId61"/>
    <p:sldId id="738" r:id="rId62"/>
    <p:sldId id="739" r:id="rId63"/>
    <p:sldId id="740" r:id="rId64"/>
    <p:sldId id="741" r:id="rId65"/>
    <p:sldId id="742" r:id="rId66"/>
    <p:sldId id="743" r:id="rId67"/>
    <p:sldId id="744" r:id="rId68"/>
    <p:sldId id="745" r:id="rId69"/>
    <p:sldId id="746" r:id="rId70"/>
    <p:sldId id="747" r:id="rId71"/>
    <p:sldId id="748" r:id="rId72"/>
    <p:sldId id="749" r:id="rId73"/>
    <p:sldId id="750" r:id="rId74"/>
    <p:sldId id="751" r:id="rId7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D1"/>
    <a:srgbClr val="00664D"/>
    <a:srgbClr val="FFFF99"/>
    <a:srgbClr val="71D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2" autoAdjust="0"/>
    <p:restoredTop sz="93844" autoAdjust="0"/>
  </p:normalViewPr>
  <p:slideViewPr>
    <p:cSldViewPr>
      <p:cViewPr varScale="1">
        <p:scale>
          <a:sx n="109" d="100"/>
          <a:sy n="109" d="100"/>
        </p:scale>
        <p:origin x="176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8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72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B3AF2-3CAA-44B0-8ACA-C99BCDFCF451}" type="datetimeFigureOut">
              <a:rPr lang="ko-KR" altLang="en-US" smtClean="0"/>
              <a:pPr/>
              <a:t>2017-10-31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F6D6C-8CDA-423C-87D5-6F0E70169B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662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04875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04875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04875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04875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4EB6E589-1502-4858-88E7-2ABF87F36F69}" type="datetime1">
              <a:rPr kumimoji="0" lang="ko-KR" altLang="en-US" sz="1300" smtClean="0">
                <a:solidFill>
                  <a:srgbClr val="000000"/>
                </a:solidFill>
              </a:rPr>
              <a:pPr/>
              <a:t>2017-10-31</a:t>
            </a:fld>
            <a:endParaRPr kumimoji="0" lang="ko-KR" altLang="en-US" sz="1300">
              <a:solidFill>
                <a:srgbClr val="000000"/>
              </a:solidFill>
            </a:endParaRPr>
          </a:p>
        </p:txBody>
      </p:sp>
      <p:sp>
        <p:nvSpPr>
          <p:cNvPr id="614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04875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04875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04875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04875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0E3107F1-EC1D-462D-B8E3-E9AA7C2BCF01}" type="slidenum">
              <a:rPr kumimoji="0" lang="ko-KR" altLang="en-US" sz="1300">
                <a:solidFill>
                  <a:srgbClr val="000000"/>
                </a:solidFill>
              </a:rPr>
              <a:pPr/>
              <a:t>1</a:t>
            </a:fld>
            <a:endParaRPr kumimoji="0" lang="ko-KR" altLang="en-US" sz="1300">
              <a:solidFill>
                <a:srgbClr val="000000"/>
              </a:solidFill>
            </a:endParaRPr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689475"/>
            <a:ext cx="4984750" cy="4445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0" tIns="45515" rIns="91030" bIns="45515"/>
          <a:lstStyle/>
          <a:p>
            <a:endParaRPr lang="ko-KR" altLang="en-US"/>
          </a:p>
        </p:txBody>
      </p:sp>
      <p:sp>
        <p:nvSpPr>
          <p:cNvPr id="61446" name="바닥글 개체 틀 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04875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04875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04875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04875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kumimoji="0" lang="ko-KR" alt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878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483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587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610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54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503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825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5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084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753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515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599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956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8638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5399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9119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4798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6635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654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225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36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073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753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VTN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설치시</a:t>
            </a:r>
            <a:r>
              <a:rPr lang="ko-KR" altLang="en-US" baseline="0" dirty="0" smtClean="0"/>
              <a:t> 경로를 맞춰야만 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현재 설정된 경로는 </a:t>
            </a:r>
            <a:r>
              <a:rPr lang="en-US" altLang="ko-KR" baseline="0" dirty="0" err="1" smtClean="0"/>
              <a:t>mir</a:t>
            </a:r>
            <a:r>
              <a:rPr lang="en-US" altLang="ko-KR" baseline="0" dirty="0" smtClean="0"/>
              <a:t>/</a:t>
            </a:r>
            <a:r>
              <a:rPr lang="en-US" altLang="ko-KR" baseline="0" dirty="0" err="1" smtClean="0"/>
              <a:t>pythonWorkspace</a:t>
            </a:r>
            <a:r>
              <a:rPr lang="en-US" altLang="ko-KR" baseline="0" dirty="0" smtClean="0"/>
              <a:t>/</a:t>
            </a:r>
            <a:r>
              <a:rPr lang="en-US" altLang="ko-KR" baseline="0" dirty="0" err="1" smtClean="0"/>
              <a:t>MIR_VTN_Server</a:t>
            </a:r>
            <a:r>
              <a:rPr lang="en-US" altLang="ko-KR" baseline="0" smtClean="0"/>
              <a:t>……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httpVTNServer.py 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baseline="0" dirty="0" smtClean="0"/>
              <a:t> run(): run </a:t>
            </a:r>
            <a:r>
              <a:rPr lang="ko-KR" altLang="en-US" baseline="0" dirty="0" smtClean="0"/>
              <a:t>함수 내부에서 </a:t>
            </a:r>
            <a:r>
              <a:rPr lang="en-US" altLang="ko-KR" baseline="0" dirty="0" smtClean="0"/>
              <a:t>server address</a:t>
            </a:r>
            <a:r>
              <a:rPr lang="ko-KR" altLang="en-US" baseline="0" dirty="0" smtClean="0"/>
              <a:t>를 본인 </a:t>
            </a:r>
            <a:r>
              <a:rPr lang="en-US" altLang="ko-KR" baseline="0" dirty="0" smtClean="0"/>
              <a:t>IP</a:t>
            </a:r>
            <a:r>
              <a:rPr lang="ko-KR" altLang="en-US" baseline="0" dirty="0" smtClean="0"/>
              <a:t>로 바꿔준다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68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462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84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3F5CC-B8E9-482F-A016-6EE14B7359E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655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5532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ko-KR"/>
              <a:t>HYU 2015 TIPW</a:t>
            </a: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FF272-DA07-4C5E-871E-42D8717A0D1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15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5532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ko-KR"/>
              <a:t>HYU 2015 TIPW</a:t>
            </a: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BEF43-981D-47C8-9429-4A8276FC03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348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5532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ko-KR"/>
              <a:t>HYU 2015 TIPW</a:t>
            </a: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C7F6D-BE1F-4BCD-ACDD-F024A174DF2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055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52DBC2-D46E-4128-AB28-E3386B2882A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v-SE" altLang="ko-KR"/>
              <a:t>HYU 2015 TIPW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73099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v-SE" altLang="ko-KR"/>
              <a:t>HYU 2015 TIPW</a:t>
            </a:r>
            <a:endParaRPr lang="ko-KR" altLang="ko-KR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19F29-204C-4919-B47C-67BAB010AE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665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B2D1F1-EAAA-4541-A9AD-BBD67953F62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8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v-SE" altLang="ko-KR"/>
              <a:t>HYU 2015 TIPW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619999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33E3C1-2B49-4B7D-938D-A3F770B13FA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5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v-SE" altLang="ko-KR"/>
              <a:t>HYU 2015 TIPW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22214504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083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9ED91-3070-4542-8B3E-98C8CF0794E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029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EC36E-9EC6-4836-92EB-5002F84118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679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F733E-0136-4B34-9927-F1EED2F7B7A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152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5532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ko-KR"/>
              <a:t>HYU 2015 TIPW</a:t>
            </a:r>
            <a:endParaRPr lang="ko-KR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0CEC2-C8E9-4976-B8F1-3D88D8957F4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8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5532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ko-KR"/>
              <a:t>HYU 2015 TIPW</a:t>
            </a:r>
            <a:endParaRPr lang="ko-KR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DD601-9BFF-4CE2-924D-C02A77C8ABA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71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5532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ko-KR"/>
              <a:t>HYU 2015 TIPW</a:t>
            </a:r>
            <a:endParaRPr lang="ko-KR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FADB5-8B92-40BA-A771-C8171F704E8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84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5532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ko-KR"/>
              <a:t>HYU 2015 TIPW</a:t>
            </a:r>
            <a:endParaRPr lang="ko-KR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EDA57-D911-440A-B9B8-F125EB251F5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62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4238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D8C95C78-1566-4DDE-915C-10B4535F284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2" name="그림 9" descr="04_07_02_1_ai.jpg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920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6" Type="http://schemas.microsoft.com/office/2007/relationships/hdphoto" Target="../media/hdphoto1.wdp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63193" y="1857364"/>
            <a:ext cx="7866459" cy="1600200"/>
          </a:xfrm>
        </p:spPr>
        <p:txBody>
          <a:bodyPr/>
          <a:lstStyle/>
          <a:p>
            <a:r>
              <a:rPr lang="en-US" altLang="ko-KR" b="1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Energy Management System</a:t>
            </a:r>
            <a:br>
              <a:rPr lang="en-US" altLang="ko-KR" b="1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</a:br>
            <a:r>
              <a:rPr lang="en-US" altLang="ko-KR" b="1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Virtual Top Node </a:t>
            </a:r>
            <a:br>
              <a:rPr lang="en-US" altLang="ko-KR" b="1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</a:br>
            <a:r>
              <a:rPr lang="en-US" altLang="ko-KR" b="1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Overview</a:t>
            </a:r>
            <a:endParaRPr lang="en-US" altLang="ko-KR" b="1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96122" y="4869160"/>
            <a:ext cx="4800600" cy="1314450"/>
          </a:xfrm>
        </p:spPr>
        <p:txBody>
          <a:bodyPr/>
          <a:lstStyle/>
          <a:p>
            <a:r>
              <a:rPr lang="en-US" altLang="ko-KR" b="1" dirty="0" smtClean="0"/>
              <a:t>MIR Lab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http://mir</a:t>
            </a:r>
            <a:r>
              <a:rPr lang="ko-KR" altLang="en-US" b="1" dirty="0"/>
              <a:t>.</a:t>
            </a:r>
            <a:r>
              <a:rPr lang="en-US" altLang="ko-KR" b="1" dirty="0"/>
              <a:t>hanyang.ac.kr</a:t>
            </a:r>
          </a:p>
          <a:p>
            <a:endParaRPr lang="en-US" altLang="ko-KR" b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27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/>
              <a:t>7. How </a:t>
            </a:r>
            <a:r>
              <a:rPr lang="en-US" altLang="ko-KR" sz="3200" b="1" dirty="0"/>
              <a:t>to Execute MIR </a:t>
            </a:r>
            <a:r>
              <a:rPr lang="en-US" altLang="ko-KR" sz="3200" b="1" dirty="0" smtClean="0"/>
              <a:t>Program(EMS)</a:t>
            </a:r>
            <a:endParaRPr lang="en-US" altLang="ko-KR" sz="32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412775"/>
            <a:ext cx="3312368" cy="538000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1412775"/>
            <a:ext cx="5062952" cy="538000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 bwMode="auto">
          <a:xfrm>
            <a:off x="467544" y="3429000"/>
            <a:ext cx="2808312" cy="50405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4139952" y="3501008"/>
            <a:ext cx="2808312" cy="21602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3933056"/>
            <a:ext cx="43268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Step 1: Click mouse right button and Import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27128" y="3100318"/>
            <a:ext cx="40959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Step 2: Enter into File System on General</a:t>
            </a:r>
          </a:p>
        </p:txBody>
      </p:sp>
    </p:spTree>
    <p:extLst>
      <p:ext uri="{BB962C8B-B14F-4D97-AF65-F5344CB8AC3E}">
        <p14:creationId xmlns:p14="http://schemas.microsoft.com/office/powerpoint/2010/main" val="199011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/>
              <a:t>7. How </a:t>
            </a:r>
            <a:r>
              <a:rPr lang="en-US" altLang="ko-KR" sz="3200" b="1" dirty="0"/>
              <a:t>to Execute MIR </a:t>
            </a:r>
            <a:r>
              <a:rPr lang="en-US" altLang="ko-KR" sz="3200" b="1" dirty="0" smtClean="0"/>
              <a:t>Program(EMS)</a:t>
            </a:r>
            <a:endParaRPr lang="en-US" altLang="ko-KR" sz="32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9770" y="1412776"/>
            <a:ext cx="872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Library </a:t>
            </a:r>
            <a:r>
              <a:rPr lang="ko-KR" altLang="en-US" dirty="0" smtClean="0"/>
              <a:t>문제 발생시 </a:t>
            </a:r>
            <a:r>
              <a:rPr lang="en-US" altLang="ko-KR" dirty="0" smtClean="0"/>
              <a:t>properties </a:t>
            </a:r>
            <a:r>
              <a:rPr lang="ko-KR" altLang="en-US" dirty="0" smtClean="0"/>
              <a:t>들어 간 후에 해당  </a:t>
            </a:r>
            <a:r>
              <a:rPr lang="en-US" altLang="ko-KR" dirty="0" smtClean="0"/>
              <a:t>library </a:t>
            </a:r>
            <a:r>
              <a:rPr lang="ko-KR" altLang="en-US" dirty="0" smtClean="0"/>
              <a:t>선택하여 경로 재설정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95" y="1916832"/>
            <a:ext cx="4435005" cy="33691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915375"/>
            <a:ext cx="5952980" cy="33691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770" y="5517232"/>
            <a:ext cx="627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해당 </a:t>
            </a:r>
            <a:r>
              <a:rPr lang="en-US" altLang="ko-KR" dirty="0" smtClean="0"/>
              <a:t>properties </a:t>
            </a:r>
            <a:r>
              <a:rPr lang="ko-KR" altLang="en-US" dirty="0" smtClean="0"/>
              <a:t>에서 에러 해결 후에 프로젝트  </a:t>
            </a:r>
            <a:r>
              <a:rPr lang="en-US" altLang="ko-KR" dirty="0" smtClean="0"/>
              <a:t>clean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refresh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586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/>
              <a:t>7. How </a:t>
            </a:r>
            <a:r>
              <a:rPr lang="en-US" altLang="ko-KR" sz="3200" b="1" dirty="0"/>
              <a:t>to Execute MIR </a:t>
            </a:r>
            <a:r>
              <a:rPr lang="en-US" altLang="ko-KR" sz="3200" b="1" dirty="0" smtClean="0"/>
              <a:t>Program(EMS)</a:t>
            </a:r>
            <a:endParaRPr lang="en-US" altLang="ko-KR" sz="3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16832"/>
            <a:ext cx="3067050" cy="42100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63888" y="1916832"/>
            <a:ext cx="5624297" cy="452431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Step 3: To execute MIR Energy Management System,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you have to execute source code on </a:t>
            </a:r>
          </a:p>
          <a:p>
            <a:r>
              <a:rPr lang="en-US" altLang="ko-KR" dirty="0"/>
              <a:t>	</a:t>
            </a:r>
            <a:r>
              <a:rPr lang="en-US" altLang="ko-KR" i="1" dirty="0" smtClean="0"/>
              <a:t>EmsMainClass.java.</a:t>
            </a:r>
          </a:p>
          <a:p>
            <a:r>
              <a:rPr lang="en-US" altLang="ko-KR" i="1" dirty="0"/>
              <a:t>	</a:t>
            </a:r>
            <a:r>
              <a:rPr lang="en-US" altLang="ko-KR" dirty="0" smtClean="0"/>
              <a:t>Then you would see window as you see left side</a:t>
            </a:r>
          </a:p>
          <a:p>
            <a:endParaRPr lang="en-US" altLang="ko-KR" dirty="0" smtClean="0"/>
          </a:p>
          <a:p>
            <a:r>
              <a:rPr lang="en-US" altLang="ko-KR" dirty="0"/>
              <a:t>	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User Account	: test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Passcode		: 1234</a:t>
            </a:r>
          </a:p>
          <a:p>
            <a:endParaRPr lang="en-US" altLang="ko-KR" dirty="0"/>
          </a:p>
          <a:p>
            <a:r>
              <a:rPr lang="en-US" altLang="ko-KR" b="1" dirty="0" smtClean="0"/>
              <a:t>	Connection Configuration</a:t>
            </a:r>
          </a:p>
          <a:p>
            <a:r>
              <a:rPr lang="en-US" altLang="ko-KR" dirty="0" smtClean="0"/>
              <a:t>	Protocol : MQTT, CoAP, UDP(</a:t>
            </a:r>
            <a:r>
              <a:rPr lang="en-US" altLang="ko-KR" i="1" dirty="0" smtClean="0"/>
              <a:t>You can choose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IP Address: 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MQTT – Should input Broker </a:t>
            </a:r>
            <a:r>
              <a:rPr lang="en-US" altLang="ko-KR" dirty="0" err="1" smtClean="0"/>
              <a:t>IP&amp;Port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CoAP &amp; UDP – Don’t need to input</a:t>
            </a:r>
          </a:p>
          <a:p>
            <a:r>
              <a:rPr lang="en-US" altLang="ko-KR" dirty="0" smtClean="0"/>
              <a:t>		(EMS use as Server)</a:t>
            </a:r>
          </a:p>
          <a:p>
            <a:r>
              <a:rPr lang="en-US" altLang="ko-KR" dirty="0"/>
              <a:t>	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6771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/>
              <a:t>7. How </a:t>
            </a:r>
            <a:r>
              <a:rPr lang="en-US" altLang="ko-KR" sz="3200" b="1" dirty="0"/>
              <a:t>to Execute MIR </a:t>
            </a:r>
            <a:r>
              <a:rPr lang="en-US" altLang="ko-KR" sz="3200" b="1" dirty="0" smtClean="0"/>
              <a:t>Program(EMS)</a:t>
            </a:r>
            <a:endParaRPr lang="en-US" altLang="ko-KR" sz="32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74299"/>
            <a:ext cx="5770984" cy="405968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611560" y="2422370"/>
            <a:ext cx="5400600" cy="172819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55649" y="1772816"/>
            <a:ext cx="27802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Step 4: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EMA, VTN </a:t>
            </a:r>
          </a:p>
          <a:p>
            <a:r>
              <a:rPr lang="en-US" altLang="ko-KR" dirty="0" smtClean="0"/>
              <a:t>Topology Tab(</a:t>
            </a:r>
            <a:r>
              <a:rPr lang="en-US" altLang="ko-KR" dirty="0" smtClean="0">
                <a:solidFill>
                  <a:srgbClr val="C00000"/>
                </a:solidFill>
              </a:rPr>
              <a:t>Future Work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To show the topology graph</a:t>
            </a:r>
            <a:endParaRPr lang="en-US" altLang="ko-KR" dirty="0"/>
          </a:p>
          <a:p>
            <a:r>
              <a:rPr lang="en-US" altLang="ko-KR" dirty="0" smtClean="0"/>
              <a:t>Will use </a:t>
            </a:r>
            <a:r>
              <a:rPr lang="en-US" altLang="ko-KR" i="1" dirty="0" smtClean="0"/>
              <a:t>JAVA FX</a:t>
            </a:r>
            <a:r>
              <a:rPr lang="en-US" altLang="ko-KR" dirty="0" smtClean="0"/>
              <a:t> or </a:t>
            </a:r>
            <a:r>
              <a:rPr lang="en-US" altLang="ko-KR" i="1" dirty="0" smtClean="0"/>
              <a:t>Spring</a:t>
            </a:r>
            <a:endParaRPr lang="ko-KR" altLang="en-US" i="1" dirty="0"/>
          </a:p>
        </p:txBody>
      </p:sp>
      <p:sp>
        <p:nvSpPr>
          <p:cNvPr id="8" name="직사각형 7"/>
          <p:cNvSpPr/>
          <p:nvPr/>
        </p:nvSpPr>
        <p:spPr bwMode="auto">
          <a:xfrm>
            <a:off x="457200" y="4222570"/>
            <a:ext cx="5698976" cy="161141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2060" y="5836929"/>
            <a:ext cx="7240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Step 5: </a:t>
            </a:r>
          </a:p>
          <a:p>
            <a:r>
              <a:rPr lang="en-US" altLang="ko-KR" dirty="0" smtClean="0"/>
              <a:t>EMA, VTN Status, Appliance(e.g. LED), Smart Meter and Micro grid Panel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61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/>
              <a:t>7. How </a:t>
            </a:r>
            <a:r>
              <a:rPr lang="en-US" altLang="ko-KR" sz="3200" b="1" dirty="0"/>
              <a:t>to Execute MIR </a:t>
            </a:r>
            <a:r>
              <a:rPr lang="en-US" altLang="ko-KR" sz="3200" b="1" dirty="0" smtClean="0"/>
              <a:t>Program(EMS)</a:t>
            </a:r>
            <a:endParaRPr lang="en-US" altLang="ko-KR" sz="32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457200" y="2167601"/>
            <a:ext cx="5698976" cy="4009030"/>
            <a:chOff x="457200" y="1484785"/>
            <a:chExt cx="5698976" cy="400903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1484785"/>
              <a:ext cx="5698976" cy="400903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 bwMode="auto">
            <a:xfrm>
              <a:off x="529208" y="1844824"/>
              <a:ext cx="5554960" cy="2088232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228184" y="2167601"/>
            <a:ext cx="292714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Step 6:</a:t>
            </a:r>
          </a:p>
          <a:p>
            <a:r>
              <a:rPr lang="en-US" altLang="ko-KR" dirty="0" smtClean="0"/>
              <a:t>Micro grid Summary Panel</a:t>
            </a:r>
          </a:p>
          <a:p>
            <a:endParaRPr lang="en-US" altLang="ko-KR" dirty="0"/>
          </a:p>
          <a:p>
            <a:r>
              <a:rPr lang="en-US" altLang="ko-KR" dirty="0" smtClean="0"/>
              <a:t>It is possible to check</a:t>
            </a:r>
          </a:p>
          <a:p>
            <a:endParaRPr lang="en-US" altLang="ko-KR" dirty="0"/>
          </a:p>
          <a:p>
            <a:r>
              <a:rPr lang="en-US" altLang="ko-KR" b="1" i="1" dirty="0" smtClean="0"/>
              <a:t>Generated Energy</a:t>
            </a:r>
          </a:p>
          <a:p>
            <a:r>
              <a:rPr lang="en-US" altLang="ko-KR" dirty="0" smtClean="0"/>
              <a:t>Energy Storage System Value</a:t>
            </a:r>
          </a:p>
          <a:p>
            <a:r>
              <a:rPr lang="en-US" altLang="ko-KR" dirty="0" smtClean="0"/>
              <a:t>Photovoltaic </a:t>
            </a:r>
            <a:r>
              <a:rPr lang="en-US" altLang="ko-KR" dirty="0"/>
              <a:t>Value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i="1" dirty="0" smtClean="0"/>
              <a:t>Consuming Energy</a:t>
            </a:r>
          </a:p>
          <a:p>
            <a:r>
              <a:rPr lang="en-US" altLang="ko-KR" dirty="0" smtClean="0"/>
              <a:t>Resource</a:t>
            </a:r>
          </a:p>
          <a:p>
            <a:endParaRPr lang="en-US" altLang="ko-KR" dirty="0" smtClean="0"/>
          </a:p>
          <a:p>
            <a:r>
              <a:rPr lang="en-US" altLang="ko-KR" b="1" i="1" dirty="0" smtClean="0"/>
              <a:t>Export Energy</a:t>
            </a:r>
          </a:p>
          <a:p>
            <a:r>
              <a:rPr lang="en-US" altLang="ko-KR" dirty="0" smtClean="0"/>
              <a:t>Grid</a:t>
            </a:r>
          </a:p>
        </p:txBody>
      </p:sp>
    </p:spTree>
    <p:extLst>
      <p:ext uri="{BB962C8B-B14F-4D97-AF65-F5344CB8AC3E}">
        <p14:creationId xmlns:p14="http://schemas.microsoft.com/office/powerpoint/2010/main" val="243258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/>
              <a:t>7. How </a:t>
            </a:r>
            <a:r>
              <a:rPr lang="en-US" altLang="ko-KR" sz="3200" b="1" dirty="0"/>
              <a:t>to Execute MIR </a:t>
            </a:r>
            <a:r>
              <a:rPr lang="en-US" altLang="ko-KR" sz="3200" b="1" dirty="0" smtClean="0"/>
              <a:t>Program(EMS)</a:t>
            </a:r>
            <a:endParaRPr lang="en-US" altLang="ko-KR" sz="32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32856"/>
            <a:ext cx="5629903" cy="39604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87103" y="2132856"/>
            <a:ext cx="31726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Step 7: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Real Time Energy Monitoring</a:t>
            </a:r>
          </a:p>
          <a:p>
            <a:r>
              <a:rPr lang="en-US" altLang="ko-KR" dirty="0" smtClean="0"/>
              <a:t>Graph Node will be 20s</a:t>
            </a:r>
          </a:p>
          <a:p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C00000"/>
                </a:solidFill>
              </a:rPr>
              <a:t>Not real Data Now,</a:t>
            </a:r>
          </a:p>
          <a:p>
            <a:r>
              <a:rPr lang="en-US" altLang="ko-KR" dirty="0" smtClean="0">
                <a:solidFill>
                  <a:srgbClr val="C00000"/>
                </a:solidFill>
              </a:rPr>
              <a:t>Currently it shows random data</a:t>
            </a:r>
            <a:r>
              <a:rPr lang="en-US" altLang="ko-KR" dirty="0" smtClean="0"/>
              <a:t>)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529208" y="2527640"/>
            <a:ext cx="5554960" cy="208823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35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/>
              <a:t>7. How </a:t>
            </a:r>
            <a:r>
              <a:rPr lang="en-US" altLang="ko-KR" sz="3200" b="1" dirty="0"/>
              <a:t>to Execute MIR </a:t>
            </a:r>
            <a:r>
              <a:rPr lang="en-US" altLang="ko-KR" sz="3200" b="1" dirty="0" smtClean="0"/>
              <a:t>Program(EMS)</a:t>
            </a:r>
            <a:endParaRPr lang="en-US" altLang="ko-KR" sz="3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44" y="1844824"/>
            <a:ext cx="5629904" cy="39604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28184" y="1844824"/>
            <a:ext cx="270670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Step 8:</a:t>
            </a:r>
          </a:p>
          <a:p>
            <a:r>
              <a:rPr lang="en-US" altLang="ko-KR" dirty="0" smtClean="0"/>
              <a:t>EMA Scheduling </a:t>
            </a:r>
          </a:p>
          <a:p>
            <a:endParaRPr lang="en-US" altLang="ko-KR" dirty="0"/>
          </a:p>
          <a:p>
            <a:r>
              <a:rPr lang="en-US" altLang="ko-KR" dirty="0" smtClean="0"/>
              <a:t>Type of Options: </a:t>
            </a:r>
          </a:p>
          <a:p>
            <a:endParaRPr lang="en-US" altLang="ko-KR" dirty="0" smtClean="0"/>
          </a:p>
          <a:p>
            <a:pPr marL="342900" indent="-342900">
              <a:buAutoNum type="arabicParenBoth"/>
            </a:pPr>
            <a:r>
              <a:rPr lang="en-US" altLang="ko-KR" dirty="0" smtClean="0"/>
              <a:t>Broadcast(MQTT)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Multicast(MQTT)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Unicast(MQTT, CoAP)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CoAP send Message as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Push mechanism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Start Time:</a:t>
            </a:r>
          </a:p>
          <a:p>
            <a:r>
              <a:rPr lang="en-US" altLang="ko-KR" dirty="0" smtClean="0"/>
              <a:t>Event Start Time</a:t>
            </a:r>
          </a:p>
          <a:p>
            <a:endParaRPr lang="en-US" altLang="ko-KR" dirty="0"/>
          </a:p>
          <a:p>
            <a:r>
              <a:rPr lang="en-US" altLang="ko-KR" dirty="0" smtClean="0"/>
              <a:t>End Time</a:t>
            </a:r>
          </a:p>
          <a:p>
            <a:r>
              <a:rPr lang="en-US" altLang="ko-KR" dirty="0" smtClean="0"/>
              <a:t>Event End Time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529208" y="2276872"/>
            <a:ext cx="5554960" cy="208823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148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/>
              <a:t>7. How </a:t>
            </a:r>
            <a:r>
              <a:rPr lang="en-US" altLang="ko-KR" sz="3200" b="1" dirty="0"/>
              <a:t>to Execute MIR </a:t>
            </a:r>
            <a:r>
              <a:rPr lang="en-US" altLang="ko-KR" sz="3200" b="1" dirty="0" smtClean="0"/>
              <a:t>Program(EMS)</a:t>
            </a:r>
            <a:endParaRPr lang="en-US" altLang="ko-KR" sz="3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44" y="1844824"/>
            <a:ext cx="5629904" cy="39604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28184" y="1844824"/>
            <a:ext cx="290335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Step 9 :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Monitoring Tables(Left)</a:t>
            </a:r>
          </a:p>
          <a:p>
            <a:endParaRPr lang="en-US" altLang="ko-KR" dirty="0" smtClean="0"/>
          </a:p>
          <a:p>
            <a:r>
              <a:rPr lang="en-US" altLang="ko-KR" sz="1500" dirty="0" smtClean="0"/>
              <a:t>Appliance(LED)</a:t>
            </a:r>
          </a:p>
          <a:p>
            <a:r>
              <a:rPr lang="en-US" altLang="ko-KR" sz="1500" dirty="0" err="1" smtClean="0"/>
              <a:t>Recloser</a:t>
            </a:r>
            <a:r>
              <a:rPr lang="en-US" altLang="ko-KR" sz="1500" dirty="0" smtClean="0"/>
              <a:t>(One of </a:t>
            </a:r>
            <a:r>
              <a:rPr lang="en-US" altLang="ko-KR" sz="1500" dirty="0" err="1" smtClean="0"/>
              <a:t>OpenFMB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things)</a:t>
            </a:r>
          </a:p>
          <a:p>
            <a:r>
              <a:rPr lang="en-US" altLang="ko-KR" sz="1500" dirty="0" smtClean="0"/>
              <a:t>Resource</a:t>
            </a:r>
          </a:p>
          <a:p>
            <a:r>
              <a:rPr lang="en-US" altLang="ko-KR" sz="1500" dirty="0" smtClean="0"/>
              <a:t>Batter</a:t>
            </a:r>
          </a:p>
          <a:p>
            <a:r>
              <a:rPr lang="en-US" altLang="ko-KR" sz="1500" dirty="0" smtClean="0"/>
              <a:t>Solar</a:t>
            </a:r>
          </a:p>
          <a:p>
            <a:r>
              <a:rPr lang="en-US" altLang="ko-KR" sz="1500" dirty="0" smtClean="0"/>
              <a:t>Smart Meter</a:t>
            </a:r>
          </a:p>
          <a:p>
            <a:endParaRPr lang="en-US" altLang="ko-KR" sz="1500" dirty="0"/>
          </a:p>
          <a:p>
            <a:r>
              <a:rPr lang="en-US" altLang="ko-KR" b="1" dirty="0" smtClean="0"/>
              <a:t>Monitoring Tables(Right)</a:t>
            </a:r>
          </a:p>
          <a:p>
            <a:endParaRPr lang="en-US" altLang="ko-KR" sz="1500" dirty="0"/>
          </a:p>
          <a:p>
            <a:r>
              <a:rPr lang="en-US" altLang="ko-KR" sz="1500" dirty="0" smtClean="0"/>
              <a:t>EMA</a:t>
            </a:r>
          </a:p>
          <a:p>
            <a:r>
              <a:rPr lang="en-US" altLang="ko-KR" sz="1500" dirty="0" smtClean="0"/>
              <a:t>VTN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457200" y="4280907"/>
            <a:ext cx="5605147" cy="152435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946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/>
              <a:t>7. How </a:t>
            </a:r>
            <a:r>
              <a:rPr lang="en-US" altLang="ko-KR" sz="3200" b="1" dirty="0"/>
              <a:t>to Execute MIR </a:t>
            </a:r>
            <a:r>
              <a:rPr lang="en-US" altLang="ko-KR" sz="3200" b="1" dirty="0" smtClean="0"/>
              <a:t>Program(VEN)</a:t>
            </a:r>
            <a:endParaRPr lang="en-US" altLang="ko-KR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70080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(1) Install : Putty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443282"/>
            <a:ext cx="389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(2) OPENWRT_MIR(38)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Wi-Fi </a:t>
            </a:r>
            <a:r>
              <a:rPr lang="ko-KR" altLang="en-US" dirty="0" smtClean="0"/>
              <a:t>연결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41323" y="3185756"/>
            <a:ext cx="475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(3) Putty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192.168.1.102 </a:t>
            </a:r>
            <a:r>
              <a:rPr lang="en-US" altLang="ko-KR" dirty="0" err="1" smtClean="0"/>
              <a:t>ssh</a:t>
            </a:r>
            <a:r>
              <a:rPr lang="ko-KR" altLang="en-US" dirty="0" smtClean="0"/>
              <a:t>로 접속한다</a:t>
            </a:r>
            <a:r>
              <a:rPr lang="en-US" altLang="ko-KR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1323" y="3928230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(4) </a:t>
            </a:r>
            <a:r>
              <a:rPr lang="ko-KR" altLang="en-US" dirty="0" smtClean="0"/>
              <a:t>접속 후 </a:t>
            </a:r>
            <a:r>
              <a:rPr lang="en-US" altLang="ko-KR" dirty="0" err="1" smtClean="0"/>
              <a:t>smartema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실행한다</a:t>
            </a:r>
            <a:r>
              <a:rPr lang="en-US" altLang="ko-KR" dirty="0" smtClean="0"/>
              <a:t>.	</a:t>
            </a:r>
          </a:p>
        </p:txBody>
      </p:sp>
    </p:spTree>
    <p:extLst>
      <p:ext uri="{BB962C8B-B14F-4D97-AF65-F5344CB8AC3E}">
        <p14:creationId xmlns:p14="http://schemas.microsoft.com/office/powerpoint/2010/main" val="97652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/>
              <a:t>7. How </a:t>
            </a:r>
            <a:r>
              <a:rPr lang="en-US" altLang="ko-KR" sz="3200" b="1" dirty="0"/>
              <a:t>to Execute MIR </a:t>
            </a:r>
            <a:r>
              <a:rPr lang="en-US" altLang="ko-KR" sz="3200" b="1" dirty="0" smtClean="0"/>
              <a:t>Program(VEN)</a:t>
            </a:r>
            <a:endParaRPr lang="en-US" altLang="ko-KR" sz="3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2214554"/>
            <a:ext cx="627697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857224" y="1500174"/>
            <a:ext cx="75344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kern="0" dirty="0" err="1" smtClean="0">
                <a:ea typeface="굴림" charset="-127"/>
              </a:rPr>
              <a:t>OpenWRT</a:t>
            </a:r>
            <a:r>
              <a:rPr lang="ko-KR" altLang="en-US" kern="0" dirty="0" smtClean="0">
                <a:ea typeface="굴림" charset="-127"/>
              </a:rPr>
              <a:t>에서 </a:t>
            </a:r>
            <a:r>
              <a:rPr lang="en-US" altLang="ko-KR" kern="0" dirty="0" err="1" smtClean="0">
                <a:ea typeface="굴림" charset="-127"/>
              </a:rPr>
              <a:t>smartema</a:t>
            </a:r>
            <a:r>
              <a:rPr lang="ko-KR" altLang="en-US" kern="0" dirty="0" smtClean="0">
                <a:ea typeface="굴림" charset="-127"/>
              </a:rPr>
              <a:t>를 실행하면 </a:t>
            </a:r>
            <a:r>
              <a:rPr lang="en-US" altLang="ko-KR" kern="0" dirty="0" smtClean="0">
                <a:ea typeface="굴림" charset="-127"/>
              </a:rPr>
              <a:t>1.MQTT, 2. </a:t>
            </a:r>
            <a:r>
              <a:rPr lang="en-US" altLang="ko-KR" kern="0" dirty="0" err="1" smtClean="0">
                <a:ea typeface="굴림" charset="-127"/>
              </a:rPr>
              <a:t>CoAP</a:t>
            </a:r>
            <a:r>
              <a:rPr lang="ko-KR" altLang="en-US" kern="0" dirty="0" smtClean="0">
                <a:ea typeface="굴림" charset="-127"/>
              </a:rPr>
              <a:t>를 선택할 수 있다</a:t>
            </a:r>
            <a:r>
              <a:rPr lang="en-US" altLang="ko-KR" kern="0" dirty="0" smtClean="0">
                <a:ea typeface="굴림" charset="-127"/>
              </a:rPr>
              <a:t>.</a:t>
            </a:r>
          </a:p>
          <a:p>
            <a:pPr latinLnBrk="0"/>
            <a:r>
              <a:rPr lang="en-US" altLang="ko-KR" kern="0" dirty="0" smtClean="0">
                <a:ea typeface="굴림" charset="-127"/>
              </a:rPr>
              <a:t>MQTT</a:t>
            </a:r>
            <a:r>
              <a:rPr lang="ko-KR" altLang="en-US" kern="0" dirty="0" smtClean="0">
                <a:ea typeface="굴림" charset="-127"/>
              </a:rPr>
              <a:t>는 </a:t>
            </a:r>
            <a:r>
              <a:rPr lang="en-US" altLang="ko-KR" kern="0" dirty="0" smtClean="0">
                <a:ea typeface="굴림" charset="-127"/>
              </a:rPr>
              <a:t>Broker IP</a:t>
            </a:r>
            <a:r>
              <a:rPr lang="ko-KR" altLang="en-US" kern="0" dirty="0" smtClean="0">
                <a:ea typeface="굴림" charset="-127"/>
              </a:rPr>
              <a:t>를 입력하고 </a:t>
            </a:r>
            <a:r>
              <a:rPr lang="en-US" altLang="ko-KR" kern="0" dirty="0" err="1" smtClean="0">
                <a:ea typeface="굴림" charset="-127"/>
              </a:rPr>
              <a:t>CoAP</a:t>
            </a:r>
            <a:r>
              <a:rPr lang="ko-KR" altLang="en-US" kern="0" dirty="0" smtClean="0">
                <a:ea typeface="굴림" charset="-127"/>
              </a:rPr>
              <a:t>는 </a:t>
            </a:r>
            <a:r>
              <a:rPr lang="en-US" altLang="ko-KR" kern="0" dirty="0" smtClean="0">
                <a:ea typeface="굴림" charset="-127"/>
              </a:rPr>
              <a:t>EMS Server IP</a:t>
            </a:r>
            <a:r>
              <a:rPr lang="ko-KR" altLang="en-US" kern="0" dirty="0" smtClean="0">
                <a:ea typeface="굴림" charset="-127"/>
              </a:rPr>
              <a:t>를 입력한다</a:t>
            </a:r>
            <a:r>
              <a:rPr lang="en-US" altLang="ko-KR" kern="0" dirty="0" smtClean="0">
                <a:ea typeface="굴림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1643042" y="4429132"/>
            <a:ext cx="3929090" cy="150019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755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Lecture Index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7544" y="1772816"/>
            <a:ext cx="4104456" cy="914400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 smtClean="0">
                <a:latin typeface="Times New Roman" pitchFamily="18" charset="0"/>
                <a:ea typeface="굴림" pitchFamily="50" charset="-127"/>
              </a:rPr>
              <a:t>Base Conception</a:t>
            </a:r>
            <a:endParaRPr kumimoji="0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67544" y="3272126"/>
            <a:ext cx="4104456" cy="914400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 smtClean="0">
                <a:latin typeface="Times New Roman" pitchFamily="18" charset="0"/>
                <a:ea typeface="굴림" pitchFamily="50" charset="-127"/>
              </a:rPr>
              <a:t>Architecture</a:t>
            </a:r>
            <a:endParaRPr kumimoji="0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67544" y="4771435"/>
            <a:ext cx="4104456" cy="914400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 smtClean="0">
                <a:latin typeface="Times New Roman" pitchFamily="18" charset="0"/>
                <a:ea typeface="굴림" pitchFamily="50" charset="-127"/>
              </a:rPr>
              <a:t>Practical Exercise</a:t>
            </a:r>
            <a:endParaRPr kumimoji="0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아래쪽 화살표 7"/>
          <p:cNvSpPr/>
          <p:nvPr/>
        </p:nvSpPr>
        <p:spPr bwMode="auto">
          <a:xfrm>
            <a:off x="2062064" y="2852936"/>
            <a:ext cx="864096" cy="288032"/>
          </a:xfrm>
          <a:prstGeom prst="downArrow">
            <a:avLst/>
          </a:prstGeom>
          <a:solidFill>
            <a:schemeClr val="tx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아래쪽 화살표 9"/>
          <p:cNvSpPr/>
          <p:nvPr/>
        </p:nvSpPr>
        <p:spPr bwMode="auto">
          <a:xfrm>
            <a:off x="2087724" y="4334964"/>
            <a:ext cx="864096" cy="288032"/>
          </a:xfrm>
          <a:prstGeom prst="downArrow">
            <a:avLst/>
          </a:prstGeom>
          <a:solidFill>
            <a:schemeClr val="tx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98368" y="1904735"/>
            <a:ext cx="20831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500" dirty="0" smtClean="0"/>
              <a:t>OpenADR</a:t>
            </a:r>
          </a:p>
          <a:p>
            <a:r>
              <a:rPr lang="en-US" altLang="ko-KR" sz="1500" dirty="0"/>
              <a:t>2. </a:t>
            </a:r>
            <a:r>
              <a:rPr lang="en-US" altLang="ko-KR" sz="1500" dirty="0" smtClean="0"/>
              <a:t>   System Architecture</a:t>
            </a:r>
            <a:endParaRPr lang="en-US" altLang="ko-KR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4798368" y="3205425"/>
            <a:ext cx="25753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3.   EMS Overview</a:t>
            </a:r>
          </a:p>
          <a:p>
            <a:r>
              <a:rPr lang="en-US" altLang="ko-KR" sz="1500" dirty="0" smtClean="0"/>
              <a:t>4.   EMS Program Architecture</a:t>
            </a:r>
          </a:p>
          <a:p>
            <a:r>
              <a:rPr lang="en-US" altLang="ko-KR" sz="1500" dirty="0" smtClean="0"/>
              <a:t>5.   Package Explanation</a:t>
            </a:r>
          </a:p>
          <a:p>
            <a:r>
              <a:rPr lang="en-US" altLang="ko-KR" sz="1500" dirty="0" smtClean="0"/>
              <a:t>6.   Message Format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4798368" y="4770573"/>
            <a:ext cx="36359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7.   How to Execute MIR Program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smtClean="0"/>
              <a:t>(EMS, VTN, EMA)</a:t>
            </a:r>
          </a:p>
          <a:p>
            <a:pPr marL="342900" indent="-342900">
              <a:buAutoNum type="arabicPeriod" startAt="8"/>
            </a:pPr>
            <a:r>
              <a:rPr lang="en-US" altLang="ko-KR" sz="1500" dirty="0" smtClean="0"/>
              <a:t>Experiment Procedure</a:t>
            </a:r>
          </a:p>
          <a:p>
            <a:pPr marL="342900" indent="-342900">
              <a:buAutoNum type="arabicPeriod" startAt="8"/>
            </a:pPr>
            <a:r>
              <a:rPr lang="en-US" altLang="ko-KR" sz="1500" dirty="0" smtClean="0"/>
              <a:t>Captured Screen as following Procedure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61766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/>
              <a:t>7. How </a:t>
            </a:r>
            <a:r>
              <a:rPr lang="en-US" altLang="ko-KR" sz="3200" b="1" dirty="0"/>
              <a:t>to Execute MIR </a:t>
            </a:r>
            <a:r>
              <a:rPr lang="en-US" altLang="ko-KR" sz="3200" b="1" dirty="0" smtClean="0"/>
              <a:t>Program(VEN)</a:t>
            </a:r>
            <a:endParaRPr lang="en-US" altLang="ko-KR" sz="32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2000241"/>
            <a:ext cx="4500594" cy="2864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4643438" y="1785926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11 : ON / 15 : OFF (</a:t>
            </a:r>
            <a:r>
              <a:rPr lang="ko-KR" altLang="en-US" dirty="0" err="1" smtClean="0"/>
              <a:t>앞번호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Gcon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아두이노</a:t>
            </a:r>
            <a:r>
              <a:rPr lang="en-US" dirty="0" smtClean="0"/>
              <a:t>)</a:t>
            </a:r>
            <a:endParaRPr lang="ko-KR" altLang="en-US" dirty="0" smtClean="0"/>
          </a:p>
          <a:p>
            <a:r>
              <a:rPr lang="en-US" dirty="0" smtClean="0"/>
              <a:t>0: DR Mode </a:t>
            </a:r>
            <a:r>
              <a:rPr lang="ko-KR" altLang="en-US" dirty="0" smtClean="0"/>
              <a:t>선택</a:t>
            </a:r>
          </a:p>
          <a:p>
            <a:r>
              <a:rPr lang="en-US" dirty="0" smtClean="0"/>
              <a:t>1 :MQTT RDR </a:t>
            </a:r>
            <a:r>
              <a:rPr lang="ko-KR" altLang="en-US" dirty="0" smtClean="0"/>
              <a:t>요청</a:t>
            </a:r>
            <a:r>
              <a:rPr lang="en-US" dirty="0" smtClean="0"/>
              <a:t>/ 2 </a:t>
            </a:r>
            <a:r>
              <a:rPr lang="en-US" dirty="0" err="1" smtClean="0"/>
              <a:t>CoAP</a:t>
            </a:r>
            <a:r>
              <a:rPr lang="en-US" dirty="0" smtClean="0"/>
              <a:t> RDR </a:t>
            </a:r>
            <a:r>
              <a:rPr lang="ko-KR" altLang="en-US" dirty="0" smtClean="0"/>
              <a:t>요청</a:t>
            </a:r>
          </a:p>
          <a:p>
            <a:r>
              <a:rPr lang="en-US" dirty="0" smtClean="0"/>
              <a:t>6: </a:t>
            </a:r>
            <a:r>
              <a:rPr lang="en-US" dirty="0" err="1" smtClean="0"/>
              <a:t>CoAP</a:t>
            </a:r>
            <a:r>
              <a:rPr lang="en-US" dirty="0" smtClean="0"/>
              <a:t> LED </a:t>
            </a:r>
            <a:r>
              <a:rPr lang="en-US" dirty="0" err="1" smtClean="0"/>
              <a:t>LED</a:t>
            </a:r>
            <a:r>
              <a:rPr lang="en-US" dirty="0" smtClean="0"/>
              <a:t> On/Off/Dimming </a:t>
            </a:r>
          </a:p>
          <a:p>
            <a:r>
              <a:rPr lang="en-US" dirty="0" smtClean="0"/>
              <a:t>10 :MQTT LED On/Off/Dimming</a:t>
            </a:r>
          </a:p>
          <a:p>
            <a:r>
              <a:rPr lang="en-US" altLang="ko-KR" dirty="0" smtClean="0"/>
              <a:t>40(50): </a:t>
            </a:r>
            <a:r>
              <a:rPr lang="ko-KR" altLang="en-US" dirty="0" smtClean="0"/>
              <a:t>모두 </a:t>
            </a:r>
            <a:r>
              <a:rPr lang="en-US" altLang="ko-KR" dirty="0" smtClean="0"/>
              <a:t>On/Off</a:t>
            </a:r>
            <a:endParaRPr lang="ko-KR" altLang="en-US" dirty="0" smtClean="0"/>
          </a:p>
          <a:p>
            <a:r>
              <a:rPr lang="en-US" dirty="0" smtClean="0"/>
              <a:t>7 :Device</a:t>
            </a:r>
            <a:r>
              <a:rPr lang="ko-KR" altLang="en-US" dirty="0" smtClean="0"/>
              <a:t>을 직접 연결할 수 있음</a:t>
            </a:r>
          </a:p>
          <a:p>
            <a:r>
              <a:rPr lang="en-US" dirty="0" smtClean="0"/>
              <a:t>70 :RDR TEST </a:t>
            </a:r>
            <a:endParaRPr lang="ko-KR" altLang="en-US" dirty="0" smtClean="0"/>
          </a:p>
          <a:p>
            <a:r>
              <a:rPr lang="en-US" dirty="0" smtClean="0"/>
              <a:t>90 :Gateway Negotiation  </a:t>
            </a:r>
            <a:endParaRPr lang="ko-KR" altLang="en-US" dirty="0" smtClean="0"/>
          </a:p>
          <a:p>
            <a:r>
              <a:rPr lang="en-US" dirty="0" smtClean="0"/>
              <a:t>100 :</a:t>
            </a:r>
            <a:r>
              <a:rPr lang="en-US" dirty="0" err="1" smtClean="0"/>
              <a:t>CoAP</a:t>
            </a:r>
            <a:r>
              <a:rPr lang="en-US" dirty="0" smtClean="0"/>
              <a:t> </a:t>
            </a:r>
            <a:r>
              <a:rPr lang="ko-KR" altLang="en-US" dirty="0" smtClean="0"/>
              <a:t>가상 디바이스 생성</a:t>
            </a:r>
          </a:p>
          <a:p>
            <a:r>
              <a:rPr lang="en-US" dirty="0" smtClean="0"/>
              <a:t>60: </a:t>
            </a:r>
            <a:r>
              <a:rPr lang="ko-KR" altLang="en-US" dirty="0" smtClean="0"/>
              <a:t>정보를 </a:t>
            </a:r>
            <a:r>
              <a:rPr lang="ko-KR" altLang="en-US" dirty="0" err="1" smtClean="0"/>
              <a:t>볼수</a:t>
            </a:r>
            <a:r>
              <a:rPr lang="ko-KR" altLang="en-US" dirty="0" smtClean="0"/>
              <a:t> 있음</a:t>
            </a:r>
            <a:r>
              <a:rPr lang="en-US" dirty="0" smtClean="0"/>
              <a:t>(</a:t>
            </a:r>
            <a:r>
              <a:rPr lang="ko-KR" altLang="en-US" dirty="0" smtClean="0"/>
              <a:t>전력 정보</a:t>
            </a:r>
            <a:r>
              <a:rPr lang="en-US" dirty="0" smtClean="0"/>
              <a:t> / </a:t>
            </a:r>
            <a:r>
              <a:rPr lang="ko-KR" altLang="en-US" dirty="0" smtClean="0"/>
              <a:t>가격정보</a:t>
            </a:r>
            <a:endParaRPr lang="en-US" altLang="ko-KR" dirty="0" smtClean="0"/>
          </a:p>
          <a:p>
            <a:r>
              <a:rPr lang="en-US" dirty="0" smtClean="0"/>
              <a:t>/ Device </a:t>
            </a:r>
            <a:r>
              <a:rPr lang="ko-KR" altLang="en-US" dirty="0" smtClean="0"/>
              <a:t>등록정보</a:t>
            </a:r>
            <a:r>
              <a:rPr lang="en-US" dirty="0" smtClean="0"/>
              <a:t>/ </a:t>
            </a:r>
            <a:r>
              <a:rPr lang="ko-KR" altLang="en-US" dirty="0" smtClean="0"/>
              <a:t>알고리즘 정보 등</a:t>
            </a:r>
            <a:r>
              <a:rPr lang="en-US" dirty="0" smtClean="0"/>
              <a:t>)</a:t>
            </a:r>
            <a:endParaRPr lang="ko-KR" altLang="en-US" dirty="0" smtClean="0"/>
          </a:p>
          <a:p>
            <a:r>
              <a:rPr lang="en-US" dirty="0" smtClean="0"/>
              <a:t>30 :</a:t>
            </a:r>
            <a:r>
              <a:rPr lang="en-US" dirty="0" err="1" smtClean="0"/>
              <a:t>OpenFMB</a:t>
            </a:r>
            <a:r>
              <a:rPr lang="en-US" dirty="0" smtClean="0"/>
              <a:t> </a:t>
            </a:r>
            <a:r>
              <a:rPr lang="ko-KR" altLang="en-US" dirty="0" smtClean="0"/>
              <a:t>분산전원 컨트롤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65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/>
              <a:t>7. How </a:t>
            </a:r>
            <a:r>
              <a:rPr lang="en-US" altLang="ko-KR" sz="3200" b="1" dirty="0"/>
              <a:t>to Execute MIR </a:t>
            </a:r>
            <a:r>
              <a:rPr lang="en-US" altLang="ko-KR" sz="3200" b="1" dirty="0" smtClean="0"/>
              <a:t>Program(DEVICE)</a:t>
            </a:r>
            <a:endParaRPr lang="en-US" altLang="ko-KR" sz="32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4429132"/>
            <a:ext cx="568642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6881" y="2780928"/>
            <a:ext cx="568128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500034" y="471488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CoAP Device </a:t>
            </a:r>
          </a:p>
          <a:p>
            <a:r>
              <a:rPr lang="en-US" altLang="ko-KR" dirty="0" smtClean="0"/>
              <a:t>1. Type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r>
              <a:rPr lang="en-US" altLang="ko-KR" dirty="0" smtClean="0"/>
              <a:t>2x. Meter </a:t>
            </a:r>
            <a:r>
              <a:rPr lang="ko-KR" altLang="en-US" dirty="0" smtClean="0"/>
              <a:t>연결 선택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0034" y="299293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MQTT Device</a:t>
            </a:r>
          </a:p>
          <a:p>
            <a:r>
              <a:rPr lang="en-US" altLang="ko-KR" dirty="0" smtClean="0"/>
              <a:t>1. Broker IP </a:t>
            </a:r>
            <a:r>
              <a:rPr lang="ko-KR" altLang="en-US" dirty="0" smtClean="0"/>
              <a:t> 입력</a:t>
            </a:r>
            <a:endParaRPr lang="en-US" altLang="ko-KR" dirty="0" smtClean="0"/>
          </a:p>
          <a:p>
            <a:r>
              <a:rPr lang="en-US" altLang="ko-KR" dirty="0" smtClean="0"/>
              <a:t>2. Type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r>
              <a:rPr lang="en-US" altLang="ko-KR" dirty="0" smtClean="0"/>
              <a:t>3. Meter </a:t>
            </a:r>
            <a:r>
              <a:rPr lang="ko-KR" altLang="en-US" dirty="0" smtClean="0"/>
              <a:t>연결 선택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292080" y="6309320"/>
            <a:ext cx="392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MIR MQTT Broker IP: 166.104.28.49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513969"/>
            <a:ext cx="6049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(1) Putty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192.168.1.211(Device IP) </a:t>
            </a:r>
            <a:r>
              <a:rPr lang="en-US" altLang="ko-KR" dirty="0" err="1" smtClean="0"/>
              <a:t>ssh</a:t>
            </a:r>
            <a:r>
              <a:rPr lang="ko-KR" altLang="en-US" dirty="0" smtClean="0"/>
              <a:t>로 접속한다</a:t>
            </a:r>
            <a:r>
              <a:rPr lang="en-US" altLang="ko-KR" dirty="0" smtClean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5162" y="1916832"/>
            <a:ext cx="5307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(2) cd Desktop/solar/Device(Rasp)/client </a:t>
            </a:r>
            <a:r>
              <a:rPr lang="ko-KR" altLang="en-US" dirty="0" smtClean="0"/>
              <a:t>로 이동한다</a:t>
            </a:r>
            <a:r>
              <a:rPr lang="en-US" altLang="ko-KR" dirty="0" smtClean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162" y="2339588"/>
            <a:ext cx="707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(3) </a:t>
            </a:r>
            <a:r>
              <a:rPr lang="ko-KR" altLang="en-US" dirty="0" smtClean="0"/>
              <a:t>해당 경로에서 </a:t>
            </a:r>
            <a:r>
              <a:rPr lang="en-US" altLang="ko-KR" dirty="0" smtClean="0"/>
              <a:t>smart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root </a:t>
            </a:r>
            <a:r>
              <a:rPr lang="ko-KR" altLang="en-US" dirty="0" smtClean="0"/>
              <a:t>권한으로 실행한다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sudo</a:t>
            </a:r>
            <a:r>
              <a:rPr lang="en-US" altLang="ko-KR" dirty="0" smtClean="0">
                <a:sym typeface="Wingdings" panose="05000000000000000000" pitchFamily="2" charset="2"/>
              </a:rPr>
              <a:t> ./smart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8058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/>
              <a:t>7. How </a:t>
            </a:r>
            <a:r>
              <a:rPr lang="en-US" altLang="ko-KR" sz="3200" b="1" dirty="0"/>
              <a:t>to Execute MIR </a:t>
            </a:r>
            <a:r>
              <a:rPr lang="en-US" altLang="ko-KR" sz="3200" b="1" dirty="0" smtClean="0"/>
              <a:t>Program(Device)</a:t>
            </a:r>
            <a:endParaRPr lang="en-US" altLang="ko-KR" sz="3200" b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357430"/>
            <a:ext cx="42100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5072066" y="285749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ESS </a:t>
            </a:r>
            <a:r>
              <a:rPr lang="ko-KR" altLang="en-US" dirty="0" smtClean="0"/>
              <a:t>시뮬레이터 </a:t>
            </a:r>
            <a:r>
              <a:rPr lang="en-US" dirty="0" smtClean="0"/>
              <a:t>Control</a:t>
            </a:r>
          </a:p>
          <a:p>
            <a:r>
              <a:rPr lang="en-US" dirty="0" smtClean="0"/>
              <a:t>7. </a:t>
            </a:r>
            <a:r>
              <a:rPr lang="ko-KR" altLang="en-US" dirty="0" smtClean="0"/>
              <a:t>방전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전력공급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8. </a:t>
            </a:r>
            <a:r>
              <a:rPr lang="ko-KR" altLang="en-US" dirty="0" smtClean="0"/>
              <a:t>충전</a:t>
            </a:r>
            <a:endParaRPr lang="en-US" altLang="ko-KR" dirty="0" smtClean="0"/>
          </a:p>
          <a:p>
            <a:r>
              <a:rPr lang="en-US" altLang="ko-KR" dirty="0" smtClean="0"/>
              <a:t>9 </a:t>
            </a:r>
            <a:r>
              <a:rPr lang="ko-KR" altLang="en-US" dirty="0" smtClean="0"/>
              <a:t>정지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013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000" b="1" dirty="0"/>
              <a:t>VTN &amp; VEN (OpenADR)</a:t>
            </a:r>
          </a:p>
          <a:p>
            <a:pPr marL="914400" lvl="1" indent="-514350"/>
            <a:r>
              <a:rPr lang="en-US" altLang="ko-KR" sz="2000" dirty="0"/>
              <a:t>Data Traffic</a:t>
            </a:r>
          </a:p>
          <a:p>
            <a:pPr marL="914400" lvl="1" indent="-514350"/>
            <a:r>
              <a:rPr lang="en-US" altLang="ko-KR" sz="2000" dirty="0"/>
              <a:t>Poll-Response Time</a:t>
            </a:r>
          </a:p>
          <a:p>
            <a:pPr marL="914400" lvl="1" indent="-514350"/>
            <a:r>
              <a:rPr lang="en-US" altLang="ko-KR" sz="2000" dirty="0"/>
              <a:t>DR</a:t>
            </a:r>
          </a:p>
          <a:p>
            <a:pPr marL="914400" lvl="1" indent="-514350"/>
            <a:r>
              <a:rPr lang="en-US" altLang="ko-KR" sz="2000" dirty="0"/>
              <a:t>RDR</a:t>
            </a:r>
          </a:p>
          <a:p>
            <a:pPr marL="914400" lvl="1" indent="-514350"/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000" b="1" dirty="0" smtClean="0"/>
              <a:t>EMS &amp; EMA</a:t>
            </a:r>
          </a:p>
          <a:p>
            <a:pPr marL="914400" lvl="1" indent="-514350"/>
            <a:r>
              <a:rPr lang="en-US" altLang="ko-KR" sz="2000" dirty="0"/>
              <a:t>Monitoring</a:t>
            </a:r>
          </a:p>
          <a:p>
            <a:pPr marL="1314450" lvl="2" indent="-514350"/>
            <a:r>
              <a:rPr lang="en-US" altLang="ko-KR" dirty="0"/>
              <a:t>Discovery (connect/disconnect time)</a:t>
            </a:r>
          </a:p>
          <a:p>
            <a:pPr marL="1314450" lvl="2" indent="-514350"/>
            <a:r>
              <a:rPr lang="en-US" altLang="ko-KR" dirty="0"/>
              <a:t>Status (report time)</a:t>
            </a:r>
          </a:p>
          <a:p>
            <a:pPr marL="914400" lvl="1" indent="-514350"/>
            <a:r>
              <a:rPr lang="en-US" altLang="ko-KR" sz="2000" dirty="0"/>
              <a:t>Control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0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z="2000" b="1" dirty="0" smtClean="0"/>
              <a:t>EMS &amp; </a:t>
            </a:r>
            <a:r>
              <a:rPr lang="en-US" altLang="ko-KR" sz="2000" b="1" dirty="0" err="1" smtClean="0"/>
              <a:t>OpenFMB</a:t>
            </a:r>
            <a:r>
              <a:rPr lang="en-US" altLang="ko-KR" sz="2000" b="1" dirty="0" smtClean="0"/>
              <a:t>(CoAP)</a:t>
            </a:r>
          </a:p>
          <a:p>
            <a:pPr marL="685800" lvl="1">
              <a:buFontTx/>
              <a:buChar char="-"/>
            </a:pPr>
            <a:r>
              <a:rPr lang="en-US" altLang="ko-KR" sz="2000" dirty="0" smtClean="0"/>
              <a:t>Monitoring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en-US" altLang="ko-KR" dirty="0" smtClean="0"/>
              <a:t>    Resource, </a:t>
            </a:r>
            <a:r>
              <a:rPr lang="en-US" altLang="ko-KR" dirty="0" err="1" smtClean="0"/>
              <a:t>Recloser</a:t>
            </a:r>
            <a:r>
              <a:rPr lang="en-US" altLang="ko-KR" dirty="0" smtClean="0"/>
              <a:t>, Energy Storage System, PV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8. List </a:t>
            </a:r>
            <a:r>
              <a:rPr lang="en-US" altLang="ko-KR" b="1" dirty="0" smtClean="0"/>
              <a:t>of Experiments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65712" y="1700808"/>
            <a:ext cx="56092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***********************************************</a:t>
            </a:r>
          </a:p>
          <a:p>
            <a:r>
              <a:rPr lang="ko-KR" altLang="en-US" dirty="0" smtClean="0">
                <a:solidFill>
                  <a:srgbClr val="C00000"/>
                </a:solidFill>
              </a:rPr>
              <a:t>본 실험에서 진행되는 </a:t>
            </a:r>
            <a:r>
              <a:rPr lang="en-US" altLang="ko-KR" dirty="0" smtClean="0">
                <a:solidFill>
                  <a:srgbClr val="C00000"/>
                </a:solidFill>
              </a:rPr>
              <a:t>VTN</a:t>
            </a:r>
            <a:r>
              <a:rPr lang="ko-KR" altLang="en-US" dirty="0" smtClean="0">
                <a:solidFill>
                  <a:srgbClr val="C00000"/>
                </a:solidFill>
              </a:rPr>
              <a:t>은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smtClean="0">
                <a:solidFill>
                  <a:srgbClr val="C00000"/>
                </a:solidFill>
              </a:rPr>
              <a:t>EPRI</a:t>
            </a:r>
            <a:r>
              <a:rPr lang="ko-KR" altLang="en-US" dirty="0" smtClean="0">
                <a:solidFill>
                  <a:srgbClr val="C00000"/>
                </a:solidFill>
              </a:rPr>
              <a:t>에서 </a:t>
            </a:r>
            <a:r>
              <a:rPr lang="ko-KR" altLang="en-US" dirty="0" err="1" smtClean="0">
                <a:solidFill>
                  <a:srgbClr val="C00000"/>
                </a:solidFill>
              </a:rPr>
              <a:t>오픈소스로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제공하는 </a:t>
            </a:r>
            <a:r>
              <a:rPr lang="en-US" altLang="ko-KR" dirty="0" smtClean="0">
                <a:solidFill>
                  <a:srgbClr val="C00000"/>
                </a:solidFill>
              </a:rPr>
              <a:t>VTN</a:t>
            </a:r>
            <a:r>
              <a:rPr lang="ko-KR" altLang="en-US" dirty="0" smtClean="0">
                <a:solidFill>
                  <a:srgbClr val="C00000"/>
                </a:solidFill>
              </a:rPr>
              <a:t>으로 진행된다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rgbClr val="C00000"/>
                </a:solidFill>
              </a:rPr>
              <a:t>EPRI VTN </a:t>
            </a:r>
            <a:r>
              <a:rPr lang="ko-KR" altLang="en-US" dirty="0" smtClean="0">
                <a:solidFill>
                  <a:srgbClr val="C00000"/>
                </a:solidFill>
              </a:rPr>
              <a:t>설치 방법은 동일 경로 내에 있는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smtClean="0">
                <a:solidFill>
                  <a:srgbClr val="C00000"/>
                </a:solidFill>
              </a:rPr>
              <a:t>Appendix. </a:t>
            </a:r>
            <a:r>
              <a:rPr lang="en-US" altLang="ko-KR" dirty="0">
                <a:solidFill>
                  <a:srgbClr val="C00000"/>
                </a:solidFill>
              </a:rPr>
              <a:t>How to install EPRI </a:t>
            </a:r>
            <a:r>
              <a:rPr lang="en-US" altLang="ko-KR" dirty="0" smtClean="0">
                <a:solidFill>
                  <a:srgbClr val="C00000"/>
                </a:solidFill>
              </a:rPr>
              <a:t>VTN</a:t>
            </a:r>
            <a:r>
              <a:rPr lang="ko-KR" altLang="en-US" dirty="0" smtClean="0">
                <a:solidFill>
                  <a:srgbClr val="C00000"/>
                </a:solidFill>
              </a:rPr>
              <a:t>를 참고하면 된다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rgbClr val="C00000"/>
                </a:solidFill>
              </a:rPr>
              <a:t>***********************************************</a:t>
            </a:r>
            <a:endParaRPr lang="en-US" altLang="ko-K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9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/>
              <a:t>8. Experiment </a:t>
            </a:r>
            <a:r>
              <a:rPr lang="en-US" altLang="ko-KR" sz="3200" b="1" dirty="0" err="1" smtClean="0"/>
              <a:t>Testbed</a:t>
            </a:r>
            <a:r>
              <a:rPr lang="en-US" altLang="ko-KR" sz="3200" b="1" dirty="0" smtClean="0"/>
              <a:t>(VTN-VEN)</a:t>
            </a:r>
            <a:endParaRPr lang="en-US" altLang="ko-KR" sz="32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457200" y="3569276"/>
            <a:ext cx="6936261" cy="1152000"/>
            <a:chOff x="1103869" y="3475880"/>
            <a:chExt cx="6936261" cy="1152000"/>
          </a:xfrm>
        </p:grpSpPr>
        <p:sp>
          <p:nvSpPr>
            <p:cNvPr id="11" name="모서리가 둥근 직사각형 10"/>
            <p:cNvSpPr>
              <a:spLocks noChangeAspect="1"/>
            </p:cNvSpPr>
            <p:nvPr/>
          </p:nvSpPr>
          <p:spPr>
            <a:xfrm rot="16200000">
              <a:off x="3996000" y="583749"/>
              <a:ext cx="1152000" cy="693626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>
              <a:spLocks noChangeAspect="1"/>
            </p:cNvSpPr>
            <p:nvPr/>
          </p:nvSpPr>
          <p:spPr>
            <a:xfrm>
              <a:off x="1190368" y="3532890"/>
              <a:ext cx="2193734" cy="104311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>
              <a:spLocks noChangeAspect="1"/>
            </p:cNvSpPr>
            <p:nvPr/>
          </p:nvSpPr>
          <p:spPr>
            <a:xfrm>
              <a:off x="5745892" y="3532890"/>
              <a:ext cx="2193734" cy="104311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>
              <a:spLocks noChangeAspect="1"/>
            </p:cNvSpPr>
            <p:nvPr/>
          </p:nvSpPr>
          <p:spPr>
            <a:xfrm>
              <a:off x="3476366" y="3528774"/>
              <a:ext cx="2193734" cy="104311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>
              <a:spLocks noChangeAspect="1"/>
            </p:cNvSpPr>
            <p:nvPr/>
          </p:nvSpPr>
          <p:spPr>
            <a:xfrm rot="10800000" flipV="1">
              <a:off x="5904876" y="3673449"/>
              <a:ext cx="360000" cy="29656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port18</a:t>
              </a:r>
              <a:endParaRPr lang="ko-KR" altLang="en-US" sz="700" dirty="0"/>
            </a:p>
          </p:txBody>
        </p:sp>
        <p:sp>
          <p:nvSpPr>
            <p:cNvPr id="22" name="직사각형 21"/>
            <p:cNvSpPr>
              <a:spLocks noChangeAspect="1"/>
            </p:cNvSpPr>
            <p:nvPr/>
          </p:nvSpPr>
          <p:spPr>
            <a:xfrm rot="10800000" flipV="1">
              <a:off x="3619903" y="3673449"/>
              <a:ext cx="360000" cy="29656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port10</a:t>
              </a:r>
              <a:endParaRPr lang="ko-KR" altLang="en-US" sz="700" dirty="0"/>
            </a:p>
          </p:txBody>
        </p:sp>
        <p:sp>
          <p:nvSpPr>
            <p:cNvPr id="23" name="직사각형 22"/>
            <p:cNvSpPr>
              <a:spLocks noChangeAspect="1"/>
            </p:cNvSpPr>
            <p:nvPr/>
          </p:nvSpPr>
          <p:spPr>
            <a:xfrm rot="10800000" flipV="1">
              <a:off x="4139230" y="3673449"/>
              <a:ext cx="360000" cy="29656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port12</a:t>
              </a:r>
              <a:endParaRPr lang="ko-KR" altLang="en-US" sz="700" dirty="0"/>
            </a:p>
          </p:txBody>
        </p:sp>
        <p:sp>
          <p:nvSpPr>
            <p:cNvPr id="24" name="직사각형 23"/>
            <p:cNvSpPr>
              <a:spLocks noChangeAspect="1"/>
            </p:cNvSpPr>
            <p:nvPr/>
          </p:nvSpPr>
          <p:spPr>
            <a:xfrm rot="10800000" flipV="1">
              <a:off x="4658557" y="3673449"/>
              <a:ext cx="360000" cy="29656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port14</a:t>
              </a:r>
              <a:endParaRPr lang="ko-KR" altLang="en-US" sz="700" dirty="0"/>
            </a:p>
          </p:txBody>
        </p:sp>
        <p:sp>
          <p:nvSpPr>
            <p:cNvPr id="25" name="직사각형 24"/>
            <p:cNvSpPr>
              <a:spLocks noChangeAspect="1"/>
            </p:cNvSpPr>
            <p:nvPr/>
          </p:nvSpPr>
          <p:spPr>
            <a:xfrm rot="10800000" flipV="1">
              <a:off x="5177883" y="3673449"/>
              <a:ext cx="360000" cy="29656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port15</a:t>
              </a:r>
              <a:endParaRPr lang="ko-KR" altLang="en-US" sz="700" dirty="0"/>
            </a:p>
          </p:txBody>
        </p:sp>
        <p:sp>
          <p:nvSpPr>
            <p:cNvPr id="26" name="직사각형 25"/>
            <p:cNvSpPr>
              <a:spLocks noChangeAspect="1"/>
            </p:cNvSpPr>
            <p:nvPr/>
          </p:nvSpPr>
          <p:spPr>
            <a:xfrm rot="10800000" flipV="1">
              <a:off x="6409440" y="3673449"/>
              <a:ext cx="360000" cy="29656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port20</a:t>
              </a:r>
              <a:endParaRPr lang="ko-KR" altLang="en-US" sz="700" dirty="0"/>
            </a:p>
          </p:txBody>
        </p:sp>
        <p:sp>
          <p:nvSpPr>
            <p:cNvPr id="27" name="직사각형 26"/>
            <p:cNvSpPr>
              <a:spLocks noChangeAspect="1"/>
            </p:cNvSpPr>
            <p:nvPr/>
          </p:nvSpPr>
          <p:spPr>
            <a:xfrm rot="10800000" flipV="1">
              <a:off x="6914004" y="3673449"/>
              <a:ext cx="360000" cy="29656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port22</a:t>
              </a:r>
              <a:endParaRPr lang="ko-KR" altLang="en-US" sz="700" dirty="0"/>
            </a:p>
          </p:txBody>
        </p:sp>
        <p:sp>
          <p:nvSpPr>
            <p:cNvPr id="28" name="직사각형 27"/>
            <p:cNvSpPr>
              <a:spLocks noChangeAspect="1"/>
            </p:cNvSpPr>
            <p:nvPr/>
          </p:nvSpPr>
          <p:spPr>
            <a:xfrm rot="10800000" flipV="1">
              <a:off x="7418569" y="3673449"/>
              <a:ext cx="360000" cy="29656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port24</a:t>
              </a:r>
              <a:endParaRPr lang="ko-KR" altLang="en-US" sz="700" dirty="0"/>
            </a:p>
          </p:txBody>
        </p:sp>
        <p:sp>
          <p:nvSpPr>
            <p:cNvPr id="29" name="직사각형 28"/>
            <p:cNvSpPr>
              <a:spLocks noChangeAspect="1"/>
            </p:cNvSpPr>
            <p:nvPr/>
          </p:nvSpPr>
          <p:spPr>
            <a:xfrm rot="10800000" flipV="1">
              <a:off x="5904876" y="4155364"/>
              <a:ext cx="360000" cy="29656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port17</a:t>
              </a:r>
              <a:endParaRPr lang="ko-KR" altLang="en-US" sz="700" dirty="0"/>
            </a:p>
          </p:txBody>
        </p:sp>
        <p:sp>
          <p:nvSpPr>
            <p:cNvPr id="30" name="직사각형 29"/>
            <p:cNvSpPr>
              <a:spLocks noChangeAspect="1"/>
            </p:cNvSpPr>
            <p:nvPr/>
          </p:nvSpPr>
          <p:spPr>
            <a:xfrm rot="10800000" flipV="1">
              <a:off x="3619903" y="4155364"/>
              <a:ext cx="360000" cy="29656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port9</a:t>
              </a:r>
              <a:endParaRPr lang="ko-KR" altLang="en-US" sz="700" dirty="0"/>
            </a:p>
          </p:txBody>
        </p:sp>
        <p:sp>
          <p:nvSpPr>
            <p:cNvPr id="31" name="직사각형 30"/>
            <p:cNvSpPr>
              <a:spLocks noChangeAspect="1"/>
            </p:cNvSpPr>
            <p:nvPr/>
          </p:nvSpPr>
          <p:spPr>
            <a:xfrm rot="10800000" flipV="1">
              <a:off x="4139230" y="4155364"/>
              <a:ext cx="360000" cy="29656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port11</a:t>
              </a:r>
              <a:endParaRPr lang="ko-KR" altLang="en-US" sz="700" dirty="0"/>
            </a:p>
          </p:txBody>
        </p:sp>
        <p:sp>
          <p:nvSpPr>
            <p:cNvPr id="32" name="직사각형 31"/>
            <p:cNvSpPr>
              <a:spLocks noChangeAspect="1"/>
            </p:cNvSpPr>
            <p:nvPr/>
          </p:nvSpPr>
          <p:spPr>
            <a:xfrm rot="10800000" flipV="1">
              <a:off x="4658557" y="4155364"/>
              <a:ext cx="360000" cy="29656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port13</a:t>
              </a:r>
              <a:endParaRPr lang="ko-KR" altLang="en-US" sz="700" dirty="0"/>
            </a:p>
          </p:txBody>
        </p:sp>
        <p:sp>
          <p:nvSpPr>
            <p:cNvPr id="33" name="직사각형 32"/>
            <p:cNvSpPr>
              <a:spLocks noChangeAspect="1"/>
            </p:cNvSpPr>
            <p:nvPr/>
          </p:nvSpPr>
          <p:spPr>
            <a:xfrm rot="10800000" flipV="1">
              <a:off x="5177883" y="4155364"/>
              <a:ext cx="360000" cy="29656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port15</a:t>
              </a:r>
              <a:endParaRPr lang="ko-KR" altLang="en-US" sz="700" dirty="0"/>
            </a:p>
          </p:txBody>
        </p:sp>
        <p:sp>
          <p:nvSpPr>
            <p:cNvPr id="34" name="직사각형 33"/>
            <p:cNvSpPr>
              <a:spLocks noChangeAspect="1"/>
            </p:cNvSpPr>
            <p:nvPr/>
          </p:nvSpPr>
          <p:spPr>
            <a:xfrm rot="10800000" flipV="1">
              <a:off x="6409440" y="4155364"/>
              <a:ext cx="360000" cy="29656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port19</a:t>
              </a:r>
              <a:endParaRPr lang="ko-KR" altLang="en-US" sz="700" dirty="0"/>
            </a:p>
          </p:txBody>
        </p:sp>
        <p:sp>
          <p:nvSpPr>
            <p:cNvPr id="35" name="직사각형 34"/>
            <p:cNvSpPr>
              <a:spLocks noChangeAspect="1"/>
            </p:cNvSpPr>
            <p:nvPr/>
          </p:nvSpPr>
          <p:spPr>
            <a:xfrm rot="10800000" flipV="1">
              <a:off x="6914004" y="4155364"/>
              <a:ext cx="360000" cy="29656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port21</a:t>
              </a:r>
              <a:endParaRPr lang="ko-KR" altLang="en-US" sz="700" dirty="0"/>
            </a:p>
          </p:txBody>
        </p:sp>
        <p:sp>
          <p:nvSpPr>
            <p:cNvPr id="36" name="직사각형 35"/>
            <p:cNvSpPr>
              <a:spLocks noChangeAspect="1"/>
            </p:cNvSpPr>
            <p:nvPr/>
          </p:nvSpPr>
          <p:spPr>
            <a:xfrm rot="10800000" flipV="1">
              <a:off x="7418569" y="4155364"/>
              <a:ext cx="360000" cy="29656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port23</a:t>
              </a:r>
              <a:endParaRPr lang="ko-KR" altLang="en-US" sz="700" dirty="0"/>
            </a:p>
          </p:txBody>
        </p:sp>
        <p:sp>
          <p:nvSpPr>
            <p:cNvPr id="37" name="직사각형 36"/>
            <p:cNvSpPr>
              <a:spLocks noChangeAspect="1"/>
            </p:cNvSpPr>
            <p:nvPr/>
          </p:nvSpPr>
          <p:spPr>
            <a:xfrm rot="10800000" flipV="1">
              <a:off x="1345240" y="3685803"/>
              <a:ext cx="360000" cy="29656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port2</a:t>
              </a:r>
              <a:endParaRPr lang="ko-KR" altLang="en-US" sz="700" dirty="0"/>
            </a:p>
          </p:txBody>
        </p:sp>
        <p:sp>
          <p:nvSpPr>
            <p:cNvPr id="38" name="직사각형 37"/>
            <p:cNvSpPr>
              <a:spLocks noChangeAspect="1"/>
            </p:cNvSpPr>
            <p:nvPr/>
          </p:nvSpPr>
          <p:spPr>
            <a:xfrm rot="10800000" flipV="1">
              <a:off x="1849804" y="3685803"/>
              <a:ext cx="360000" cy="29656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port4</a:t>
              </a:r>
              <a:endParaRPr lang="ko-KR" altLang="en-US" sz="700" dirty="0"/>
            </a:p>
          </p:txBody>
        </p:sp>
        <p:sp>
          <p:nvSpPr>
            <p:cNvPr id="39" name="직사각형 38"/>
            <p:cNvSpPr>
              <a:spLocks noChangeAspect="1"/>
            </p:cNvSpPr>
            <p:nvPr/>
          </p:nvSpPr>
          <p:spPr>
            <a:xfrm rot="10800000" flipV="1">
              <a:off x="2354368" y="3685803"/>
              <a:ext cx="360000" cy="29656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port6</a:t>
              </a:r>
              <a:endParaRPr lang="ko-KR" altLang="en-US" sz="700" dirty="0"/>
            </a:p>
          </p:txBody>
        </p:sp>
        <p:sp>
          <p:nvSpPr>
            <p:cNvPr id="40" name="직사각형 39"/>
            <p:cNvSpPr>
              <a:spLocks noChangeAspect="1"/>
            </p:cNvSpPr>
            <p:nvPr/>
          </p:nvSpPr>
          <p:spPr>
            <a:xfrm rot="10800000" flipV="1">
              <a:off x="2858933" y="3685803"/>
              <a:ext cx="360000" cy="29656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port8</a:t>
              </a:r>
              <a:endParaRPr lang="ko-KR" altLang="en-US" sz="700" dirty="0"/>
            </a:p>
          </p:txBody>
        </p:sp>
        <p:sp>
          <p:nvSpPr>
            <p:cNvPr id="41" name="직사각형 40"/>
            <p:cNvSpPr>
              <a:spLocks noChangeAspect="1"/>
            </p:cNvSpPr>
            <p:nvPr/>
          </p:nvSpPr>
          <p:spPr>
            <a:xfrm rot="10800000" flipV="1">
              <a:off x="1345240" y="4167718"/>
              <a:ext cx="360000" cy="29656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port1</a:t>
              </a:r>
              <a:endParaRPr lang="ko-KR" altLang="en-US" sz="700" dirty="0"/>
            </a:p>
          </p:txBody>
        </p:sp>
        <p:sp>
          <p:nvSpPr>
            <p:cNvPr id="42" name="직사각형 41"/>
            <p:cNvSpPr>
              <a:spLocks noChangeAspect="1"/>
            </p:cNvSpPr>
            <p:nvPr/>
          </p:nvSpPr>
          <p:spPr>
            <a:xfrm rot="10800000" flipV="1">
              <a:off x="1849804" y="4167718"/>
              <a:ext cx="360000" cy="29656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port3</a:t>
              </a:r>
              <a:endParaRPr lang="ko-KR" altLang="en-US" sz="700" dirty="0"/>
            </a:p>
          </p:txBody>
        </p:sp>
        <p:sp>
          <p:nvSpPr>
            <p:cNvPr id="43" name="직사각형 42"/>
            <p:cNvSpPr>
              <a:spLocks noChangeAspect="1"/>
            </p:cNvSpPr>
            <p:nvPr/>
          </p:nvSpPr>
          <p:spPr>
            <a:xfrm rot="10800000" flipV="1">
              <a:off x="2354368" y="4167718"/>
              <a:ext cx="360000" cy="29656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port5</a:t>
              </a:r>
              <a:endParaRPr lang="ko-KR" altLang="en-US" sz="700" dirty="0"/>
            </a:p>
          </p:txBody>
        </p:sp>
        <p:sp>
          <p:nvSpPr>
            <p:cNvPr id="44" name="직사각형 43"/>
            <p:cNvSpPr>
              <a:spLocks noChangeAspect="1"/>
            </p:cNvSpPr>
            <p:nvPr/>
          </p:nvSpPr>
          <p:spPr>
            <a:xfrm rot="10800000" flipV="1">
              <a:off x="2858933" y="4167718"/>
              <a:ext cx="360000" cy="29656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port7</a:t>
              </a:r>
              <a:endParaRPr lang="ko-KR" altLang="en-US" sz="700" dirty="0"/>
            </a:p>
          </p:txBody>
        </p:sp>
      </p:grpSp>
      <p:cxnSp>
        <p:nvCxnSpPr>
          <p:cNvPr id="45" name="직선 연결선 44"/>
          <p:cNvCxnSpPr>
            <a:endCxn id="37" idx="0"/>
          </p:cNvCxnSpPr>
          <p:nvPr/>
        </p:nvCxnSpPr>
        <p:spPr bwMode="auto">
          <a:xfrm>
            <a:off x="878571" y="2818573"/>
            <a:ext cx="0" cy="96062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직선 연결선 45"/>
          <p:cNvCxnSpPr>
            <a:endCxn id="38" idx="0"/>
          </p:cNvCxnSpPr>
          <p:nvPr/>
        </p:nvCxnSpPr>
        <p:spPr bwMode="auto">
          <a:xfrm>
            <a:off x="1383135" y="2818573"/>
            <a:ext cx="0" cy="96062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/>
          <p:cNvCxnSpPr>
            <a:endCxn id="39" idx="0"/>
          </p:cNvCxnSpPr>
          <p:nvPr/>
        </p:nvCxnSpPr>
        <p:spPr bwMode="auto">
          <a:xfrm>
            <a:off x="1887698" y="2818573"/>
            <a:ext cx="1" cy="96062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/>
          <p:cNvCxnSpPr>
            <a:endCxn id="40" idx="0"/>
          </p:cNvCxnSpPr>
          <p:nvPr/>
        </p:nvCxnSpPr>
        <p:spPr bwMode="auto">
          <a:xfrm>
            <a:off x="2392262" y="2818573"/>
            <a:ext cx="2" cy="96062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>
            <a:endCxn id="22" idx="0"/>
          </p:cNvCxnSpPr>
          <p:nvPr/>
        </p:nvCxnSpPr>
        <p:spPr bwMode="auto">
          <a:xfrm>
            <a:off x="3153233" y="2818573"/>
            <a:ext cx="1" cy="94827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>
            <a:endCxn id="23" idx="0"/>
          </p:cNvCxnSpPr>
          <p:nvPr/>
        </p:nvCxnSpPr>
        <p:spPr bwMode="auto">
          <a:xfrm>
            <a:off x="3672560" y="2818573"/>
            <a:ext cx="1" cy="94827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직선 연결선 50"/>
          <p:cNvCxnSpPr>
            <a:endCxn id="24" idx="0"/>
          </p:cNvCxnSpPr>
          <p:nvPr/>
        </p:nvCxnSpPr>
        <p:spPr bwMode="auto">
          <a:xfrm>
            <a:off x="4191887" y="2818573"/>
            <a:ext cx="1" cy="94827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직선 연결선 51"/>
          <p:cNvCxnSpPr>
            <a:endCxn id="25" idx="0"/>
          </p:cNvCxnSpPr>
          <p:nvPr/>
        </p:nvCxnSpPr>
        <p:spPr bwMode="auto">
          <a:xfrm>
            <a:off x="4706732" y="2818573"/>
            <a:ext cx="0" cy="94827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>
            <a:endCxn id="21" idx="0"/>
          </p:cNvCxnSpPr>
          <p:nvPr/>
        </p:nvCxnSpPr>
        <p:spPr bwMode="auto">
          <a:xfrm>
            <a:off x="5438206" y="2818573"/>
            <a:ext cx="1" cy="94827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/>
          <p:cNvCxnSpPr>
            <a:endCxn id="26" idx="0"/>
          </p:cNvCxnSpPr>
          <p:nvPr/>
        </p:nvCxnSpPr>
        <p:spPr bwMode="auto">
          <a:xfrm>
            <a:off x="5936860" y="2818573"/>
            <a:ext cx="0" cy="94827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/>
          <p:cNvCxnSpPr>
            <a:stCxn id="41" idx="2"/>
          </p:cNvCxnSpPr>
          <p:nvPr/>
        </p:nvCxnSpPr>
        <p:spPr bwMode="auto">
          <a:xfrm flipH="1">
            <a:off x="873332" y="4557676"/>
            <a:ext cx="0" cy="91430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/>
          <p:cNvCxnSpPr>
            <a:stCxn id="42" idx="2"/>
          </p:cNvCxnSpPr>
          <p:nvPr/>
        </p:nvCxnSpPr>
        <p:spPr bwMode="auto">
          <a:xfrm>
            <a:off x="1383135" y="4557676"/>
            <a:ext cx="0" cy="91430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>
            <a:stCxn id="43" idx="2"/>
          </p:cNvCxnSpPr>
          <p:nvPr/>
        </p:nvCxnSpPr>
        <p:spPr bwMode="auto">
          <a:xfrm flipH="1">
            <a:off x="1882459" y="4557676"/>
            <a:ext cx="0" cy="91430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연결선 57"/>
          <p:cNvCxnSpPr>
            <a:stCxn id="44" idx="2"/>
          </p:cNvCxnSpPr>
          <p:nvPr/>
        </p:nvCxnSpPr>
        <p:spPr bwMode="auto">
          <a:xfrm flipH="1">
            <a:off x="2387023" y="4557676"/>
            <a:ext cx="0" cy="91430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/>
          <p:cNvCxnSpPr>
            <a:stCxn id="30" idx="2"/>
          </p:cNvCxnSpPr>
          <p:nvPr/>
        </p:nvCxnSpPr>
        <p:spPr bwMode="auto">
          <a:xfrm flipH="1">
            <a:off x="3147994" y="4545322"/>
            <a:ext cx="0" cy="926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직선 연결선 59"/>
          <p:cNvCxnSpPr>
            <a:stCxn id="31" idx="2"/>
          </p:cNvCxnSpPr>
          <p:nvPr/>
        </p:nvCxnSpPr>
        <p:spPr bwMode="auto">
          <a:xfrm flipH="1">
            <a:off x="3667321" y="4545322"/>
            <a:ext cx="0" cy="926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/>
          <p:cNvCxnSpPr>
            <a:stCxn id="32" idx="2"/>
          </p:cNvCxnSpPr>
          <p:nvPr/>
        </p:nvCxnSpPr>
        <p:spPr bwMode="auto">
          <a:xfrm flipH="1">
            <a:off x="4186648" y="4545322"/>
            <a:ext cx="0" cy="926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>
            <a:stCxn id="33" idx="2"/>
          </p:cNvCxnSpPr>
          <p:nvPr/>
        </p:nvCxnSpPr>
        <p:spPr bwMode="auto">
          <a:xfrm flipH="1">
            <a:off x="4701493" y="4545322"/>
            <a:ext cx="0" cy="926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직선 연결선 62"/>
          <p:cNvCxnSpPr>
            <a:stCxn id="29" idx="2"/>
          </p:cNvCxnSpPr>
          <p:nvPr/>
        </p:nvCxnSpPr>
        <p:spPr bwMode="auto">
          <a:xfrm flipH="1">
            <a:off x="5432967" y="4545322"/>
            <a:ext cx="0" cy="926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직선 연결선 63"/>
          <p:cNvCxnSpPr>
            <a:stCxn id="34" idx="2"/>
          </p:cNvCxnSpPr>
          <p:nvPr/>
        </p:nvCxnSpPr>
        <p:spPr bwMode="auto">
          <a:xfrm flipH="1">
            <a:off x="5931621" y="4545322"/>
            <a:ext cx="0" cy="9266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5" name="그림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800" y="2143985"/>
            <a:ext cx="1080000" cy="108000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7882572" y="3125189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VTN</a:t>
            </a:r>
          </a:p>
        </p:txBody>
      </p:sp>
      <p:cxnSp>
        <p:nvCxnSpPr>
          <p:cNvPr id="67" name="꺾인 연결선 66"/>
          <p:cNvCxnSpPr>
            <a:stCxn id="28" idx="0"/>
            <a:endCxn id="65" idx="1"/>
          </p:cNvCxnSpPr>
          <p:nvPr/>
        </p:nvCxnSpPr>
        <p:spPr bwMode="auto">
          <a:xfrm rot="5400000" flipH="1" flipV="1">
            <a:off x="6737920" y="2897965"/>
            <a:ext cx="1082860" cy="65490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8" name="그림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962" y="1788256"/>
            <a:ext cx="554729" cy="980634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770" y="1786066"/>
            <a:ext cx="554729" cy="980634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578" y="1786066"/>
            <a:ext cx="554729" cy="980634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386" y="1783876"/>
            <a:ext cx="554729" cy="980634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994" y="1783876"/>
            <a:ext cx="554729" cy="980634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802" y="1781686"/>
            <a:ext cx="554729" cy="980634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610" y="1781686"/>
            <a:ext cx="554729" cy="980634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418" y="1779496"/>
            <a:ext cx="554729" cy="980634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56" y="5471978"/>
            <a:ext cx="554729" cy="980634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764" y="5469788"/>
            <a:ext cx="554729" cy="980634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572" y="5469788"/>
            <a:ext cx="554729" cy="980634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380" y="5467598"/>
            <a:ext cx="554729" cy="980634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853" y="5510913"/>
            <a:ext cx="554729" cy="980634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661" y="5508723"/>
            <a:ext cx="554729" cy="980634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469" y="5508723"/>
            <a:ext cx="554729" cy="980634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277" y="5506533"/>
            <a:ext cx="554729" cy="980634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148" y="1786066"/>
            <a:ext cx="554729" cy="980634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6956" y="1783876"/>
            <a:ext cx="554729" cy="980634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602" y="5521661"/>
            <a:ext cx="554729" cy="980634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410" y="5519471"/>
            <a:ext cx="554729" cy="980634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6477966" y="5131991"/>
            <a:ext cx="249299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ipTIME</a:t>
            </a:r>
            <a:r>
              <a:rPr lang="en-US" altLang="ko-KR" dirty="0"/>
              <a:t> SW2400	 1</a:t>
            </a:r>
            <a:r>
              <a:rPr lang="ko-KR" altLang="en-US" dirty="0"/>
              <a:t>대</a:t>
            </a:r>
            <a:endParaRPr lang="en-US" altLang="ko-KR" dirty="0"/>
          </a:p>
          <a:p>
            <a:r>
              <a:rPr lang="en-US" altLang="ko-KR" dirty="0"/>
              <a:t>Buffalo-G300NH 	20</a:t>
            </a:r>
            <a:r>
              <a:rPr lang="ko-KR" altLang="en-US" dirty="0"/>
              <a:t>대</a:t>
            </a:r>
            <a:endParaRPr lang="en-US" altLang="ko-KR" dirty="0"/>
          </a:p>
          <a:p>
            <a:r>
              <a:rPr lang="en-US" altLang="ko-KR" dirty="0" err="1" smtClean="0"/>
              <a:t>Labtop</a:t>
            </a:r>
            <a:r>
              <a:rPr lang="en-US" altLang="ko-KR" dirty="0"/>
              <a:t>		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대</a:t>
            </a:r>
          </a:p>
        </p:txBody>
      </p:sp>
    </p:spTree>
    <p:extLst>
      <p:ext uri="{BB962C8B-B14F-4D97-AF65-F5344CB8AC3E}">
        <p14:creationId xmlns:p14="http://schemas.microsoft.com/office/powerpoint/2010/main" val="331214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8. Experiment </a:t>
            </a:r>
            <a:r>
              <a:rPr lang="en-US" altLang="ko-KR" b="1" dirty="0" err="1" smtClean="0"/>
              <a:t>Testbed</a:t>
            </a:r>
            <a:r>
              <a:rPr lang="en-US" altLang="ko-KR" b="1" dirty="0" smtClean="0"/>
              <a:t>(VTN-VEN-</a:t>
            </a:r>
            <a:r>
              <a:rPr lang="en-US" altLang="ko-KR" b="1" dirty="0" err="1" smtClean="0"/>
              <a:t>Dev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39" y="3184581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286" y="2091784"/>
            <a:ext cx="720000" cy="72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6670" y="4264581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VTN_EPRI</a:t>
            </a:r>
            <a:endParaRPr lang="en-US" altLang="ko-KR" sz="1400" dirty="0"/>
          </a:p>
          <a:p>
            <a:pPr algn="ctr"/>
            <a:r>
              <a:rPr lang="en-US" altLang="ko-KR" sz="1400" dirty="0"/>
              <a:t>166.104.143.225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370324" y="2811784"/>
            <a:ext cx="983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MIR_Ven1</a:t>
            </a: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4007514" y="1746422"/>
            <a:ext cx="1709545" cy="4267199"/>
          </a:xfrm>
          <a:prstGeom prst="roundRect">
            <a:avLst>
              <a:gd name="adj" fmla="val 8541"/>
            </a:avLst>
          </a:prstGeom>
          <a:noFill/>
          <a:ln w="3810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6" name="직선 화살표 연결선 15"/>
          <p:cNvCxnSpPr>
            <a:stCxn id="5" idx="3"/>
            <a:endCxn id="7" idx="1"/>
          </p:cNvCxnSpPr>
          <p:nvPr/>
        </p:nvCxnSpPr>
        <p:spPr bwMode="auto">
          <a:xfrm flipV="1">
            <a:off x="1884939" y="2451784"/>
            <a:ext cx="2617347" cy="1272797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138401" y="1588850"/>
            <a:ext cx="144776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Buffalo-G300NH</a:t>
            </a:r>
            <a:endParaRPr lang="en-US" altLang="ko-KR" sz="1400" dirty="0"/>
          </a:p>
        </p:txBody>
      </p:sp>
      <p:sp>
        <p:nvSpPr>
          <p:cNvPr id="30" name="TextBox 29"/>
          <p:cNvSpPr txBox="1"/>
          <p:nvPr/>
        </p:nvSpPr>
        <p:spPr>
          <a:xfrm rot="20073635">
            <a:off x="2292713" y="2879142"/>
            <a:ext cx="15985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 err="1" smtClean="0"/>
              <a:t>OpenADR</a:t>
            </a:r>
            <a:r>
              <a:rPr lang="en-US" altLang="ko-KR" sz="1050" b="1" dirty="0" smtClean="0"/>
              <a:t>(HTTP/XML)</a:t>
            </a:r>
            <a:endParaRPr lang="ko-KR" altLang="en-US" sz="1050" b="1" dirty="0"/>
          </a:p>
        </p:txBody>
      </p:sp>
      <p:cxnSp>
        <p:nvCxnSpPr>
          <p:cNvPr id="13" name="직선 화살표 연결선 12"/>
          <p:cNvCxnSpPr>
            <a:stCxn id="7" idx="3"/>
            <a:endCxn id="20" idx="1"/>
          </p:cNvCxnSpPr>
          <p:nvPr/>
        </p:nvCxnSpPr>
        <p:spPr bwMode="auto">
          <a:xfrm>
            <a:off x="5222286" y="2451784"/>
            <a:ext cx="2348285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129" y="2161533"/>
            <a:ext cx="288000" cy="288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129" y="2589441"/>
            <a:ext cx="288000" cy="288000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 bwMode="auto">
          <a:xfrm>
            <a:off x="7570571" y="1932614"/>
            <a:ext cx="939116" cy="1038339"/>
          </a:xfrm>
          <a:prstGeom prst="roundRect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000" dirty="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57653" y="1828153"/>
            <a:ext cx="76495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Devices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05526" y="2197868"/>
            <a:ext cx="9653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 err="1"/>
              <a:t>IoT</a:t>
            </a:r>
            <a:r>
              <a:rPr lang="en-US" altLang="ko-KR" sz="1050" b="1" dirty="0"/>
              <a:t> </a:t>
            </a:r>
            <a:r>
              <a:rPr lang="en-US" altLang="ko-KR" sz="1050" b="1" dirty="0" smtClean="0"/>
              <a:t>Protocols</a:t>
            </a:r>
            <a:endParaRPr lang="ko-KR" altLang="en-US" sz="1050" b="1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93" y="3355699"/>
            <a:ext cx="720000" cy="720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48631" y="4075699"/>
            <a:ext cx="983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MIR_Ven2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286" y="4619614"/>
            <a:ext cx="720000" cy="720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370324" y="5339614"/>
            <a:ext cx="983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MIR_Ven3</a:t>
            </a:r>
          </a:p>
        </p:txBody>
      </p:sp>
      <p:cxnSp>
        <p:nvCxnSpPr>
          <p:cNvPr id="27" name="직선 화살표 연결선 26"/>
          <p:cNvCxnSpPr>
            <a:stCxn id="5" idx="3"/>
            <a:endCxn id="23" idx="1"/>
          </p:cNvCxnSpPr>
          <p:nvPr/>
        </p:nvCxnSpPr>
        <p:spPr bwMode="auto">
          <a:xfrm flipV="1">
            <a:off x="1884939" y="3715699"/>
            <a:ext cx="2595654" cy="888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28" name="직선 화살표 연결선 27"/>
          <p:cNvCxnSpPr>
            <a:stCxn id="5" idx="3"/>
            <a:endCxn id="25" idx="1"/>
          </p:cNvCxnSpPr>
          <p:nvPr/>
        </p:nvCxnSpPr>
        <p:spPr bwMode="auto">
          <a:xfrm>
            <a:off x="1884939" y="3724581"/>
            <a:ext cx="2617347" cy="1255033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36" name="직선 화살표 연결선 35"/>
          <p:cNvCxnSpPr>
            <a:endCxn id="39" idx="1"/>
          </p:cNvCxnSpPr>
          <p:nvPr/>
        </p:nvCxnSpPr>
        <p:spPr bwMode="auto">
          <a:xfrm>
            <a:off x="5222286" y="3724581"/>
            <a:ext cx="2348285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pic>
        <p:nvPicPr>
          <p:cNvPr id="37" name="그림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129" y="3434330"/>
            <a:ext cx="288000" cy="288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129" y="3862238"/>
            <a:ext cx="288000" cy="288000"/>
          </a:xfrm>
          <a:prstGeom prst="rect">
            <a:avLst/>
          </a:prstGeom>
        </p:spPr>
      </p:pic>
      <p:sp>
        <p:nvSpPr>
          <p:cNvPr id="39" name="모서리가 둥근 직사각형 38"/>
          <p:cNvSpPr/>
          <p:nvPr/>
        </p:nvSpPr>
        <p:spPr bwMode="auto">
          <a:xfrm>
            <a:off x="7570571" y="3205411"/>
            <a:ext cx="939116" cy="1038339"/>
          </a:xfrm>
          <a:prstGeom prst="roundRect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000" dirty="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57653" y="3100950"/>
            <a:ext cx="76495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Devices</a:t>
            </a:r>
          </a:p>
        </p:txBody>
      </p:sp>
      <p:cxnSp>
        <p:nvCxnSpPr>
          <p:cNvPr id="42" name="직선 화살표 연결선 41"/>
          <p:cNvCxnSpPr>
            <a:endCxn id="45" idx="1"/>
          </p:cNvCxnSpPr>
          <p:nvPr/>
        </p:nvCxnSpPr>
        <p:spPr bwMode="auto">
          <a:xfrm>
            <a:off x="5225822" y="4997377"/>
            <a:ext cx="2348285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pic>
        <p:nvPicPr>
          <p:cNvPr id="43" name="그림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665" y="4707126"/>
            <a:ext cx="288000" cy="2880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665" y="5135034"/>
            <a:ext cx="288000" cy="288000"/>
          </a:xfrm>
          <a:prstGeom prst="rect">
            <a:avLst/>
          </a:prstGeom>
        </p:spPr>
      </p:pic>
      <p:sp>
        <p:nvSpPr>
          <p:cNvPr id="45" name="모서리가 둥근 직사각형 44"/>
          <p:cNvSpPr/>
          <p:nvPr/>
        </p:nvSpPr>
        <p:spPr bwMode="auto">
          <a:xfrm>
            <a:off x="7574107" y="4478207"/>
            <a:ext cx="939116" cy="1038339"/>
          </a:xfrm>
          <a:prstGeom prst="roundRect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000" dirty="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61189" y="4373746"/>
            <a:ext cx="76495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Devices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20701" y="6084004"/>
            <a:ext cx="2683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It can be extended to 20’s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19308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500" dirty="0" smtClean="0"/>
              <a:t>Data traffic by the number of VEN</a:t>
            </a:r>
            <a:endParaRPr lang="en-US" altLang="ko-KR" sz="25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8. </a:t>
            </a:r>
            <a:r>
              <a:rPr lang="en-US" altLang="ko-KR" b="1" dirty="0" smtClean="0"/>
              <a:t>Message </a:t>
            </a:r>
            <a:r>
              <a:rPr lang="en-US" altLang="ko-KR" b="1" dirty="0"/>
              <a:t>Flow(Data traffic)</a:t>
            </a:r>
            <a:endParaRPr lang="ko-KR" altLang="en-US" b="1" dirty="0"/>
          </a:p>
        </p:txBody>
      </p:sp>
      <p:sp>
        <p:nvSpPr>
          <p:cNvPr id="42" name="직사각형 41"/>
          <p:cNvSpPr/>
          <p:nvPr/>
        </p:nvSpPr>
        <p:spPr bwMode="auto">
          <a:xfrm>
            <a:off x="2544715" y="2004769"/>
            <a:ext cx="1010487" cy="360000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  <a:cs typeface="Times New Roman" panose="02020603050405020304" pitchFamily="18" charset="0"/>
              </a:rPr>
              <a:t>VTN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59" name="직선 연결선 58"/>
          <p:cNvCxnSpPr/>
          <p:nvPr/>
        </p:nvCxnSpPr>
        <p:spPr bwMode="auto">
          <a:xfrm>
            <a:off x="3049959" y="2374600"/>
            <a:ext cx="0" cy="3867703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직선 연결선 59"/>
          <p:cNvCxnSpPr/>
          <p:nvPr/>
        </p:nvCxnSpPr>
        <p:spPr bwMode="auto">
          <a:xfrm>
            <a:off x="6153591" y="2339862"/>
            <a:ext cx="0" cy="3877534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화살표 연결선 60"/>
          <p:cNvCxnSpPr/>
          <p:nvPr/>
        </p:nvCxnSpPr>
        <p:spPr bwMode="auto">
          <a:xfrm>
            <a:off x="3049959" y="3913724"/>
            <a:ext cx="310363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62" name="직선 화살표 연결선 61"/>
          <p:cNvCxnSpPr/>
          <p:nvPr/>
        </p:nvCxnSpPr>
        <p:spPr bwMode="auto">
          <a:xfrm>
            <a:off x="3053061" y="5603413"/>
            <a:ext cx="310363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68" name="직선 화살표 연결선 67"/>
          <p:cNvCxnSpPr/>
          <p:nvPr/>
        </p:nvCxnSpPr>
        <p:spPr bwMode="auto">
          <a:xfrm>
            <a:off x="3049959" y="3178033"/>
            <a:ext cx="310363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69" name="직선 화살표 연결선 68"/>
          <p:cNvCxnSpPr/>
          <p:nvPr/>
        </p:nvCxnSpPr>
        <p:spPr bwMode="auto">
          <a:xfrm>
            <a:off x="3049959" y="4009930"/>
            <a:ext cx="310363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직선 화살표 연결선 69"/>
          <p:cNvCxnSpPr/>
          <p:nvPr/>
        </p:nvCxnSpPr>
        <p:spPr bwMode="auto">
          <a:xfrm>
            <a:off x="3043650" y="5880805"/>
            <a:ext cx="310363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71" name="직선 연결선 70"/>
          <p:cNvCxnSpPr/>
          <p:nvPr/>
        </p:nvCxnSpPr>
        <p:spPr bwMode="auto">
          <a:xfrm>
            <a:off x="6305991" y="2492262"/>
            <a:ext cx="0" cy="3877534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화살표 연결선 71"/>
          <p:cNvCxnSpPr/>
          <p:nvPr/>
        </p:nvCxnSpPr>
        <p:spPr bwMode="auto">
          <a:xfrm>
            <a:off x="3049959" y="3264451"/>
            <a:ext cx="325603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/>
          </a:ln>
          <a:effectLst/>
        </p:spPr>
      </p:cxnSp>
      <p:cxnSp>
        <p:nvCxnSpPr>
          <p:cNvPr id="73" name="직선 화살표 연결선 72"/>
          <p:cNvCxnSpPr/>
          <p:nvPr/>
        </p:nvCxnSpPr>
        <p:spPr bwMode="auto">
          <a:xfrm>
            <a:off x="3049959" y="3523704"/>
            <a:ext cx="354559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dashDot"/>
            <a:round/>
            <a:headEnd type="triangle" w="med" len="med"/>
            <a:tailEnd type="triangle"/>
          </a:ln>
          <a:effectLst/>
        </p:spPr>
      </p:cxnSp>
      <p:cxnSp>
        <p:nvCxnSpPr>
          <p:cNvPr id="74" name="직선 연결선 73"/>
          <p:cNvCxnSpPr/>
          <p:nvPr/>
        </p:nvCxnSpPr>
        <p:spPr bwMode="auto">
          <a:xfrm flipV="1">
            <a:off x="4595466" y="4711618"/>
            <a:ext cx="0" cy="18985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왼쪽 중괄호 74"/>
          <p:cNvSpPr/>
          <p:nvPr/>
        </p:nvSpPr>
        <p:spPr bwMode="auto">
          <a:xfrm>
            <a:off x="2897560" y="3177967"/>
            <a:ext cx="76199" cy="345737"/>
          </a:xfrm>
          <a:prstGeom prst="leftBrace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9071" y="3114729"/>
            <a:ext cx="1358064" cy="5078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init process</a:t>
            </a:r>
          </a:p>
          <a:p>
            <a:pPr algn="ctr"/>
            <a:r>
              <a:rPr lang="en-US" altLang="ko-KR" sz="1100">
                <a:latin typeface="Times New Roman" panose="02020603050405020304" pitchFamily="18" charset="0"/>
                <a:cs typeface="Times New Roman" panose="02020603050405020304" pitchFamily="18" charset="0"/>
              </a:rPr>
              <a:t>(Reg, Report, Event)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직선 화살표 연결선 76"/>
          <p:cNvCxnSpPr/>
          <p:nvPr/>
        </p:nvCxnSpPr>
        <p:spPr bwMode="auto">
          <a:xfrm>
            <a:off x="3049959" y="4113749"/>
            <a:ext cx="325603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/>
          </a:ln>
          <a:effectLst/>
        </p:spPr>
      </p:cxnSp>
      <p:cxnSp>
        <p:nvCxnSpPr>
          <p:cNvPr id="78" name="직선 화살표 연결선 77"/>
          <p:cNvCxnSpPr/>
          <p:nvPr/>
        </p:nvCxnSpPr>
        <p:spPr bwMode="auto">
          <a:xfrm>
            <a:off x="3049959" y="4219480"/>
            <a:ext cx="325603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79" name="직선 화살표 연결선 78"/>
          <p:cNvCxnSpPr/>
          <p:nvPr/>
        </p:nvCxnSpPr>
        <p:spPr bwMode="auto">
          <a:xfrm>
            <a:off x="3049957" y="4461183"/>
            <a:ext cx="3545594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dashDot"/>
            <a:round/>
            <a:headEnd type="triangle" w="med" len="med"/>
            <a:tailEnd type="none"/>
          </a:ln>
          <a:effectLst/>
        </p:spPr>
      </p:cxnSp>
      <p:cxnSp>
        <p:nvCxnSpPr>
          <p:cNvPr id="80" name="직선 화살표 연결선 79"/>
          <p:cNvCxnSpPr/>
          <p:nvPr/>
        </p:nvCxnSpPr>
        <p:spPr bwMode="auto">
          <a:xfrm>
            <a:off x="3049957" y="4560967"/>
            <a:ext cx="3545594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/>
          </a:ln>
          <a:effectLst/>
        </p:spPr>
      </p:cxnSp>
      <p:sp>
        <p:nvSpPr>
          <p:cNvPr id="81" name="TextBox 80"/>
          <p:cNvSpPr txBox="1"/>
          <p:nvPr/>
        </p:nvSpPr>
        <p:spPr>
          <a:xfrm>
            <a:off x="1956533" y="3894792"/>
            <a:ext cx="859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periodic</a:t>
            </a:r>
          </a:p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polling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직선 화살표 연결선 81"/>
          <p:cNvCxnSpPr/>
          <p:nvPr/>
        </p:nvCxnSpPr>
        <p:spPr bwMode="auto">
          <a:xfrm>
            <a:off x="3049957" y="5748224"/>
            <a:ext cx="310363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직선 화살표 연결선 82"/>
          <p:cNvCxnSpPr/>
          <p:nvPr/>
        </p:nvCxnSpPr>
        <p:spPr bwMode="auto">
          <a:xfrm>
            <a:off x="3053061" y="6019346"/>
            <a:ext cx="310363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직선 연결선 83"/>
          <p:cNvCxnSpPr/>
          <p:nvPr/>
        </p:nvCxnSpPr>
        <p:spPr bwMode="auto">
          <a:xfrm>
            <a:off x="6595551" y="2675666"/>
            <a:ext cx="0" cy="3877534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직사각형 84"/>
          <p:cNvSpPr/>
          <p:nvPr/>
        </p:nvSpPr>
        <p:spPr bwMode="auto">
          <a:xfrm>
            <a:off x="6090307" y="2325497"/>
            <a:ext cx="1010487" cy="36000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  <a:cs typeface="Times New Roman" panose="02020603050405020304" pitchFamily="18" charset="0"/>
              </a:rPr>
              <a:t>VEN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5800747" y="2142093"/>
            <a:ext cx="1010487" cy="36000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  <a:cs typeface="Times New Roman" panose="02020603050405020304" pitchFamily="18" charset="0"/>
              </a:rPr>
              <a:t>VEN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5648347" y="1989693"/>
            <a:ext cx="1010487" cy="36000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  <a:cs typeface="Times New Roman" panose="02020603050405020304" pitchFamily="18" charset="0"/>
              </a:rPr>
              <a:t>VEN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88" name="직선 연결선 87"/>
          <p:cNvCxnSpPr/>
          <p:nvPr/>
        </p:nvCxnSpPr>
        <p:spPr bwMode="auto">
          <a:xfrm>
            <a:off x="6384189" y="3343080"/>
            <a:ext cx="117923" cy="9729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직선 연결선 88"/>
          <p:cNvCxnSpPr/>
          <p:nvPr/>
        </p:nvCxnSpPr>
        <p:spPr bwMode="auto">
          <a:xfrm>
            <a:off x="6384189" y="4243834"/>
            <a:ext cx="117923" cy="9729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왼쪽 중괄호 89"/>
          <p:cNvSpPr/>
          <p:nvPr/>
        </p:nvSpPr>
        <p:spPr bwMode="auto">
          <a:xfrm>
            <a:off x="2897558" y="3894792"/>
            <a:ext cx="82112" cy="666175"/>
          </a:xfrm>
          <a:prstGeom prst="leftBrace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91" name="왼쪽 중괄호 90"/>
          <p:cNvSpPr/>
          <p:nvPr/>
        </p:nvSpPr>
        <p:spPr bwMode="auto">
          <a:xfrm>
            <a:off x="2925028" y="5583678"/>
            <a:ext cx="95147" cy="463640"/>
          </a:xfrm>
          <a:prstGeom prst="leftBrace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878986" y="5634867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DR Event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직선 화살표 연결선 92"/>
          <p:cNvCxnSpPr/>
          <p:nvPr/>
        </p:nvCxnSpPr>
        <p:spPr bwMode="auto">
          <a:xfrm>
            <a:off x="1405386" y="3177967"/>
            <a:ext cx="0" cy="2915886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94" name="직선 연결선 93"/>
          <p:cNvCxnSpPr/>
          <p:nvPr/>
        </p:nvCxnSpPr>
        <p:spPr bwMode="auto">
          <a:xfrm>
            <a:off x="1289228" y="3177967"/>
            <a:ext cx="1760702" cy="0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1402035" y="4696980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Measuring</a:t>
            </a:r>
          </a:p>
          <a:p>
            <a:pPr algn="ctr"/>
            <a:r>
              <a:rPr lang="en-US" altLang="ko-KR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3755943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801031"/>
              </p:ext>
            </p:extLst>
          </p:nvPr>
        </p:nvGraphicFramePr>
        <p:xfrm>
          <a:off x="580767" y="1300745"/>
          <a:ext cx="8229599" cy="5501422"/>
        </p:xfrm>
        <a:graphic>
          <a:graphicData uri="http://schemas.openxmlformats.org/drawingml/2006/table">
            <a:tbl>
              <a:tblPr firstRow="1" firstCol="1" bandRow="1"/>
              <a:tblGrid>
                <a:gridCol w="9493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156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86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43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4866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43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4866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11971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768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항목 번호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시험 일자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 험 자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박헌일</a:t>
                      </a:r>
                      <a:r>
                        <a:rPr lang="en-US" altLang="ko-KR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박현진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21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대 항 목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중 항 목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소 항 목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3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목 적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VEN</a:t>
                      </a:r>
                      <a:r>
                        <a:rPr lang="en-US" altLang="ko-KR" sz="11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개수에 따른 </a:t>
                      </a:r>
                      <a:r>
                        <a:rPr lang="en-US" altLang="ko-KR" sz="11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Data Traffic</a:t>
                      </a:r>
                      <a:r>
                        <a:rPr lang="ko-KR" altLang="en-US" sz="11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량 측정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989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시험 절차</a:t>
                      </a:r>
                      <a:endParaRPr lang="en-US" alt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ko-KR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시험 절차 또는 방법 작성</a:t>
                      </a:r>
                      <a:r>
                        <a:rPr lang="en-US" altLang="ko-KR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시험 구성도와 같이 시험 환경을 구성한다</a:t>
                      </a:r>
                      <a:r>
                        <a:rPr lang="en-US" altLang="ko-KR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VTN</a:t>
                      </a:r>
                      <a:r>
                        <a:rPr lang="ko-KR" altLang="en-US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을 실행시킨다</a:t>
                      </a:r>
                      <a:r>
                        <a:rPr lang="en-US" altLang="ko-KR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Wireshark </a:t>
                      </a:r>
                      <a:r>
                        <a:rPr lang="ko-KR" alt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실행한다</a:t>
                      </a:r>
                      <a:r>
                        <a:rPr lang="en-US" altLang="ko-KR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각 </a:t>
                      </a:r>
                      <a:r>
                        <a:rPr lang="en-US" altLang="ko-KR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VEN</a:t>
                      </a:r>
                      <a:r>
                        <a:rPr lang="ko-KR" altLang="en-US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을 실행한다</a:t>
                      </a:r>
                      <a:r>
                        <a:rPr lang="en-US" altLang="ko-KR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61950" lvl="1" indent="-180975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VEN starter</a:t>
                      </a:r>
                      <a:r>
                        <a:rPr lang="ko-KR" altLang="en-US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이용하여 각 </a:t>
                      </a:r>
                      <a:r>
                        <a:rPr lang="en-US" altLang="ko-KR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VEN</a:t>
                      </a:r>
                      <a:r>
                        <a:rPr lang="ko-KR" altLang="en-US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들을 가능한 동시에 실행 </a:t>
                      </a:r>
                      <a:r>
                        <a:rPr lang="en-US" altLang="ko-KR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대략 </a:t>
                      </a:r>
                      <a:r>
                        <a:rPr lang="en-US" altLang="ko-KR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250ms </a:t>
                      </a:r>
                      <a:r>
                        <a:rPr lang="ko-KR" altLang="en-US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간격</a:t>
                      </a:r>
                      <a:r>
                        <a:rPr lang="en-US" altLang="ko-KR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228600" indent="-2286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초기 등록 과정 과 모든 </a:t>
                      </a:r>
                      <a:r>
                        <a:rPr lang="en-US" altLang="ko-KR" sz="1100" u="sng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VEN</a:t>
                      </a:r>
                      <a:r>
                        <a:rPr lang="ko-KR" altLang="en-US" sz="1100" u="sng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의 </a:t>
                      </a:r>
                      <a:r>
                        <a:rPr lang="en-US" altLang="ko-KR" sz="1100" u="sng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Poll </a:t>
                      </a:r>
                      <a:r>
                        <a:rPr lang="ko-KR" altLang="en-US" sz="1100" u="sng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과정이 시작 후 </a:t>
                      </a:r>
                      <a:r>
                        <a:rPr lang="en-US" altLang="ko-KR" sz="1100" u="sng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30</a:t>
                      </a:r>
                      <a:r>
                        <a:rPr lang="ko-KR" altLang="en-US" sz="1100" u="sng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초까지 측정</a:t>
                      </a:r>
                      <a:r>
                        <a:rPr lang="ko-KR" altLang="en-US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한다</a:t>
                      </a:r>
                      <a:r>
                        <a:rPr lang="en-US" altLang="ko-KR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VTN</a:t>
                      </a:r>
                      <a:r>
                        <a:rPr lang="ko-KR" altLang="en-US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에서 </a:t>
                      </a:r>
                      <a:r>
                        <a:rPr lang="en-US" altLang="ko-KR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DR Event</a:t>
                      </a:r>
                      <a:r>
                        <a:rPr lang="ko-KR" altLang="en-US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생성 및 </a:t>
                      </a:r>
                      <a:r>
                        <a:rPr lang="en-US" altLang="ko-KR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Publish </a:t>
                      </a:r>
                      <a:r>
                        <a:rPr lang="ko-KR" altLang="en-US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한다</a:t>
                      </a:r>
                      <a:r>
                        <a:rPr lang="en-US" altLang="ko-KR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30</a:t>
                      </a:r>
                      <a:r>
                        <a:rPr lang="ko-KR" altLang="en-US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초가 되면 </a:t>
                      </a:r>
                      <a:r>
                        <a:rPr lang="en-US" altLang="ko-KR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Wireshark </a:t>
                      </a:r>
                      <a:r>
                        <a:rPr lang="ko-KR" altLang="en-US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측정을 종료한다</a:t>
                      </a:r>
                      <a:r>
                        <a:rPr lang="en-US" altLang="ko-KR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VTN</a:t>
                      </a:r>
                      <a:r>
                        <a:rPr lang="ko-KR" altLang="en-US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과 </a:t>
                      </a:r>
                      <a:r>
                        <a:rPr lang="en-US" altLang="ko-KR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VEN</a:t>
                      </a:r>
                      <a:r>
                        <a:rPr lang="ko-KR" altLang="en-US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을 종료한다</a:t>
                      </a:r>
                      <a:r>
                        <a:rPr lang="en-US" altLang="ko-KR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위의 과정을</a:t>
                      </a:r>
                      <a:r>
                        <a:rPr lang="en-US" altLang="ko-KR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VEN </a:t>
                      </a:r>
                      <a:r>
                        <a:rPr lang="ko-KR" altLang="en-US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개수를 </a:t>
                      </a:r>
                      <a:r>
                        <a:rPr lang="en-US" altLang="ko-KR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1, 3, 9, 20</a:t>
                      </a:r>
                      <a:r>
                        <a:rPr lang="ko-KR" altLang="en-US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으로 증가하며 반복한다</a:t>
                      </a:r>
                      <a:r>
                        <a:rPr lang="en-US" altLang="ko-KR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937" marR="649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900"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판정</a:t>
                      </a:r>
                      <a:r>
                        <a:rPr lang="en-US" alt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측정</a:t>
                      </a:r>
                      <a:r>
                        <a:rPr lang="en-US" alt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alt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기준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시험 구성</a:t>
                      </a: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시험 구성도 및 관련 명령어 작성</a:t>
                      </a: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58779">
                <a:tc gridSpan="4"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ko-KR" sz="1100" kern="100" baseline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686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판정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비고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748" y="4121150"/>
            <a:ext cx="2674829" cy="2381250"/>
          </a:xfrm>
          <a:prstGeom prst="rect">
            <a:avLst/>
          </a:prstGeom>
        </p:spPr>
      </p:pic>
      <p:sp>
        <p:nvSpPr>
          <p:cNvPr id="6" name="제목 2"/>
          <p:cNvSpPr txBox="1">
            <a:spLocks/>
          </p:cNvSpPr>
          <p:nvPr/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r>
              <a:rPr lang="en-US" altLang="ko-KR" b="1" dirty="0"/>
              <a:t>8. </a:t>
            </a:r>
            <a:r>
              <a:rPr lang="en-US" altLang="ko-KR" b="1" kern="0" dirty="0" smtClean="0"/>
              <a:t>Experiment </a:t>
            </a:r>
            <a:r>
              <a:rPr lang="en-US" altLang="ko-KR" b="1" kern="0" dirty="0" smtClean="0"/>
              <a:t>Procedure</a:t>
            </a:r>
            <a:endParaRPr lang="ko-KR" altLang="en-US" b="1" kern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183639"/>
            <a:ext cx="3113362" cy="233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2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ko-KR" sz="2500" dirty="0" smtClean="0"/>
              <a:t>Polling </a:t>
            </a:r>
            <a:r>
              <a:rPr lang="en-US" altLang="ko-KR" sz="2500" dirty="0"/>
              <a:t>Response Average </a:t>
            </a:r>
            <a:r>
              <a:rPr lang="en-US" altLang="ko-KR" sz="2500" dirty="0" smtClean="0"/>
              <a:t>Time by the number of VEN</a:t>
            </a:r>
            <a:endParaRPr lang="en-US" altLang="ko-KR" sz="25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8. </a:t>
            </a:r>
            <a:r>
              <a:rPr lang="en-US" altLang="ko-KR" b="1" dirty="0" smtClean="0"/>
              <a:t>Message </a:t>
            </a:r>
            <a:r>
              <a:rPr lang="en-US" altLang="ko-KR" b="1" dirty="0"/>
              <a:t>Flow(Poll-Response)</a:t>
            </a:r>
            <a:endParaRPr lang="ko-KR" altLang="en-US" b="1" dirty="0"/>
          </a:p>
        </p:txBody>
      </p:sp>
      <p:sp>
        <p:nvSpPr>
          <p:cNvPr id="70" name="직사각형 69"/>
          <p:cNvSpPr/>
          <p:nvPr/>
        </p:nvSpPr>
        <p:spPr bwMode="auto">
          <a:xfrm>
            <a:off x="2468811" y="2014520"/>
            <a:ext cx="1010487" cy="360000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  <a:cs typeface="Times New Roman" panose="02020603050405020304" pitchFamily="18" charset="0"/>
              </a:rPr>
              <a:t>VTN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1" name="직선 연결선 70"/>
          <p:cNvCxnSpPr/>
          <p:nvPr/>
        </p:nvCxnSpPr>
        <p:spPr bwMode="auto">
          <a:xfrm>
            <a:off x="2974055" y="2384351"/>
            <a:ext cx="0" cy="3867703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/>
          <p:nvPr/>
        </p:nvCxnSpPr>
        <p:spPr bwMode="auto">
          <a:xfrm>
            <a:off x="6077687" y="2349613"/>
            <a:ext cx="0" cy="3877534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화살표 연결선 77"/>
          <p:cNvCxnSpPr/>
          <p:nvPr/>
        </p:nvCxnSpPr>
        <p:spPr bwMode="auto">
          <a:xfrm>
            <a:off x="2974055" y="3923475"/>
            <a:ext cx="310363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79" name="직선 화살표 연결선 78"/>
          <p:cNvCxnSpPr/>
          <p:nvPr/>
        </p:nvCxnSpPr>
        <p:spPr bwMode="auto">
          <a:xfrm>
            <a:off x="2974053" y="5667001"/>
            <a:ext cx="310363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80" name="직선 화살표 연결선 79"/>
          <p:cNvCxnSpPr/>
          <p:nvPr/>
        </p:nvCxnSpPr>
        <p:spPr bwMode="auto">
          <a:xfrm>
            <a:off x="2974055" y="3110348"/>
            <a:ext cx="310363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81" name="직선 화살표 연결선 80"/>
          <p:cNvCxnSpPr/>
          <p:nvPr/>
        </p:nvCxnSpPr>
        <p:spPr bwMode="auto">
          <a:xfrm>
            <a:off x="2974055" y="4156792"/>
            <a:ext cx="310363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4129766" y="3598839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oadrPoll</a:t>
            </a:r>
            <a:endParaRPr lang="ko-KR" alt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직선 연결선 82"/>
          <p:cNvCxnSpPr/>
          <p:nvPr/>
        </p:nvCxnSpPr>
        <p:spPr bwMode="auto">
          <a:xfrm>
            <a:off x="6230087" y="2502013"/>
            <a:ext cx="0" cy="3877534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/>
          <p:nvPr/>
        </p:nvCxnSpPr>
        <p:spPr bwMode="auto">
          <a:xfrm>
            <a:off x="6531716" y="2675666"/>
            <a:ext cx="0" cy="3877534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직사각형 84"/>
          <p:cNvSpPr/>
          <p:nvPr/>
        </p:nvSpPr>
        <p:spPr bwMode="auto">
          <a:xfrm>
            <a:off x="6026472" y="2325497"/>
            <a:ext cx="1010487" cy="36000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  <a:cs typeface="Times New Roman" panose="02020603050405020304" pitchFamily="18" charset="0"/>
              </a:rPr>
              <a:t>VEN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5724843" y="2151844"/>
            <a:ext cx="1010487" cy="36000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  <a:cs typeface="Times New Roman" panose="02020603050405020304" pitchFamily="18" charset="0"/>
              </a:rPr>
              <a:t>VEN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5572443" y="1999444"/>
            <a:ext cx="1010487" cy="36000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  <a:cs typeface="Times New Roman" panose="02020603050405020304" pitchFamily="18" charset="0"/>
              </a:rPr>
              <a:t>VEN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88" name="직선 화살표 연결선 87"/>
          <p:cNvCxnSpPr/>
          <p:nvPr/>
        </p:nvCxnSpPr>
        <p:spPr bwMode="auto">
          <a:xfrm>
            <a:off x="2974055" y="3196766"/>
            <a:ext cx="325603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/>
          </a:ln>
          <a:effectLst/>
        </p:spPr>
      </p:cxnSp>
      <p:cxnSp>
        <p:nvCxnSpPr>
          <p:cNvPr id="89" name="직선 화살표 연결선 88"/>
          <p:cNvCxnSpPr/>
          <p:nvPr/>
        </p:nvCxnSpPr>
        <p:spPr bwMode="auto">
          <a:xfrm>
            <a:off x="2974055" y="3433676"/>
            <a:ext cx="3557661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dashDot"/>
            <a:round/>
            <a:headEnd type="triangle" w="med" len="med"/>
            <a:tailEnd type="triangle"/>
          </a:ln>
          <a:effectLst/>
        </p:spPr>
      </p:cxnSp>
      <p:cxnSp>
        <p:nvCxnSpPr>
          <p:cNvPr id="90" name="직선 연결선 89"/>
          <p:cNvCxnSpPr/>
          <p:nvPr/>
        </p:nvCxnSpPr>
        <p:spPr bwMode="auto">
          <a:xfrm flipV="1">
            <a:off x="4519844" y="5377103"/>
            <a:ext cx="0" cy="18985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왼쪽 중괄호 90"/>
          <p:cNvSpPr/>
          <p:nvPr/>
        </p:nvSpPr>
        <p:spPr bwMode="auto">
          <a:xfrm>
            <a:off x="2821656" y="3111527"/>
            <a:ext cx="90838" cy="339609"/>
          </a:xfrm>
          <a:prstGeom prst="leftBrace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92" name="직선 화살표 연결선 91"/>
          <p:cNvCxnSpPr/>
          <p:nvPr/>
        </p:nvCxnSpPr>
        <p:spPr bwMode="auto">
          <a:xfrm>
            <a:off x="2974055" y="4390109"/>
            <a:ext cx="325603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/>
          </a:ln>
          <a:effectLst/>
        </p:spPr>
      </p:cxnSp>
      <p:cxnSp>
        <p:nvCxnSpPr>
          <p:cNvPr id="93" name="직선 화살표 연결선 92"/>
          <p:cNvCxnSpPr/>
          <p:nvPr/>
        </p:nvCxnSpPr>
        <p:spPr bwMode="auto">
          <a:xfrm>
            <a:off x="2974055" y="4623426"/>
            <a:ext cx="325603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94" name="직선 화살표 연결선 93"/>
          <p:cNvCxnSpPr/>
          <p:nvPr/>
        </p:nvCxnSpPr>
        <p:spPr bwMode="auto">
          <a:xfrm>
            <a:off x="2987777" y="5007962"/>
            <a:ext cx="3557661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dashDot"/>
            <a:round/>
            <a:headEnd type="triangle" w="med" len="med"/>
            <a:tailEnd type="none"/>
          </a:ln>
          <a:effectLst/>
        </p:spPr>
      </p:cxnSp>
      <p:cxnSp>
        <p:nvCxnSpPr>
          <p:cNvPr id="95" name="직선 화살표 연결선 94"/>
          <p:cNvCxnSpPr/>
          <p:nvPr/>
        </p:nvCxnSpPr>
        <p:spPr bwMode="auto">
          <a:xfrm>
            <a:off x="2987777" y="5241278"/>
            <a:ext cx="3557661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1285430" y="3762563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periodic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polling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직선 화살표 연결선 96"/>
          <p:cNvCxnSpPr/>
          <p:nvPr/>
        </p:nvCxnSpPr>
        <p:spPr bwMode="auto">
          <a:xfrm>
            <a:off x="2974054" y="5941059"/>
            <a:ext cx="310363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8" name="TextBox 97"/>
          <p:cNvSpPr txBox="1"/>
          <p:nvPr/>
        </p:nvSpPr>
        <p:spPr>
          <a:xfrm>
            <a:off x="4088088" y="3903018"/>
            <a:ext cx="875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lang="ko-KR" alt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직선 연결선 98"/>
          <p:cNvCxnSpPr/>
          <p:nvPr/>
        </p:nvCxnSpPr>
        <p:spPr bwMode="auto">
          <a:xfrm>
            <a:off x="2257930" y="5941590"/>
            <a:ext cx="720000" cy="0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직선 화살표 연결선 99"/>
          <p:cNvCxnSpPr/>
          <p:nvPr/>
        </p:nvCxnSpPr>
        <p:spPr bwMode="auto">
          <a:xfrm>
            <a:off x="2863841" y="3920622"/>
            <a:ext cx="0" cy="25200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01" name="직선 연결선 100"/>
          <p:cNvCxnSpPr/>
          <p:nvPr/>
        </p:nvCxnSpPr>
        <p:spPr bwMode="auto">
          <a:xfrm>
            <a:off x="2267777" y="3920622"/>
            <a:ext cx="720000" cy="0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직선 화살표 연결선 101"/>
          <p:cNvCxnSpPr/>
          <p:nvPr/>
        </p:nvCxnSpPr>
        <p:spPr bwMode="auto">
          <a:xfrm>
            <a:off x="2863841" y="4384102"/>
            <a:ext cx="0" cy="25200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03" name="직선 화살표 연결선 102"/>
          <p:cNvCxnSpPr/>
          <p:nvPr/>
        </p:nvCxnSpPr>
        <p:spPr bwMode="auto">
          <a:xfrm>
            <a:off x="2863665" y="4989278"/>
            <a:ext cx="0" cy="25200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04" name="직선 화살표 연결선 103"/>
          <p:cNvCxnSpPr/>
          <p:nvPr/>
        </p:nvCxnSpPr>
        <p:spPr bwMode="auto">
          <a:xfrm>
            <a:off x="2863841" y="5689059"/>
            <a:ext cx="0" cy="25200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05" name="왼쪽 중괄호 104"/>
          <p:cNvSpPr/>
          <p:nvPr/>
        </p:nvSpPr>
        <p:spPr bwMode="auto">
          <a:xfrm>
            <a:off x="2606777" y="3920622"/>
            <a:ext cx="216000" cy="2018115"/>
          </a:xfrm>
          <a:prstGeom prst="leftBrace">
            <a:avLst/>
          </a:prstGeom>
          <a:noFill/>
          <a:ln w="12699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06" name="직선 연결선 105"/>
          <p:cNvCxnSpPr/>
          <p:nvPr/>
        </p:nvCxnSpPr>
        <p:spPr bwMode="auto">
          <a:xfrm flipV="1">
            <a:off x="2863665" y="5379814"/>
            <a:ext cx="0" cy="18985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직선 연결선 106"/>
          <p:cNvCxnSpPr/>
          <p:nvPr/>
        </p:nvCxnSpPr>
        <p:spPr bwMode="auto">
          <a:xfrm>
            <a:off x="6306800" y="3242739"/>
            <a:ext cx="117923" cy="9729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직선 연결선 107"/>
          <p:cNvCxnSpPr/>
          <p:nvPr/>
        </p:nvCxnSpPr>
        <p:spPr bwMode="auto">
          <a:xfrm>
            <a:off x="6293597" y="4766908"/>
            <a:ext cx="117923" cy="9729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TextBox 108"/>
          <p:cNvSpPr txBox="1"/>
          <p:nvPr/>
        </p:nvSpPr>
        <p:spPr>
          <a:xfrm>
            <a:off x="1360238" y="3018851"/>
            <a:ext cx="1470274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process</a:t>
            </a:r>
          </a:p>
          <a:p>
            <a:pPr algn="ctr"/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(Reg, Report, Event)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246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971849"/>
              </p:ext>
            </p:extLst>
          </p:nvPr>
        </p:nvGraphicFramePr>
        <p:xfrm>
          <a:off x="580767" y="1300745"/>
          <a:ext cx="8229599" cy="5501422"/>
        </p:xfrm>
        <a:graphic>
          <a:graphicData uri="http://schemas.openxmlformats.org/drawingml/2006/table">
            <a:tbl>
              <a:tblPr firstRow="1" firstCol="1" bandRow="1"/>
              <a:tblGrid>
                <a:gridCol w="9493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156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86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43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4866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43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4866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11971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768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항목 번호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시험 일자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 험 자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박헌일</a:t>
                      </a:r>
                      <a:r>
                        <a:rPr lang="en-US" altLang="ko-KR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박현진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21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대 항 목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중 항 목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소 항 목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3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목 적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ko-KR" sz="1100" dirty="0"/>
                        <a:t>VEN </a:t>
                      </a:r>
                      <a:r>
                        <a:rPr lang="ko-KR" altLang="en-US" sz="1100" dirty="0"/>
                        <a:t>개수에 따른 </a:t>
                      </a:r>
                      <a:r>
                        <a:rPr lang="en-US" altLang="ko-KR" sz="1100" dirty="0" smtClean="0"/>
                        <a:t>Poll-Response</a:t>
                      </a:r>
                      <a:r>
                        <a:rPr lang="en-US" altLang="ko-KR" sz="1100" baseline="0" dirty="0" smtClean="0"/>
                        <a:t> Average Time </a:t>
                      </a:r>
                      <a:r>
                        <a:rPr lang="ko-KR" altLang="en-US" sz="1100" baseline="0" dirty="0" smtClean="0"/>
                        <a:t>측정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989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시험 절차</a:t>
                      </a:r>
                      <a:endParaRPr lang="en-US" alt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ko-KR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시험 절차 또는 방법 작성</a:t>
                      </a:r>
                      <a:r>
                        <a:rPr lang="en-US" altLang="ko-KR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시험 구성도와 같이 시험 환경을 구성한다</a:t>
                      </a:r>
                      <a:r>
                        <a:rPr lang="en-US" altLang="ko-KR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VTN</a:t>
                      </a:r>
                      <a:r>
                        <a:rPr lang="ko-KR" altLang="en-US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을 실행시킨다</a:t>
                      </a:r>
                      <a:r>
                        <a:rPr lang="en-US" altLang="ko-KR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Wireshark </a:t>
                      </a:r>
                      <a:r>
                        <a:rPr lang="ko-KR" alt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실행한다</a:t>
                      </a:r>
                      <a:r>
                        <a:rPr lang="en-US" altLang="ko-KR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각 </a:t>
                      </a:r>
                      <a:r>
                        <a:rPr lang="en-US" altLang="ko-KR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VEN</a:t>
                      </a:r>
                      <a:r>
                        <a:rPr lang="ko-KR" altLang="en-US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을 실행한다</a:t>
                      </a:r>
                      <a:r>
                        <a:rPr lang="en-US" altLang="ko-KR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61950" lvl="1" indent="-180975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VEN starter</a:t>
                      </a:r>
                      <a:r>
                        <a:rPr lang="ko-KR" altLang="en-US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이용하여 각 </a:t>
                      </a:r>
                      <a:r>
                        <a:rPr lang="en-US" altLang="ko-KR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VEN</a:t>
                      </a:r>
                      <a:r>
                        <a:rPr lang="ko-KR" altLang="en-US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들을 가능한 동시에 실행 </a:t>
                      </a:r>
                      <a:r>
                        <a:rPr lang="en-US" altLang="ko-KR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대략 </a:t>
                      </a:r>
                      <a:r>
                        <a:rPr lang="en-US" altLang="ko-KR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250ms </a:t>
                      </a:r>
                      <a:r>
                        <a:rPr lang="ko-KR" altLang="en-US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간격</a:t>
                      </a:r>
                      <a:r>
                        <a:rPr lang="en-US" altLang="ko-KR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228600" indent="-2286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초기 등록 과정 과 모든 </a:t>
                      </a:r>
                      <a:r>
                        <a:rPr lang="en-US" altLang="ko-KR" sz="1100" u="sng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VEN</a:t>
                      </a:r>
                      <a:r>
                        <a:rPr lang="ko-KR" altLang="en-US" sz="1100" u="sng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의 </a:t>
                      </a:r>
                      <a:r>
                        <a:rPr lang="en-US" altLang="ko-KR" sz="1100" u="sng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Poll </a:t>
                      </a:r>
                      <a:r>
                        <a:rPr lang="ko-KR" altLang="en-US" sz="1100" u="sng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과정이 시작 후 </a:t>
                      </a:r>
                      <a:r>
                        <a:rPr lang="en-US" altLang="ko-KR" sz="1100" u="sng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30</a:t>
                      </a:r>
                      <a:r>
                        <a:rPr lang="ko-KR" altLang="en-US" sz="1100" u="sng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초까지 측정</a:t>
                      </a:r>
                      <a:r>
                        <a:rPr lang="ko-KR" altLang="en-US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한다</a:t>
                      </a:r>
                      <a:r>
                        <a:rPr lang="en-US" altLang="ko-KR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VTN</a:t>
                      </a:r>
                      <a:r>
                        <a:rPr lang="ko-KR" altLang="en-US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에서 </a:t>
                      </a:r>
                      <a:r>
                        <a:rPr lang="en-US" altLang="ko-KR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DR Event</a:t>
                      </a:r>
                      <a:r>
                        <a:rPr lang="ko-KR" altLang="en-US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생성 및 </a:t>
                      </a:r>
                      <a:r>
                        <a:rPr lang="en-US" altLang="ko-KR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Publish </a:t>
                      </a:r>
                      <a:r>
                        <a:rPr lang="ko-KR" altLang="en-US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한다</a:t>
                      </a:r>
                      <a:r>
                        <a:rPr lang="en-US" altLang="ko-KR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30</a:t>
                      </a:r>
                      <a:r>
                        <a:rPr lang="ko-KR" altLang="en-US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초가 되면 </a:t>
                      </a:r>
                      <a:r>
                        <a:rPr lang="en-US" altLang="ko-KR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Wireshark </a:t>
                      </a:r>
                      <a:r>
                        <a:rPr lang="ko-KR" altLang="en-US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측정을 종료한다</a:t>
                      </a:r>
                      <a:r>
                        <a:rPr lang="en-US" altLang="ko-KR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VTN</a:t>
                      </a:r>
                      <a:r>
                        <a:rPr lang="ko-KR" altLang="en-US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과 </a:t>
                      </a:r>
                      <a:r>
                        <a:rPr lang="en-US" altLang="ko-KR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VEN</a:t>
                      </a:r>
                      <a:r>
                        <a:rPr lang="ko-KR" altLang="en-US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을 종료한다</a:t>
                      </a:r>
                      <a:r>
                        <a:rPr lang="en-US" altLang="ko-KR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위의 과정을</a:t>
                      </a:r>
                      <a:r>
                        <a:rPr lang="en-US" altLang="ko-KR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VEN </a:t>
                      </a:r>
                      <a:r>
                        <a:rPr lang="ko-KR" altLang="en-US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개수를 </a:t>
                      </a:r>
                      <a:r>
                        <a:rPr lang="en-US" altLang="ko-KR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1, 3, 9, 20</a:t>
                      </a:r>
                      <a:r>
                        <a:rPr lang="ko-KR" altLang="en-US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으로 증가하며 반복한다</a:t>
                      </a:r>
                      <a:r>
                        <a:rPr lang="en-US" altLang="ko-KR" sz="11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937" marR="649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900"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판정</a:t>
                      </a:r>
                      <a:r>
                        <a:rPr lang="en-US" alt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측정</a:t>
                      </a:r>
                      <a:r>
                        <a:rPr lang="en-US" alt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alt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기준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시험 구성</a:t>
                      </a: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시험 구성도 및 관련 명령어 작성</a:t>
                      </a: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58779">
                <a:tc gridSpan="4"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ko-KR" sz="1100" kern="100" baseline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686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판정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비고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748" y="4121150"/>
            <a:ext cx="2674829" cy="2381250"/>
          </a:xfrm>
          <a:prstGeom prst="rect">
            <a:avLst/>
          </a:prstGeom>
        </p:spPr>
      </p:pic>
      <p:sp>
        <p:nvSpPr>
          <p:cNvPr id="6" name="제목 2"/>
          <p:cNvSpPr txBox="1">
            <a:spLocks/>
          </p:cNvSpPr>
          <p:nvPr/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r>
              <a:rPr lang="en-US" altLang="ko-KR" b="1" dirty="0"/>
              <a:t>8. </a:t>
            </a:r>
            <a:r>
              <a:rPr lang="en-US" altLang="ko-KR" b="1" kern="0" dirty="0" smtClean="0"/>
              <a:t>Experiment </a:t>
            </a:r>
            <a:r>
              <a:rPr lang="en-US" altLang="ko-KR" b="1" kern="0" dirty="0" smtClean="0"/>
              <a:t>Procedure</a:t>
            </a:r>
            <a:endParaRPr lang="ko-KR" altLang="en-US" b="1" kern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358" y="4121150"/>
            <a:ext cx="2961594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6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b="1" dirty="0" smtClean="0">
                <a:latin typeface="+mj-lt"/>
                <a:ea typeface="+mj-ea"/>
              </a:rPr>
              <a:t>Prerequisite</a:t>
            </a:r>
          </a:p>
          <a:p>
            <a:pPr lvl="1"/>
            <a:r>
              <a:rPr lang="en-US" altLang="ko-KR" b="1" dirty="0" smtClean="0">
                <a:latin typeface="+mj-lt"/>
                <a:ea typeface="+mj-ea"/>
              </a:rPr>
              <a:t>Language </a:t>
            </a:r>
          </a:p>
          <a:p>
            <a:pPr marL="457200" lvl="1" indent="0">
              <a:buNone/>
            </a:pPr>
            <a:r>
              <a:rPr lang="en-US" altLang="ko-KR" b="1" dirty="0">
                <a:latin typeface="+mj-lt"/>
                <a:ea typeface="+mj-ea"/>
              </a:rPr>
              <a:t>	</a:t>
            </a:r>
            <a:r>
              <a:rPr lang="en-US" altLang="ko-KR" b="1" dirty="0" smtClean="0">
                <a:latin typeface="+mj-lt"/>
                <a:ea typeface="+mj-ea"/>
              </a:rPr>
              <a:t>	: Python(2.7.13), HTML(Web Page)</a:t>
            </a:r>
          </a:p>
          <a:p>
            <a:pPr lvl="1"/>
            <a:r>
              <a:rPr lang="en-US" altLang="ko-KR" b="1" dirty="0" smtClean="0">
                <a:latin typeface="+mj-lt"/>
                <a:ea typeface="+mj-ea"/>
              </a:rPr>
              <a:t>Library</a:t>
            </a:r>
          </a:p>
          <a:p>
            <a:pPr marL="457200" lvl="1" indent="0">
              <a:buNone/>
            </a:pPr>
            <a:r>
              <a:rPr lang="en-US" altLang="ko-KR" b="1" dirty="0">
                <a:latin typeface="+mj-lt"/>
                <a:ea typeface="+mj-ea"/>
              </a:rPr>
              <a:t>	</a:t>
            </a:r>
            <a:r>
              <a:rPr lang="en-US" altLang="ko-KR" b="1" dirty="0" smtClean="0">
                <a:latin typeface="+mj-lt"/>
                <a:ea typeface="+mj-ea"/>
              </a:rPr>
              <a:t>	: UDP, </a:t>
            </a:r>
            <a:r>
              <a:rPr lang="en-US" altLang="ko-KR" b="1" dirty="0" err="1" smtClean="0">
                <a:latin typeface="+mj-lt"/>
                <a:ea typeface="+mj-ea"/>
              </a:rPr>
              <a:t>ElementTree</a:t>
            </a:r>
            <a:r>
              <a:rPr lang="en-US" altLang="ko-KR" b="1" dirty="0" smtClean="0">
                <a:latin typeface="+mj-lt"/>
                <a:ea typeface="+mj-ea"/>
              </a:rPr>
              <a:t>(XML Parser), </a:t>
            </a:r>
            <a:r>
              <a:rPr lang="en-US" altLang="ko-KR" b="1" dirty="0" err="1" smtClean="0">
                <a:latin typeface="+mj-lt"/>
                <a:ea typeface="+mj-ea"/>
              </a:rPr>
              <a:t>BaseHTTPServer</a:t>
            </a:r>
            <a:endParaRPr lang="en-US" altLang="ko-KR" b="1" dirty="0" smtClean="0">
              <a:latin typeface="+mj-lt"/>
              <a:ea typeface="+mj-ea"/>
            </a:endParaRPr>
          </a:p>
          <a:p>
            <a:pPr lvl="1"/>
            <a:endParaRPr lang="en-US" altLang="ko-KR" dirty="0">
              <a:latin typeface="+mj-lt"/>
              <a:ea typeface="+mj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 smtClean="0"/>
              <a:t>7. How </a:t>
            </a:r>
            <a:r>
              <a:rPr lang="en-US" altLang="ko-KR" sz="3200" b="1" dirty="0"/>
              <a:t>to Execute MIR </a:t>
            </a:r>
            <a:r>
              <a:rPr lang="en-US" altLang="ko-KR" sz="3200" b="1" dirty="0" smtClean="0"/>
              <a:t>Program(VTN</a:t>
            </a:r>
            <a:r>
              <a:rPr lang="en-US" altLang="ko-KR" sz="3200" b="1" dirty="0"/>
              <a:t>)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35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ko-KR" dirty="0" smtClean="0"/>
              <a:t>DR </a:t>
            </a:r>
            <a:r>
              <a:rPr lang="en-US" altLang="ko-KR" dirty="0"/>
              <a:t>Event Response </a:t>
            </a:r>
            <a:r>
              <a:rPr lang="en-US" altLang="ko-KR" dirty="0" smtClean="0"/>
              <a:t>time by the number of VEN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8. </a:t>
            </a:r>
            <a:r>
              <a:rPr lang="en-US" altLang="ko-KR" b="1" dirty="0" smtClean="0"/>
              <a:t>Message </a:t>
            </a:r>
            <a:r>
              <a:rPr lang="en-US" altLang="ko-KR" b="1" dirty="0"/>
              <a:t>Flow(DR Event)</a:t>
            </a:r>
            <a:endParaRPr lang="ko-KR" altLang="en-US" b="1" dirty="0"/>
          </a:p>
        </p:txBody>
      </p:sp>
      <p:sp>
        <p:nvSpPr>
          <p:cNvPr id="39" name="직사각형 38"/>
          <p:cNvSpPr/>
          <p:nvPr/>
        </p:nvSpPr>
        <p:spPr bwMode="auto">
          <a:xfrm>
            <a:off x="2528361" y="2111691"/>
            <a:ext cx="1010487" cy="360000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  <a:cs typeface="Times New Roman" panose="02020603050405020304" pitchFamily="18" charset="0"/>
              </a:rPr>
              <a:t>VTN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41" name="직선 연결선 40"/>
          <p:cNvCxnSpPr/>
          <p:nvPr/>
        </p:nvCxnSpPr>
        <p:spPr bwMode="auto">
          <a:xfrm>
            <a:off x="3033605" y="2481522"/>
            <a:ext cx="0" cy="3867703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직선 연결선 41"/>
          <p:cNvCxnSpPr/>
          <p:nvPr/>
        </p:nvCxnSpPr>
        <p:spPr bwMode="auto">
          <a:xfrm>
            <a:off x="6137237" y="2446784"/>
            <a:ext cx="0" cy="3877534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화살표 연결선 42"/>
          <p:cNvCxnSpPr/>
          <p:nvPr/>
        </p:nvCxnSpPr>
        <p:spPr bwMode="auto">
          <a:xfrm>
            <a:off x="3033605" y="4020646"/>
            <a:ext cx="310363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44" name="직선 화살표 연결선 43"/>
          <p:cNvCxnSpPr/>
          <p:nvPr/>
        </p:nvCxnSpPr>
        <p:spPr bwMode="auto">
          <a:xfrm>
            <a:off x="3033603" y="5251424"/>
            <a:ext cx="310363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45" name="직선 화살표 연결선 44"/>
          <p:cNvCxnSpPr/>
          <p:nvPr/>
        </p:nvCxnSpPr>
        <p:spPr bwMode="auto">
          <a:xfrm>
            <a:off x="3033605" y="3284955"/>
            <a:ext cx="310363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46" name="직선 화살표 연결선 45"/>
          <p:cNvCxnSpPr/>
          <p:nvPr/>
        </p:nvCxnSpPr>
        <p:spPr bwMode="auto">
          <a:xfrm>
            <a:off x="3033605" y="4116852"/>
            <a:ext cx="310363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직선 화살표 연결선 46"/>
          <p:cNvCxnSpPr/>
          <p:nvPr/>
        </p:nvCxnSpPr>
        <p:spPr bwMode="auto">
          <a:xfrm>
            <a:off x="3033603" y="5783368"/>
            <a:ext cx="310363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4189252" y="4972766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Times New Roman" panose="02020603050405020304" pitchFamily="18" charset="0"/>
                <a:cs typeface="Times New Roman" panose="02020603050405020304" pitchFamily="18" charset="0"/>
              </a:rPr>
              <a:t>oadrPoll</a:t>
            </a:r>
            <a:endParaRPr lang="ko-KR" alt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직선 연결선 48"/>
          <p:cNvCxnSpPr/>
          <p:nvPr/>
        </p:nvCxnSpPr>
        <p:spPr bwMode="auto">
          <a:xfrm>
            <a:off x="6289637" y="2599184"/>
            <a:ext cx="0" cy="3877534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/>
          <p:nvPr/>
        </p:nvCxnSpPr>
        <p:spPr bwMode="auto">
          <a:xfrm>
            <a:off x="6530172" y="2782871"/>
            <a:ext cx="0" cy="3877534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직사각형 50"/>
          <p:cNvSpPr/>
          <p:nvPr/>
        </p:nvSpPr>
        <p:spPr bwMode="auto">
          <a:xfrm>
            <a:off x="6024928" y="2432702"/>
            <a:ext cx="1010487" cy="36000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  <a:cs typeface="Times New Roman" panose="02020603050405020304" pitchFamily="18" charset="0"/>
              </a:rPr>
              <a:t>VEN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5784393" y="2249015"/>
            <a:ext cx="1010487" cy="36000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  <a:cs typeface="Times New Roman" panose="02020603050405020304" pitchFamily="18" charset="0"/>
              </a:rPr>
              <a:t>VEN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5631993" y="2096615"/>
            <a:ext cx="1010487" cy="36000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  <a:cs typeface="Times New Roman" panose="02020603050405020304" pitchFamily="18" charset="0"/>
              </a:rPr>
              <a:t>VEN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54" name="직선 화살표 연결선 53"/>
          <p:cNvCxnSpPr/>
          <p:nvPr/>
        </p:nvCxnSpPr>
        <p:spPr bwMode="auto">
          <a:xfrm>
            <a:off x="3033605" y="3371373"/>
            <a:ext cx="325603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/>
          </a:ln>
          <a:effectLst/>
        </p:spPr>
      </p:cxnSp>
      <p:cxnSp>
        <p:nvCxnSpPr>
          <p:cNvPr id="55" name="직선 화살표 연결선 54"/>
          <p:cNvCxnSpPr/>
          <p:nvPr/>
        </p:nvCxnSpPr>
        <p:spPr bwMode="auto">
          <a:xfrm>
            <a:off x="3033603" y="3594621"/>
            <a:ext cx="349656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dashDot"/>
            <a:round/>
            <a:headEnd type="triangle" w="med" len="med"/>
            <a:tailEnd type="triangle"/>
          </a:ln>
          <a:effectLst/>
        </p:spPr>
      </p:cxnSp>
      <p:cxnSp>
        <p:nvCxnSpPr>
          <p:cNvPr id="56" name="직선 연결선 55"/>
          <p:cNvCxnSpPr/>
          <p:nvPr/>
        </p:nvCxnSpPr>
        <p:spPr bwMode="auto">
          <a:xfrm flipV="1">
            <a:off x="4566059" y="4716233"/>
            <a:ext cx="0" cy="18985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왼쪽 중괄호 56"/>
          <p:cNvSpPr/>
          <p:nvPr/>
        </p:nvSpPr>
        <p:spPr bwMode="auto">
          <a:xfrm>
            <a:off x="2881206" y="3284889"/>
            <a:ext cx="111499" cy="321904"/>
          </a:xfrm>
          <a:prstGeom prst="leftBrace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58" name="직선 화살표 연결선 57"/>
          <p:cNvCxnSpPr/>
          <p:nvPr/>
        </p:nvCxnSpPr>
        <p:spPr bwMode="auto">
          <a:xfrm>
            <a:off x="3033605" y="4220671"/>
            <a:ext cx="325603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/>
          </a:ln>
          <a:effectLst/>
        </p:spPr>
      </p:cxnSp>
      <p:cxnSp>
        <p:nvCxnSpPr>
          <p:cNvPr id="59" name="직선 화살표 연결선 58"/>
          <p:cNvCxnSpPr/>
          <p:nvPr/>
        </p:nvCxnSpPr>
        <p:spPr bwMode="auto">
          <a:xfrm>
            <a:off x="3033605" y="4326402"/>
            <a:ext cx="325603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60" name="직선 화살표 연결선 59"/>
          <p:cNvCxnSpPr/>
          <p:nvPr/>
        </p:nvCxnSpPr>
        <p:spPr bwMode="auto">
          <a:xfrm>
            <a:off x="3033603" y="4530005"/>
            <a:ext cx="349656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dashDot"/>
            <a:round/>
            <a:headEnd type="triangle" w="med" len="med"/>
            <a:tailEnd type="none"/>
          </a:ln>
          <a:effectLst/>
        </p:spPr>
      </p:cxnSp>
      <p:cxnSp>
        <p:nvCxnSpPr>
          <p:cNvPr id="61" name="직선 화살표 연결선 60"/>
          <p:cNvCxnSpPr/>
          <p:nvPr/>
        </p:nvCxnSpPr>
        <p:spPr bwMode="auto">
          <a:xfrm>
            <a:off x="3033603" y="4629789"/>
            <a:ext cx="349656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1874303" y="3945290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periodic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polling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직선 화살표 연결선 62"/>
          <p:cNvCxnSpPr/>
          <p:nvPr/>
        </p:nvCxnSpPr>
        <p:spPr bwMode="auto">
          <a:xfrm>
            <a:off x="3033603" y="5512246"/>
            <a:ext cx="310363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직선 화살표 연결선 63"/>
          <p:cNvCxnSpPr/>
          <p:nvPr/>
        </p:nvCxnSpPr>
        <p:spPr bwMode="auto">
          <a:xfrm>
            <a:off x="3033604" y="6038230"/>
            <a:ext cx="310363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3331676" y="5227627"/>
            <a:ext cx="2499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Times New Roman" panose="02020603050405020304" pitchFamily="18" charset="0"/>
                <a:cs typeface="Times New Roman" panose="02020603050405020304" pitchFamily="18" charset="0"/>
              </a:rPr>
              <a:t>HTTP 200 OK(DistributeEvent)</a:t>
            </a:r>
            <a:endParaRPr lang="ko-KR" altLang="en-US" sz="1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565601" y="5765921"/>
            <a:ext cx="2053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Times New Roman" panose="02020603050405020304" pitchFamily="18" charset="0"/>
                <a:cs typeface="Times New Roman" panose="02020603050405020304" pitchFamily="18" charset="0"/>
              </a:rPr>
              <a:t>HTTP 200 OK(Response)</a:t>
            </a:r>
            <a:endParaRPr lang="ko-KR" alt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663256" y="5505498"/>
            <a:ext cx="18582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>
                <a:latin typeface="Times New Roman" panose="02020603050405020304" pitchFamily="18" charset="0"/>
                <a:cs typeface="Times New Roman" panose="02020603050405020304" pitchFamily="18" charset="0"/>
              </a:rPr>
              <a:t>EiEvent(CreatedEvent)</a:t>
            </a:r>
            <a:endParaRPr lang="ko-KR" alt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직선 화살표 연결선 67"/>
          <p:cNvCxnSpPr/>
          <p:nvPr/>
        </p:nvCxnSpPr>
        <p:spPr bwMode="auto">
          <a:xfrm>
            <a:off x="2874692" y="5251955"/>
            <a:ext cx="0" cy="786806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69" name="직선 연결선 68"/>
          <p:cNvCxnSpPr/>
          <p:nvPr/>
        </p:nvCxnSpPr>
        <p:spPr bwMode="auto">
          <a:xfrm>
            <a:off x="2679431" y="5251955"/>
            <a:ext cx="390525" cy="0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/>
          <p:cNvCxnSpPr/>
          <p:nvPr/>
        </p:nvCxnSpPr>
        <p:spPr bwMode="auto">
          <a:xfrm>
            <a:off x="2679431" y="6038761"/>
            <a:ext cx="390525" cy="0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889004" y="5422365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Measuring Section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410122" y="3122047"/>
            <a:ext cx="1470274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process</a:t>
            </a:r>
          </a:p>
          <a:p>
            <a:pPr algn="ctr"/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(Reg, Report, Event)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직선 연결선 72"/>
          <p:cNvCxnSpPr/>
          <p:nvPr/>
        </p:nvCxnSpPr>
        <p:spPr bwMode="auto">
          <a:xfrm>
            <a:off x="6350943" y="3446190"/>
            <a:ext cx="117923" cy="9729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왼쪽 중괄호 73"/>
          <p:cNvSpPr/>
          <p:nvPr/>
        </p:nvSpPr>
        <p:spPr bwMode="auto">
          <a:xfrm>
            <a:off x="2872145" y="4004497"/>
            <a:ext cx="120560" cy="625291"/>
          </a:xfrm>
          <a:prstGeom prst="leftBrace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5" name="직선 연결선 74"/>
          <p:cNvCxnSpPr/>
          <p:nvPr/>
        </p:nvCxnSpPr>
        <p:spPr bwMode="auto">
          <a:xfrm>
            <a:off x="6365374" y="4369824"/>
            <a:ext cx="117923" cy="9729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92851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592835"/>
              </p:ext>
            </p:extLst>
          </p:nvPr>
        </p:nvGraphicFramePr>
        <p:xfrm>
          <a:off x="580767" y="1300745"/>
          <a:ext cx="8229599" cy="5501422"/>
        </p:xfrm>
        <a:graphic>
          <a:graphicData uri="http://schemas.openxmlformats.org/drawingml/2006/table">
            <a:tbl>
              <a:tblPr firstRow="1" firstCol="1" bandRow="1"/>
              <a:tblGrid>
                <a:gridCol w="9493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156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86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43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4866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43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4866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11971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768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항목 번호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시험 일자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 험 자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박헌일</a:t>
                      </a:r>
                      <a:r>
                        <a:rPr lang="en-US" altLang="ko-KR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박현진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21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대 항 목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중 항 목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소 항 목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3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목 적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ko-KR" sz="1100" dirty="0" smtClean="0"/>
                        <a:t>VEN </a:t>
                      </a:r>
                      <a:r>
                        <a:rPr lang="ko-KR" altLang="en-US" sz="1100" dirty="0" smtClean="0"/>
                        <a:t>개수에 따른 </a:t>
                      </a:r>
                      <a:r>
                        <a:rPr lang="en-US" altLang="ko-KR" sz="1100" dirty="0" smtClean="0"/>
                        <a:t>DR Event Response time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989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시험 절차</a:t>
                      </a:r>
                      <a:endParaRPr lang="en-US" alt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ko-KR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시험 절차 또는 방법 작성</a:t>
                      </a:r>
                      <a:r>
                        <a:rPr lang="en-US" altLang="ko-KR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시험 구성도와 같이 시험 환경을 구성한다</a:t>
                      </a:r>
                      <a:r>
                        <a:rPr lang="en-US" altLang="ko-KR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VTN</a:t>
                      </a:r>
                      <a:r>
                        <a:rPr lang="ko-KR" altLang="en-US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을 실행시킨다</a:t>
                      </a:r>
                      <a:r>
                        <a:rPr lang="en-US" altLang="ko-KR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1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Wireshark</a:t>
                      </a:r>
                      <a:r>
                        <a:rPr lang="en-US" altLang="ko-KR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실행한다</a:t>
                      </a:r>
                      <a:r>
                        <a:rPr lang="en-US" altLang="ko-KR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각 </a:t>
                      </a:r>
                      <a:r>
                        <a:rPr lang="en-US" altLang="ko-KR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VEN</a:t>
                      </a:r>
                      <a:r>
                        <a:rPr lang="ko-KR" altLang="en-US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을 실행한다</a:t>
                      </a:r>
                      <a:r>
                        <a:rPr lang="en-US" altLang="ko-KR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61950" lvl="1" indent="-180975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VEN starter</a:t>
                      </a:r>
                      <a:r>
                        <a:rPr lang="ko-KR" altLang="en-US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이용하여 각 </a:t>
                      </a:r>
                      <a:r>
                        <a:rPr lang="en-US" altLang="ko-KR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VEN</a:t>
                      </a:r>
                      <a:r>
                        <a:rPr lang="ko-KR" altLang="en-US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들을 가능한 동시에 실행 </a:t>
                      </a:r>
                      <a:r>
                        <a:rPr lang="en-US" altLang="ko-KR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대략 </a:t>
                      </a:r>
                      <a:r>
                        <a:rPr lang="en-US" altLang="ko-KR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250ms </a:t>
                      </a:r>
                      <a:r>
                        <a:rPr lang="ko-KR" altLang="en-US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간격</a:t>
                      </a:r>
                      <a:r>
                        <a:rPr lang="en-US" altLang="ko-KR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228600" indent="-2286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초기 등록 과정 과 모든 </a:t>
                      </a:r>
                      <a:r>
                        <a:rPr lang="en-US" altLang="ko-KR" sz="1100" u="sng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VEN</a:t>
                      </a:r>
                      <a:r>
                        <a:rPr lang="ko-KR" altLang="en-US" sz="1100" u="sng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의 </a:t>
                      </a:r>
                      <a:r>
                        <a:rPr lang="en-US" altLang="ko-KR" sz="1100" u="sng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Poll </a:t>
                      </a:r>
                      <a:r>
                        <a:rPr lang="ko-KR" altLang="en-US" sz="1100" u="sng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과정이 시작 후 </a:t>
                      </a:r>
                      <a:r>
                        <a:rPr lang="en-US" altLang="ko-KR" sz="1100" u="sng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30</a:t>
                      </a:r>
                      <a:r>
                        <a:rPr lang="ko-KR" altLang="en-US" sz="1100" u="sng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초까지 측정</a:t>
                      </a:r>
                      <a:r>
                        <a:rPr lang="ko-KR" altLang="en-US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한다</a:t>
                      </a:r>
                      <a:r>
                        <a:rPr lang="en-US" altLang="ko-KR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VTN</a:t>
                      </a:r>
                      <a:r>
                        <a:rPr lang="ko-KR" altLang="en-US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에서 </a:t>
                      </a:r>
                      <a:r>
                        <a:rPr lang="en-US" altLang="ko-KR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DR Event</a:t>
                      </a:r>
                      <a:r>
                        <a:rPr lang="ko-KR" altLang="en-US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생성 및 </a:t>
                      </a:r>
                      <a:r>
                        <a:rPr lang="en-US" altLang="ko-KR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Publish </a:t>
                      </a:r>
                      <a:r>
                        <a:rPr lang="ko-KR" altLang="en-US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한다</a:t>
                      </a:r>
                      <a:r>
                        <a:rPr lang="en-US" altLang="ko-KR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30</a:t>
                      </a:r>
                      <a:r>
                        <a:rPr lang="ko-KR" altLang="en-US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초가 되면 </a:t>
                      </a:r>
                      <a:r>
                        <a:rPr lang="en-US" altLang="ko-KR" sz="1100" kern="100" baseline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Wireshark</a:t>
                      </a:r>
                      <a:r>
                        <a:rPr lang="en-US" altLang="ko-KR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측정을 종료한다</a:t>
                      </a:r>
                      <a:r>
                        <a:rPr lang="en-US" altLang="ko-KR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VTN</a:t>
                      </a:r>
                      <a:r>
                        <a:rPr lang="ko-KR" altLang="en-US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과 </a:t>
                      </a:r>
                      <a:r>
                        <a:rPr lang="en-US" altLang="ko-KR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VEN</a:t>
                      </a:r>
                      <a:r>
                        <a:rPr lang="ko-KR" altLang="en-US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을 종료한다</a:t>
                      </a:r>
                      <a:r>
                        <a:rPr lang="en-US" altLang="ko-KR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위의 과정을</a:t>
                      </a:r>
                      <a:r>
                        <a:rPr lang="en-US" altLang="ko-KR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VEN </a:t>
                      </a:r>
                      <a:r>
                        <a:rPr lang="ko-KR" altLang="en-US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개수를 </a:t>
                      </a:r>
                      <a:r>
                        <a:rPr lang="en-US" altLang="ko-KR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1, 3, 9, 20</a:t>
                      </a:r>
                      <a:r>
                        <a:rPr lang="ko-KR" altLang="en-US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으로 증가하며 반복한다</a:t>
                      </a:r>
                      <a:r>
                        <a:rPr lang="en-US" altLang="ko-KR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937" marR="649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900"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판정</a:t>
                      </a:r>
                      <a:r>
                        <a:rPr lang="en-US" alt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측정</a:t>
                      </a:r>
                      <a:r>
                        <a:rPr lang="en-US" alt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alt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기준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시험 구성</a:t>
                      </a: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시험 구성도 및 관련 명령어 작성</a:t>
                      </a: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58779">
                <a:tc gridSpan="4"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ko-KR" sz="1100" kern="100" baseline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686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판정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비고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748" y="4121150"/>
            <a:ext cx="2674829" cy="2381250"/>
          </a:xfrm>
          <a:prstGeom prst="rect">
            <a:avLst/>
          </a:prstGeom>
        </p:spPr>
      </p:pic>
      <p:sp>
        <p:nvSpPr>
          <p:cNvPr id="6" name="제목 2"/>
          <p:cNvSpPr txBox="1">
            <a:spLocks/>
          </p:cNvSpPr>
          <p:nvPr/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r>
              <a:rPr lang="en-US" altLang="ko-KR" b="1" dirty="0"/>
              <a:t>8. </a:t>
            </a:r>
            <a:r>
              <a:rPr lang="en-US" altLang="ko-KR" b="1" kern="0" dirty="0" smtClean="0"/>
              <a:t>Experiment </a:t>
            </a:r>
            <a:r>
              <a:rPr lang="en-US" altLang="ko-KR" b="1" kern="0" dirty="0" smtClean="0"/>
              <a:t>Procedure</a:t>
            </a:r>
            <a:endParaRPr lang="ko-KR" altLang="en-US" b="1" kern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1" y="4121150"/>
            <a:ext cx="3345387" cy="233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404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VEN </a:t>
            </a:r>
            <a:r>
              <a:rPr lang="ko-KR" altLang="en-US" dirty="0"/>
              <a:t>개수에 따른 </a:t>
            </a:r>
            <a:r>
              <a:rPr lang="en-US" altLang="ko-KR" dirty="0"/>
              <a:t>RDR-Response time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8. </a:t>
            </a:r>
            <a:r>
              <a:rPr lang="en-US" altLang="ko-KR" b="1" dirty="0" smtClean="0"/>
              <a:t>Message </a:t>
            </a:r>
            <a:r>
              <a:rPr lang="en-US" altLang="ko-KR" b="1" dirty="0"/>
              <a:t>Flow(RDR)</a:t>
            </a:r>
          </a:p>
        </p:txBody>
      </p:sp>
      <p:cxnSp>
        <p:nvCxnSpPr>
          <p:cNvPr id="35" name="직선 연결선 34"/>
          <p:cNvCxnSpPr>
            <a:stCxn id="69" idx="2"/>
          </p:cNvCxnSpPr>
          <p:nvPr/>
        </p:nvCxnSpPr>
        <p:spPr bwMode="auto">
          <a:xfrm>
            <a:off x="1817451" y="2419235"/>
            <a:ext cx="0" cy="4095865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직선 연결선 35"/>
          <p:cNvCxnSpPr>
            <a:stCxn id="48" idx="2"/>
          </p:cNvCxnSpPr>
          <p:nvPr/>
        </p:nvCxnSpPr>
        <p:spPr bwMode="auto">
          <a:xfrm>
            <a:off x="7218601" y="2426402"/>
            <a:ext cx="0" cy="4126798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직선 연결선 41"/>
          <p:cNvCxnSpPr/>
          <p:nvPr/>
        </p:nvCxnSpPr>
        <p:spPr bwMode="auto">
          <a:xfrm>
            <a:off x="4530462" y="2436900"/>
            <a:ext cx="0" cy="4116300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직사각형 68"/>
          <p:cNvSpPr/>
          <p:nvPr/>
        </p:nvSpPr>
        <p:spPr bwMode="auto">
          <a:xfrm>
            <a:off x="1312207" y="2080584"/>
            <a:ext cx="1010487" cy="338651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VTN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84" name="직선 화살표 연결선 83"/>
          <p:cNvCxnSpPr/>
          <p:nvPr/>
        </p:nvCxnSpPr>
        <p:spPr bwMode="auto">
          <a:xfrm>
            <a:off x="1824172" y="3038810"/>
            <a:ext cx="270628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61" name="직선 연결선 60"/>
          <p:cNvCxnSpPr/>
          <p:nvPr/>
        </p:nvCxnSpPr>
        <p:spPr bwMode="auto">
          <a:xfrm>
            <a:off x="4682862" y="2589300"/>
            <a:ext cx="0" cy="3963900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직선 연결선 65"/>
          <p:cNvCxnSpPr/>
          <p:nvPr/>
        </p:nvCxnSpPr>
        <p:spPr bwMode="auto">
          <a:xfrm>
            <a:off x="4835262" y="2741700"/>
            <a:ext cx="0" cy="3811500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직사각형 66"/>
          <p:cNvSpPr/>
          <p:nvPr/>
        </p:nvSpPr>
        <p:spPr bwMode="auto">
          <a:xfrm>
            <a:off x="4330017" y="2392382"/>
            <a:ext cx="1010487" cy="338651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VEN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4177617" y="2239982"/>
            <a:ext cx="1010487" cy="338651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VEN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025217" y="2087582"/>
            <a:ext cx="1010487" cy="338651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VEN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82" name="직선 화살표 연결선 81"/>
          <p:cNvCxnSpPr/>
          <p:nvPr/>
        </p:nvCxnSpPr>
        <p:spPr bwMode="auto">
          <a:xfrm>
            <a:off x="1824174" y="3138822"/>
            <a:ext cx="285868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93" name="직선 화살표 연결선 92"/>
          <p:cNvCxnSpPr/>
          <p:nvPr/>
        </p:nvCxnSpPr>
        <p:spPr bwMode="auto">
          <a:xfrm>
            <a:off x="1824172" y="3234072"/>
            <a:ext cx="301108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00" name="왼쪽 중괄호 99"/>
          <p:cNvSpPr/>
          <p:nvPr/>
        </p:nvSpPr>
        <p:spPr bwMode="auto">
          <a:xfrm>
            <a:off x="1663829" y="3038810"/>
            <a:ext cx="99293" cy="195262"/>
          </a:xfrm>
          <a:prstGeom prst="leftBrace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70048" y="2951775"/>
            <a:ext cx="13513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Init</a:t>
            </a:r>
            <a:r>
              <a:rPr lang="en-US" altLang="ko-KR" dirty="0" smtClean="0"/>
              <a:t> Process</a:t>
            </a:r>
            <a:endParaRPr lang="ko-KR" altLang="en-US" dirty="0"/>
          </a:p>
        </p:txBody>
      </p:sp>
      <p:cxnSp>
        <p:nvCxnSpPr>
          <p:cNvPr id="104" name="직선 화살표 연결선 103"/>
          <p:cNvCxnSpPr/>
          <p:nvPr/>
        </p:nvCxnSpPr>
        <p:spPr bwMode="auto">
          <a:xfrm>
            <a:off x="1817452" y="3506167"/>
            <a:ext cx="270628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05" name="직선 화살표 연결선 104"/>
          <p:cNvCxnSpPr/>
          <p:nvPr/>
        </p:nvCxnSpPr>
        <p:spPr bwMode="auto">
          <a:xfrm>
            <a:off x="1817454" y="3606179"/>
            <a:ext cx="285868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06" name="직선 화살표 연결선 105"/>
          <p:cNvCxnSpPr/>
          <p:nvPr/>
        </p:nvCxnSpPr>
        <p:spPr bwMode="auto">
          <a:xfrm>
            <a:off x="1817452" y="3701429"/>
            <a:ext cx="301108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07" name="왼쪽 중괄호 106"/>
          <p:cNvSpPr/>
          <p:nvPr/>
        </p:nvSpPr>
        <p:spPr bwMode="auto">
          <a:xfrm>
            <a:off x="1657109" y="3506167"/>
            <a:ext cx="99293" cy="195262"/>
          </a:xfrm>
          <a:prstGeom prst="leftBrace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95536" y="3318874"/>
            <a:ext cx="134957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Periodical</a:t>
            </a:r>
          </a:p>
          <a:p>
            <a:r>
              <a:rPr lang="en-US" altLang="ko-KR" dirty="0" smtClean="0"/>
              <a:t>Polling</a:t>
            </a:r>
            <a:endParaRPr lang="ko-KR" altLang="en-US" dirty="0"/>
          </a:p>
        </p:txBody>
      </p:sp>
      <p:cxnSp>
        <p:nvCxnSpPr>
          <p:cNvPr id="109" name="직선 연결선 108"/>
          <p:cNvCxnSpPr/>
          <p:nvPr/>
        </p:nvCxnSpPr>
        <p:spPr bwMode="auto">
          <a:xfrm>
            <a:off x="3264855" y="3749074"/>
            <a:ext cx="0" cy="21613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직선 화살표 연결선 109"/>
          <p:cNvCxnSpPr/>
          <p:nvPr/>
        </p:nvCxnSpPr>
        <p:spPr bwMode="auto">
          <a:xfrm>
            <a:off x="1818670" y="4230880"/>
            <a:ext cx="270628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11" name="직선 화살표 연결선 110"/>
          <p:cNvCxnSpPr/>
          <p:nvPr/>
        </p:nvCxnSpPr>
        <p:spPr bwMode="auto">
          <a:xfrm>
            <a:off x="1821620" y="4516630"/>
            <a:ext cx="270628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2" name="직선 화살표 연결선 111"/>
          <p:cNvCxnSpPr/>
          <p:nvPr/>
        </p:nvCxnSpPr>
        <p:spPr bwMode="auto">
          <a:xfrm>
            <a:off x="1825743" y="4759020"/>
            <a:ext cx="270628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13" name="직선 화살표 연결선 112"/>
          <p:cNvCxnSpPr/>
          <p:nvPr/>
        </p:nvCxnSpPr>
        <p:spPr bwMode="auto">
          <a:xfrm>
            <a:off x="1818670" y="5013200"/>
            <a:ext cx="270628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직사각형 8"/>
          <p:cNvSpPr/>
          <p:nvPr/>
        </p:nvSpPr>
        <p:spPr>
          <a:xfrm>
            <a:off x="2831870" y="3945594"/>
            <a:ext cx="7922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/>
              <a:t>oadrPoll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560657" y="4252330"/>
            <a:ext cx="1321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/>
              <a:t>DistributeEvent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640006" y="4515925"/>
            <a:ext cx="1162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/>
              <a:t>CreatedEvent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790195" y="4758428"/>
            <a:ext cx="8755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/>
              <a:t>Response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17" name="직선 화살표 연결선 116"/>
          <p:cNvCxnSpPr/>
          <p:nvPr/>
        </p:nvCxnSpPr>
        <p:spPr bwMode="auto">
          <a:xfrm>
            <a:off x="4523387" y="5293701"/>
            <a:ext cx="268449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18" name="직선 화살표 연결선 117"/>
          <p:cNvCxnSpPr/>
          <p:nvPr/>
        </p:nvCxnSpPr>
        <p:spPr bwMode="auto">
          <a:xfrm>
            <a:off x="1820049" y="5481094"/>
            <a:ext cx="2699690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19" name="직선 화살표 연결선 118"/>
          <p:cNvCxnSpPr/>
          <p:nvPr/>
        </p:nvCxnSpPr>
        <p:spPr bwMode="auto">
          <a:xfrm>
            <a:off x="1813451" y="5741885"/>
            <a:ext cx="2712886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2" name="직선 화살표 연결선 121"/>
          <p:cNvCxnSpPr/>
          <p:nvPr/>
        </p:nvCxnSpPr>
        <p:spPr bwMode="auto">
          <a:xfrm>
            <a:off x="4530460" y="5931582"/>
            <a:ext cx="2688140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6" name="직사각형 125"/>
          <p:cNvSpPr/>
          <p:nvPr/>
        </p:nvSpPr>
        <p:spPr>
          <a:xfrm>
            <a:off x="5351537" y="5022845"/>
            <a:ext cx="11192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>
                <a:solidFill>
                  <a:srgbClr val="FF0000"/>
                </a:solidFill>
              </a:rPr>
              <a:t>RDR request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683188" y="5196018"/>
            <a:ext cx="11192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>
                <a:solidFill>
                  <a:srgbClr val="FF0000"/>
                </a:solidFill>
              </a:rPr>
              <a:t>RDR request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2627883" y="5481094"/>
            <a:ext cx="12298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>
                <a:solidFill>
                  <a:srgbClr val="FF0000"/>
                </a:solidFill>
              </a:rPr>
              <a:t>RDR response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5476025" y="5634982"/>
            <a:ext cx="7970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>
                <a:solidFill>
                  <a:srgbClr val="FF0000"/>
                </a:solidFill>
              </a:rPr>
              <a:t>LED On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34" name="직선 화살표 연결선 133"/>
          <p:cNvCxnSpPr/>
          <p:nvPr/>
        </p:nvCxnSpPr>
        <p:spPr bwMode="auto">
          <a:xfrm>
            <a:off x="4526337" y="6160182"/>
            <a:ext cx="268154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36" name="직선 화살표 연결선 135"/>
          <p:cNvCxnSpPr/>
          <p:nvPr/>
        </p:nvCxnSpPr>
        <p:spPr bwMode="auto">
          <a:xfrm>
            <a:off x="4541535" y="6388782"/>
            <a:ext cx="2688140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7" name="직사각형 136"/>
          <p:cNvSpPr/>
          <p:nvPr/>
        </p:nvSpPr>
        <p:spPr>
          <a:xfrm>
            <a:off x="5335819" y="6141934"/>
            <a:ext cx="12298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>
                <a:solidFill>
                  <a:srgbClr val="FF0000"/>
                </a:solidFill>
              </a:rPr>
              <a:t>RDR response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5669283" y="5888458"/>
            <a:ext cx="4844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>
                <a:solidFill>
                  <a:srgbClr val="FF0000"/>
                </a:solidFill>
              </a:rPr>
              <a:t>Ack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51520" y="5805264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Measuring</a:t>
            </a:r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Section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43" name="직선 연결선 142"/>
          <p:cNvCxnSpPr/>
          <p:nvPr/>
        </p:nvCxnSpPr>
        <p:spPr bwMode="auto">
          <a:xfrm>
            <a:off x="7372350" y="2578633"/>
            <a:ext cx="0" cy="4126798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직선 연결선 144"/>
          <p:cNvCxnSpPr>
            <a:stCxn id="146" idx="2"/>
          </p:cNvCxnSpPr>
          <p:nvPr/>
        </p:nvCxnSpPr>
        <p:spPr bwMode="auto">
          <a:xfrm>
            <a:off x="7523401" y="2731202"/>
            <a:ext cx="0" cy="4126798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6" name="직사각형 145"/>
          <p:cNvSpPr/>
          <p:nvPr/>
        </p:nvSpPr>
        <p:spPr bwMode="auto">
          <a:xfrm>
            <a:off x="7018157" y="2371202"/>
            <a:ext cx="1010487" cy="36000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Device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6865757" y="2218802"/>
            <a:ext cx="1010487" cy="36000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Device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6713357" y="2066402"/>
            <a:ext cx="1010487" cy="36000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Device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41" name="직선 화살표 연결선 140"/>
          <p:cNvCxnSpPr/>
          <p:nvPr/>
        </p:nvCxnSpPr>
        <p:spPr bwMode="auto">
          <a:xfrm>
            <a:off x="4541535" y="5293701"/>
            <a:ext cx="0" cy="109508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>
                <a:alpha val="98000"/>
              </a:srgb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46" name="직선 화살표 연결선 45"/>
          <p:cNvCxnSpPr/>
          <p:nvPr/>
        </p:nvCxnSpPr>
        <p:spPr bwMode="auto">
          <a:xfrm flipH="1">
            <a:off x="1499866" y="5888458"/>
            <a:ext cx="3041319" cy="253476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직선 화살표 연결선 55"/>
          <p:cNvCxnSpPr/>
          <p:nvPr/>
        </p:nvCxnSpPr>
        <p:spPr bwMode="auto">
          <a:xfrm>
            <a:off x="4519739" y="4912870"/>
            <a:ext cx="2683665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57" name="직사각형 56"/>
          <p:cNvSpPr/>
          <p:nvPr/>
        </p:nvSpPr>
        <p:spPr>
          <a:xfrm>
            <a:off x="5500198" y="4615481"/>
            <a:ext cx="822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/>
              <a:t>LED Off</a:t>
            </a:r>
            <a:endParaRPr lang="ko-KR" altLang="en-US" sz="1400" dirty="0"/>
          </a:p>
        </p:txBody>
      </p:sp>
      <p:cxnSp>
        <p:nvCxnSpPr>
          <p:cNvPr id="60" name="직선 화살표 연결선 59"/>
          <p:cNvCxnSpPr/>
          <p:nvPr/>
        </p:nvCxnSpPr>
        <p:spPr bwMode="auto">
          <a:xfrm>
            <a:off x="4519389" y="4035207"/>
            <a:ext cx="2683665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2" name="직사각형 61"/>
          <p:cNvSpPr/>
          <p:nvPr/>
        </p:nvSpPr>
        <p:spPr>
          <a:xfrm>
            <a:off x="5512640" y="3737818"/>
            <a:ext cx="7970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/>
              <a:t>LED On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1721427" y="5062585"/>
            <a:ext cx="5578533" cy="1387126"/>
          </a:xfrm>
          <a:prstGeom prst="rect">
            <a:avLst/>
          </a:prstGeom>
          <a:noFill/>
          <a:ln w="12699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1568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092810"/>
              </p:ext>
            </p:extLst>
          </p:nvPr>
        </p:nvGraphicFramePr>
        <p:xfrm>
          <a:off x="580767" y="1300745"/>
          <a:ext cx="8229599" cy="5581752"/>
        </p:xfrm>
        <a:graphic>
          <a:graphicData uri="http://schemas.openxmlformats.org/drawingml/2006/table">
            <a:tbl>
              <a:tblPr firstRow="1" firstCol="1" bandRow="1"/>
              <a:tblGrid>
                <a:gridCol w="9493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156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86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43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4866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43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4866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11971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768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항목 번호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시험 일자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 험 자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박헌일</a:t>
                      </a:r>
                      <a:r>
                        <a:rPr lang="en-US" altLang="ko-KR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박현진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21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대 항 목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중 항 목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소 항 목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3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목 적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989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시험 절차</a:t>
                      </a:r>
                      <a:endParaRPr lang="en-US" alt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ko-KR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시험 절차 또는 방법 작성</a:t>
                      </a:r>
                      <a:r>
                        <a:rPr lang="en-US" altLang="ko-KR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시험 구성도와 같이 시험 환경을 구성한다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아두이노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디바이스를 킨다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측정장비를 킨다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VTN, EMS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을 킨다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와이어샤크를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킨다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게이트웨이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프로그램을 킨다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.(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옵션에 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RDR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이벤트를 체크한다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.)</a:t>
                      </a:r>
                    </a:p>
                    <a:p>
                      <a:pPr marL="228600" indent="-2286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게이트웨이의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마진을 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50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으로 </a:t>
                      </a:r>
                      <a:r>
                        <a:rPr lang="ko-KR" altLang="en-US" sz="11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세팅한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후아무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디바이스나 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 킨다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디바이스의 스위치를 눌러 이벤트 발생 후 측정</a:t>
                      </a:r>
                    </a:p>
                    <a:p>
                      <a:pPr marL="228600" indent="-2286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1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30</a:t>
                      </a:r>
                      <a:r>
                        <a:rPr lang="ko-KR" altLang="en-US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초가 되면 </a:t>
                      </a:r>
                      <a:r>
                        <a:rPr lang="en-US" altLang="ko-KR" sz="1100" kern="100" baseline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Wireshark</a:t>
                      </a:r>
                      <a:r>
                        <a:rPr lang="en-US" altLang="ko-KR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측정을 종료한다</a:t>
                      </a:r>
                      <a:r>
                        <a:rPr lang="en-US" altLang="ko-KR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VTN</a:t>
                      </a:r>
                      <a:r>
                        <a:rPr lang="ko-KR" altLang="en-US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과 </a:t>
                      </a:r>
                      <a:r>
                        <a:rPr lang="en-US" altLang="ko-KR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VEN</a:t>
                      </a:r>
                      <a:r>
                        <a:rPr lang="ko-KR" altLang="en-US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을 종료한다</a:t>
                      </a:r>
                      <a:r>
                        <a:rPr lang="en-US" altLang="ko-KR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위의 과정을</a:t>
                      </a:r>
                      <a:r>
                        <a:rPr lang="en-US" altLang="ko-KR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VEN </a:t>
                      </a:r>
                      <a:r>
                        <a:rPr lang="ko-KR" altLang="en-US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개수를 </a:t>
                      </a:r>
                      <a:r>
                        <a:rPr lang="en-US" altLang="ko-KR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1, 3, 9, 20</a:t>
                      </a:r>
                      <a:r>
                        <a:rPr lang="ko-KR" altLang="en-US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으로 증가하며 반복한다</a:t>
                      </a:r>
                      <a:r>
                        <a:rPr lang="en-US" altLang="ko-KR" sz="110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4937" marR="649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900"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판정</a:t>
                      </a:r>
                      <a:r>
                        <a:rPr lang="en-US" alt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측정</a:t>
                      </a:r>
                      <a:r>
                        <a:rPr lang="en-US" alt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alt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기준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시험 구성</a:t>
                      </a: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시험 구성도 및 관련 명령어 작성</a:t>
                      </a: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58779">
                <a:tc gridSpan="4"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ko-KR" sz="1100" kern="100" baseline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686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판정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비고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748" y="4144094"/>
            <a:ext cx="2674829" cy="2381250"/>
          </a:xfrm>
          <a:prstGeom prst="rect">
            <a:avLst/>
          </a:prstGeom>
        </p:spPr>
      </p:pic>
      <p:sp>
        <p:nvSpPr>
          <p:cNvPr id="6" name="제목 2"/>
          <p:cNvSpPr txBox="1">
            <a:spLocks/>
          </p:cNvSpPr>
          <p:nvPr/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r>
              <a:rPr lang="en-US" altLang="ko-KR" b="1" dirty="0"/>
              <a:t>8. </a:t>
            </a:r>
            <a:r>
              <a:rPr lang="en-US" altLang="ko-KR" b="1" kern="0" dirty="0" smtClean="0"/>
              <a:t>Experiment </a:t>
            </a:r>
            <a:r>
              <a:rPr lang="en-US" altLang="ko-KR" b="1" kern="0" dirty="0" smtClean="0"/>
              <a:t>Procedure</a:t>
            </a:r>
            <a:endParaRPr lang="ko-KR" altLang="en-US" b="1" kern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293096"/>
            <a:ext cx="3563466" cy="227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54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/>
              <a:t>8. Experiment </a:t>
            </a:r>
            <a:r>
              <a:rPr lang="en-US" altLang="ko-KR" sz="3200" b="1" dirty="0" err="1" smtClean="0"/>
              <a:t>Testbed</a:t>
            </a:r>
            <a:r>
              <a:rPr lang="en-US" altLang="ko-KR" sz="3200" b="1" dirty="0" smtClean="0"/>
              <a:t>(EMS-EMA)</a:t>
            </a:r>
            <a:endParaRPr lang="en-US" altLang="ko-KR" sz="32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34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864524" y="1713735"/>
            <a:ext cx="7586528" cy="4648068"/>
            <a:chOff x="864524" y="1713735"/>
            <a:chExt cx="7586528" cy="4648068"/>
          </a:xfrm>
        </p:grpSpPr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797" y="3544896"/>
              <a:ext cx="438797" cy="320014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796" y="2991671"/>
              <a:ext cx="438797" cy="320014"/>
            </a:xfrm>
            <a:prstGeom prst="rect">
              <a:avLst/>
            </a:prstGeom>
          </p:spPr>
        </p:pic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797" y="4011319"/>
              <a:ext cx="438797" cy="320014"/>
            </a:xfrm>
            <a:prstGeom prst="rect">
              <a:avLst/>
            </a:prstGeom>
          </p:spPr>
        </p:pic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797" y="4533660"/>
              <a:ext cx="438797" cy="320014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795" y="2460231"/>
              <a:ext cx="438797" cy="320014"/>
            </a:xfrm>
            <a:prstGeom prst="rect">
              <a:avLst/>
            </a:prstGeom>
          </p:spPr>
        </p:pic>
        <p:cxnSp>
          <p:nvCxnSpPr>
            <p:cNvPr id="94" name="직선 연결선 93"/>
            <p:cNvCxnSpPr>
              <a:stCxn id="93" idx="3"/>
            </p:cNvCxnSpPr>
            <p:nvPr/>
          </p:nvCxnSpPr>
          <p:spPr bwMode="auto">
            <a:xfrm>
              <a:off x="1518592" y="2620238"/>
              <a:ext cx="1340628" cy="746282"/>
            </a:xfrm>
            <a:prstGeom prst="line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>
              <a:stCxn id="90" idx="3"/>
            </p:cNvCxnSpPr>
            <p:nvPr/>
          </p:nvCxnSpPr>
          <p:spPr bwMode="auto">
            <a:xfrm>
              <a:off x="1518593" y="3151678"/>
              <a:ext cx="1340627" cy="320555"/>
            </a:xfrm>
            <a:prstGeom prst="line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/>
            <p:cNvCxnSpPr>
              <a:stCxn id="89" idx="3"/>
            </p:cNvCxnSpPr>
            <p:nvPr/>
          </p:nvCxnSpPr>
          <p:spPr bwMode="auto">
            <a:xfrm flipV="1">
              <a:off x="1518594" y="3598593"/>
              <a:ext cx="1340626" cy="106310"/>
            </a:xfrm>
            <a:prstGeom prst="line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>
              <a:stCxn id="91" idx="3"/>
            </p:cNvCxnSpPr>
            <p:nvPr/>
          </p:nvCxnSpPr>
          <p:spPr bwMode="auto">
            <a:xfrm flipV="1">
              <a:off x="1518594" y="3683118"/>
              <a:ext cx="1340627" cy="488208"/>
            </a:xfrm>
            <a:prstGeom prst="line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직선 연결선 97"/>
            <p:cNvCxnSpPr>
              <a:stCxn id="92" idx="3"/>
            </p:cNvCxnSpPr>
            <p:nvPr/>
          </p:nvCxnSpPr>
          <p:spPr bwMode="auto">
            <a:xfrm flipV="1">
              <a:off x="1518594" y="3804108"/>
              <a:ext cx="1340627" cy="889559"/>
            </a:xfrm>
            <a:prstGeom prst="line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59221" y="3151678"/>
              <a:ext cx="5591831" cy="3210125"/>
            </a:xfrm>
            <a:prstGeom prst="rect">
              <a:avLst/>
            </a:prstGeom>
          </p:spPr>
        </p:pic>
        <p:sp>
          <p:nvSpPr>
            <p:cNvPr id="100" name="TextBox 99"/>
            <p:cNvSpPr txBox="1"/>
            <p:nvPr/>
          </p:nvSpPr>
          <p:spPr>
            <a:xfrm>
              <a:off x="864524" y="1852235"/>
              <a:ext cx="92845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Devices</a:t>
              </a:r>
              <a:endParaRPr lang="ko-KR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572000" y="1852234"/>
              <a:ext cx="6976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EMA</a:t>
              </a:r>
              <a:endParaRPr lang="en-US" altLang="ko-KR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663657" y="1713735"/>
              <a:ext cx="78739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/>
                <a:t>EMS</a:t>
              </a:r>
            </a:p>
            <a:p>
              <a:pPr algn="ctr"/>
              <a:r>
                <a:rPr lang="en-US" altLang="ko-KR"/>
                <a:t>Server</a:t>
              </a:r>
              <a:endParaRPr lang="ko-KR" altLang="en-US"/>
            </a:p>
          </p:txBody>
        </p:sp>
        <p:sp>
          <p:nvSpPr>
            <p:cNvPr id="4" name="왼쪽 중괄호 3"/>
            <p:cNvSpPr/>
            <p:nvPr/>
          </p:nvSpPr>
          <p:spPr bwMode="auto">
            <a:xfrm rot="5400000">
              <a:off x="4752020" y="872033"/>
              <a:ext cx="288032" cy="3816426"/>
            </a:xfrm>
            <a:prstGeom prst="leftBrace">
              <a:avLst/>
            </a:prstGeom>
            <a:noFill/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989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CoAP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8. </a:t>
            </a:r>
            <a:r>
              <a:rPr lang="en-US" altLang="ko-KR" b="1" dirty="0" smtClean="0"/>
              <a:t>Message </a:t>
            </a:r>
            <a:r>
              <a:rPr lang="en-US" altLang="ko-KR" b="1" dirty="0"/>
              <a:t>Flow(Discovery)</a:t>
            </a:r>
          </a:p>
        </p:txBody>
      </p:sp>
      <p:cxnSp>
        <p:nvCxnSpPr>
          <p:cNvPr id="35" name="직선 연결선 34"/>
          <p:cNvCxnSpPr>
            <a:stCxn id="69" idx="2"/>
          </p:cNvCxnSpPr>
          <p:nvPr/>
        </p:nvCxnSpPr>
        <p:spPr bwMode="auto">
          <a:xfrm>
            <a:off x="1604584" y="2648729"/>
            <a:ext cx="0" cy="3829165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직선 연결선 35"/>
          <p:cNvCxnSpPr>
            <a:stCxn id="48" idx="2"/>
          </p:cNvCxnSpPr>
          <p:nvPr/>
        </p:nvCxnSpPr>
        <p:spPr bwMode="auto">
          <a:xfrm>
            <a:off x="7005734" y="2655896"/>
            <a:ext cx="1" cy="3821998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2576598" y="3167566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connect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3812350" y="2317076"/>
            <a:ext cx="1010487" cy="338651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EMA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42" name="직선 연결선 41"/>
          <p:cNvCxnSpPr/>
          <p:nvPr/>
        </p:nvCxnSpPr>
        <p:spPr bwMode="auto">
          <a:xfrm>
            <a:off x="4317595" y="2666394"/>
            <a:ext cx="0" cy="3811500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포인트가 5개인 별 120"/>
          <p:cNvSpPr/>
          <p:nvPr/>
        </p:nvSpPr>
        <p:spPr bwMode="auto">
          <a:xfrm>
            <a:off x="6931637" y="5040181"/>
            <a:ext cx="148191" cy="123109"/>
          </a:xfrm>
          <a:prstGeom prst="star5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292080" y="5322593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Disconnection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6500490" y="2295896"/>
            <a:ext cx="1010487" cy="36000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Device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1099340" y="2310078"/>
            <a:ext cx="1010487" cy="338651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EMS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492890" y="23100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x5</a:t>
            </a:r>
            <a:endParaRPr lang="ko-KR" altLang="en-US"/>
          </a:p>
        </p:txBody>
      </p:sp>
      <p:cxnSp>
        <p:nvCxnSpPr>
          <p:cNvPr id="83" name="직선 화살표 연결선 82"/>
          <p:cNvCxnSpPr/>
          <p:nvPr/>
        </p:nvCxnSpPr>
        <p:spPr bwMode="auto">
          <a:xfrm>
            <a:off x="4317595" y="3061140"/>
            <a:ext cx="268813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84" name="직선 화살표 연결선 83"/>
          <p:cNvCxnSpPr/>
          <p:nvPr/>
        </p:nvCxnSpPr>
        <p:spPr bwMode="auto">
          <a:xfrm>
            <a:off x="1604582" y="3462180"/>
            <a:ext cx="2713011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87" name="직선 화살표 연결선 86"/>
          <p:cNvCxnSpPr/>
          <p:nvPr/>
        </p:nvCxnSpPr>
        <p:spPr bwMode="auto">
          <a:xfrm>
            <a:off x="1604583" y="3698400"/>
            <a:ext cx="2713011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직선 화살표 연결선 87"/>
          <p:cNvCxnSpPr/>
          <p:nvPr/>
        </p:nvCxnSpPr>
        <p:spPr bwMode="auto">
          <a:xfrm>
            <a:off x="4317594" y="3312600"/>
            <a:ext cx="268813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5314480" y="2761897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connect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43722" y="3435754"/>
            <a:ext cx="434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ack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69169" y="3041474"/>
            <a:ext cx="434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ack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0" name="포인트가 5개인 별 120"/>
          <p:cNvSpPr/>
          <p:nvPr/>
        </p:nvSpPr>
        <p:spPr bwMode="auto">
          <a:xfrm>
            <a:off x="6931637" y="2988714"/>
            <a:ext cx="148191" cy="123109"/>
          </a:xfrm>
          <a:prstGeom prst="star5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611126" y="271338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Connection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393366" y="5623574"/>
            <a:ext cx="1124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disconnected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29" name="직선 화살표 연결선 128"/>
          <p:cNvCxnSpPr/>
          <p:nvPr/>
        </p:nvCxnSpPr>
        <p:spPr bwMode="auto">
          <a:xfrm>
            <a:off x="1611305" y="5918188"/>
            <a:ext cx="2713011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30" name="직선 화살표 연결선 129"/>
          <p:cNvCxnSpPr/>
          <p:nvPr/>
        </p:nvCxnSpPr>
        <p:spPr bwMode="auto">
          <a:xfrm>
            <a:off x="1611306" y="6154408"/>
            <a:ext cx="2713011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3" name="TextBox 132"/>
          <p:cNvSpPr txBox="1"/>
          <p:nvPr/>
        </p:nvSpPr>
        <p:spPr>
          <a:xfrm>
            <a:off x="2750445" y="5891762"/>
            <a:ext cx="434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ack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25" name="연결선: 꺾임 24"/>
          <p:cNvCxnSpPr/>
          <p:nvPr/>
        </p:nvCxnSpPr>
        <p:spPr bwMode="auto">
          <a:xfrm flipV="1">
            <a:off x="7038065" y="2905625"/>
            <a:ext cx="594913" cy="15955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5" name="연결선: 꺾임 134"/>
          <p:cNvCxnSpPr/>
          <p:nvPr/>
        </p:nvCxnSpPr>
        <p:spPr bwMode="auto">
          <a:xfrm>
            <a:off x="7034872" y="5120939"/>
            <a:ext cx="268555" cy="40330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직선 화살표 연결선 53"/>
          <p:cNvCxnSpPr/>
          <p:nvPr/>
        </p:nvCxnSpPr>
        <p:spPr bwMode="auto">
          <a:xfrm>
            <a:off x="4317593" y="4041822"/>
            <a:ext cx="268813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4962621" y="3714967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status(keep alive)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62" name="직선 화살표 연결선 61"/>
          <p:cNvCxnSpPr/>
          <p:nvPr/>
        </p:nvCxnSpPr>
        <p:spPr bwMode="auto">
          <a:xfrm>
            <a:off x="4317593" y="4323490"/>
            <a:ext cx="268813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4962620" y="4034073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status(keep alive)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 bwMode="auto">
          <a:xfrm>
            <a:off x="7005731" y="4041822"/>
            <a:ext cx="329791" cy="0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직선 연결선 63"/>
          <p:cNvCxnSpPr/>
          <p:nvPr/>
        </p:nvCxnSpPr>
        <p:spPr bwMode="auto">
          <a:xfrm>
            <a:off x="7005731" y="4323490"/>
            <a:ext cx="329791" cy="0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화살표 연결선 12"/>
          <p:cNvCxnSpPr/>
          <p:nvPr/>
        </p:nvCxnSpPr>
        <p:spPr bwMode="auto">
          <a:xfrm>
            <a:off x="7169150" y="4041822"/>
            <a:ext cx="0" cy="275045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425667" y="4009090"/>
            <a:ext cx="987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interval: 5s</a:t>
            </a:r>
            <a:endParaRPr lang="ko-KR" altLang="en-US" sz="1400"/>
          </a:p>
        </p:txBody>
      </p:sp>
      <p:cxnSp>
        <p:nvCxnSpPr>
          <p:cNvPr id="73" name="직선 연결선 72"/>
          <p:cNvCxnSpPr/>
          <p:nvPr/>
        </p:nvCxnSpPr>
        <p:spPr bwMode="auto">
          <a:xfrm>
            <a:off x="5686535" y="4474796"/>
            <a:ext cx="0" cy="21613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화살표 연결선 76"/>
          <p:cNvCxnSpPr/>
          <p:nvPr/>
        </p:nvCxnSpPr>
        <p:spPr bwMode="auto">
          <a:xfrm>
            <a:off x="4317593" y="4988037"/>
            <a:ext cx="268813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4962621" y="4690927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status(keep alive)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79" name="직선 화살표 연결선 78"/>
          <p:cNvCxnSpPr/>
          <p:nvPr/>
        </p:nvCxnSpPr>
        <p:spPr bwMode="auto">
          <a:xfrm>
            <a:off x="4310875" y="5281735"/>
            <a:ext cx="268813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4955902" y="4986066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status(keep alive)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85" name="직선 화살표 연결선 84"/>
          <p:cNvCxnSpPr/>
          <p:nvPr/>
        </p:nvCxnSpPr>
        <p:spPr bwMode="auto">
          <a:xfrm>
            <a:off x="4310874" y="5577405"/>
            <a:ext cx="268813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955901" y="5281736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status(keep alive)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89" name="직선 화살표 연결선 88"/>
          <p:cNvCxnSpPr/>
          <p:nvPr/>
        </p:nvCxnSpPr>
        <p:spPr bwMode="auto">
          <a:xfrm>
            <a:off x="4310874" y="5856279"/>
            <a:ext cx="268813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4955901" y="5560610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status(keep alive)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456961" y="4859329"/>
            <a:ext cx="912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timeout reset</a:t>
            </a:r>
            <a:endParaRPr lang="ko-KR" altLang="en-US" sz="1050"/>
          </a:p>
        </p:txBody>
      </p:sp>
      <p:sp>
        <p:nvSpPr>
          <p:cNvPr id="92" name="TextBox 91"/>
          <p:cNvSpPr txBox="1"/>
          <p:nvPr/>
        </p:nvSpPr>
        <p:spPr>
          <a:xfrm>
            <a:off x="3456961" y="4192106"/>
            <a:ext cx="912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timeout reset</a:t>
            </a:r>
            <a:endParaRPr lang="ko-KR" altLang="en-US" sz="1050"/>
          </a:p>
        </p:txBody>
      </p:sp>
      <p:sp>
        <p:nvSpPr>
          <p:cNvPr id="94" name="TextBox 93"/>
          <p:cNvSpPr txBox="1"/>
          <p:nvPr/>
        </p:nvSpPr>
        <p:spPr>
          <a:xfrm>
            <a:off x="3463682" y="3916485"/>
            <a:ext cx="912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timeout reset</a:t>
            </a:r>
            <a:endParaRPr lang="ko-KR" altLang="en-US" sz="1050"/>
          </a:p>
        </p:txBody>
      </p:sp>
      <p:sp>
        <p:nvSpPr>
          <p:cNvPr id="95" name="TextBox 94"/>
          <p:cNvSpPr txBox="1"/>
          <p:nvPr/>
        </p:nvSpPr>
        <p:spPr>
          <a:xfrm>
            <a:off x="3593353" y="5164817"/>
            <a:ext cx="7505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timeout:5s</a:t>
            </a:r>
            <a:endParaRPr lang="ko-KR" altLang="en-US" sz="1050"/>
          </a:p>
        </p:txBody>
      </p:sp>
      <p:sp>
        <p:nvSpPr>
          <p:cNvPr id="99" name="TextBox 98"/>
          <p:cNvSpPr txBox="1"/>
          <p:nvPr/>
        </p:nvSpPr>
        <p:spPr>
          <a:xfrm>
            <a:off x="3559690" y="5442049"/>
            <a:ext cx="8178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timeout:10s</a:t>
            </a:r>
            <a:endParaRPr lang="ko-KR" altLang="en-US" sz="1050"/>
          </a:p>
        </p:txBody>
      </p:sp>
      <p:sp>
        <p:nvSpPr>
          <p:cNvPr id="101" name="TextBox 100"/>
          <p:cNvSpPr txBox="1"/>
          <p:nvPr/>
        </p:nvSpPr>
        <p:spPr>
          <a:xfrm>
            <a:off x="3551537" y="5677450"/>
            <a:ext cx="8178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timeout:15s</a:t>
            </a:r>
            <a:endParaRPr lang="ko-KR" altLang="en-US" sz="1050"/>
          </a:p>
        </p:txBody>
      </p:sp>
      <p:cxnSp>
        <p:nvCxnSpPr>
          <p:cNvPr id="59" name="직선 화살표 연결선 58"/>
          <p:cNvCxnSpPr/>
          <p:nvPr/>
        </p:nvCxnSpPr>
        <p:spPr bwMode="auto">
          <a:xfrm>
            <a:off x="4324316" y="3069674"/>
            <a:ext cx="0" cy="62872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8" name="직선 화살표 연결선 17"/>
          <p:cNvCxnSpPr/>
          <p:nvPr/>
        </p:nvCxnSpPr>
        <p:spPr bwMode="auto">
          <a:xfrm flipV="1">
            <a:off x="4310874" y="1857375"/>
            <a:ext cx="1003606" cy="1408552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302456" y="1590608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Measuring Section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7564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MQTT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8. </a:t>
            </a:r>
            <a:r>
              <a:rPr lang="en-US" altLang="ko-KR" b="1" dirty="0" smtClean="0"/>
              <a:t>Message </a:t>
            </a:r>
            <a:r>
              <a:rPr lang="en-US" altLang="ko-KR" b="1" dirty="0"/>
              <a:t>Flow(Discovery)</a:t>
            </a:r>
          </a:p>
        </p:txBody>
      </p:sp>
      <p:cxnSp>
        <p:nvCxnSpPr>
          <p:cNvPr id="35" name="직선 연결선 34"/>
          <p:cNvCxnSpPr>
            <a:stCxn id="69" idx="2"/>
          </p:cNvCxnSpPr>
          <p:nvPr/>
        </p:nvCxnSpPr>
        <p:spPr bwMode="auto">
          <a:xfrm>
            <a:off x="1604584" y="2648729"/>
            <a:ext cx="0" cy="3829165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직선 연결선 35"/>
          <p:cNvCxnSpPr>
            <a:stCxn id="48" idx="2"/>
          </p:cNvCxnSpPr>
          <p:nvPr/>
        </p:nvCxnSpPr>
        <p:spPr bwMode="auto">
          <a:xfrm>
            <a:off x="7005734" y="2655896"/>
            <a:ext cx="1" cy="3821998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2576598" y="3167566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connect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3812350" y="2317076"/>
            <a:ext cx="1010487" cy="338651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EMA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42" name="직선 연결선 41"/>
          <p:cNvCxnSpPr/>
          <p:nvPr/>
        </p:nvCxnSpPr>
        <p:spPr bwMode="auto">
          <a:xfrm>
            <a:off x="4317595" y="2666394"/>
            <a:ext cx="0" cy="3811500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포인트가 5개인 별 120"/>
          <p:cNvSpPr/>
          <p:nvPr/>
        </p:nvSpPr>
        <p:spPr bwMode="auto">
          <a:xfrm>
            <a:off x="6931637" y="5049706"/>
            <a:ext cx="148191" cy="123109"/>
          </a:xfrm>
          <a:prstGeom prst="star5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292080" y="5322593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Disconnection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6500490" y="2295896"/>
            <a:ext cx="1010487" cy="36000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Device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1099340" y="2310078"/>
            <a:ext cx="1010487" cy="338651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EMS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492890" y="23100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x5</a:t>
            </a:r>
            <a:endParaRPr lang="ko-KR" altLang="en-US"/>
          </a:p>
        </p:txBody>
      </p:sp>
      <p:cxnSp>
        <p:nvCxnSpPr>
          <p:cNvPr id="83" name="직선 화살표 연결선 82"/>
          <p:cNvCxnSpPr/>
          <p:nvPr/>
        </p:nvCxnSpPr>
        <p:spPr bwMode="auto">
          <a:xfrm>
            <a:off x="4317595" y="3061140"/>
            <a:ext cx="268813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84" name="직선 화살표 연결선 83"/>
          <p:cNvCxnSpPr/>
          <p:nvPr/>
        </p:nvCxnSpPr>
        <p:spPr bwMode="auto">
          <a:xfrm>
            <a:off x="1604582" y="3462180"/>
            <a:ext cx="2713011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87" name="직선 화살표 연결선 86"/>
          <p:cNvCxnSpPr/>
          <p:nvPr/>
        </p:nvCxnSpPr>
        <p:spPr bwMode="auto">
          <a:xfrm>
            <a:off x="1604583" y="3698400"/>
            <a:ext cx="2713011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직선 화살표 연결선 87"/>
          <p:cNvCxnSpPr/>
          <p:nvPr/>
        </p:nvCxnSpPr>
        <p:spPr bwMode="auto">
          <a:xfrm>
            <a:off x="4317594" y="3312600"/>
            <a:ext cx="268813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5314480" y="2761897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connect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43722" y="3435754"/>
            <a:ext cx="434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ack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69169" y="3041474"/>
            <a:ext cx="434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ack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0" name="포인트가 5개인 별 120"/>
          <p:cNvSpPr/>
          <p:nvPr/>
        </p:nvSpPr>
        <p:spPr bwMode="auto">
          <a:xfrm>
            <a:off x="6931637" y="2988714"/>
            <a:ext cx="148191" cy="123109"/>
          </a:xfrm>
          <a:prstGeom prst="star5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611126" y="271338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Connection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393366" y="5623574"/>
            <a:ext cx="1124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disconnected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29" name="직선 화살표 연결선 128"/>
          <p:cNvCxnSpPr/>
          <p:nvPr/>
        </p:nvCxnSpPr>
        <p:spPr bwMode="auto">
          <a:xfrm>
            <a:off x="1611305" y="5918188"/>
            <a:ext cx="2713011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30" name="직선 화살표 연결선 129"/>
          <p:cNvCxnSpPr/>
          <p:nvPr/>
        </p:nvCxnSpPr>
        <p:spPr bwMode="auto">
          <a:xfrm>
            <a:off x="1611306" y="6154408"/>
            <a:ext cx="2713011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3" name="TextBox 132"/>
          <p:cNvSpPr txBox="1"/>
          <p:nvPr/>
        </p:nvSpPr>
        <p:spPr>
          <a:xfrm>
            <a:off x="2750445" y="5891762"/>
            <a:ext cx="434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ack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25" name="연결선: 꺾임 24"/>
          <p:cNvCxnSpPr/>
          <p:nvPr/>
        </p:nvCxnSpPr>
        <p:spPr bwMode="auto">
          <a:xfrm flipV="1">
            <a:off x="7038065" y="2905625"/>
            <a:ext cx="594913" cy="15955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5" name="연결선: 꺾임 134"/>
          <p:cNvCxnSpPr/>
          <p:nvPr/>
        </p:nvCxnSpPr>
        <p:spPr bwMode="auto">
          <a:xfrm>
            <a:off x="7034872" y="5120939"/>
            <a:ext cx="268555" cy="40330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직선 화살표 연결선 53"/>
          <p:cNvCxnSpPr/>
          <p:nvPr/>
        </p:nvCxnSpPr>
        <p:spPr bwMode="auto">
          <a:xfrm>
            <a:off x="4317593" y="4041822"/>
            <a:ext cx="268813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5389017" y="3714967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status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62" name="직선 화살표 연결선 61"/>
          <p:cNvCxnSpPr/>
          <p:nvPr/>
        </p:nvCxnSpPr>
        <p:spPr bwMode="auto">
          <a:xfrm>
            <a:off x="4317593" y="4323490"/>
            <a:ext cx="268813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5389016" y="4034073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status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 bwMode="auto">
          <a:xfrm>
            <a:off x="7005731" y="4041822"/>
            <a:ext cx="329791" cy="0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직선 연결선 63"/>
          <p:cNvCxnSpPr/>
          <p:nvPr/>
        </p:nvCxnSpPr>
        <p:spPr bwMode="auto">
          <a:xfrm>
            <a:off x="7005731" y="4323490"/>
            <a:ext cx="329791" cy="0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화살표 연결선 12"/>
          <p:cNvCxnSpPr/>
          <p:nvPr/>
        </p:nvCxnSpPr>
        <p:spPr bwMode="auto">
          <a:xfrm>
            <a:off x="7169150" y="4041822"/>
            <a:ext cx="0" cy="275045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425667" y="4009090"/>
            <a:ext cx="987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interval: 5s</a:t>
            </a:r>
            <a:endParaRPr lang="ko-KR" altLang="en-US" sz="1400"/>
          </a:p>
        </p:txBody>
      </p:sp>
      <p:cxnSp>
        <p:nvCxnSpPr>
          <p:cNvPr id="73" name="직선 연결선 72"/>
          <p:cNvCxnSpPr/>
          <p:nvPr/>
        </p:nvCxnSpPr>
        <p:spPr bwMode="auto">
          <a:xfrm>
            <a:off x="5686535" y="4474796"/>
            <a:ext cx="0" cy="21613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화살표 연결선 78"/>
          <p:cNvCxnSpPr/>
          <p:nvPr/>
        </p:nvCxnSpPr>
        <p:spPr bwMode="auto">
          <a:xfrm>
            <a:off x="4310875" y="5129335"/>
            <a:ext cx="268813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4989693" y="4823873"/>
            <a:ext cx="1380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TCP(FIN, ACK)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85" name="직선 화살표 연결선 84"/>
          <p:cNvCxnSpPr/>
          <p:nvPr/>
        </p:nvCxnSpPr>
        <p:spPr bwMode="auto">
          <a:xfrm>
            <a:off x="4310874" y="5434530"/>
            <a:ext cx="268813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989692" y="5138861"/>
            <a:ext cx="1380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TCP(FIN, ACK)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89" name="직선 화살표 연결선 88"/>
          <p:cNvCxnSpPr/>
          <p:nvPr/>
        </p:nvCxnSpPr>
        <p:spPr bwMode="auto">
          <a:xfrm>
            <a:off x="4310874" y="5722929"/>
            <a:ext cx="268813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5173909" y="5427260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TCP(ACK)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59" name="직선 화살표 연결선 58"/>
          <p:cNvCxnSpPr/>
          <p:nvPr/>
        </p:nvCxnSpPr>
        <p:spPr bwMode="auto">
          <a:xfrm>
            <a:off x="4324316" y="3069674"/>
            <a:ext cx="0" cy="62872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8" name="직선 화살표 연결선 17"/>
          <p:cNvCxnSpPr>
            <a:endCxn id="19" idx="2"/>
          </p:cNvCxnSpPr>
          <p:nvPr/>
        </p:nvCxnSpPr>
        <p:spPr bwMode="auto">
          <a:xfrm flipV="1">
            <a:off x="4310874" y="1959940"/>
            <a:ext cx="2004039" cy="1305988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302456" y="1590608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Measuring Section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55" name="직선 화살표 연결선 54"/>
          <p:cNvCxnSpPr/>
          <p:nvPr/>
        </p:nvCxnSpPr>
        <p:spPr bwMode="auto">
          <a:xfrm>
            <a:off x="4324316" y="5129335"/>
            <a:ext cx="0" cy="10250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57" name="직선 화살표 연결선 56"/>
          <p:cNvCxnSpPr>
            <a:endCxn id="19" idx="2"/>
          </p:cNvCxnSpPr>
          <p:nvPr/>
        </p:nvCxnSpPr>
        <p:spPr bwMode="auto">
          <a:xfrm flipV="1">
            <a:off x="4331037" y="1959940"/>
            <a:ext cx="1983876" cy="3644646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-218369" y="4003295"/>
            <a:ext cx="3352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EMS Connect &amp; Disconnect ACK</a:t>
            </a:r>
          </a:p>
          <a:p>
            <a:r>
              <a:rPr lang="ko-KR" altLang="en-US" dirty="0" smtClean="0">
                <a:solidFill>
                  <a:srgbClr val="C00000"/>
                </a:solidFill>
              </a:rPr>
              <a:t>부분이 지금 누락되어있음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3943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703058"/>
              </p:ext>
            </p:extLst>
          </p:nvPr>
        </p:nvGraphicFramePr>
        <p:xfrm>
          <a:off x="580767" y="1300745"/>
          <a:ext cx="8229599" cy="5546509"/>
        </p:xfrm>
        <a:graphic>
          <a:graphicData uri="http://schemas.openxmlformats.org/drawingml/2006/table">
            <a:tbl>
              <a:tblPr firstRow="1" firstCol="1" bandRow="1"/>
              <a:tblGrid>
                <a:gridCol w="9493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156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86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43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4866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43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4866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11971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768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항목 번호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시험 일자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 험 자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박헌일</a:t>
                      </a:r>
                      <a:r>
                        <a:rPr lang="en-US" altLang="ko-KR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박현진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21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대 항 목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중 항 목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소 항 목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3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목 적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989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시험 절차</a:t>
                      </a:r>
                      <a:endParaRPr lang="en-US" alt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ko-KR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시험 절차 또는 방법 작성</a:t>
                      </a:r>
                      <a:r>
                        <a:rPr lang="en-US" altLang="ko-KR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EMA 1, 3, 9, 20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개를 실행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EMS 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실행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(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재실행 필요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228600" indent="-2286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EMA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에서 </a:t>
                      </a:r>
                      <a:r>
                        <a:rPr lang="en-US" altLang="ko-KR" sz="11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tcpdump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시작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1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tcpdump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-</a:t>
                      </a:r>
                      <a:r>
                        <a:rPr lang="en-US" altLang="ko-KR" sz="11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1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br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-wan -</a:t>
                      </a:r>
                      <a:r>
                        <a:rPr lang="en-US" altLang="ko-KR" sz="11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vvv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port 5683 -w ~/</a:t>
                      </a:r>
                      <a:r>
                        <a:rPr lang="en-US" altLang="ko-KR" sz="11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test.pcap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100" b="1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패킷</a:t>
                      </a:r>
                      <a:r>
                        <a:rPr lang="ko-KR" altLang="en-US" sz="11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b="1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캡쳐</a:t>
                      </a:r>
                      <a:r>
                        <a:rPr lang="ko-KR" altLang="en-US" sz="11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예시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228600" indent="-2286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EMA 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동시에 작동</a:t>
                      </a:r>
                    </a:p>
                    <a:p>
                      <a:pPr marL="228600" indent="-2286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End-</a:t>
                      </a:r>
                      <a:r>
                        <a:rPr lang="en-US" altLang="ko-KR" sz="11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Device 5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 실행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약 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초간 대기</a:t>
                      </a:r>
                    </a:p>
                    <a:p>
                      <a:pPr marL="228600" indent="-2286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EMS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에서 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End - Device 5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대 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LED On Signal</a:t>
                      </a:r>
                    </a:p>
                    <a:p>
                      <a:pPr marL="228600" indent="-2286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 후 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EMS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LED Off Signal</a:t>
                      </a:r>
                    </a:p>
                    <a:p>
                      <a:pPr marL="228600" indent="-2286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Device 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종료 후 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Disconnect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확인 </a:t>
                      </a:r>
                    </a:p>
                    <a:p>
                      <a:pPr marL="228600" indent="-2286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1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Tcpdump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Packet</a:t>
                      </a:r>
                      <a:r>
                        <a:rPr lang="en-US" altLang="ko-KR" sz="11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Capturing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종료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4937" marR="649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900"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판정</a:t>
                      </a:r>
                      <a:r>
                        <a:rPr lang="en-US" alt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측정</a:t>
                      </a:r>
                      <a:r>
                        <a:rPr lang="en-US" alt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alt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기준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시험 구성</a:t>
                      </a: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시험 구성도 및 관련 명령어 작성</a:t>
                      </a: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58779">
                <a:tc gridSpan="4"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ko-KR" sz="1100" kern="100" baseline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686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판정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비고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제목 2"/>
          <p:cNvSpPr txBox="1">
            <a:spLocks/>
          </p:cNvSpPr>
          <p:nvPr/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r>
              <a:rPr lang="en-US" altLang="ko-KR" b="1" dirty="0"/>
              <a:t>8. </a:t>
            </a:r>
            <a:r>
              <a:rPr lang="en-US" altLang="ko-KR" b="1" kern="0" dirty="0" smtClean="0"/>
              <a:t>Experiment </a:t>
            </a:r>
            <a:r>
              <a:rPr lang="en-US" altLang="ko-KR" b="1" kern="0" dirty="0" smtClean="0"/>
              <a:t>Procedure</a:t>
            </a:r>
            <a:endParaRPr lang="ko-KR" altLang="en-US" b="1" kern="0" dirty="0"/>
          </a:p>
        </p:txBody>
      </p:sp>
      <p:grpSp>
        <p:nvGrpSpPr>
          <p:cNvPr id="7" name="그룹 6"/>
          <p:cNvGrpSpPr/>
          <p:nvPr/>
        </p:nvGrpSpPr>
        <p:grpSpPr>
          <a:xfrm>
            <a:off x="5364088" y="4362224"/>
            <a:ext cx="2641248" cy="2075305"/>
            <a:chOff x="864524" y="1713735"/>
            <a:chExt cx="7980366" cy="4648068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797" y="3544896"/>
              <a:ext cx="438797" cy="320014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796" y="2991671"/>
              <a:ext cx="438797" cy="320014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797" y="4011319"/>
              <a:ext cx="438797" cy="320014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797" y="4533660"/>
              <a:ext cx="438797" cy="320014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795" y="2460231"/>
              <a:ext cx="438797" cy="320014"/>
            </a:xfrm>
            <a:prstGeom prst="rect">
              <a:avLst/>
            </a:prstGeom>
          </p:spPr>
        </p:pic>
        <p:cxnSp>
          <p:nvCxnSpPr>
            <p:cNvPr id="13" name="직선 연결선 12"/>
            <p:cNvCxnSpPr>
              <a:stCxn id="12" idx="3"/>
            </p:cNvCxnSpPr>
            <p:nvPr/>
          </p:nvCxnSpPr>
          <p:spPr bwMode="auto">
            <a:xfrm>
              <a:off x="1518592" y="2620238"/>
              <a:ext cx="1340628" cy="746282"/>
            </a:xfrm>
            <a:prstGeom prst="line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직선 연결선 13"/>
            <p:cNvCxnSpPr>
              <a:stCxn id="9" idx="3"/>
            </p:cNvCxnSpPr>
            <p:nvPr/>
          </p:nvCxnSpPr>
          <p:spPr bwMode="auto">
            <a:xfrm>
              <a:off x="1518593" y="3151678"/>
              <a:ext cx="1340627" cy="320555"/>
            </a:xfrm>
            <a:prstGeom prst="line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직선 연결선 14"/>
            <p:cNvCxnSpPr>
              <a:stCxn id="8" idx="3"/>
            </p:cNvCxnSpPr>
            <p:nvPr/>
          </p:nvCxnSpPr>
          <p:spPr bwMode="auto">
            <a:xfrm flipV="1">
              <a:off x="1518594" y="3598593"/>
              <a:ext cx="1340626" cy="106310"/>
            </a:xfrm>
            <a:prstGeom prst="line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직선 연결선 15"/>
            <p:cNvCxnSpPr>
              <a:stCxn id="10" idx="3"/>
            </p:cNvCxnSpPr>
            <p:nvPr/>
          </p:nvCxnSpPr>
          <p:spPr bwMode="auto">
            <a:xfrm flipV="1">
              <a:off x="1518594" y="3683118"/>
              <a:ext cx="1340627" cy="488208"/>
            </a:xfrm>
            <a:prstGeom prst="line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직선 연결선 16"/>
            <p:cNvCxnSpPr>
              <a:stCxn id="11" idx="3"/>
            </p:cNvCxnSpPr>
            <p:nvPr/>
          </p:nvCxnSpPr>
          <p:spPr bwMode="auto">
            <a:xfrm flipV="1">
              <a:off x="1518594" y="3804108"/>
              <a:ext cx="1340627" cy="889559"/>
            </a:xfrm>
            <a:prstGeom prst="line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9221" y="3151678"/>
              <a:ext cx="5591831" cy="3210125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864524" y="1852236"/>
              <a:ext cx="1812391" cy="551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Devices</a:t>
              </a:r>
              <a:endParaRPr lang="ko-KR" altLang="en-US" sz="1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10775" y="1852234"/>
              <a:ext cx="1420076" cy="551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EMA</a:t>
              </a:r>
              <a:endParaRPr lang="en-US" altLang="ko-KR" sz="1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69821" y="1713735"/>
              <a:ext cx="1575069" cy="896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/>
                <a:t>EMS</a:t>
              </a:r>
            </a:p>
            <a:p>
              <a:pPr algn="ctr"/>
              <a:r>
                <a:rPr lang="en-US" altLang="ko-KR" sz="1000"/>
                <a:t>Server</a:t>
              </a:r>
              <a:endParaRPr lang="ko-KR" altLang="en-US" sz="1000"/>
            </a:p>
          </p:txBody>
        </p:sp>
        <p:sp>
          <p:nvSpPr>
            <p:cNvPr id="23" name="왼쪽 중괄호 22"/>
            <p:cNvSpPr/>
            <p:nvPr/>
          </p:nvSpPr>
          <p:spPr bwMode="auto">
            <a:xfrm rot="5400000">
              <a:off x="4752020" y="872033"/>
              <a:ext cx="288032" cy="3816426"/>
            </a:xfrm>
            <a:prstGeom prst="leftBrace">
              <a:avLst/>
            </a:prstGeom>
            <a:noFill/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78" y="4169055"/>
            <a:ext cx="3794214" cy="242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671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CoAP, MQTT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8. </a:t>
            </a:r>
            <a:r>
              <a:rPr lang="en-US" altLang="ko-KR" b="1" dirty="0" smtClean="0"/>
              <a:t>Message </a:t>
            </a:r>
            <a:r>
              <a:rPr lang="en-US" altLang="ko-KR" b="1" dirty="0"/>
              <a:t>Flow(Control-EMS)</a:t>
            </a:r>
          </a:p>
        </p:txBody>
      </p:sp>
      <p:cxnSp>
        <p:nvCxnSpPr>
          <p:cNvPr id="35" name="직선 연결선 34"/>
          <p:cNvCxnSpPr>
            <a:stCxn id="69" idx="2"/>
          </p:cNvCxnSpPr>
          <p:nvPr/>
        </p:nvCxnSpPr>
        <p:spPr bwMode="auto">
          <a:xfrm>
            <a:off x="1784888" y="2622971"/>
            <a:ext cx="0" cy="3829165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직선 연결선 35"/>
          <p:cNvCxnSpPr>
            <a:stCxn id="48" idx="2"/>
          </p:cNvCxnSpPr>
          <p:nvPr/>
        </p:nvCxnSpPr>
        <p:spPr bwMode="auto">
          <a:xfrm>
            <a:off x="7186038" y="2630138"/>
            <a:ext cx="1" cy="3821998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2671943" y="3276073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connected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3992654" y="2291318"/>
            <a:ext cx="1010487" cy="338651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EMA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42" name="직선 연결선 41"/>
          <p:cNvCxnSpPr/>
          <p:nvPr/>
        </p:nvCxnSpPr>
        <p:spPr bwMode="auto">
          <a:xfrm>
            <a:off x="4497899" y="2640636"/>
            <a:ext cx="0" cy="3811500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포인트가 5개인 별 120"/>
          <p:cNvSpPr/>
          <p:nvPr/>
        </p:nvSpPr>
        <p:spPr bwMode="auto">
          <a:xfrm>
            <a:off x="1710496" y="5266023"/>
            <a:ext cx="148191" cy="123109"/>
          </a:xfrm>
          <a:prstGeom prst="star5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6680794" y="2270138"/>
            <a:ext cx="1010487" cy="36000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Device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1279644" y="2284320"/>
            <a:ext cx="1010487" cy="338651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EMS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673194" y="22843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x5</a:t>
            </a:r>
            <a:endParaRPr lang="ko-KR" altLang="en-US"/>
          </a:p>
        </p:txBody>
      </p:sp>
      <p:cxnSp>
        <p:nvCxnSpPr>
          <p:cNvPr id="83" name="직선 화살표 연결선 82"/>
          <p:cNvCxnSpPr/>
          <p:nvPr/>
        </p:nvCxnSpPr>
        <p:spPr bwMode="auto">
          <a:xfrm>
            <a:off x="4497899" y="3035382"/>
            <a:ext cx="268813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84" name="직선 화살표 연결선 83"/>
          <p:cNvCxnSpPr/>
          <p:nvPr/>
        </p:nvCxnSpPr>
        <p:spPr bwMode="auto">
          <a:xfrm>
            <a:off x="1784886" y="3570687"/>
            <a:ext cx="2713011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87" name="직선 화살표 연결선 86"/>
          <p:cNvCxnSpPr/>
          <p:nvPr/>
        </p:nvCxnSpPr>
        <p:spPr bwMode="auto">
          <a:xfrm>
            <a:off x="1784887" y="3806907"/>
            <a:ext cx="2713011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직선 화살표 연결선 87"/>
          <p:cNvCxnSpPr/>
          <p:nvPr/>
        </p:nvCxnSpPr>
        <p:spPr bwMode="auto">
          <a:xfrm>
            <a:off x="4497898" y="3286842"/>
            <a:ext cx="268813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5409825" y="2736139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connected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924026" y="3544261"/>
            <a:ext cx="434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ack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649473" y="3015716"/>
            <a:ext cx="434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ack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831441" y="3983961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status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02" name="직선 화살표 연결선 101"/>
          <p:cNvCxnSpPr/>
          <p:nvPr/>
        </p:nvCxnSpPr>
        <p:spPr bwMode="auto">
          <a:xfrm>
            <a:off x="4497898" y="4094964"/>
            <a:ext cx="268813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09" name="직선 화살표 연결선 108"/>
          <p:cNvCxnSpPr/>
          <p:nvPr/>
        </p:nvCxnSpPr>
        <p:spPr bwMode="auto">
          <a:xfrm>
            <a:off x="1784885" y="4278575"/>
            <a:ext cx="2713011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12" name="TextBox 111"/>
          <p:cNvSpPr txBox="1"/>
          <p:nvPr/>
        </p:nvSpPr>
        <p:spPr>
          <a:xfrm>
            <a:off x="5569324" y="3795721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status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840707" y="4312465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status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16" name="직선 화살표 연결선 115"/>
          <p:cNvCxnSpPr/>
          <p:nvPr/>
        </p:nvCxnSpPr>
        <p:spPr bwMode="auto">
          <a:xfrm>
            <a:off x="4508278" y="4451268"/>
            <a:ext cx="268813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17" name="직선 화살표 연결선 116"/>
          <p:cNvCxnSpPr/>
          <p:nvPr/>
        </p:nvCxnSpPr>
        <p:spPr bwMode="auto">
          <a:xfrm>
            <a:off x="1794151" y="4607079"/>
            <a:ext cx="2713011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18" name="TextBox 117"/>
          <p:cNvSpPr txBox="1"/>
          <p:nvPr/>
        </p:nvSpPr>
        <p:spPr>
          <a:xfrm>
            <a:off x="5579704" y="4152025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status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5877221" y="4620242"/>
            <a:ext cx="0" cy="21613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/>
          <p:nvPr/>
        </p:nvCxnSpPr>
        <p:spPr bwMode="auto">
          <a:xfrm>
            <a:off x="3178293" y="4757402"/>
            <a:ext cx="0" cy="21613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화살표 연결선 49"/>
          <p:cNvCxnSpPr/>
          <p:nvPr/>
        </p:nvCxnSpPr>
        <p:spPr bwMode="auto">
          <a:xfrm>
            <a:off x="1794151" y="5356592"/>
            <a:ext cx="2713011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845129" y="5081355"/>
            <a:ext cx="692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rgbClr val="FF0000"/>
                </a:solidFill>
              </a:rPr>
              <a:t>control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53" name="직선 화살표 연결선 52"/>
          <p:cNvCxnSpPr/>
          <p:nvPr/>
        </p:nvCxnSpPr>
        <p:spPr bwMode="auto">
          <a:xfrm>
            <a:off x="4497894" y="5886661"/>
            <a:ext cx="2688140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5561512" y="5361112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rgbClr val="FF0000"/>
                </a:solidFill>
              </a:rPr>
              <a:t>control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55" name="직선 화살표 연결선 54"/>
          <p:cNvCxnSpPr/>
          <p:nvPr/>
        </p:nvCxnSpPr>
        <p:spPr bwMode="auto">
          <a:xfrm>
            <a:off x="4497896" y="5644187"/>
            <a:ext cx="268813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직선 화살표 연결선 55"/>
          <p:cNvCxnSpPr/>
          <p:nvPr/>
        </p:nvCxnSpPr>
        <p:spPr bwMode="auto">
          <a:xfrm>
            <a:off x="1781570" y="6145173"/>
            <a:ext cx="2713305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2688542" y="5874903"/>
            <a:ext cx="987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rgbClr val="FF0000"/>
                </a:solidFill>
              </a:rPr>
              <a:t>control ack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90554" y="562930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rgbClr val="FF0000"/>
                </a:solidFill>
              </a:rPr>
              <a:t>ack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8376" y="512797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Control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06121" y="4728956"/>
            <a:ext cx="17171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</a:rPr>
              <a:t>Measuring Section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cxnSp>
        <p:nvCxnSpPr>
          <p:cNvPr id="46" name="직선 화살표 연결선 45"/>
          <p:cNvCxnSpPr/>
          <p:nvPr/>
        </p:nvCxnSpPr>
        <p:spPr bwMode="auto">
          <a:xfrm>
            <a:off x="1781571" y="5546296"/>
            <a:ext cx="2713305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2953567" y="528921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rgbClr val="FF0000"/>
                </a:solidFill>
              </a:rPr>
              <a:t>ack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51" name="직선 화살표 연결선 50"/>
          <p:cNvCxnSpPr/>
          <p:nvPr/>
        </p:nvCxnSpPr>
        <p:spPr bwMode="auto">
          <a:xfrm>
            <a:off x="1790833" y="6304500"/>
            <a:ext cx="2713305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직선 화살표 연결선 40"/>
          <p:cNvCxnSpPr/>
          <p:nvPr/>
        </p:nvCxnSpPr>
        <p:spPr bwMode="auto">
          <a:xfrm>
            <a:off x="4497896" y="5356592"/>
            <a:ext cx="0" cy="78858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44" name="직선 화살표 연결선 43"/>
          <p:cNvCxnSpPr/>
          <p:nvPr/>
        </p:nvCxnSpPr>
        <p:spPr bwMode="auto">
          <a:xfrm flipV="1">
            <a:off x="4504138" y="4971333"/>
            <a:ext cx="3009928" cy="627361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1161639" y="54123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x5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0253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840532"/>
              </p:ext>
            </p:extLst>
          </p:nvPr>
        </p:nvGraphicFramePr>
        <p:xfrm>
          <a:off x="580767" y="1300745"/>
          <a:ext cx="8229599" cy="5546509"/>
        </p:xfrm>
        <a:graphic>
          <a:graphicData uri="http://schemas.openxmlformats.org/drawingml/2006/table">
            <a:tbl>
              <a:tblPr firstRow="1" firstCol="1" bandRow="1"/>
              <a:tblGrid>
                <a:gridCol w="9493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156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86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43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4866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43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4866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11971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768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항목 번호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시험 일자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 험 자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박헌일</a:t>
                      </a:r>
                      <a:r>
                        <a:rPr lang="en-US" altLang="ko-KR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박현진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21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대 항 목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중 항 목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소 항 목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3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목 적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989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시험 절차</a:t>
                      </a:r>
                      <a:endParaRPr lang="en-US" alt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ko-KR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시험 절차 또는 방법 작성</a:t>
                      </a:r>
                      <a:r>
                        <a:rPr lang="en-US" altLang="ko-KR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EMA 1, 3, 9, 20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개를 실행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EMS 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실행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(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재실행 필요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228600" indent="-2286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EMA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에서 </a:t>
                      </a:r>
                      <a:r>
                        <a:rPr lang="en-US" altLang="ko-KR" sz="11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tcpdump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시작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1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tcpdump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-</a:t>
                      </a:r>
                      <a:r>
                        <a:rPr lang="en-US" altLang="ko-KR" sz="11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1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br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-wan -</a:t>
                      </a:r>
                      <a:r>
                        <a:rPr lang="en-US" altLang="ko-KR" sz="11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vvv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port 5683 -w ~/</a:t>
                      </a:r>
                      <a:r>
                        <a:rPr lang="en-US" altLang="ko-KR" sz="11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test.pcap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100" b="1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패킷</a:t>
                      </a:r>
                      <a:r>
                        <a:rPr lang="ko-KR" altLang="en-US" sz="11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b="1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캡쳐</a:t>
                      </a:r>
                      <a:r>
                        <a:rPr lang="ko-KR" altLang="en-US" sz="11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예시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228600" indent="-2286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EMA 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동시에 작동</a:t>
                      </a:r>
                    </a:p>
                    <a:p>
                      <a:pPr marL="228600" indent="-2286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End-</a:t>
                      </a:r>
                      <a:r>
                        <a:rPr lang="en-US" altLang="ko-KR" sz="11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Device 5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 실행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약 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초간 대기</a:t>
                      </a:r>
                    </a:p>
                    <a:p>
                      <a:pPr marL="228600" indent="-2286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EMS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에서 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End - Device 5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대 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LED On Signal</a:t>
                      </a:r>
                    </a:p>
                    <a:p>
                      <a:pPr marL="228600" indent="-2286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 후 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EMS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LED Off Signal</a:t>
                      </a:r>
                    </a:p>
                    <a:p>
                      <a:pPr marL="228600" indent="-2286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Device 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종료 후 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Disconnect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확인 </a:t>
                      </a:r>
                    </a:p>
                    <a:p>
                      <a:pPr marL="228600" indent="-2286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1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Tcpdump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Packet</a:t>
                      </a:r>
                      <a:r>
                        <a:rPr lang="en-US" altLang="ko-KR" sz="11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Capturing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종료</a:t>
                      </a: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900"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판정</a:t>
                      </a:r>
                      <a:r>
                        <a:rPr lang="en-US" alt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측정</a:t>
                      </a:r>
                      <a:r>
                        <a:rPr lang="en-US" alt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alt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기준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시험 구성</a:t>
                      </a: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시험 구성도 및 관련 명령어 작성</a:t>
                      </a: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58779">
                <a:tc gridSpan="4"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ko-KR" sz="1100" kern="100" baseline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686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판정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비고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제목 2"/>
          <p:cNvSpPr txBox="1">
            <a:spLocks/>
          </p:cNvSpPr>
          <p:nvPr/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r>
              <a:rPr lang="en-US" altLang="ko-KR" b="1" dirty="0"/>
              <a:t>8. </a:t>
            </a:r>
            <a:r>
              <a:rPr lang="en-US" altLang="ko-KR" b="1" kern="0" dirty="0" smtClean="0"/>
              <a:t>Experiment </a:t>
            </a:r>
            <a:r>
              <a:rPr lang="en-US" altLang="ko-KR" b="1" kern="0" dirty="0" smtClean="0"/>
              <a:t>Procedure</a:t>
            </a:r>
            <a:endParaRPr lang="ko-KR" altLang="en-US" b="1" kern="0" dirty="0"/>
          </a:p>
        </p:txBody>
      </p:sp>
      <p:grpSp>
        <p:nvGrpSpPr>
          <p:cNvPr id="7" name="그룹 6"/>
          <p:cNvGrpSpPr/>
          <p:nvPr/>
        </p:nvGrpSpPr>
        <p:grpSpPr>
          <a:xfrm>
            <a:off x="5364088" y="4362224"/>
            <a:ext cx="2641248" cy="2075305"/>
            <a:chOff x="864524" y="1713735"/>
            <a:chExt cx="7980366" cy="4648068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797" y="3544896"/>
              <a:ext cx="438797" cy="320014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796" y="2991671"/>
              <a:ext cx="438797" cy="320014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797" y="4011319"/>
              <a:ext cx="438797" cy="320014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797" y="4533660"/>
              <a:ext cx="438797" cy="320014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795" y="2460231"/>
              <a:ext cx="438797" cy="320014"/>
            </a:xfrm>
            <a:prstGeom prst="rect">
              <a:avLst/>
            </a:prstGeom>
          </p:spPr>
        </p:pic>
        <p:cxnSp>
          <p:nvCxnSpPr>
            <p:cNvPr id="13" name="직선 연결선 12"/>
            <p:cNvCxnSpPr>
              <a:stCxn id="12" idx="3"/>
            </p:cNvCxnSpPr>
            <p:nvPr/>
          </p:nvCxnSpPr>
          <p:spPr bwMode="auto">
            <a:xfrm>
              <a:off x="1518592" y="2620238"/>
              <a:ext cx="1340628" cy="746282"/>
            </a:xfrm>
            <a:prstGeom prst="line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직선 연결선 13"/>
            <p:cNvCxnSpPr>
              <a:stCxn id="9" idx="3"/>
            </p:cNvCxnSpPr>
            <p:nvPr/>
          </p:nvCxnSpPr>
          <p:spPr bwMode="auto">
            <a:xfrm>
              <a:off x="1518593" y="3151678"/>
              <a:ext cx="1340627" cy="320555"/>
            </a:xfrm>
            <a:prstGeom prst="line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직선 연결선 14"/>
            <p:cNvCxnSpPr>
              <a:stCxn id="8" idx="3"/>
            </p:cNvCxnSpPr>
            <p:nvPr/>
          </p:nvCxnSpPr>
          <p:spPr bwMode="auto">
            <a:xfrm flipV="1">
              <a:off x="1518594" y="3598593"/>
              <a:ext cx="1340626" cy="106310"/>
            </a:xfrm>
            <a:prstGeom prst="line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직선 연결선 15"/>
            <p:cNvCxnSpPr>
              <a:stCxn id="10" idx="3"/>
            </p:cNvCxnSpPr>
            <p:nvPr/>
          </p:nvCxnSpPr>
          <p:spPr bwMode="auto">
            <a:xfrm flipV="1">
              <a:off x="1518594" y="3683118"/>
              <a:ext cx="1340627" cy="488208"/>
            </a:xfrm>
            <a:prstGeom prst="line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직선 연결선 16"/>
            <p:cNvCxnSpPr>
              <a:stCxn id="11" idx="3"/>
            </p:cNvCxnSpPr>
            <p:nvPr/>
          </p:nvCxnSpPr>
          <p:spPr bwMode="auto">
            <a:xfrm flipV="1">
              <a:off x="1518594" y="3804108"/>
              <a:ext cx="1340627" cy="889559"/>
            </a:xfrm>
            <a:prstGeom prst="line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9221" y="3151678"/>
              <a:ext cx="5591831" cy="3210125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864524" y="1852236"/>
              <a:ext cx="1812391" cy="551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Devices</a:t>
              </a:r>
              <a:endParaRPr lang="ko-KR" altLang="en-US" sz="1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10775" y="1852234"/>
              <a:ext cx="1420076" cy="551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EMA</a:t>
              </a:r>
              <a:endParaRPr lang="en-US" altLang="ko-KR" sz="1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69821" y="1713735"/>
              <a:ext cx="1575069" cy="896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/>
                <a:t>EMS</a:t>
              </a:r>
            </a:p>
            <a:p>
              <a:pPr algn="ctr"/>
              <a:r>
                <a:rPr lang="en-US" altLang="ko-KR" sz="1000"/>
                <a:t>Server</a:t>
              </a:r>
              <a:endParaRPr lang="ko-KR" altLang="en-US" sz="1000"/>
            </a:p>
          </p:txBody>
        </p:sp>
        <p:sp>
          <p:nvSpPr>
            <p:cNvPr id="23" name="왼쪽 중괄호 22"/>
            <p:cNvSpPr/>
            <p:nvPr/>
          </p:nvSpPr>
          <p:spPr bwMode="auto">
            <a:xfrm rot="5400000">
              <a:off x="4752020" y="872033"/>
              <a:ext cx="288032" cy="3816426"/>
            </a:xfrm>
            <a:prstGeom prst="leftBrace">
              <a:avLst/>
            </a:prstGeom>
            <a:noFill/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4140914"/>
            <a:ext cx="4049608" cy="238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9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1544388"/>
          </a:xfrm>
        </p:spPr>
        <p:txBody>
          <a:bodyPr/>
          <a:lstStyle/>
          <a:p>
            <a:r>
              <a:rPr lang="en-US" altLang="ko-KR" sz="2800" b="1" dirty="0" smtClean="0">
                <a:latin typeface="+mj-lt"/>
                <a:ea typeface="+mj-ea"/>
              </a:rPr>
              <a:t>Installation of Python 2.7</a:t>
            </a:r>
          </a:p>
          <a:p>
            <a:pPr marL="0" indent="0">
              <a:buNone/>
            </a:pPr>
            <a:r>
              <a:rPr lang="en-US" altLang="ko-KR" dirty="0">
                <a:latin typeface="+mj-lt"/>
                <a:ea typeface="+mj-ea"/>
              </a:rPr>
              <a:t>	</a:t>
            </a:r>
            <a:r>
              <a:rPr lang="en-US" altLang="ko-KR" dirty="0" err="1" smtClean="0">
                <a:latin typeface="+mj-lt"/>
                <a:ea typeface="+mj-ea"/>
              </a:rPr>
              <a:t>mir</a:t>
            </a:r>
            <a:r>
              <a:rPr lang="en-US" altLang="ko-KR" dirty="0" smtClean="0">
                <a:latin typeface="+mj-lt"/>
                <a:ea typeface="+mj-ea"/>
              </a:rPr>
              <a:t>@:~$ </a:t>
            </a:r>
            <a:r>
              <a:rPr lang="en-US" altLang="ko-KR" dirty="0" err="1" smtClean="0">
                <a:latin typeface="+mj-lt"/>
                <a:ea typeface="+mj-ea"/>
              </a:rPr>
              <a:t>sudo</a:t>
            </a:r>
            <a:r>
              <a:rPr lang="en-US" altLang="ko-KR" dirty="0" smtClean="0">
                <a:latin typeface="+mj-lt"/>
                <a:ea typeface="+mj-ea"/>
              </a:rPr>
              <a:t> apt-get update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mir</a:t>
            </a:r>
            <a:r>
              <a:rPr lang="en-US" altLang="ko-KR" dirty="0" smtClean="0"/>
              <a:t>@:~$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python</a:t>
            </a:r>
            <a:endParaRPr lang="en-US" altLang="ko-KR" dirty="0" smtClean="0">
              <a:latin typeface="+mj-lt"/>
              <a:ea typeface="+mj-ea"/>
            </a:endParaRPr>
          </a:p>
          <a:p>
            <a:pPr marL="457200" lvl="1" indent="0">
              <a:buNone/>
            </a:pPr>
            <a:endParaRPr lang="en-US" altLang="ko-KR" dirty="0" smtClean="0">
              <a:latin typeface="+mj-lt"/>
              <a:ea typeface="+mj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/>
              <a:t>7. How </a:t>
            </a:r>
            <a:r>
              <a:rPr lang="en-US" altLang="ko-KR" sz="3200" b="1" dirty="0"/>
              <a:t>to Execute MIR </a:t>
            </a:r>
            <a:r>
              <a:rPr lang="en-US" altLang="ko-KR" sz="3200" b="1" dirty="0" smtClean="0"/>
              <a:t>Program(VTN</a:t>
            </a:r>
            <a:r>
              <a:rPr lang="en-US" altLang="ko-KR" sz="3200" b="1" dirty="0"/>
              <a:t>)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7200" y="4149080"/>
            <a:ext cx="82296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b="1" dirty="0" smtClean="0"/>
              <a:t>Modify Python XML Parser library</a:t>
            </a:r>
            <a:endParaRPr lang="en-US" altLang="ko-KR" sz="2800" b="1" dirty="0"/>
          </a:p>
          <a:p>
            <a:r>
              <a:rPr lang="en-US" altLang="ko-KR" sz="2400" dirty="0"/>
              <a:t>	</a:t>
            </a:r>
            <a:r>
              <a:rPr lang="en-US" altLang="ko-KR" sz="2400" dirty="0" err="1"/>
              <a:t>mir</a:t>
            </a:r>
            <a:r>
              <a:rPr lang="en-US" altLang="ko-KR" sz="2400" dirty="0"/>
              <a:t>@:~$ </a:t>
            </a:r>
            <a:r>
              <a:rPr lang="en-US" altLang="ko-KR" sz="2400" dirty="0" smtClean="0"/>
              <a:t>cd /</a:t>
            </a:r>
            <a:r>
              <a:rPr lang="en-US" altLang="ko-KR" sz="2400" dirty="0" err="1" smtClean="0"/>
              <a:t>usr</a:t>
            </a:r>
            <a:r>
              <a:rPr lang="en-US" altLang="ko-KR" sz="2400" dirty="0" smtClean="0"/>
              <a:t>/lib/python2.7/xml/</a:t>
            </a:r>
            <a:r>
              <a:rPr lang="en-US" altLang="ko-KR" sz="2400" dirty="0" err="1" smtClean="0"/>
              <a:t>etree</a:t>
            </a:r>
            <a:endParaRPr lang="en-US" altLang="ko-KR" sz="2400" dirty="0"/>
          </a:p>
          <a:p>
            <a:r>
              <a:rPr lang="en-US" altLang="ko-KR" sz="2400" dirty="0"/>
              <a:t>	</a:t>
            </a:r>
            <a:r>
              <a:rPr lang="en-US" altLang="ko-KR" sz="2400" dirty="0" err="1"/>
              <a:t>mir</a:t>
            </a:r>
            <a:r>
              <a:rPr lang="en-US" altLang="ko-KR" sz="2400" dirty="0"/>
              <a:t>@:~$ </a:t>
            </a:r>
            <a:r>
              <a:rPr lang="en-US" altLang="ko-KR" sz="2400" dirty="0" err="1" smtClean="0"/>
              <a:t>gedit</a:t>
            </a:r>
            <a:r>
              <a:rPr lang="en-US" altLang="ko-KR" sz="2400" dirty="0" smtClean="0"/>
              <a:t> ElementTree.py</a:t>
            </a:r>
          </a:p>
          <a:p>
            <a:r>
              <a:rPr lang="en-US" altLang="ko-KR" sz="2400" dirty="0"/>
              <a:t>	</a:t>
            </a:r>
            <a:endParaRPr lang="en-US" altLang="ko-KR" sz="2400" dirty="0" smtClean="0"/>
          </a:p>
          <a:p>
            <a:pPr algn="r"/>
            <a:r>
              <a:rPr lang="en-US" altLang="ko-KR" sz="2400" dirty="0"/>
              <a:t>	</a:t>
            </a:r>
            <a:r>
              <a:rPr lang="en-US" altLang="ko-KR" sz="2400" dirty="0" smtClean="0"/>
              <a:t>next Page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69336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/>
              <a:t>8. Experiment </a:t>
            </a:r>
            <a:r>
              <a:rPr lang="en-US" altLang="ko-KR" sz="3200" b="1" dirty="0" err="1" smtClean="0"/>
              <a:t>Testbed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en-US" altLang="ko-KR" sz="3200" b="1" dirty="0" smtClean="0"/>
              <a:t>(</a:t>
            </a:r>
            <a:r>
              <a:rPr lang="en-US" altLang="ko-KR" sz="3200" b="1" dirty="0" smtClean="0"/>
              <a:t>EMS-EMA-</a:t>
            </a:r>
            <a:r>
              <a:rPr lang="en-US" altLang="ko-KR" sz="3200" b="1" dirty="0" err="1" smtClean="0"/>
              <a:t>OpenFMB</a:t>
            </a:r>
            <a:r>
              <a:rPr lang="en-US" altLang="ko-KR" sz="3200" b="1" dirty="0" smtClean="0"/>
              <a:t>)</a:t>
            </a:r>
            <a:endParaRPr lang="en-US" altLang="ko-KR" sz="32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40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864524" y="1713735"/>
            <a:ext cx="7586528" cy="4648068"/>
            <a:chOff x="864524" y="1713735"/>
            <a:chExt cx="7586528" cy="4648068"/>
          </a:xfrm>
        </p:grpSpPr>
        <p:cxnSp>
          <p:nvCxnSpPr>
            <p:cNvPr id="94" name="직선 연결선 93"/>
            <p:cNvCxnSpPr/>
            <p:nvPr/>
          </p:nvCxnSpPr>
          <p:spPr bwMode="auto">
            <a:xfrm>
              <a:off x="1518592" y="2620238"/>
              <a:ext cx="1340628" cy="746282"/>
            </a:xfrm>
            <a:prstGeom prst="line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/>
          </p:nvCxnSpPr>
          <p:spPr bwMode="auto">
            <a:xfrm>
              <a:off x="1518593" y="3151678"/>
              <a:ext cx="1340627" cy="320555"/>
            </a:xfrm>
            <a:prstGeom prst="line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/>
            <p:cNvCxnSpPr/>
            <p:nvPr/>
          </p:nvCxnSpPr>
          <p:spPr bwMode="auto">
            <a:xfrm flipV="1">
              <a:off x="1518594" y="3598593"/>
              <a:ext cx="1340626" cy="106310"/>
            </a:xfrm>
            <a:prstGeom prst="line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/>
            <p:nvPr/>
          </p:nvCxnSpPr>
          <p:spPr bwMode="auto">
            <a:xfrm flipV="1">
              <a:off x="1518594" y="3683118"/>
              <a:ext cx="1340627" cy="488208"/>
            </a:xfrm>
            <a:prstGeom prst="line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9221" y="3151678"/>
              <a:ext cx="5591831" cy="3210125"/>
            </a:xfrm>
            <a:prstGeom prst="rect">
              <a:avLst/>
            </a:prstGeom>
          </p:spPr>
        </p:pic>
        <p:sp>
          <p:nvSpPr>
            <p:cNvPr id="100" name="TextBox 99"/>
            <p:cNvSpPr txBox="1"/>
            <p:nvPr/>
          </p:nvSpPr>
          <p:spPr>
            <a:xfrm>
              <a:off x="864524" y="1852235"/>
              <a:ext cx="117211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OpenFMB</a:t>
              </a:r>
              <a:endParaRPr lang="ko-KR" alt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572000" y="1852234"/>
              <a:ext cx="6976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EMA</a:t>
              </a:r>
              <a:endParaRPr lang="en-US" altLang="ko-KR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663657" y="1713735"/>
              <a:ext cx="78739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/>
                <a:t>EMS</a:t>
              </a:r>
            </a:p>
            <a:p>
              <a:pPr algn="ctr"/>
              <a:r>
                <a:rPr lang="en-US" altLang="ko-KR"/>
                <a:t>Server</a:t>
              </a:r>
              <a:endParaRPr lang="ko-KR" altLang="en-US"/>
            </a:p>
          </p:txBody>
        </p:sp>
        <p:sp>
          <p:nvSpPr>
            <p:cNvPr id="4" name="왼쪽 중괄호 3"/>
            <p:cNvSpPr/>
            <p:nvPr/>
          </p:nvSpPr>
          <p:spPr bwMode="auto">
            <a:xfrm rot="5400000">
              <a:off x="4752020" y="872033"/>
              <a:ext cx="288032" cy="3816426"/>
            </a:xfrm>
            <a:prstGeom prst="leftBrace">
              <a:avLst/>
            </a:prstGeom>
            <a:noFill/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867976" y="2462776"/>
            <a:ext cx="700107" cy="296564"/>
            <a:chOff x="867976" y="2462776"/>
            <a:chExt cx="700107" cy="296564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976" y="2462776"/>
              <a:ext cx="281726" cy="281726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211895" y="2513119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PV</a:t>
              </a:r>
              <a:endParaRPr lang="ko-KR" altLang="en-US" sz="1000" b="1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94216" y="4035823"/>
            <a:ext cx="759925" cy="290273"/>
            <a:chOff x="867976" y="2805484"/>
            <a:chExt cx="759925" cy="290273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67976" y="2805484"/>
              <a:ext cx="272711" cy="284568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1217211" y="2849536"/>
              <a:ext cx="4106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ESS</a:t>
              </a:r>
              <a:endParaRPr lang="ko-KR" altLang="en-US" sz="1000" b="1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53843" y="3011201"/>
            <a:ext cx="1026168" cy="246221"/>
            <a:chOff x="839886" y="3150721"/>
            <a:chExt cx="1026168" cy="246221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9886" y="3159946"/>
              <a:ext cx="387215" cy="19626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208502" y="3150721"/>
              <a:ext cx="6575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err="1" smtClean="0"/>
                <a:t>Recloser</a:t>
              </a:r>
              <a:endParaRPr lang="ko-KR" altLang="en-US" sz="1000" b="1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66502" y="3575694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Resource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56417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CoAP, </a:t>
            </a:r>
            <a:r>
              <a:rPr lang="en-US" altLang="ko-KR" dirty="0" smtClean="0"/>
              <a:t>MQTT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Message </a:t>
            </a:r>
            <a:r>
              <a:rPr lang="en-US" altLang="ko-KR" dirty="0" smtClean="0"/>
              <a:t>Flow(EMS-EMA-</a:t>
            </a:r>
            <a:r>
              <a:rPr lang="en-US" altLang="ko-KR" dirty="0" err="1" smtClean="0"/>
              <a:t>OpenFMB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cxnSp>
        <p:nvCxnSpPr>
          <p:cNvPr id="35" name="직선 연결선 34"/>
          <p:cNvCxnSpPr>
            <a:stCxn id="69" idx="2"/>
          </p:cNvCxnSpPr>
          <p:nvPr/>
        </p:nvCxnSpPr>
        <p:spPr bwMode="auto">
          <a:xfrm>
            <a:off x="1124016" y="2622971"/>
            <a:ext cx="0" cy="3829165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1797072" y="3276073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{FMB} connect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3331782" y="2291318"/>
            <a:ext cx="1010487" cy="338651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EMA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42" name="직선 연결선 41"/>
          <p:cNvCxnSpPr/>
          <p:nvPr/>
        </p:nvCxnSpPr>
        <p:spPr bwMode="auto">
          <a:xfrm>
            <a:off x="3837027" y="2640636"/>
            <a:ext cx="0" cy="3811500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직사각형 47"/>
          <p:cNvSpPr/>
          <p:nvPr/>
        </p:nvSpPr>
        <p:spPr bwMode="auto">
          <a:xfrm>
            <a:off x="6192447" y="2280636"/>
            <a:ext cx="1247073" cy="36000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err="1" smtClean="0">
                <a:latin typeface="Times New Roman" pitchFamily="18" charset="0"/>
                <a:ea typeface="굴림" pitchFamily="50" charset="-127"/>
              </a:rPr>
              <a:t>OpenFMB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618772" y="2284320"/>
            <a:ext cx="1010487" cy="338651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EMS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83" name="직선 화살표 연결선 82"/>
          <p:cNvCxnSpPr/>
          <p:nvPr/>
        </p:nvCxnSpPr>
        <p:spPr bwMode="auto">
          <a:xfrm>
            <a:off x="3837027" y="3035382"/>
            <a:ext cx="300822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84" name="직선 화살표 연결선 83"/>
          <p:cNvCxnSpPr/>
          <p:nvPr/>
        </p:nvCxnSpPr>
        <p:spPr bwMode="auto">
          <a:xfrm>
            <a:off x="1124014" y="3570687"/>
            <a:ext cx="2713011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87" name="직선 화살표 연결선 86"/>
          <p:cNvCxnSpPr/>
          <p:nvPr/>
        </p:nvCxnSpPr>
        <p:spPr bwMode="auto">
          <a:xfrm>
            <a:off x="1124015" y="3806907"/>
            <a:ext cx="2713011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직선 화살표 연결선 87"/>
          <p:cNvCxnSpPr/>
          <p:nvPr/>
        </p:nvCxnSpPr>
        <p:spPr bwMode="auto">
          <a:xfrm>
            <a:off x="3837026" y="3286842"/>
            <a:ext cx="3008223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4534954" y="2736139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{FMB} connect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940951" y="3544261"/>
            <a:ext cx="1079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Connect </a:t>
            </a:r>
            <a:r>
              <a:rPr lang="en-US" altLang="ko-KR" sz="1400" dirty="0" err="1" smtClean="0"/>
              <a:t>ack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666398" y="3015716"/>
            <a:ext cx="1079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Connect </a:t>
            </a:r>
            <a:r>
              <a:rPr lang="en-US" altLang="ko-KR" sz="1400" dirty="0" err="1" smtClean="0"/>
              <a:t>ack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957371" y="4273351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{FMB} </a:t>
            </a:r>
            <a:r>
              <a:rPr lang="en-US" altLang="ko-KR" sz="1400" dirty="0" err="1"/>
              <a:t>init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02" name="직선 화살표 연결선 101"/>
          <p:cNvCxnSpPr/>
          <p:nvPr/>
        </p:nvCxnSpPr>
        <p:spPr bwMode="auto">
          <a:xfrm>
            <a:off x="3837026" y="4384354"/>
            <a:ext cx="3008223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09" name="직선 화살표 연결선 108"/>
          <p:cNvCxnSpPr/>
          <p:nvPr/>
        </p:nvCxnSpPr>
        <p:spPr bwMode="auto">
          <a:xfrm>
            <a:off x="1124013" y="4567965"/>
            <a:ext cx="2713011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12" name="TextBox 111"/>
          <p:cNvSpPr txBox="1"/>
          <p:nvPr/>
        </p:nvSpPr>
        <p:spPr>
          <a:xfrm>
            <a:off x="4695254" y="4085111"/>
            <a:ext cx="102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{FMB} </a:t>
            </a:r>
            <a:r>
              <a:rPr lang="en-US" altLang="ko-KR" sz="1400" dirty="0" err="1" smtClean="0"/>
              <a:t>init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108502" y="4784156"/>
            <a:ext cx="737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{FMB}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16" name="직선 화살표 연결선 115"/>
          <p:cNvCxnSpPr/>
          <p:nvPr/>
        </p:nvCxnSpPr>
        <p:spPr bwMode="auto">
          <a:xfrm>
            <a:off x="3847406" y="4922959"/>
            <a:ext cx="2997843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17" name="직선 화살표 연결선 116"/>
          <p:cNvCxnSpPr/>
          <p:nvPr/>
        </p:nvCxnSpPr>
        <p:spPr bwMode="auto">
          <a:xfrm>
            <a:off x="1133279" y="5078770"/>
            <a:ext cx="2713011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18" name="TextBox 117"/>
          <p:cNvSpPr txBox="1"/>
          <p:nvPr/>
        </p:nvSpPr>
        <p:spPr>
          <a:xfrm>
            <a:off x="4847499" y="4623716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{FMB}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5216349" y="5091933"/>
            <a:ext cx="0" cy="21613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/>
          <p:nvPr/>
        </p:nvCxnSpPr>
        <p:spPr bwMode="auto">
          <a:xfrm>
            <a:off x="2517421" y="5229093"/>
            <a:ext cx="0" cy="21613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화살표 연결선 55"/>
          <p:cNvCxnSpPr/>
          <p:nvPr/>
        </p:nvCxnSpPr>
        <p:spPr bwMode="auto">
          <a:xfrm>
            <a:off x="1120698" y="6145173"/>
            <a:ext cx="2713305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58" name="직선 연결선 57"/>
          <p:cNvCxnSpPr/>
          <p:nvPr/>
        </p:nvCxnSpPr>
        <p:spPr bwMode="auto">
          <a:xfrm>
            <a:off x="6845249" y="2640636"/>
            <a:ext cx="0" cy="3811500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7728551" y="1543504"/>
            <a:ext cx="1027845" cy="28931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**Notice**</a:t>
            </a:r>
          </a:p>
          <a:p>
            <a:r>
              <a:rPr lang="en-US" altLang="ko-KR" sz="1300" b="1" dirty="0" err="1" smtClean="0"/>
              <a:t>Recloser</a:t>
            </a:r>
            <a:endParaRPr lang="en-US" altLang="ko-KR" sz="1300" b="1" dirty="0" smtClean="0"/>
          </a:p>
          <a:p>
            <a:r>
              <a:rPr lang="en-US" altLang="ko-KR" sz="1300" b="1" dirty="0" smtClean="0"/>
              <a:t>ESS</a:t>
            </a:r>
          </a:p>
          <a:p>
            <a:r>
              <a:rPr lang="en-US" altLang="ko-KR" sz="1300" b="1" dirty="0" smtClean="0"/>
              <a:t>PV</a:t>
            </a:r>
          </a:p>
          <a:p>
            <a:r>
              <a:rPr lang="en-US" altLang="ko-KR" sz="1300" b="1" dirty="0" smtClean="0"/>
              <a:t>Resource</a:t>
            </a:r>
          </a:p>
          <a:p>
            <a:endParaRPr lang="en-US" altLang="ko-KR" sz="1300" b="1" dirty="0"/>
          </a:p>
          <a:p>
            <a:r>
              <a:rPr lang="en-US" altLang="ko-KR" sz="1300" b="1" dirty="0" smtClean="0"/>
              <a:t>{FMB}</a:t>
            </a:r>
            <a:r>
              <a:rPr lang="ko-KR" altLang="en-US" sz="1300" b="1" dirty="0" smtClean="0"/>
              <a:t>의</a:t>
            </a:r>
            <a:endParaRPr lang="en-US" altLang="ko-KR" sz="1300" b="1" dirty="0" smtClean="0"/>
          </a:p>
          <a:p>
            <a:r>
              <a:rPr lang="ko-KR" altLang="en-US" sz="1300" b="1" dirty="0" smtClean="0"/>
              <a:t>의미는</a:t>
            </a:r>
            <a:endParaRPr lang="en-US" altLang="ko-KR" sz="1300" b="1" dirty="0" smtClean="0"/>
          </a:p>
          <a:p>
            <a:r>
              <a:rPr lang="ko-KR" altLang="en-US" sz="1300" b="1" dirty="0" smtClean="0"/>
              <a:t>상위 </a:t>
            </a:r>
            <a:r>
              <a:rPr lang="en-US" altLang="ko-KR" sz="1300" b="1" dirty="0" smtClean="0"/>
              <a:t>4</a:t>
            </a:r>
            <a:r>
              <a:rPr lang="ko-KR" altLang="en-US" sz="1300" b="1" dirty="0" smtClean="0"/>
              <a:t>개</a:t>
            </a:r>
            <a:endParaRPr lang="en-US" altLang="ko-KR" sz="1300" b="1" dirty="0" smtClean="0"/>
          </a:p>
          <a:p>
            <a:r>
              <a:rPr lang="ko-KR" altLang="en-US" sz="1300" b="1" dirty="0" smtClean="0"/>
              <a:t>항목을 </a:t>
            </a:r>
            <a:endParaRPr lang="en-US" altLang="ko-KR" sz="1300" b="1" dirty="0" smtClean="0"/>
          </a:p>
          <a:p>
            <a:r>
              <a:rPr lang="ko-KR" altLang="en-US" sz="1300" b="1" dirty="0" smtClean="0"/>
              <a:t>통합한 것</a:t>
            </a:r>
            <a:endParaRPr lang="en-US" altLang="ko-KR" sz="1300" b="1" dirty="0" smtClean="0"/>
          </a:p>
          <a:p>
            <a:endParaRPr lang="en-US" altLang="ko-KR" sz="1300" b="1" dirty="0"/>
          </a:p>
          <a:p>
            <a:r>
              <a:rPr lang="en-US" altLang="ko-KR" sz="1300" b="1" dirty="0" smtClean="0"/>
              <a:t>e.g.</a:t>
            </a:r>
          </a:p>
          <a:p>
            <a:r>
              <a:rPr lang="en-US" altLang="ko-KR" sz="1300" b="1" dirty="0" err="1" smtClean="0"/>
              <a:t>ESSconnect</a:t>
            </a:r>
            <a:endParaRPr lang="en-US" altLang="ko-KR" sz="1300" b="1" dirty="0" smtClean="0"/>
          </a:p>
        </p:txBody>
      </p:sp>
      <p:cxnSp>
        <p:nvCxnSpPr>
          <p:cNvPr id="62" name="직선 화살표 연결선 61"/>
          <p:cNvCxnSpPr/>
          <p:nvPr/>
        </p:nvCxnSpPr>
        <p:spPr bwMode="auto">
          <a:xfrm>
            <a:off x="1133279" y="6415584"/>
            <a:ext cx="2713305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직선 화살표 연결선 62"/>
          <p:cNvCxnSpPr/>
          <p:nvPr/>
        </p:nvCxnSpPr>
        <p:spPr bwMode="auto">
          <a:xfrm>
            <a:off x="3846290" y="5589240"/>
            <a:ext cx="2985553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64" name="직선 화살표 연결선 63"/>
          <p:cNvCxnSpPr/>
          <p:nvPr/>
        </p:nvCxnSpPr>
        <p:spPr bwMode="auto">
          <a:xfrm>
            <a:off x="3859696" y="5949280"/>
            <a:ext cx="2985553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4499992" y="5321932"/>
            <a:ext cx="15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{FMB} disconnect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651474" y="5601509"/>
            <a:ext cx="1249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disconnect </a:t>
            </a:r>
            <a:r>
              <a:rPr lang="en-US" altLang="ko-KR" sz="1400" dirty="0" err="1" smtClean="0"/>
              <a:t>ack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700631" y="5828230"/>
            <a:ext cx="15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{FMB} disconnect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852113" y="6107807"/>
            <a:ext cx="1249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disconnect </a:t>
            </a:r>
            <a:r>
              <a:rPr lang="en-US" altLang="ko-KR" sz="1400" dirty="0" err="1" smtClean="0"/>
              <a:t>ack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9" name="왼쪽 중괄호 18"/>
          <p:cNvSpPr/>
          <p:nvPr/>
        </p:nvSpPr>
        <p:spPr bwMode="auto">
          <a:xfrm>
            <a:off x="755576" y="4005064"/>
            <a:ext cx="288032" cy="1440160"/>
          </a:xfrm>
          <a:prstGeom prst="leftBrace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135" y="425438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Status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4922" y="5637431"/>
            <a:ext cx="46965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OPEN FMB</a:t>
            </a:r>
            <a:r>
              <a:rPr lang="ko-KR" altLang="en-US" b="1" dirty="0" smtClean="0">
                <a:solidFill>
                  <a:srgbClr val="C00000"/>
                </a:solidFill>
              </a:rPr>
              <a:t>는 </a:t>
            </a:r>
            <a:r>
              <a:rPr lang="en-US" altLang="ko-KR" b="1" dirty="0" smtClean="0">
                <a:solidFill>
                  <a:srgbClr val="C00000"/>
                </a:solidFill>
              </a:rPr>
              <a:t>MQTT </a:t>
            </a:r>
            <a:r>
              <a:rPr lang="ko-KR" altLang="en-US" b="1" dirty="0" smtClean="0">
                <a:solidFill>
                  <a:srgbClr val="C00000"/>
                </a:solidFill>
              </a:rPr>
              <a:t>기반이기 때문에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r>
              <a:rPr lang="ko-KR" altLang="en-US" b="1" dirty="0" smtClean="0">
                <a:solidFill>
                  <a:srgbClr val="C00000"/>
                </a:solidFill>
              </a:rPr>
              <a:t>현재는 </a:t>
            </a:r>
            <a:r>
              <a:rPr lang="en-US" altLang="ko-KR" b="1" dirty="0" smtClean="0">
                <a:solidFill>
                  <a:srgbClr val="C00000"/>
                </a:solidFill>
              </a:rPr>
              <a:t>MQTT</a:t>
            </a:r>
            <a:r>
              <a:rPr lang="ko-KR" altLang="en-US" b="1" dirty="0" smtClean="0">
                <a:solidFill>
                  <a:srgbClr val="C00000"/>
                </a:solidFill>
              </a:rPr>
              <a:t>만 구현되어있다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(EMS </a:t>
            </a:r>
            <a:r>
              <a:rPr lang="ko-KR" altLang="en-US" b="1" dirty="0" smtClean="0">
                <a:solidFill>
                  <a:srgbClr val="C00000"/>
                </a:solidFill>
              </a:rPr>
              <a:t>소스 내에는 </a:t>
            </a:r>
            <a:r>
              <a:rPr lang="en-US" altLang="ko-KR" b="1" dirty="0" smtClean="0">
                <a:solidFill>
                  <a:srgbClr val="C00000"/>
                </a:solidFill>
              </a:rPr>
              <a:t>CoAP </a:t>
            </a:r>
            <a:r>
              <a:rPr lang="ko-KR" altLang="en-US" b="1" dirty="0" smtClean="0">
                <a:solidFill>
                  <a:srgbClr val="C00000"/>
                </a:solidFill>
              </a:rPr>
              <a:t>도 포함되어 있지만 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r>
              <a:rPr lang="ko-KR" altLang="en-US" b="1" dirty="0" smtClean="0">
                <a:solidFill>
                  <a:srgbClr val="C00000"/>
                </a:solidFill>
              </a:rPr>
              <a:t>실제 </a:t>
            </a:r>
            <a:r>
              <a:rPr lang="en-US" altLang="ko-KR" b="1" dirty="0" smtClean="0">
                <a:solidFill>
                  <a:srgbClr val="C00000"/>
                </a:solidFill>
              </a:rPr>
              <a:t>EMA</a:t>
            </a:r>
            <a:r>
              <a:rPr lang="ko-KR" altLang="en-US" b="1" dirty="0" smtClean="0">
                <a:solidFill>
                  <a:srgbClr val="C00000"/>
                </a:solidFill>
              </a:rPr>
              <a:t>와 연동 테스트를 해보진 않았음</a:t>
            </a:r>
            <a:r>
              <a:rPr lang="en-US" altLang="ko-KR" b="1" dirty="0" smtClean="0">
                <a:solidFill>
                  <a:srgbClr val="C00000"/>
                </a:solidFill>
              </a:rPr>
              <a:t>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2195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836537"/>
              </p:ext>
            </p:extLst>
          </p:nvPr>
        </p:nvGraphicFramePr>
        <p:xfrm>
          <a:off x="580767" y="1300745"/>
          <a:ext cx="8229599" cy="5501422"/>
        </p:xfrm>
        <a:graphic>
          <a:graphicData uri="http://schemas.openxmlformats.org/drawingml/2006/table">
            <a:tbl>
              <a:tblPr firstRow="1" firstCol="1" bandRow="1"/>
              <a:tblGrid>
                <a:gridCol w="9493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156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86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43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4866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43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4866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11971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768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항목 번호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시험 일자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 험 자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박헌일</a:t>
                      </a:r>
                      <a:r>
                        <a:rPr lang="en-US" altLang="ko-KR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박현진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21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대 항 목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중 항 목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소 항 목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3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목 적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989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시험 절차</a:t>
                      </a:r>
                      <a:endParaRPr lang="en-US" alt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ko-KR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시험 절차 또는 방법 작성</a:t>
                      </a:r>
                      <a:r>
                        <a:rPr lang="en-US" altLang="ko-KR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EMA 1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 실행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 marL="228600" indent="-2286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EMS 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실행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(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재실행 필요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228600" indent="-2286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EMA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에서 </a:t>
                      </a:r>
                      <a:r>
                        <a:rPr lang="en-US" altLang="ko-KR" sz="11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tcpdump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시작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1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tcpdump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-</a:t>
                      </a:r>
                      <a:r>
                        <a:rPr lang="en-US" altLang="ko-KR" sz="11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1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br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-wan -</a:t>
                      </a:r>
                      <a:r>
                        <a:rPr lang="en-US" altLang="ko-KR" sz="11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vvv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port 5683 -w ~/</a:t>
                      </a:r>
                      <a:r>
                        <a:rPr lang="en-US" altLang="ko-KR" sz="11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test.pcap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100" b="1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패킷</a:t>
                      </a:r>
                      <a:r>
                        <a:rPr lang="ko-KR" altLang="en-US" sz="11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b="1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캡쳐</a:t>
                      </a:r>
                      <a:r>
                        <a:rPr lang="ko-KR" altLang="en-US" sz="1100" b="1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예시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228600" indent="-2286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EMA 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동시에 작동</a:t>
                      </a:r>
                    </a:p>
                    <a:p>
                      <a:pPr marL="228600" indent="-2286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1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OpenFMB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모듈 실행</a:t>
                      </a:r>
                      <a:endParaRPr lang="en-US" altLang="ko-KR" sz="11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228600" indent="-2286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약 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초간 대기</a:t>
                      </a:r>
                      <a:endParaRPr lang="en-US" altLang="ko-KR" sz="11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228600" indent="-2286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수신되는 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FMB</a:t>
                      </a:r>
                      <a:r>
                        <a:rPr lang="en-US" altLang="ko-KR" sz="11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모듈들의 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EMS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에서 확인</a:t>
                      </a:r>
                    </a:p>
                    <a:p>
                      <a:pPr marL="228600" indent="-2286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1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OpenFMB</a:t>
                      </a:r>
                      <a:r>
                        <a:rPr lang="en-US" altLang="ko-KR" sz="11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종료 및 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EMA</a:t>
                      </a:r>
                      <a:r>
                        <a:rPr lang="en-US" altLang="ko-KR" sz="11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종류 후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Disconnect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확인 </a:t>
                      </a:r>
                    </a:p>
                    <a:p>
                      <a:pPr marL="228600" indent="-2286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1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Tcpdump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Packet</a:t>
                      </a:r>
                      <a:r>
                        <a:rPr lang="en-US" altLang="ko-KR" sz="11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Capturing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종료</a:t>
                      </a: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900"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판정</a:t>
                      </a:r>
                      <a:r>
                        <a:rPr lang="en-US" alt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측정</a:t>
                      </a:r>
                      <a:r>
                        <a:rPr lang="en-US" alt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alt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기준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시험 구성</a:t>
                      </a: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시험 구성도 및 관련 명령어 작성</a:t>
                      </a: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58779">
                <a:tc gridSpan="4"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ko-KR" sz="1100" kern="100" baseline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686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판정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비고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제목 2"/>
          <p:cNvSpPr txBox="1">
            <a:spLocks/>
          </p:cNvSpPr>
          <p:nvPr/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r>
              <a:rPr lang="en-US" altLang="ko-KR" b="1" dirty="0"/>
              <a:t>8. </a:t>
            </a:r>
            <a:r>
              <a:rPr lang="en-US" altLang="ko-KR" b="1" kern="0" dirty="0" smtClean="0"/>
              <a:t>Experiment </a:t>
            </a:r>
            <a:r>
              <a:rPr lang="en-US" altLang="ko-KR" b="1" kern="0" dirty="0" smtClean="0"/>
              <a:t>Procedure</a:t>
            </a:r>
            <a:endParaRPr lang="ko-KR" altLang="en-US" b="1" kern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4137631"/>
            <a:ext cx="3744416" cy="24134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1560" y="4149080"/>
            <a:ext cx="39356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C00000"/>
                </a:solidFill>
              </a:rPr>
              <a:t>OpenFMB</a:t>
            </a:r>
            <a:r>
              <a:rPr lang="ko-KR" altLang="en-US" dirty="0" smtClean="0">
                <a:solidFill>
                  <a:srgbClr val="C00000"/>
                </a:solidFill>
              </a:rPr>
              <a:t>와 </a:t>
            </a:r>
            <a:r>
              <a:rPr lang="en-US" altLang="ko-KR" dirty="0" smtClean="0">
                <a:solidFill>
                  <a:srgbClr val="C00000"/>
                </a:solidFill>
              </a:rPr>
              <a:t>Smart Meter</a:t>
            </a:r>
            <a:r>
              <a:rPr lang="ko-KR" altLang="en-US" dirty="0" smtClean="0">
                <a:solidFill>
                  <a:srgbClr val="C00000"/>
                </a:solidFill>
              </a:rPr>
              <a:t>는 최근에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>
                <a:solidFill>
                  <a:srgbClr val="C00000"/>
                </a:solidFill>
              </a:rPr>
              <a:t>연동된 부분이기 때문에 실험에 대한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>
                <a:solidFill>
                  <a:srgbClr val="C00000"/>
                </a:solidFill>
              </a:rPr>
              <a:t>판정 기준이 존재하지 않는다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rgbClr val="C00000"/>
                </a:solidFill>
              </a:rPr>
              <a:t>그러므로 현재 상황에서는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smtClean="0">
                <a:solidFill>
                  <a:srgbClr val="C00000"/>
                </a:solidFill>
              </a:rPr>
              <a:t>EMS </a:t>
            </a:r>
            <a:r>
              <a:rPr lang="ko-KR" altLang="en-US" dirty="0" smtClean="0">
                <a:solidFill>
                  <a:srgbClr val="C00000"/>
                </a:solidFill>
              </a:rPr>
              <a:t>와 </a:t>
            </a:r>
            <a:r>
              <a:rPr lang="en-US" altLang="ko-KR" dirty="0" err="1" smtClean="0">
                <a:solidFill>
                  <a:srgbClr val="C00000"/>
                </a:solidFill>
              </a:rPr>
              <a:t>OpenFMB</a:t>
            </a:r>
            <a:r>
              <a:rPr lang="ko-KR" altLang="en-US" dirty="0" smtClean="0">
                <a:solidFill>
                  <a:srgbClr val="C00000"/>
                </a:solidFill>
              </a:rPr>
              <a:t>를 연동하는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>
                <a:solidFill>
                  <a:srgbClr val="C00000"/>
                </a:solidFill>
              </a:rPr>
              <a:t>부분 까지만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>
                <a:solidFill>
                  <a:srgbClr val="C00000"/>
                </a:solidFill>
              </a:rPr>
              <a:t>실험을 할 수 있다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47177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435280" cy="838200"/>
          </a:xfrm>
        </p:spPr>
        <p:txBody>
          <a:bodyPr/>
          <a:lstStyle/>
          <a:p>
            <a:r>
              <a:rPr lang="en-US" altLang="ko-KR" sz="3200" b="1" dirty="0"/>
              <a:t>8. Experiment </a:t>
            </a:r>
            <a:r>
              <a:rPr lang="en-US" altLang="ko-KR" sz="3200" b="1" dirty="0" err="1" smtClean="0"/>
              <a:t>Testbed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en-US" altLang="ko-KR" sz="3200" b="1" dirty="0" smtClean="0"/>
              <a:t>(</a:t>
            </a:r>
            <a:r>
              <a:rPr lang="en-US" altLang="ko-KR" sz="3200" b="1" dirty="0" smtClean="0"/>
              <a:t>EMS-EMA-Smart Meter)</a:t>
            </a:r>
            <a:endParaRPr lang="en-US" altLang="ko-KR" sz="32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43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859221" y="1713735"/>
            <a:ext cx="5591831" cy="4648068"/>
            <a:chOff x="2859221" y="1713735"/>
            <a:chExt cx="5591831" cy="4648068"/>
          </a:xfrm>
        </p:grpSpPr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9221" y="3151678"/>
              <a:ext cx="5591831" cy="3210125"/>
            </a:xfrm>
            <a:prstGeom prst="rect">
              <a:avLst/>
            </a:prstGeom>
          </p:spPr>
        </p:pic>
        <p:sp>
          <p:nvSpPr>
            <p:cNvPr id="101" name="TextBox 100"/>
            <p:cNvSpPr txBox="1"/>
            <p:nvPr/>
          </p:nvSpPr>
          <p:spPr>
            <a:xfrm>
              <a:off x="4572000" y="1852234"/>
              <a:ext cx="6976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EMA</a:t>
              </a:r>
              <a:endParaRPr lang="en-US" altLang="ko-KR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663657" y="1713735"/>
              <a:ext cx="78739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/>
                <a:t>EMS</a:t>
              </a:r>
            </a:p>
            <a:p>
              <a:pPr algn="ctr"/>
              <a:r>
                <a:rPr lang="en-US" altLang="ko-KR"/>
                <a:t>Server</a:t>
              </a:r>
              <a:endParaRPr lang="ko-KR" altLang="en-US"/>
            </a:p>
          </p:txBody>
        </p:sp>
        <p:sp>
          <p:nvSpPr>
            <p:cNvPr id="4" name="왼쪽 중괄호 3"/>
            <p:cNvSpPr/>
            <p:nvPr/>
          </p:nvSpPr>
          <p:spPr bwMode="auto">
            <a:xfrm rot="5400000">
              <a:off x="4752020" y="872033"/>
              <a:ext cx="288032" cy="3816426"/>
            </a:xfrm>
            <a:prstGeom prst="leftBrace">
              <a:avLst/>
            </a:prstGeom>
            <a:noFill/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 bwMode="auto">
          <a:xfrm>
            <a:off x="91258" y="5229200"/>
            <a:ext cx="601691" cy="3600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Device</a:t>
            </a:r>
            <a:endParaRPr kumimoji="0" lang="ko-KR" alt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79513" y="2996952"/>
            <a:ext cx="934094" cy="9196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 smtClean="0">
                <a:latin typeface="Times New Roman" pitchFamily="18" charset="0"/>
                <a:ea typeface="굴림" pitchFamily="50" charset="-127"/>
              </a:rPr>
              <a:t>Smart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 smtClean="0">
                <a:latin typeface="Times New Roman" pitchFamily="18" charset="0"/>
                <a:ea typeface="굴림" pitchFamily="50" charset="-127"/>
              </a:rPr>
              <a:t>Meter</a:t>
            </a:r>
            <a:endParaRPr kumimoji="0" lang="ko-KR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43658" y="5381600"/>
            <a:ext cx="601691" cy="3600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Device</a:t>
            </a:r>
            <a:endParaRPr kumimoji="0" lang="ko-KR" alt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96058" y="5534000"/>
            <a:ext cx="601691" cy="3600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Device</a:t>
            </a:r>
            <a:endParaRPr kumimoji="0" lang="ko-KR" alt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548458" y="5686400"/>
            <a:ext cx="601691" cy="3600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Device</a:t>
            </a:r>
            <a:endParaRPr kumimoji="0" lang="ko-KR" alt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700858" y="5838800"/>
            <a:ext cx="601691" cy="3600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Device</a:t>
            </a:r>
            <a:endParaRPr kumimoji="0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1763688" y="1852233"/>
            <a:ext cx="686979" cy="45095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DCU</a:t>
            </a:r>
            <a:endParaRPr kumimoji="0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 bwMode="auto">
          <a:xfrm flipV="1">
            <a:off x="692949" y="4005064"/>
            <a:ext cx="0" cy="936104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직선 화살표 연결선 37"/>
          <p:cNvCxnSpPr/>
          <p:nvPr/>
        </p:nvCxnSpPr>
        <p:spPr bwMode="auto">
          <a:xfrm>
            <a:off x="1259632" y="3501008"/>
            <a:ext cx="360040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직선 화살표 연결선 39"/>
          <p:cNvCxnSpPr/>
          <p:nvPr/>
        </p:nvCxnSpPr>
        <p:spPr bwMode="auto">
          <a:xfrm>
            <a:off x="2555776" y="2060848"/>
            <a:ext cx="1977317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직선 화살표 연결선 48"/>
          <p:cNvCxnSpPr/>
          <p:nvPr/>
        </p:nvCxnSpPr>
        <p:spPr bwMode="auto">
          <a:xfrm>
            <a:off x="5436096" y="2060848"/>
            <a:ext cx="1977317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162909" y="4931722"/>
            <a:ext cx="924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TCP Client</a:t>
            </a:r>
            <a:endParaRPr lang="ko-KR" altLang="en-US" sz="1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5292" y="2680501"/>
            <a:ext cx="1439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/>
              <a:t>Cosem</a:t>
            </a:r>
            <a:r>
              <a:rPr lang="en-US" altLang="ko-KR" sz="1200" b="1" dirty="0" smtClean="0"/>
              <a:t> TCP Server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387268" y="1512095"/>
            <a:ext cx="1404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/>
              <a:t>Cosem</a:t>
            </a:r>
            <a:r>
              <a:rPr lang="en-US" altLang="ko-KR" sz="1200" b="1" dirty="0" smtClean="0"/>
              <a:t> TCP Client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139952" y="1506403"/>
            <a:ext cx="1524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MQTT/CoAP Client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94414" y="1436736"/>
            <a:ext cx="1598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MQTT/CoAP Server</a:t>
            </a:r>
          </a:p>
        </p:txBody>
      </p:sp>
    </p:spTree>
    <p:extLst>
      <p:ext uri="{BB962C8B-B14F-4D97-AF65-F5344CB8AC3E}">
        <p14:creationId xmlns:p14="http://schemas.microsoft.com/office/powerpoint/2010/main" val="300558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CoAP, </a:t>
            </a:r>
            <a:r>
              <a:rPr lang="en-US" altLang="ko-KR" dirty="0" smtClean="0"/>
              <a:t>MQTT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63272" cy="838200"/>
          </a:xfrm>
        </p:spPr>
        <p:txBody>
          <a:bodyPr/>
          <a:lstStyle/>
          <a:p>
            <a:r>
              <a:rPr lang="en-US" altLang="ko-KR" sz="3200" b="1" dirty="0"/>
              <a:t>8. </a:t>
            </a:r>
            <a:r>
              <a:rPr lang="en-US" altLang="ko-KR" sz="2900" b="1" dirty="0" smtClean="0"/>
              <a:t>Message </a:t>
            </a:r>
            <a:r>
              <a:rPr lang="en-US" altLang="ko-KR" sz="2900" b="1" dirty="0" smtClean="0"/>
              <a:t>Flow(EMS-EMA-DCU-Smart Meter-Device)</a:t>
            </a:r>
            <a:endParaRPr lang="en-US" altLang="ko-KR" sz="2900" b="1" dirty="0"/>
          </a:p>
        </p:txBody>
      </p:sp>
      <p:cxnSp>
        <p:nvCxnSpPr>
          <p:cNvPr id="35" name="직선 연결선 34"/>
          <p:cNvCxnSpPr>
            <a:stCxn id="69" idx="2"/>
          </p:cNvCxnSpPr>
          <p:nvPr/>
        </p:nvCxnSpPr>
        <p:spPr bwMode="auto">
          <a:xfrm>
            <a:off x="1022062" y="2622971"/>
            <a:ext cx="0" cy="3829165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직선 연결선 35"/>
          <p:cNvCxnSpPr>
            <a:stCxn id="48" idx="2"/>
          </p:cNvCxnSpPr>
          <p:nvPr/>
        </p:nvCxnSpPr>
        <p:spPr bwMode="auto">
          <a:xfrm>
            <a:off x="5506917" y="2630138"/>
            <a:ext cx="1" cy="3821998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1457000" y="5137447"/>
            <a:ext cx="1239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Active_energy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2673573" y="2291318"/>
            <a:ext cx="1010487" cy="338651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latin typeface="Times New Roman" pitchFamily="18" charset="0"/>
                <a:ea typeface="굴림" pitchFamily="50" charset="-127"/>
              </a:rPr>
              <a:t>EMA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42" name="직선 연결선 41"/>
          <p:cNvCxnSpPr/>
          <p:nvPr/>
        </p:nvCxnSpPr>
        <p:spPr bwMode="auto">
          <a:xfrm>
            <a:off x="3178818" y="2640636"/>
            <a:ext cx="0" cy="3811500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직사각형 47"/>
          <p:cNvSpPr/>
          <p:nvPr/>
        </p:nvSpPr>
        <p:spPr bwMode="auto">
          <a:xfrm>
            <a:off x="5001673" y="2270138"/>
            <a:ext cx="1010487" cy="36000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DCU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516818" y="2284320"/>
            <a:ext cx="1010487" cy="338651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Times New Roman" pitchFamily="18" charset="0"/>
                <a:ea typeface="굴림" pitchFamily="50" charset="-127"/>
              </a:rPr>
              <a:t>EMS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84" name="직선 화살표 연결선 83"/>
          <p:cNvCxnSpPr/>
          <p:nvPr/>
        </p:nvCxnSpPr>
        <p:spPr bwMode="auto">
          <a:xfrm>
            <a:off x="1030468" y="5432061"/>
            <a:ext cx="215675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58" name="직사각형 57"/>
          <p:cNvSpPr/>
          <p:nvPr/>
        </p:nvSpPr>
        <p:spPr bwMode="auto">
          <a:xfrm>
            <a:off x="6588224" y="2262971"/>
            <a:ext cx="1010487" cy="36000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 smtClean="0">
                <a:latin typeface="Times New Roman" pitchFamily="18" charset="0"/>
                <a:ea typeface="굴림" pitchFamily="50" charset="-127"/>
              </a:rPr>
              <a:t>Smart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Meter</a:t>
            </a:r>
            <a:endParaRPr kumimoji="0" lang="ko-KR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8098017" y="2262971"/>
            <a:ext cx="1010487" cy="36000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Device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62" name="직선 연결선 61"/>
          <p:cNvCxnSpPr/>
          <p:nvPr/>
        </p:nvCxnSpPr>
        <p:spPr bwMode="auto">
          <a:xfrm>
            <a:off x="7080788" y="2630138"/>
            <a:ext cx="1" cy="3821998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직선 연결선 62"/>
          <p:cNvCxnSpPr/>
          <p:nvPr/>
        </p:nvCxnSpPr>
        <p:spPr bwMode="auto">
          <a:xfrm>
            <a:off x="8654659" y="2622971"/>
            <a:ext cx="1" cy="3821998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화살표 연결선 64"/>
          <p:cNvCxnSpPr/>
          <p:nvPr/>
        </p:nvCxnSpPr>
        <p:spPr bwMode="auto">
          <a:xfrm>
            <a:off x="7090764" y="3702078"/>
            <a:ext cx="1563895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7316064" y="3409255"/>
            <a:ext cx="1186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Metering Info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67" name="직선 화살표 연결선 66"/>
          <p:cNvCxnSpPr/>
          <p:nvPr/>
        </p:nvCxnSpPr>
        <p:spPr bwMode="auto">
          <a:xfrm>
            <a:off x="5540412" y="4075855"/>
            <a:ext cx="1508236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5752390" y="3768078"/>
            <a:ext cx="1189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active_energy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70" name="직선 화살표 연결선 69"/>
          <p:cNvCxnSpPr/>
          <p:nvPr/>
        </p:nvCxnSpPr>
        <p:spPr bwMode="auto">
          <a:xfrm>
            <a:off x="3213251" y="4562450"/>
            <a:ext cx="230306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3745096" y="4273351"/>
            <a:ext cx="1239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Active_energy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78" name="직선 화살표 연결선 77"/>
          <p:cNvCxnSpPr/>
          <p:nvPr/>
        </p:nvCxnSpPr>
        <p:spPr bwMode="auto">
          <a:xfrm>
            <a:off x="3203848" y="5000013"/>
            <a:ext cx="230306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3791000" y="4710914"/>
            <a:ext cx="1128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Load_energy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528928" y="5569495"/>
            <a:ext cx="1128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Load_energy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81" name="직선 화살표 연결선 80"/>
          <p:cNvCxnSpPr/>
          <p:nvPr/>
        </p:nvCxnSpPr>
        <p:spPr bwMode="auto">
          <a:xfrm>
            <a:off x="1047090" y="5864109"/>
            <a:ext cx="215675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4181388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788496"/>
              </p:ext>
            </p:extLst>
          </p:nvPr>
        </p:nvGraphicFramePr>
        <p:xfrm>
          <a:off x="580767" y="1300745"/>
          <a:ext cx="8229599" cy="5501422"/>
        </p:xfrm>
        <a:graphic>
          <a:graphicData uri="http://schemas.openxmlformats.org/drawingml/2006/table">
            <a:tbl>
              <a:tblPr firstRow="1" firstCol="1" bandRow="1"/>
              <a:tblGrid>
                <a:gridCol w="9493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156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86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43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4866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43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4866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11971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768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항목 번호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시험 일자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 험 자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박헌일</a:t>
                      </a:r>
                      <a:r>
                        <a:rPr lang="en-US" altLang="ko-KR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박현진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21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대 항 목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중 항 목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소 항 목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3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목 적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989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시험 절차</a:t>
                      </a:r>
                      <a:endParaRPr lang="en-US" alt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ko-KR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시험 절차 또는 방법 작성</a:t>
                      </a:r>
                      <a:r>
                        <a:rPr lang="en-US" altLang="ko-KR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End-Device</a:t>
                      </a:r>
                      <a:r>
                        <a:rPr lang="en-US" altLang="ko-KR" sz="11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실행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1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Smart Meter </a:t>
                      </a:r>
                      <a:r>
                        <a:rPr lang="ko-KR" altLang="en-US" sz="11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실행</a:t>
                      </a:r>
                      <a:endParaRPr lang="en-US" altLang="ko-KR" sz="11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228600" indent="-2286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DCU</a:t>
                      </a:r>
                      <a:r>
                        <a:rPr lang="en-US" altLang="ko-KR" sz="11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실행</a:t>
                      </a:r>
                      <a:endParaRPr lang="en-US" altLang="ko-KR" sz="11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228600" indent="-2286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EMA 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실행</a:t>
                      </a:r>
                    </a:p>
                    <a:p>
                      <a:pPr marL="228600" indent="-2286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EMS 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실행</a:t>
                      </a:r>
                      <a:endParaRPr lang="en-US" altLang="ko-KR" sz="11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228600" indent="-2286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약 </a:t>
                      </a:r>
                      <a:r>
                        <a:rPr lang="en-US" alt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alt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초간 대기</a:t>
                      </a:r>
                      <a:endParaRPr lang="en-US" sz="11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228600" indent="-2286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1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indent="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900"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판정</a:t>
                      </a:r>
                      <a:r>
                        <a:rPr lang="en-US" alt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측정</a:t>
                      </a:r>
                      <a:r>
                        <a:rPr lang="en-US" alt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alt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기준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시험 구성</a:t>
                      </a: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시험 구성도 및 관련 명령어 작성</a:t>
                      </a: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58779">
                <a:tc gridSpan="4"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ko-KR" sz="1100" kern="100" baseline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686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판정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비고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937" marR="649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제목 2"/>
          <p:cNvSpPr txBox="1">
            <a:spLocks/>
          </p:cNvSpPr>
          <p:nvPr/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r>
              <a:rPr lang="en-US" altLang="ko-KR" b="1" dirty="0"/>
              <a:t>8. </a:t>
            </a:r>
            <a:r>
              <a:rPr lang="en-US" altLang="ko-KR" b="1" kern="0" dirty="0" smtClean="0"/>
              <a:t>Experiment </a:t>
            </a:r>
            <a:r>
              <a:rPr lang="en-US" altLang="ko-KR" b="1" kern="0" dirty="0" smtClean="0"/>
              <a:t>Procedure</a:t>
            </a:r>
            <a:endParaRPr lang="ko-KR" altLang="en-US" b="1" kern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4221088"/>
            <a:ext cx="3894774" cy="2376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4149080"/>
            <a:ext cx="39356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OpenFMB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Smart Meter</a:t>
            </a:r>
            <a:r>
              <a:rPr lang="ko-KR" altLang="en-US" dirty="0" smtClean="0"/>
              <a:t>는 최근에 </a:t>
            </a:r>
            <a:endParaRPr lang="en-US" altLang="ko-KR" dirty="0" smtClean="0"/>
          </a:p>
          <a:p>
            <a:r>
              <a:rPr lang="ko-KR" altLang="en-US" dirty="0" smtClean="0"/>
              <a:t>연동된 부분이기 때문에 실험에 대한 </a:t>
            </a:r>
            <a:endParaRPr lang="en-US" altLang="ko-KR" dirty="0" smtClean="0"/>
          </a:p>
          <a:p>
            <a:r>
              <a:rPr lang="ko-KR" altLang="en-US" dirty="0" smtClean="0"/>
              <a:t>판정 기준이 존재하지 않는다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그러므로 현재 상황에서는 </a:t>
            </a:r>
            <a:endParaRPr lang="en-US" altLang="ko-KR" dirty="0" smtClean="0"/>
          </a:p>
          <a:p>
            <a:r>
              <a:rPr lang="en-US" altLang="ko-KR" dirty="0" smtClean="0"/>
              <a:t>EMS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OpenFMB</a:t>
            </a:r>
            <a:r>
              <a:rPr lang="ko-KR" altLang="en-US" dirty="0" smtClean="0"/>
              <a:t>를 연동하는 </a:t>
            </a:r>
            <a:endParaRPr lang="en-US" altLang="ko-KR" dirty="0" smtClean="0"/>
          </a:p>
          <a:p>
            <a:r>
              <a:rPr lang="ko-KR" altLang="en-US" dirty="0" smtClean="0"/>
              <a:t>부분 까지만 </a:t>
            </a:r>
            <a:endParaRPr lang="en-US" altLang="ko-KR" dirty="0" smtClean="0"/>
          </a:p>
          <a:p>
            <a:r>
              <a:rPr lang="ko-KR" altLang="en-US" dirty="0" smtClean="0"/>
              <a:t>실험을 할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63730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539552" y="3429000"/>
            <a:ext cx="8229600" cy="83820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r>
              <a:rPr lang="en-US" altLang="ko-KR" sz="3000" b="1" dirty="0" smtClean="0"/>
              <a:t>9. </a:t>
            </a:r>
            <a:r>
              <a:rPr lang="en-US" altLang="ko-KR" sz="3000" b="1" kern="0" dirty="0" smtClean="0"/>
              <a:t>Captured Screen as following Instruction</a:t>
            </a:r>
            <a:endParaRPr lang="ko-KR" altLang="en-US" sz="3000" b="1" kern="0" dirty="0"/>
          </a:p>
        </p:txBody>
      </p:sp>
    </p:spTree>
    <p:extLst>
      <p:ext uri="{BB962C8B-B14F-4D97-AF65-F5344CB8AC3E}">
        <p14:creationId xmlns:p14="http://schemas.microsoft.com/office/powerpoint/2010/main" val="24507423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ko-KR" smtClean="0"/>
              <a:t>HYU 2017 TIP</a:t>
            </a:r>
            <a:endParaRPr lang="ko-KR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4DD601-9BFF-4CE2-924D-C02A77C8ABAA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476672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9. </a:t>
            </a:r>
            <a:r>
              <a:rPr lang="en-US" altLang="ko-KR" sz="3600" b="1" dirty="0" smtClean="0"/>
              <a:t>VTN-VEN </a:t>
            </a:r>
            <a:r>
              <a:rPr lang="en-US" altLang="ko-KR" sz="3600" b="1" dirty="0" smtClean="0"/>
              <a:t>DR </a:t>
            </a:r>
            <a:r>
              <a:rPr lang="en-US" altLang="ko-KR" sz="3600" b="1" dirty="0" smtClean="0"/>
              <a:t>Test </a:t>
            </a:r>
            <a:endParaRPr lang="ko-KR" altLang="en-US" sz="3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2776"/>
            <a:ext cx="8348891" cy="39793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9752" y="5326345"/>
            <a:ext cx="4880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Login in the VTN  ID : admin // Password : testing</a:t>
            </a:r>
          </a:p>
          <a:p>
            <a:r>
              <a:rPr lang="en-US" altLang="ko-KR" dirty="0" smtClean="0"/>
              <a:t>Checkbox must be Checked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 bwMode="auto">
          <a:xfrm>
            <a:off x="2483768" y="3861048"/>
            <a:ext cx="322817" cy="216024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476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ko-KR" smtClean="0"/>
              <a:t>HYU 2017 TIP</a:t>
            </a:r>
            <a:endParaRPr lang="ko-KR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4DD601-9BFF-4CE2-924D-C02A77C8ABAA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476672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9. VTN-VEN </a:t>
            </a:r>
            <a:r>
              <a:rPr lang="en-US" altLang="ko-KR" sz="3600" b="1" dirty="0" smtClean="0"/>
              <a:t>DR Test</a:t>
            </a:r>
            <a:endParaRPr lang="ko-KR" alt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13116" y="536415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Login Success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1185"/>
            <a:ext cx="9144000" cy="365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9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ko-KR" smtClean="0"/>
              <a:t>HYU 2017 TIP</a:t>
            </a:r>
            <a:endParaRPr lang="ko-KR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4DD601-9BFF-4CE2-924D-C02A77C8ABAA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476672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9. </a:t>
            </a:r>
            <a:r>
              <a:rPr lang="en-US" altLang="ko-KR" sz="3600" b="1" dirty="0" smtClean="0"/>
              <a:t>VTN-VEN </a:t>
            </a:r>
            <a:r>
              <a:rPr lang="en-US" altLang="ko-KR" sz="3600" b="1" dirty="0" smtClean="0"/>
              <a:t>DR Test</a:t>
            </a:r>
            <a:endParaRPr lang="ko-KR" alt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5404679"/>
            <a:ext cx="3038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Create </a:t>
            </a:r>
            <a:r>
              <a:rPr lang="en-US" altLang="ko-KR" dirty="0" err="1" smtClean="0"/>
              <a:t>VEN_Name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 smtClean="0"/>
              <a:t>URL must be the VTN address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44043"/>
            <a:ext cx="6258798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9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/>
              <a:t>7. How </a:t>
            </a:r>
            <a:r>
              <a:rPr lang="en-US" altLang="ko-KR" sz="3200" b="1" dirty="0"/>
              <a:t>to Execute MIR </a:t>
            </a:r>
            <a:r>
              <a:rPr lang="en-US" altLang="ko-KR" sz="3200" b="1" dirty="0" smtClean="0"/>
              <a:t>Program(VTN</a:t>
            </a:r>
            <a:r>
              <a:rPr lang="en-US" altLang="ko-KR" sz="3200" b="1" dirty="0"/>
              <a:t>)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match with VEN(EPRI) Data Format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Move to Line </a:t>
            </a:r>
            <a:r>
              <a:rPr lang="en-US" altLang="ko-KR" b="1" dirty="0" smtClean="0"/>
              <a:t>812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420888"/>
            <a:ext cx="5134050" cy="365263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1763688" y="4869160"/>
            <a:ext cx="4464496" cy="21602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3163" y="6142163"/>
            <a:ext cx="8068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Change this line to </a:t>
            </a:r>
          </a:p>
          <a:p>
            <a:r>
              <a:rPr lang="en-US" altLang="ko-KR" b="1" dirty="0" smtClean="0"/>
              <a:t>Write (&lt;“?xml version=‘1.0’ encoding=‘%s’ standalone=‘yes’?&gt;\n” % encoding)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0298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ko-KR" smtClean="0"/>
              <a:t>HYU 2017 TIP</a:t>
            </a:r>
            <a:endParaRPr lang="ko-KR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4DD601-9BFF-4CE2-924D-C02A77C8ABAA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476672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9. </a:t>
            </a:r>
            <a:r>
              <a:rPr lang="en-US" altLang="ko-KR" sz="3600" b="1" dirty="0" smtClean="0"/>
              <a:t>VTN-VEN </a:t>
            </a:r>
            <a:r>
              <a:rPr lang="en-US" altLang="ko-KR" sz="3600" b="1" dirty="0" smtClean="0"/>
              <a:t>DR Test</a:t>
            </a:r>
            <a:endParaRPr lang="ko-KR" alt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6448" y="4123195"/>
            <a:ext cx="6197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Run the VEN Process</a:t>
            </a:r>
          </a:p>
          <a:p>
            <a:r>
              <a:rPr lang="en-US" altLang="ko-KR" dirty="0" smtClean="0"/>
              <a:t>If this error comes, you must be forgot identification in the VTN.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501008"/>
            <a:ext cx="6001588" cy="4382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46228"/>
            <a:ext cx="6173061" cy="6477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9552" y="2308028"/>
            <a:ext cx="35702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Run the </a:t>
            </a:r>
            <a:r>
              <a:rPr lang="en-US" altLang="ko-KR" dirty="0" err="1" smtClean="0"/>
              <a:t>tcpdump</a:t>
            </a:r>
            <a:r>
              <a:rPr lang="en-US" altLang="ko-KR" dirty="0" smtClean="0"/>
              <a:t> in the VEN Putty. </a:t>
            </a:r>
          </a:p>
          <a:p>
            <a:r>
              <a:rPr lang="en-US" altLang="ko-KR" dirty="0" smtClean="0"/>
              <a:t>Duplicate session of putty is needed.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4835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ko-KR" smtClean="0"/>
              <a:t>HYU 2017 TIP</a:t>
            </a:r>
            <a:endParaRPr lang="ko-KR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4DD601-9BFF-4CE2-924D-C02A77C8ABAA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476672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9. </a:t>
            </a:r>
            <a:r>
              <a:rPr lang="en-US" altLang="ko-KR" sz="3600" b="1" dirty="0" smtClean="0"/>
              <a:t>VTN-VEN </a:t>
            </a:r>
            <a:r>
              <a:rPr lang="en-US" altLang="ko-KR" sz="3600" b="1" dirty="0" smtClean="0"/>
              <a:t>DR Test</a:t>
            </a:r>
            <a:endParaRPr lang="ko-KR" alt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885748"/>
            <a:ext cx="639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Make </a:t>
            </a:r>
            <a:r>
              <a:rPr lang="en-US" altLang="ko-KR" dirty="0" err="1" smtClean="0"/>
              <a:t>Ven</a:t>
            </a:r>
            <a:r>
              <a:rPr lang="en-US" altLang="ko-KR" dirty="0" smtClean="0"/>
              <a:t> Name and common Name.</a:t>
            </a:r>
          </a:p>
          <a:p>
            <a:r>
              <a:rPr lang="en-US" altLang="ko-KR" dirty="0" err="1" smtClean="0"/>
              <a:t>Ven</a:t>
            </a:r>
            <a:r>
              <a:rPr lang="en-US" altLang="ko-KR" dirty="0" smtClean="0"/>
              <a:t> name should be same with VEN name which is settled in VEN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11804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" y="3900582"/>
            <a:ext cx="9144000" cy="14245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9552" y="5325170"/>
            <a:ext cx="3914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VEN name is settled successfully,</a:t>
            </a:r>
          </a:p>
          <a:p>
            <a:r>
              <a:rPr lang="en-US" altLang="ko-KR" dirty="0" smtClean="0"/>
              <a:t>I can See my VEN information in VENs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549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ko-KR" smtClean="0"/>
              <a:t>HYU 2017 TIP</a:t>
            </a:r>
            <a:endParaRPr lang="ko-KR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4DD601-9BFF-4CE2-924D-C02A77C8ABAA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476672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9. </a:t>
            </a:r>
            <a:r>
              <a:rPr lang="en-US" altLang="ko-KR" sz="3600" b="1" dirty="0" smtClean="0"/>
              <a:t>VTN-VEN </a:t>
            </a:r>
            <a:r>
              <a:rPr lang="en-US" altLang="ko-KR" sz="3600" b="1" dirty="0" smtClean="0"/>
              <a:t>DR Test</a:t>
            </a:r>
            <a:endParaRPr lang="ko-KR" alt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14455" y="5301208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Run </a:t>
            </a:r>
            <a:r>
              <a:rPr lang="en-US" altLang="ko-KR" dirty="0" err="1" smtClean="0"/>
              <a:t>sample.out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76474"/>
            <a:ext cx="6049219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4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71563"/>
            <a:ext cx="7417840" cy="29349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739021"/>
            <a:ext cx="7417840" cy="3363266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ko-KR" smtClean="0"/>
              <a:t>HYU 2017 TIP</a:t>
            </a:r>
            <a:endParaRPr lang="ko-KR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4DD601-9BFF-4CE2-924D-C02A77C8ABAA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476672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9. </a:t>
            </a:r>
            <a:r>
              <a:rPr lang="en-US" altLang="ko-KR" sz="3600" b="1" dirty="0" smtClean="0"/>
              <a:t>VTN-VEN </a:t>
            </a:r>
            <a:r>
              <a:rPr lang="en-US" altLang="ko-KR" sz="3600" b="1" dirty="0" smtClean="0"/>
              <a:t>DR Test</a:t>
            </a:r>
            <a:endParaRPr lang="ko-KR" alt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29449" y="5489271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Create Event in Event tab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708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40768"/>
            <a:ext cx="9144000" cy="2832847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ko-KR" smtClean="0"/>
              <a:t>HYU 2017 TIP</a:t>
            </a:r>
            <a:endParaRPr lang="ko-KR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4DD601-9BFF-4CE2-924D-C02A77C8ABAA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476672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9. </a:t>
            </a:r>
            <a:r>
              <a:rPr lang="en-US" altLang="ko-KR" sz="3600" b="1" dirty="0" smtClean="0"/>
              <a:t>VTN-VEN </a:t>
            </a:r>
            <a:r>
              <a:rPr lang="en-US" altLang="ko-KR" sz="3600" b="1" dirty="0" smtClean="0"/>
              <a:t>DR Test</a:t>
            </a:r>
            <a:endParaRPr lang="ko-KR" alt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19672" y="3171213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 can see the created event in Events tab</a:t>
            </a:r>
          </a:p>
          <a:p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4860032" y="4312093"/>
            <a:ext cx="310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VEN receives Event from VTN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5024"/>
            <a:ext cx="4555106" cy="2652894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 bwMode="auto">
          <a:xfrm>
            <a:off x="1979712" y="4022048"/>
            <a:ext cx="2160240" cy="949423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297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ko-KR" smtClean="0"/>
              <a:t>HYU 2017 TIP</a:t>
            </a:r>
            <a:endParaRPr lang="ko-KR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4DD601-9BFF-4CE2-924D-C02A77C8ABAA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7584" y="548680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9. </a:t>
            </a:r>
            <a:r>
              <a:rPr lang="en-US" altLang="ko-KR" sz="3200" b="1" dirty="0" smtClean="0"/>
              <a:t>VTN-VEN </a:t>
            </a:r>
            <a:r>
              <a:rPr lang="en-US" altLang="ko-KR" sz="3200" b="1" dirty="0" err="1" smtClean="0"/>
              <a:t>Wireshark</a:t>
            </a:r>
            <a:endParaRPr lang="ko-KR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63139" y="3727201"/>
            <a:ext cx="428835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VEN makes connection with VTN.</a:t>
            </a:r>
          </a:p>
          <a:p>
            <a:r>
              <a:rPr lang="en-US" altLang="ko-KR" dirty="0" smtClean="0"/>
              <a:t>VEN sends 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RegisterParty</a:t>
            </a:r>
            <a:r>
              <a:rPr lang="en-US" altLang="ko-KR" dirty="0" smtClean="0"/>
              <a:t> (Registration Starts)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EiReport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OadrPoll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EiReport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Eievent</a:t>
            </a:r>
            <a:r>
              <a:rPr lang="en-US" altLang="ko-KR" dirty="0" smtClean="0"/>
              <a:t>    (Registration ends)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OadrPoll</a:t>
            </a:r>
            <a:endParaRPr lang="en-US" altLang="ko-KR" dirty="0" smtClean="0"/>
          </a:p>
          <a:p>
            <a:r>
              <a:rPr lang="en-US" altLang="ko-KR" dirty="0" smtClean="0"/>
              <a:t>and each receives 200 OK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03624"/>
            <a:ext cx="8697262" cy="2367568"/>
          </a:xfrm>
          <a:prstGeom prst="rect">
            <a:avLst/>
          </a:prstGeom>
        </p:spPr>
      </p:pic>
      <p:sp>
        <p:nvSpPr>
          <p:cNvPr id="8" name="왼쪽 중괄호 7"/>
          <p:cNvSpPr/>
          <p:nvPr/>
        </p:nvSpPr>
        <p:spPr bwMode="auto">
          <a:xfrm>
            <a:off x="143000" y="1303624"/>
            <a:ext cx="324544" cy="2053368"/>
          </a:xfrm>
          <a:prstGeom prst="leftBrac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148594" y="2145642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Registration</a:t>
            </a:r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init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5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ko-KR" smtClean="0"/>
              <a:t>HYU 2017 TIP</a:t>
            </a:r>
            <a:endParaRPr lang="ko-KR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4DD601-9BFF-4CE2-924D-C02A77C8ABAA}" type="slidenum">
              <a:rPr lang="ko-KR" altLang="en-US" smtClean="0"/>
              <a:pPr>
                <a:defRPr/>
              </a:pPr>
              <a:t>56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548680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9. </a:t>
            </a:r>
            <a:r>
              <a:rPr lang="en-US" altLang="ko-KR" sz="3200" b="1" dirty="0" smtClean="0"/>
              <a:t>VTN-VEN </a:t>
            </a:r>
            <a:r>
              <a:rPr lang="en-US" altLang="ko-KR" sz="3200" b="1" dirty="0" err="1" smtClean="0"/>
              <a:t>Wireshark</a:t>
            </a:r>
            <a:endParaRPr lang="ko-KR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63139" y="3727201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Poll Messages sends every 10 seconds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" y="1544094"/>
            <a:ext cx="9144000" cy="218310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" y="4346500"/>
            <a:ext cx="9144000" cy="14128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4257" y="5892660"/>
            <a:ext cx="663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EiEvent</a:t>
            </a:r>
            <a:r>
              <a:rPr lang="en-US" altLang="ko-KR" dirty="0" smtClean="0"/>
              <a:t> Has come to VEN and sends 200 OK Back (66.241 </a:t>
            </a:r>
            <a:r>
              <a:rPr lang="en-US" altLang="ko-KR" dirty="0" err="1" smtClean="0"/>
              <a:t>ms</a:t>
            </a:r>
            <a:r>
              <a:rPr lang="en-US" altLang="ko-KR" dirty="0" smtClean="0"/>
              <a:t>)</a:t>
            </a:r>
          </a:p>
        </p:txBody>
      </p:sp>
      <p:sp>
        <p:nvSpPr>
          <p:cNvPr id="10" name="타원 9"/>
          <p:cNvSpPr/>
          <p:nvPr/>
        </p:nvSpPr>
        <p:spPr bwMode="auto">
          <a:xfrm>
            <a:off x="5508104" y="4444856"/>
            <a:ext cx="3528392" cy="695344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36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ko-KR" dirty="0" smtClean="0"/>
              <a:t>HYU 2017 TIP</a:t>
            </a:r>
            <a:endParaRPr lang="ko-KR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4DD601-9BFF-4CE2-924D-C02A77C8ABAA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9632" y="332656"/>
            <a:ext cx="662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9. </a:t>
            </a:r>
            <a:r>
              <a:rPr lang="en-US" altLang="ko-KR" sz="4000" b="1" dirty="0" smtClean="0"/>
              <a:t>EMS-EMA </a:t>
            </a:r>
            <a:r>
              <a:rPr lang="en-US" altLang="ko-KR" sz="4000" b="1" dirty="0" smtClean="0"/>
              <a:t>- MQTT</a:t>
            </a:r>
            <a:endParaRPr lang="ko-KR" altLang="en-US" sz="4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46026"/>
            <a:ext cx="6207090" cy="46805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4735" y="1446026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EMS – </a:t>
            </a:r>
            <a:r>
              <a:rPr lang="ko-KR" altLang="en-US" dirty="0" smtClean="0"/>
              <a:t>실행 </a:t>
            </a:r>
            <a:r>
              <a:rPr lang="en-US" altLang="ko-KR" dirty="0" smtClean="0"/>
              <a:t>BASE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51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ko-KR" dirty="0" smtClean="0"/>
              <a:t>HYU 2017 TIP</a:t>
            </a:r>
            <a:endParaRPr lang="ko-KR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4DD601-9BFF-4CE2-924D-C02A77C8ABAA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9632" y="332656"/>
            <a:ext cx="662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9. </a:t>
            </a:r>
            <a:r>
              <a:rPr lang="en-US" altLang="ko-KR" sz="4000" b="1" dirty="0" smtClean="0"/>
              <a:t>EMS-EMA </a:t>
            </a:r>
            <a:r>
              <a:rPr lang="en-US" altLang="ko-KR" sz="4000" b="1" dirty="0" smtClean="0"/>
              <a:t>- MQTT</a:t>
            </a:r>
            <a:endParaRPr lang="ko-KR" alt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04248" y="1430206"/>
            <a:ext cx="1999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EMS – </a:t>
            </a:r>
            <a:r>
              <a:rPr lang="ko-KR" altLang="en-US" dirty="0" smtClean="0"/>
              <a:t>실행 </a:t>
            </a:r>
            <a:r>
              <a:rPr lang="en-US" altLang="ko-KR" dirty="0" smtClean="0"/>
              <a:t>BASE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 DR</a:t>
            </a:r>
            <a:r>
              <a:rPr lang="ko-KR" altLang="en-US" dirty="0" smtClean="0"/>
              <a:t>을 내리기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위한 </a:t>
            </a:r>
            <a:r>
              <a:rPr lang="en-US" altLang="ko-KR" dirty="0" smtClean="0"/>
              <a:t>TAB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30206"/>
            <a:ext cx="6091168" cy="4608512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 bwMode="auto">
          <a:xfrm>
            <a:off x="5141550" y="2173516"/>
            <a:ext cx="936104" cy="55283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5141550" y="2882560"/>
            <a:ext cx="936104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60232" y="2423295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 곳을 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이후 사용</a:t>
            </a:r>
            <a:endParaRPr lang="ko-KR" altLang="en-US" dirty="0"/>
          </a:p>
        </p:txBody>
      </p:sp>
      <p:cxnSp>
        <p:nvCxnSpPr>
          <p:cNvPr id="12" name="직선 연결선 11"/>
          <p:cNvCxnSpPr>
            <a:endCxn id="10" idx="1"/>
          </p:cNvCxnSpPr>
          <p:nvPr/>
        </p:nvCxnSpPr>
        <p:spPr bwMode="auto">
          <a:xfrm>
            <a:off x="6077654" y="2449933"/>
            <a:ext cx="582578" cy="158028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9" idx="6"/>
          </p:cNvCxnSpPr>
          <p:nvPr/>
        </p:nvCxnSpPr>
        <p:spPr bwMode="auto">
          <a:xfrm flipV="1">
            <a:off x="6077654" y="2607961"/>
            <a:ext cx="582578" cy="454619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1580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ko-KR" dirty="0" smtClean="0"/>
              <a:t>HYU 2017 TIP</a:t>
            </a:r>
            <a:endParaRPr lang="ko-KR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4DD601-9BFF-4CE2-924D-C02A77C8ABAA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9632" y="332656"/>
            <a:ext cx="662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9. </a:t>
            </a:r>
            <a:r>
              <a:rPr lang="en-US" altLang="ko-KR" sz="4000" b="1" dirty="0" smtClean="0"/>
              <a:t>EMS-EMA </a:t>
            </a:r>
            <a:r>
              <a:rPr lang="en-US" altLang="ko-KR" sz="4000" b="1" dirty="0" smtClean="0"/>
              <a:t>- MQTT</a:t>
            </a:r>
            <a:endParaRPr lang="ko-KR" alt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1243415"/>
            <a:ext cx="339836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Putty</a:t>
            </a:r>
            <a:r>
              <a:rPr lang="ko-KR" altLang="en-US" dirty="0" smtClean="0"/>
              <a:t>를 통하여 </a:t>
            </a:r>
            <a:endParaRPr lang="en-US" altLang="ko-KR" dirty="0" smtClean="0"/>
          </a:p>
          <a:p>
            <a:r>
              <a:rPr lang="en-US" altLang="ko-KR" dirty="0" smtClean="0"/>
              <a:t>OPENWRT </a:t>
            </a:r>
            <a:r>
              <a:rPr lang="ko-KR" altLang="en-US" dirty="0" smtClean="0"/>
              <a:t>접속 후에 </a:t>
            </a:r>
            <a:r>
              <a:rPr lang="en-US" altLang="ko-KR" dirty="0" smtClean="0"/>
              <a:t>EMA </a:t>
            </a:r>
            <a:r>
              <a:rPr lang="ko-KR" altLang="en-US" dirty="0" smtClean="0"/>
              <a:t>실행</a:t>
            </a:r>
            <a:endParaRPr lang="en-US" altLang="ko-KR" dirty="0"/>
          </a:p>
          <a:p>
            <a:r>
              <a:rPr lang="en-US" altLang="ko-KR" dirty="0"/>
              <a:t>P</a:t>
            </a:r>
            <a:r>
              <a:rPr lang="en-US" altLang="ko-KR" dirty="0" smtClean="0"/>
              <a:t>rotocol MQTT 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Broker IP </a:t>
            </a:r>
            <a:r>
              <a:rPr lang="ko-KR" altLang="en-US" dirty="0" smtClean="0"/>
              <a:t>입력하여 </a:t>
            </a:r>
            <a:endParaRPr lang="en-US" altLang="ko-KR" dirty="0" smtClean="0"/>
          </a:p>
          <a:p>
            <a:r>
              <a:rPr lang="en-US" altLang="ko-KR" dirty="0" smtClean="0"/>
              <a:t>Broker</a:t>
            </a:r>
            <a:r>
              <a:rPr lang="ko-KR" altLang="en-US" dirty="0" smtClean="0"/>
              <a:t>에 접속한다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EMS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DR </a:t>
            </a:r>
            <a:r>
              <a:rPr lang="ko-KR" altLang="en-US" dirty="0" smtClean="0"/>
              <a:t>모드 선택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( PUSH or POLL)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24873"/>
            <a:ext cx="3287200" cy="10641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101163"/>
            <a:ext cx="4106552" cy="134736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25299"/>
            <a:ext cx="4932040" cy="324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1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348880"/>
            <a:ext cx="6483575" cy="3440409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/>
              <a:t>7. How </a:t>
            </a:r>
            <a:r>
              <a:rPr lang="en-US" altLang="ko-KR" sz="3200" b="1" dirty="0"/>
              <a:t>to Execute MIR </a:t>
            </a:r>
            <a:r>
              <a:rPr lang="en-US" altLang="ko-KR" sz="3200" b="1" dirty="0" smtClean="0"/>
              <a:t>Program(VTN</a:t>
            </a:r>
            <a:r>
              <a:rPr lang="en-US" altLang="ko-KR" sz="3200" b="1" dirty="0"/>
              <a:t>)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match with VEN(EPRI) Data Format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Move to Line </a:t>
            </a:r>
            <a:r>
              <a:rPr lang="en-US" altLang="ko-KR" b="1" dirty="0" smtClean="0"/>
              <a:t>856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2915816" y="3469088"/>
            <a:ext cx="2664296" cy="17593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5656" y="5951021"/>
            <a:ext cx="4200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Change this line to </a:t>
            </a:r>
          </a:p>
          <a:p>
            <a:r>
              <a:rPr lang="en-US" altLang="ko-KR" b="1" dirty="0" smtClean="0"/>
              <a:t>Prefix = “</a:t>
            </a:r>
            <a:r>
              <a:rPr lang="en-US" altLang="ko-KR" b="1" dirty="0" err="1" smtClean="0"/>
              <a:t>ns%d</a:t>
            </a:r>
            <a:r>
              <a:rPr lang="en-US" altLang="ko-KR" b="1" dirty="0" smtClean="0"/>
              <a:t>” % (</a:t>
            </a:r>
            <a:r>
              <a:rPr lang="en-US" altLang="ko-KR" b="1" dirty="0" err="1" smtClean="0"/>
              <a:t>len</a:t>
            </a:r>
            <a:r>
              <a:rPr lang="en-US" altLang="ko-KR" b="1" dirty="0" smtClean="0"/>
              <a:t>(namespaces)+1)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7408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ko-KR" dirty="0" smtClean="0"/>
              <a:t>HYU 2017 TIP</a:t>
            </a:r>
            <a:endParaRPr lang="ko-KR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4DD601-9BFF-4CE2-924D-C02A77C8ABAA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9632" y="332656"/>
            <a:ext cx="662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9. </a:t>
            </a:r>
            <a:r>
              <a:rPr lang="en-US" altLang="ko-KR" sz="4000" b="1" dirty="0" smtClean="0"/>
              <a:t>EMS-EMA </a:t>
            </a:r>
            <a:r>
              <a:rPr lang="en-US" altLang="ko-KR" sz="4000" b="1" dirty="0" smtClean="0"/>
              <a:t>- MQTT</a:t>
            </a:r>
            <a:endParaRPr lang="ko-KR" altLang="en-US" sz="4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1446026"/>
            <a:ext cx="6192688" cy="26772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88840"/>
            <a:ext cx="6480720" cy="27258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4784260"/>
            <a:ext cx="58721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Putty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통하여 </a:t>
            </a:r>
            <a:r>
              <a:rPr lang="en-US" altLang="ko-KR" dirty="0" smtClean="0"/>
              <a:t>Device</a:t>
            </a:r>
            <a:r>
              <a:rPr lang="ko-KR" altLang="en-US" dirty="0" smtClean="0"/>
              <a:t>에 접속</a:t>
            </a:r>
            <a:endParaRPr lang="en-US" altLang="ko-KR" dirty="0" smtClean="0"/>
          </a:p>
          <a:p>
            <a:r>
              <a:rPr lang="ko-KR" altLang="en-US" dirty="0" smtClean="0"/>
              <a:t>해당 기기는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이므로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선택한다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이후 해당 </a:t>
            </a:r>
            <a:r>
              <a:rPr lang="en-US" altLang="ko-KR" dirty="0" smtClean="0"/>
              <a:t>putty</a:t>
            </a:r>
            <a:r>
              <a:rPr lang="ko-KR" altLang="en-US" dirty="0" smtClean="0"/>
              <a:t>를 통하여 기기를 직접 </a:t>
            </a:r>
            <a:r>
              <a:rPr lang="en-US" altLang="ko-KR" dirty="0" smtClean="0"/>
              <a:t>control 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59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ko-KR" smtClean="0"/>
              <a:t>HYU 2017 TIP</a:t>
            </a:r>
            <a:endParaRPr lang="ko-KR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4DD601-9BFF-4CE2-924D-C02A77C8ABAA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844824"/>
            <a:ext cx="8324850" cy="2047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9632" y="332656"/>
            <a:ext cx="662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9. </a:t>
            </a:r>
            <a:r>
              <a:rPr lang="en-US" altLang="ko-KR" sz="4000" b="1" dirty="0" smtClean="0"/>
              <a:t>EMS-EMA </a:t>
            </a:r>
            <a:r>
              <a:rPr lang="en-US" altLang="ko-KR" sz="4000" b="1" dirty="0" smtClean="0"/>
              <a:t>- MQTT</a:t>
            </a:r>
            <a:endParaRPr lang="ko-KR" alt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4005064"/>
            <a:ext cx="807144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MQTT EMA 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실행되는 </a:t>
            </a:r>
            <a:r>
              <a:rPr lang="en-US" altLang="ko-KR" dirty="0" smtClean="0"/>
              <a:t>OPENWRT</a:t>
            </a:r>
            <a:r>
              <a:rPr lang="ko-KR" altLang="en-US" dirty="0" smtClean="0"/>
              <a:t>에 추가 접속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Tcp</a:t>
            </a:r>
            <a:r>
              <a:rPr lang="en-US" altLang="ko-KR" dirty="0" smtClean="0"/>
              <a:t> dump</a:t>
            </a:r>
            <a:r>
              <a:rPr lang="ko-KR" altLang="en-US" dirty="0" smtClean="0"/>
              <a:t>를 찍는다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MQTT 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tcp</a:t>
            </a:r>
            <a:r>
              <a:rPr lang="en-US" altLang="ko-KR" dirty="0" smtClean="0"/>
              <a:t> dump </a:t>
            </a:r>
            <a:r>
              <a:rPr lang="ko-KR" altLang="en-US" dirty="0" smtClean="0"/>
              <a:t>는 </a:t>
            </a:r>
            <a:r>
              <a:rPr lang="en-US" altLang="ko-KR" sz="2000" b="1" u="sng" dirty="0" smtClean="0"/>
              <a:t>1883</a:t>
            </a:r>
          </a:p>
          <a:p>
            <a:r>
              <a:rPr lang="ko-KR" altLang="en-US" dirty="0" smtClean="0"/>
              <a:t>종료 후</a:t>
            </a:r>
            <a:r>
              <a:rPr lang="en-US" altLang="ko-KR" dirty="0"/>
              <a:t> </a:t>
            </a:r>
            <a:r>
              <a:rPr lang="en-US" altLang="ko-KR" dirty="0" err="1" smtClean="0"/>
              <a:t>winscp</a:t>
            </a:r>
            <a:r>
              <a:rPr lang="ko-KR" altLang="en-US" dirty="0" smtClean="0"/>
              <a:t>를 통하여 </a:t>
            </a:r>
            <a:r>
              <a:rPr lang="en-US" altLang="ko-KR" dirty="0" err="1" smtClean="0"/>
              <a:t>pcap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가져와 </a:t>
            </a:r>
            <a:r>
              <a:rPr lang="en-US" altLang="ko-KR" dirty="0" err="1" smtClean="0"/>
              <a:t>wireshark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통하여 분석한다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1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ko-KR" smtClean="0"/>
              <a:t>HYU 2017 TIP</a:t>
            </a:r>
            <a:endParaRPr lang="ko-KR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4DD601-9BFF-4CE2-924D-C02A77C8ABAA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  <p:sp>
        <p:nvSpPr>
          <p:cNvPr id="4" name="제목 2"/>
          <p:cNvSpPr>
            <a:spLocks noGrp="1"/>
          </p:cNvSpPr>
          <p:nvPr/>
        </p:nvSpPr>
        <p:spPr bwMode="auto">
          <a:xfrm>
            <a:off x="395536" y="260648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r>
              <a:rPr lang="en-US" altLang="ko-KR" b="1" dirty="0"/>
              <a:t>9. </a:t>
            </a:r>
            <a:r>
              <a:rPr lang="en-US" altLang="ko-KR" b="1" dirty="0" smtClean="0"/>
              <a:t>Device </a:t>
            </a:r>
            <a:r>
              <a:rPr lang="en-US" altLang="ko-KR" b="1" dirty="0" smtClean="0"/>
              <a:t>Connection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4493543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Device Connect to EMA ( TCP Connection)</a:t>
            </a:r>
          </a:p>
          <a:p>
            <a:r>
              <a:rPr lang="en-US" altLang="ko-KR" dirty="0" smtClean="0"/>
              <a:t>EMA ACK to Device</a:t>
            </a:r>
          </a:p>
          <a:p>
            <a:r>
              <a:rPr lang="en-US" altLang="ko-KR" dirty="0" smtClean="0"/>
              <a:t>Device Connect to EMA ( MQTT Connect command)</a:t>
            </a:r>
          </a:p>
          <a:p>
            <a:r>
              <a:rPr lang="en-US" altLang="ko-KR" dirty="0" smtClean="0"/>
              <a:t>EMA ACK to Device</a:t>
            </a:r>
          </a:p>
          <a:p>
            <a:r>
              <a:rPr lang="en-US" altLang="ko-KR" dirty="0" smtClean="0"/>
              <a:t>EMA Send Connect Command to Broker</a:t>
            </a:r>
          </a:p>
          <a:p>
            <a:r>
              <a:rPr lang="en-US" altLang="ko-KR" dirty="0" smtClean="0"/>
              <a:t>Broker ACKS, Connect ACK Returns</a:t>
            </a:r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8" y="1340768"/>
            <a:ext cx="9151708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ko-KR" dirty="0" smtClean="0"/>
              <a:t>HYU 2017 TIP</a:t>
            </a:r>
            <a:endParaRPr lang="ko-KR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4DD601-9BFF-4CE2-924D-C02A77C8ABAA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9632" y="332656"/>
            <a:ext cx="662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9. </a:t>
            </a:r>
            <a:r>
              <a:rPr lang="en-US" altLang="ko-KR" sz="4000" b="1" dirty="0" smtClean="0"/>
              <a:t>EMS-EMA </a:t>
            </a:r>
            <a:r>
              <a:rPr lang="en-US" altLang="ko-KR" sz="4000" b="1" dirty="0" smtClean="0"/>
              <a:t>- MQTT</a:t>
            </a:r>
            <a:endParaRPr lang="ko-KR" alt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644008" y="1844824"/>
            <a:ext cx="4538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Device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EMA</a:t>
            </a:r>
            <a:r>
              <a:rPr lang="ko-KR" altLang="en-US" dirty="0" smtClean="0"/>
              <a:t>에 접속 시</a:t>
            </a:r>
            <a:r>
              <a:rPr lang="en-US" altLang="ko-KR" dirty="0" smtClean="0"/>
              <a:t>, EMS</a:t>
            </a:r>
            <a:r>
              <a:rPr lang="ko-KR" altLang="en-US" dirty="0" smtClean="0"/>
              <a:t>에 등록된다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3960440" cy="212526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11" y="3861049"/>
            <a:ext cx="3975189" cy="2137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44008" y="3916884"/>
            <a:ext cx="4756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EMS</a:t>
            </a:r>
            <a:r>
              <a:rPr lang="ko-KR" altLang="en-US" dirty="0" smtClean="0"/>
              <a:t>를 통하여 등록된 기기를 제어할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On, Off </a:t>
            </a:r>
            <a:r>
              <a:rPr lang="ko-KR" altLang="en-US" dirty="0" smtClean="0"/>
              <a:t>조작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773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" y="1272212"/>
            <a:ext cx="6695011" cy="476869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ko-KR" dirty="0" smtClean="0"/>
              <a:t>HYU 2017 TIP</a:t>
            </a:r>
            <a:endParaRPr lang="ko-KR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4DD601-9BFF-4CE2-924D-C02A77C8ABAA}" type="slidenum">
              <a:rPr lang="ko-KR" altLang="en-US" smtClean="0"/>
              <a:pPr>
                <a:defRPr/>
              </a:pPr>
              <a:t>64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332656"/>
            <a:ext cx="662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9. </a:t>
            </a:r>
            <a:r>
              <a:rPr lang="en-US" altLang="ko-KR" sz="4000" b="1" dirty="0" smtClean="0"/>
              <a:t>EMS-EMA </a:t>
            </a:r>
            <a:r>
              <a:rPr lang="en-US" altLang="ko-KR" sz="4000" b="1" dirty="0" smtClean="0"/>
              <a:t>- MQTT</a:t>
            </a:r>
            <a:endParaRPr lang="ko-KR" alt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799995" y="1682224"/>
            <a:ext cx="26661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MQTT Pull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r>
              <a:rPr lang="en-US" altLang="ko-KR" dirty="0" smtClean="0"/>
              <a:t>EMA</a:t>
            </a:r>
            <a:r>
              <a:rPr lang="ko-KR" altLang="en-US" dirty="0" smtClean="0"/>
              <a:t>에 직접 </a:t>
            </a:r>
            <a:r>
              <a:rPr lang="en-US" altLang="ko-KR" dirty="0" smtClean="0"/>
              <a:t>DR</a:t>
            </a:r>
            <a:r>
              <a:rPr lang="ko-KR" altLang="en-US" dirty="0" smtClean="0"/>
              <a:t>을</a:t>
            </a:r>
            <a:endParaRPr lang="en-US" altLang="ko-KR" dirty="0" smtClean="0"/>
          </a:p>
          <a:p>
            <a:r>
              <a:rPr lang="ko-KR" altLang="en-US" dirty="0" smtClean="0"/>
              <a:t>내릴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Value </a:t>
            </a:r>
            <a:r>
              <a:rPr lang="ko-KR" altLang="en-US" dirty="0" smtClean="0"/>
              <a:t>값 제한을 두고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해당 값이 넘어갈 경우 </a:t>
            </a:r>
            <a:endParaRPr lang="en-US" altLang="ko-KR" dirty="0" smtClean="0"/>
          </a:p>
          <a:p>
            <a:r>
              <a:rPr lang="ko-KR" altLang="en-US" dirty="0" smtClean="0"/>
              <a:t>기기의 전원이 내려간다</a:t>
            </a:r>
            <a:r>
              <a:rPr lang="en-US" altLang="ko-KR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7664" y="6036254"/>
            <a:ext cx="7301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EMS</a:t>
            </a:r>
            <a:r>
              <a:rPr lang="ko-KR" altLang="en-US" b="1" dirty="0" smtClean="0"/>
              <a:t>가 </a:t>
            </a:r>
            <a:r>
              <a:rPr lang="en-US" altLang="ko-KR" b="1" dirty="0" smtClean="0"/>
              <a:t>DR</a:t>
            </a:r>
            <a:r>
              <a:rPr lang="ko-KR" altLang="en-US" b="1" dirty="0" smtClean="0"/>
              <a:t>을 내리자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이에 따라 </a:t>
            </a:r>
            <a:r>
              <a:rPr lang="en-US" altLang="ko-KR" b="1" dirty="0" smtClean="0"/>
              <a:t>EMS</a:t>
            </a:r>
            <a:r>
              <a:rPr lang="ko-KR" altLang="en-US" b="1" dirty="0" smtClean="0"/>
              <a:t>에 등록된 </a:t>
            </a:r>
            <a:r>
              <a:rPr lang="en-US" altLang="ko-KR" b="1" dirty="0" smtClean="0"/>
              <a:t>EMA</a:t>
            </a:r>
            <a:r>
              <a:rPr lang="ko-KR" altLang="en-US" b="1" dirty="0" smtClean="0"/>
              <a:t>의 </a:t>
            </a:r>
            <a:r>
              <a:rPr lang="en-US" altLang="ko-KR" b="1" dirty="0" smtClean="0"/>
              <a:t>device</a:t>
            </a:r>
            <a:r>
              <a:rPr lang="ko-KR" altLang="en-US" b="1" dirty="0" smtClean="0"/>
              <a:t>의 전원이</a:t>
            </a:r>
            <a:endParaRPr lang="en-US" altLang="ko-KR" b="1" dirty="0" smtClean="0"/>
          </a:p>
          <a:p>
            <a:r>
              <a:rPr lang="ko-KR" altLang="en-US" b="1" dirty="0" smtClean="0"/>
              <a:t>내려간 것을 확인 할 수 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10" name="타원 9"/>
          <p:cNvSpPr/>
          <p:nvPr/>
        </p:nvSpPr>
        <p:spPr bwMode="auto">
          <a:xfrm>
            <a:off x="4644008" y="1628800"/>
            <a:ext cx="1981179" cy="1584176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-271018" y="4149080"/>
            <a:ext cx="3925395" cy="1337858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050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ko-KR" dirty="0" smtClean="0"/>
              <a:t>HYU 2017 TIP</a:t>
            </a:r>
            <a:endParaRPr lang="ko-KR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4DD601-9BFF-4CE2-924D-C02A77C8ABAA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9632" y="332656"/>
            <a:ext cx="662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9. </a:t>
            </a:r>
            <a:r>
              <a:rPr lang="en-US" altLang="ko-KR" sz="4000" b="1" dirty="0" smtClean="0"/>
              <a:t>EMS-EMA </a:t>
            </a:r>
            <a:r>
              <a:rPr lang="en-US" altLang="ko-KR" sz="4000" b="1" dirty="0" smtClean="0"/>
              <a:t>- MQTT</a:t>
            </a:r>
            <a:endParaRPr lang="ko-KR" altLang="en-US" sz="4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005"/>
            <a:ext cx="6430010" cy="4837531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 bwMode="auto">
          <a:xfrm>
            <a:off x="251520" y="4358581"/>
            <a:ext cx="3925395" cy="1337858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1720" y="6021288"/>
            <a:ext cx="6199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기기로부터 </a:t>
            </a:r>
            <a:r>
              <a:rPr lang="en-US" altLang="ko-KR" dirty="0" smtClean="0"/>
              <a:t>RDR </a:t>
            </a:r>
            <a:r>
              <a:rPr lang="ko-KR" altLang="en-US" dirty="0" smtClean="0"/>
              <a:t>즉 다시 전원을 올려달라는 요청이 올 시에</a:t>
            </a:r>
            <a:endParaRPr lang="en-US" altLang="ko-KR" dirty="0" smtClean="0"/>
          </a:p>
          <a:p>
            <a:r>
              <a:rPr lang="ko-KR" altLang="en-US" dirty="0" smtClean="0"/>
              <a:t>전원이 다시 올라 간 것을 확인 할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08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ko-KR" dirty="0" smtClean="0"/>
              <a:t>HYU 2017 TIP</a:t>
            </a:r>
            <a:endParaRPr lang="ko-KR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4DD601-9BFF-4CE2-924D-C02A77C8ABAA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9632" y="332656"/>
            <a:ext cx="662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9. </a:t>
            </a:r>
            <a:r>
              <a:rPr lang="en-US" altLang="ko-KR" sz="4000" b="1" dirty="0" smtClean="0"/>
              <a:t>EMS-EMA </a:t>
            </a:r>
            <a:r>
              <a:rPr lang="en-US" altLang="ko-KR" sz="4000" b="1" dirty="0" smtClean="0"/>
              <a:t>- CoAP</a:t>
            </a:r>
            <a:endParaRPr lang="ko-KR" alt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84735" y="1446026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EMS – </a:t>
            </a:r>
            <a:r>
              <a:rPr lang="ko-KR" altLang="en-US" dirty="0" smtClean="0"/>
              <a:t>실행 </a:t>
            </a:r>
            <a:r>
              <a:rPr lang="en-US" altLang="ko-KR" dirty="0" smtClean="0"/>
              <a:t>BASE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30" y="1362291"/>
            <a:ext cx="6415480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1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1407737"/>
            <a:ext cx="6887634" cy="522920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ko-KR" dirty="0" smtClean="0"/>
              <a:t>HYU 2017 TIP</a:t>
            </a:r>
            <a:endParaRPr lang="ko-KR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4DD601-9BFF-4CE2-924D-C02A77C8ABAA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9632" y="332656"/>
            <a:ext cx="662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9. </a:t>
            </a:r>
            <a:r>
              <a:rPr lang="en-US" altLang="ko-KR" sz="4000" b="1" dirty="0" smtClean="0"/>
              <a:t>EMS-EMA </a:t>
            </a:r>
            <a:r>
              <a:rPr lang="en-US" altLang="ko-KR" sz="4000" b="1" dirty="0" smtClean="0"/>
              <a:t>- </a:t>
            </a:r>
            <a:r>
              <a:rPr lang="en-US" altLang="ko-KR" sz="4000" b="1" dirty="0"/>
              <a:t>CoAP</a:t>
            </a:r>
            <a:endParaRPr lang="ko-KR" alt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04248" y="1430206"/>
            <a:ext cx="1999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EMS – </a:t>
            </a:r>
            <a:r>
              <a:rPr lang="ko-KR" altLang="en-US" dirty="0" smtClean="0"/>
              <a:t>실행 </a:t>
            </a:r>
            <a:r>
              <a:rPr lang="en-US" altLang="ko-KR" dirty="0" smtClean="0"/>
              <a:t>BASE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 DR</a:t>
            </a:r>
            <a:r>
              <a:rPr lang="ko-KR" altLang="en-US" dirty="0" smtClean="0"/>
              <a:t>을 내리기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위한 </a:t>
            </a:r>
            <a:r>
              <a:rPr lang="en-US" altLang="ko-KR" dirty="0" smtClean="0"/>
              <a:t>TAB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 bwMode="auto">
          <a:xfrm>
            <a:off x="5004048" y="2173515"/>
            <a:ext cx="1073606" cy="619111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5092979" y="3069044"/>
            <a:ext cx="936104" cy="36004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60232" y="2423295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 곳을 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이후 사용</a:t>
            </a:r>
            <a:endParaRPr lang="ko-KR" altLang="en-US" dirty="0"/>
          </a:p>
        </p:txBody>
      </p:sp>
      <p:cxnSp>
        <p:nvCxnSpPr>
          <p:cNvPr id="12" name="직선 연결선 11"/>
          <p:cNvCxnSpPr>
            <a:endCxn id="10" idx="1"/>
          </p:cNvCxnSpPr>
          <p:nvPr/>
        </p:nvCxnSpPr>
        <p:spPr bwMode="auto">
          <a:xfrm>
            <a:off x="6077654" y="2449933"/>
            <a:ext cx="582578" cy="158028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9" idx="6"/>
            <a:endCxn id="10" idx="1"/>
          </p:cNvCxnSpPr>
          <p:nvPr/>
        </p:nvCxnSpPr>
        <p:spPr bwMode="auto">
          <a:xfrm flipV="1">
            <a:off x="6029083" y="2607961"/>
            <a:ext cx="631149" cy="641103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9799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ko-KR" dirty="0" smtClean="0"/>
              <a:t>HYU 2017 TIP</a:t>
            </a:r>
            <a:endParaRPr lang="ko-KR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4DD601-9BFF-4CE2-924D-C02A77C8ABAA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9632" y="332656"/>
            <a:ext cx="662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9. </a:t>
            </a:r>
            <a:r>
              <a:rPr lang="en-US" altLang="ko-KR" sz="4000" b="1" dirty="0" smtClean="0"/>
              <a:t>EMS-EMA </a:t>
            </a:r>
            <a:r>
              <a:rPr lang="en-US" altLang="ko-KR" sz="4000" b="1" dirty="0" smtClean="0"/>
              <a:t>- </a:t>
            </a:r>
            <a:r>
              <a:rPr lang="en-US" altLang="ko-KR" sz="4000" b="1" dirty="0"/>
              <a:t>CoAP</a:t>
            </a:r>
            <a:endParaRPr lang="ko-KR" alt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1243415"/>
            <a:ext cx="339836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Putty</a:t>
            </a:r>
            <a:r>
              <a:rPr lang="ko-KR" altLang="en-US" dirty="0" smtClean="0"/>
              <a:t>를 통하여 </a:t>
            </a:r>
            <a:endParaRPr lang="en-US" altLang="ko-KR" dirty="0" smtClean="0"/>
          </a:p>
          <a:p>
            <a:r>
              <a:rPr lang="en-US" altLang="ko-KR" dirty="0" smtClean="0"/>
              <a:t>OPENWRT </a:t>
            </a:r>
            <a:r>
              <a:rPr lang="ko-KR" altLang="en-US" dirty="0" smtClean="0"/>
              <a:t>접속 후에 </a:t>
            </a:r>
            <a:r>
              <a:rPr lang="en-US" altLang="ko-KR" dirty="0" smtClean="0"/>
              <a:t>EMA </a:t>
            </a:r>
            <a:r>
              <a:rPr lang="ko-KR" altLang="en-US" dirty="0" smtClean="0"/>
              <a:t>실행</a:t>
            </a:r>
            <a:endParaRPr lang="en-US" altLang="ko-KR" dirty="0"/>
          </a:p>
          <a:p>
            <a:r>
              <a:rPr lang="en-US" altLang="ko-KR" dirty="0"/>
              <a:t>P</a:t>
            </a:r>
            <a:r>
              <a:rPr lang="en-US" altLang="ko-KR" dirty="0" smtClean="0"/>
              <a:t>rotocol </a:t>
            </a:r>
            <a:r>
              <a:rPr lang="en-US" altLang="ko-KR" dirty="0" err="1" smtClean="0"/>
              <a:t>CoAP</a:t>
            </a:r>
            <a:r>
              <a:rPr lang="en-US" altLang="ko-KR" dirty="0" smtClean="0"/>
              <a:t> 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Broker IP </a:t>
            </a:r>
            <a:r>
              <a:rPr lang="ko-KR" altLang="en-US" dirty="0" smtClean="0"/>
              <a:t>입력하여 </a:t>
            </a:r>
            <a:endParaRPr lang="en-US" altLang="ko-KR" dirty="0" smtClean="0"/>
          </a:p>
          <a:p>
            <a:r>
              <a:rPr lang="en-US" altLang="ko-KR" dirty="0" smtClean="0"/>
              <a:t>Broker</a:t>
            </a:r>
            <a:r>
              <a:rPr lang="ko-KR" altLang="en-US" dirty="0" smtClean="0"/>
              <a:t>에 접속한다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EMS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DR </a:t>
            </a:r>
            <a:r>
              <a:rPr lang="ko-KR" altLang="en-US" dirty="0" smtClean="0"/>
              <a:t>모드 선택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( PUSH or POLL)</a:t>
            </a:r>
          </a:p>
          <a:p>
            <a:r>
              <a:rPr lang="en-US" altLang="ko-KR" dirty="0" err="1" smtClean="0"/>
              <a:t>CoAP</a:t>
            </a:r>
            <a:r>
              <a:rPr lang="en-US" altLang="ko-KR" dirty="0" smtClean="0"/>
              <a:t> Mode UP EMA </a:t>
            </a:r>
            <a:r>
              <a:rPr lang="en-US" altLang="ko-KR" dirty="0" smtClean="0">
                <a:sym typeface="Wingdings" panose="05000000000000000000" pitchFamily="2" charset="2"/>
              </a:rPr>
              <a:t> X </a:t>
            </a:r>
            <a:r>
              <a:rPr lang="ko-KR" altLang="en-US" dirty="0" smtClean="0">
                <a:sym typeface="Wingdings" panose="05000000000000000000" pitchFamily="2" charset="2"/>
              </a:rPr>
              <a:t>선택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5476665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4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ko-KR" dirty="0" smtClean="0"/>
              <a:t>HYU 2017 TIP</a:t>
            </a:r>
            <a:endParaRPr lang="ko-KR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4DD601-9BFF-4CE2-924D-C02A77C8ABAA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9632" y="332656"/>
            <a:ext cx="662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9. </a:t>
            </a:r>
            <a:r>
              <a:rPr lang="en-US" altLang="ko-KR" sz="4000" b="1" dirty="0" smtClean="0"/>
              <a:t>EMS-EMA </a:t>
            </a:r>
            <a:r>
              <a:rPr lang="en-US" altLang="ko-KR" sz="4000" b="1" dirty="0" smtClean="0"/>
              <a:t>- </a:t>
            </a:r>
            <a:r>
              <a:rPr lang="en-US" altLang="ko-KR" sz="4000" b="1" dirty="0"/>
              <a:t>CoAP</a:t>
            </a:r>
            <a:endParaRPr lang="ko-KR" alt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10730" y="5157192"/>
            <a:ext cx="58721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Putty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통하여 </a:t>
            </a:r>
            <a:r>
              <a:rPr lang="en-US" altLang="ko-KR" dirty="0" smtClean="0"/>
              <a:t>Device</a:t>
            </a:r>
            <a:r>
              <a:rPr lang="ko-KR" altLang="en-US" dirty="0" smtClean="0"/>
              <a:t>에 접속</a:t>
            </a:r>
            <a:endParaRPr lang="en-US" altLang="ko-KR" dirty="0" smtClean="0"/>
          </a:p>
          <a:p>
            <a:r>
              <a:rPr lang="ko-KR" altLang="en-US" dirty="0" smtClean="0"/>
              <a:t>해당 기기는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이므로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선택한다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이후 해당 </a:t>
            </a:r>
            <a:r>
              <a:rPr lang="en-US" altLang="ko-KR" dirty="0" smtClean="0"/>
              <a:t>putty</a:t>
            </a:r>
            <a:r>
              <a:rPr lang="ko-KR" altLang="en-US" dirty="0" smtClean="0"/>
              <a:t>를 통하여 기기를 직접 </a:t>
            </a:r>
            <a:r>
              <a:rPr lang="en-US" altLang="ko-KR" dirty="0" smtClean="0"/>
              <a:t>control 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30" y="1407916"/>
            <a:ext cx="6639297" cy="364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/>
              <a:t>7. How </a:t>
            </a:r>
            <a:r>
              <a:rPr lang="en-US" altLang="ko-KR" sz="3200" b="1" dirty="0"/>
              <a:t>to Execute MIR </a:t>
            </a:r>
            <a:r>
              <a:rPr lang="en-US" altLang="ko-KR" sz="3200" b="1" dirty="0" smtClean="0"/>
              <a:t>Program(VTN</a:t>
            </a:r>
            <a:r>
              <a:rPr lang="en-US" altLang="ko-KR" sz="3200" b="1" dirty="0"/>
              <a:t>)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Download VTN(MIR version)</a:t>
            </a:r>
          </a:p>
          <a:p>
            <a:endParaRPr lang="en-US" altLang="ko-KR" b="1" dirty="0"/>
          </a:p>
          <a:p>
            <a:r>
              <a:rPr lang="en-US" altLang="ko-KR" dirty="0" smtClean="0"/>
              <a:t>Move to Directory that VTN was downloaded</a:t>
            </a:r>
          </a:p>
          <a:p>
            <a:endParaRPr lang="en-US" altLang="ko-KR" b="1" dirty="0" smtClean="0"/>
          </a:p>
          <a:p>
            <a:r>
              <a:rPr lang="en-US" altLang="ko-KR" dirty="0" err="1" smtClean="0"/>
              <a:t>mir</a:t>
            </a:r>
            <a:r>
              <a:rPr lang="en-US" altLang="ko-KR" dirty="0" smtClean="0"/>
              <a:t>@:~$ python httpVTNServer.py</a:t>
            </a:r>
          </a:p>
          <a:p>
            <a:endParaRPr lang="en-US" altLang="ko-KR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12519"/>
            <a:ext cx="8197480" cy="287846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323528" y="5805264"/>
            <a:ext cx="8496944" cy="105273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3354" y="5435932"/>
            <a:ext cx="55883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You will see this message if VTN Server runs successfully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413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ko-KR" smtClean="0"/>
              <a:t>HYU 2017 TIP</a:t>
            </a:r>
            <a:endParaRPr lang="ko-KR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4DD601-9BFF-4CE2-924D-C02A77C8ABAA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59632" y="332656"/>
            <a:ext cx="662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9. </a:t>
            </a:r>
            <a:r>
              <a:rPr lang="en-US" altLang="ko-KR" sz="4000" b="1" dirty="0" smtClean="0"/>
              <a:t>EMS-EMA </a:t>
            </a:r>
            <a:r>
              <a:rPr lang="en-US" altLang="ko-KR" sz="4000" b="1" dirty="0" smtClean="0"/>
              <a:t>- </a:t>
            </a:r>
            <a:r>
              <a:rPr lang="en-US" altLang="ko-KR" sz="4000" b="1" dirty="0"/>
              <a:t>CoAP</a:t>
            </a:r>
            <a:endParaRPr lang="ko-KR" alt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4941168"/>
            <a:ext cx="812914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MQTT EMA 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실행되는 </a:t>
            </a:r>
            <a:r>
              <a:rPr lang="en-US" altLang="ko-KR" dirty="0" smtClean="0"/>
              <a:t>OPENWRT</a:t>
            </a:r>
            <a:r>
              <a:rPr lang="ko-KR" altLang="en-US" dirty="0" smtClean="0"/>
              <a:t>에 추가 접속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Tcp</a:t>
            </a:r>
            <a:r>
              <a:rPr lang="en-US" altLang="ko-KR" dirty="0" smtClean="0"/>
              <a:t> dump</a:t>
            </a:r>
            <a:r>
              <a:rPr lang="ko-KR" altLang="en-US" dirty="0" smtClean="0"/>
              <a:t>를 찍는다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COAP 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tcp</a:t>
            </a:r>
            <a:r>
              <a:rPr lang="en-US" altLang="ko-KR" dirty="0" smtClean="0"/>
              <a:t> dump </a:t>
            </a:r>
            <a:r>
              <a:rPr lang="ko-KR" altLang="en-US" dirty="0" smtClean="0"/>
              <a:t>는 </a:t>
            </a:r>
            <a:r>
              <a:rPr lang="en-US" altLang="ko-KR" sz="2000" b="1" u="sng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5683</a:t>
            </a:r>
          </a:p>
          <a:p>
            <a:r>
              <a:rPr lang="ko-KR" altLang="en-US" dirty="0" smtClean="0"/>
              <a:t>종료 후</a:t>
            </a:r>
            <a:r>
              <a:rPr lang="en-US" altLang="ko-KR" dirty="0"/>
              <a:t> </a:t>
            </a:r>
            <a:r>
              <a:rPr lang="en-US" altLang="ko-KR" dirty="0" err="1" smtClean="0"/>
              <a:t>winscp</a:t>
            </a:r>
            <a:r>
              <a:rPr lang="ko-KR" altLang="en-US" dirty="0" smtClean="0"/>
              <a:t>를 통하여 </a:t>
            </a:r>
            <a:r>
              <a:rPr lang="en-US" altLang="ko-KR" dirty="0" err="1" smtClean="0"/>
              <a:t>pcap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가져와 </a:t>
            </a:r>
            <a:r>
              <a:rPr lang="en-US" altLang="ko-KR" dirty="0" err="1" smtClean="0"/>
              <a:t>wireshark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통하여 분석한다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56792"/>
            <a:ext cx="6106377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9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ko-KR" smtClean="0"/>
              <a:t>HYU 2017 TIP</a:t>
            </a:r>
            <a:endParaRPr lang="ko-KR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4DD601-9BFF-4CE2-924D-C02A77C8ABAA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sp>
        <p:nvSpPr>
          <p:cNvPr id="4" name="제목 2"/>
          <p:cNvSpPr>
            <a:spLocks noGrp="1"/>
          </p:cNvSpPr>
          <p:nvPr/>
        </p:nvSpPr>
        <p:spPr bwMode="auto">
          <a:xfrm>
            <a:off x="395536" y="260648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r>
              <a:rPr lang="en-US" altLang="ko-KR" b="1" dirty="0"/>
              <a:t>9. </a:t>
            </a:r>
            <a:r>
              <a:rPr lang="en-US" altLang="ko-KR" b="1" dirty="0" smtClean="0"/>
              <a:t>Device </a:t>
            </a:r>
            <a:r>
              <a:rPr lang="en-US" altLang="ko-KR" b="1" dirty="0" smtClean="0"/>
              <a:t>Connection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9914" y="4415877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Device Connect to EMA ( COAP Connection)</a:t>
            </a:r>
          </a:p>
          <a:p>
            <a:r>
              <a:rPr lang="en-US" altLang="ko-KR" dirty="0" smtClean="0"/>
              <a:t>EMA ACK to Device</a:t>
            </a:r>
          </a:p>
          <a:p>
            <a:r>
              <a:rPr lang="en-US" altLang="ko-KR" dirty="0" smtClean="0"/>
              <a:t>EMA sends CON to EMS</a:t>
            </a:r>
          </a:p>
          <a:p>
            <a:r>
              <a:rPr lang="en-US" altLang="ko-KR" dirty="0" smtClean="0"/>
              <a:t>EMS ACK to EMA</a:t>
            </a:r>
          </a:p>
          <a:p>
            <a:endParaRPr lang="en-US" altLang="ko-KR" dirty="0"/>
          </a:p>
          <a:p>
            <a:r>
              <a:rPr lang="en-US" altLang="ko-KR" dirty="0" smtClean="0"/>
              <a:t>EMS &amp; EMA continuing connection and send CON&amp;ACK each other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8871"/>
            <a:ext cx="91440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2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ko-KR" dirty="0" smtClean="0"/>
              <a:t>HYU 2017 TIP</a:t>
            </a:r>
            <a:endParaRPr lang="ko-KR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4DD601-9BFF-4CE2-924D-C02A77C8ABAA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9632" y="332656"/>
            <a:ext cx="662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9. </a:t>
            </a:r>
            <a:r>
              <a:rPr lang="en-US" altLang="ko-KR" sz="4000" b="1" dirty="0" smtClean="0"/>
              <a:t>EMS-EMA </a:t>
            </a:r>
            <a:r>
              <a:rPr lang="en-US" altLang="ko-KR" sz="4000" b="1" dirty="0" smtClean="0"/>
              <a:t>- </a:t>
            </a:r>
            <a:r>
              <a:rPr lang="en-US" altLang="ko-KR" sz="4000" b="1" dirty="0"/>
              <a:t>CoAP</a:t>
            </a:r>
            <a:endParaRPr lang="ko-KR" alt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644008" y="1844824"/>
            <a:ext cx="4538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Device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EMA</a:t>
            </a:r>
            <a:r>
              <a:rPr lang="ko-KR" altLang="en-US" dirty="0" smtClean="0"/>
              <a:t>에 접속 시</a:t>
            </a:r>
            <a:r>
              <a:rPr lang="en-US" altLang="ko-KR" dirty="0" smtClean="0"/>
              <a:t>, EMS</a:t>
            </a:r>
            <a:r>
              <a:rPr lang="ko-KR" altLang="en-US" dirty="0" smtClean="0"/>
              <a:t>에 등록된다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4008" y="4293096"/>
            <a:ext cx="4756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EMS</a:t>
            </a:r>
            <a:r>
              <a:rPr lang="ko-KR" altLang="en-US" dirty="0" smtClean="0"/>
              <a:t>를 통하여 등록된 기기를 제어할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On, Off </a:t>
            </a:r>
            <a:r>
              <a:rPr lang="ko-KR" altLang="en-US" dirty="0" smtClean="0"/>
              <a:t>조작 가능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87" y="1505311"/>
            <a:ext cx="4283968" cy="24023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87" y="3938738"/>
            <a:ext cx="4283968" cy="234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5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62" y="1314566"/>
            <a:ext cx="6205029" cy="4651359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ko-KR" dirty="0" smtClean="0"/>
              <a:t>HYU 2017 TIP</a:t>
            </a:r>
            <a:endParaRPr lang="ko-KR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4DD601-9BFF-4CE2-924D-C02A77C8ABAA}" type="slidenum">
              <a:rPr lang="ko-KR" altLang="en-US" smtClean="0"/>
              <a:pPr>
                <a:defRPr/>
              </a:pPr>
              <a:t>73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332656"/>
            <a:ext cx="662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9. </a:t>
            </a:r>
            <a:r>
              <a:rPr lang="en-US" altLang="ko-KR" sz="4000" b="1" dirty="0" smtClean="0"/>
              <a:t>EMS-EMA </a:t>
            </a:r>
            <a:r>
              <a:rPr lang="en-US" altLang="ko-KR" sz="4000" b="1" dirty="0" smtClean="0"/>
              <a:t>- </a:t>
            </a:r>
            <a:r>
              <a:rPr lang="en-US" altLang="ko-KR" sz="4000" b="1" dirty="0"/>
              <a:t>CoAP</a:t>
            </a:r>
            <a:endParaRPr lang="ko-KR" alt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799995" y="1682224"/>
            <a:ext cx="26661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CoAP</a:t>
            </a:r>
            <a:r>
              <a:rPr lang="en-US" altLang="ko-KR" dirty="0" smtClean="0"/>
              <a:t> Pull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r>
              <a:rPr lang="en-US" altLang="ko-KR" dirty="0" smtClean="0"/>
              <a:t>EMA</a:t>
            </a:r>
            <a:r>
              <a:rPr lang="ko-KR" altLang="en-US" dirty="0" smtClean="0"/>
              <a:t>에 직접 </a:t>
            </a:r>
            <a:r>
              <a:rPr lang="en-US" altLang="ko-KR" dirty="0" smtClean="0"/>
              <a:t>DR</a:t>
            </a:r>
            <a:r>
              <a:rPr lang="ko-KR" altLang="en-US" dirty="0" smtClean="0"/>
              <a:t>을</a:t>
            </a:r>
            <a:endParaRPr lang="en-US" altLang="ko-KR" dirty="0" smtClean="0"/>
          </a:p>
          <a:p>
            <a:r>
              <a:rPr lang="ko-KR" altLang="en-US" dirty="0" smtClean="0"/>
              <a:t>내릴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Value </a:t>
            </a:r>
            <a:r>
              <a:rPr lang="ko-KR" altLang="en-US" dirty="0" smtClean="0"/>
              <a:t>값 제한을 두고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해당 값이 넘어갈 경우 </a:t>
            </a:r>
            <a:endParaRPr lang="en-US" altLang="ko-KR" dirty="0" smtClean="0"/>
          </a:p>
          <a:p>
            <a:r>
              <a:rPr lang="ko-KR" altLang="en-US" dirty="0" smtClean="0"/>
              <a:t>기기의 전원이 내려간다</a:t>
            </a:r>
            <a:r>
              <a:rPr lang="en-US" altLang="ko-KR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7664" y="6036254"/>
            <a:ext cx="7301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EMS</a:t>
            </a:r>
            <a:r>
              <a:rPr lang="ko-KR" altLang="en-US" b="1" dirty="0" smtClean="0"/>
              <a:t>가 </a:t>
            </a:r>
            <a:r>
              <a:rPr lang="en-US" altLang="ko-KR" b="1" dirty="0" smtClean="0"/>
              <a:t>DR</a:t>
            </a:r>
            <a:r>
              <a:rPr lang="ko-KR" altLang="en-US" b="1" dirty="0" smtClean="0"/>
              <a:t>을 내리자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이에 따라 </a:t>
            </a:r>
            <a:r>
              <a:rPr lang="en-US" altLang="ko-KR" b="1" dirty="0" smtClean="0"/>
              <a:t>EMS</a:t>
            </a:r>
            <a:r>
              <a:rPr lang="ko-KR" altLang="en-US" b="1" dirty="0" smtClean="0"/>
              <a:t>에 등록된 </a:t>
            </a:r>
            <a:r>
              <a:rPr lang="en-US" altLang="ko-KR" b="1" dirty="0" smtClean="0"/>
              <a:t>EMA</a:t>
            </a:r>
            <a:r>
              <a:rPr lang="ko-KR" altLang="en-US" b="1" dirty="0" smtClean="0"/>
              <a:t>의 </a:t>
            </a:r>
            <a:r>
              <a:rPr lang="en-US" altLang="ko-KR" b="1" dirty="0" smtClean="0"/>
              <a:t>device</a:t>
            </a:r>
            <a:r>
              <a:rPr lang="ko-KR" altLang="en-US" b="1" dirty="0" smtClean="0"/>
              <a:t>의 전원이</a:t>
            </a:r>
            <a:endParaRPr lang="en-US" altLang="ko-KR" b="1" dirty="0" smtClean="0"/>
          </a:p>
          <a:p>
            <a:r>
              <a:rPr lang="ko-KR" altLang="en-US" b="1" dirty="0" smtClean="0"/>
              <a:t>내려간 것을 확인 할 수 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10" name="타원 9"/>
          <p:cNvSpPr/>
          <p:nvPr/>
        </p:nvSpPr>
        <p:spPr bwMode="auto">
          <a:xfrm>
            <a:off x="4644008" y="1628800"/>
            <a:ext cx="1981179" cy="1584176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-271018" y="4149080"/>
            <a:ext cx="3925395" cy="1337858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821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00808"/>
            <a:ext cx="5636614" cy="426803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ko-KR" dirty="0" smtClean="0"/>
              <a:t>HYU 2017 TIP</a:t>
            </a:r>
            <a:endParaRPr lang="ko-KR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4DD601-9BFF-4CE2-924D-C02A77C8ABAA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9632" y="332656"/>
            <a:ext cx="662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9. </a:t>
            </a:r>
            <a:r>
              <a:rPr lang="en-US" altLang="ko-KR" sz="4000" b="1" dirty="0" smtClean="0"/>
              <a:t>EMS-EMA </a:t>
            </a:r>
            <a:r>
              <a:rPr lang="en-US" altLang="ko-KR" sz="4000" b="1" dirty="0" smtClean="0"/>
              <a:t>- </a:t>
            </a:r>
            <a:r>
              <a:rPr lang="en-US" altLang="ko-KR" sz="4000" b="1" dirty="0"/>
              <a:t>CoAP</a:t>
            </a:r>
            <a:endParaRPr lang="ko-KR" altLang="en-US" sz="4000" b="1" dirty="0"/>
          </a:p>
        </p:txBody>
      </p:sp>
      <p:sp>
        <p:nvSpPr>
          <p:cNvPr id="10" name="타원 9"/>
          <p:cNvSpPr/>
          <p:nvPr/>
        </p:nvSpPr>
        <p:spPr bwMode="auto">
          <a:xfrm>
            <a:off x="251520" y="4358581"/>
            <a:ext cx="3925395" cy="1337858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1720" y="6021288"/>
            <a:ext cx="6199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기기로부터 </a:t>
            </a:r>
            <a:r>
              <a:rPr lang="en-US" altLang="ko-KR" dirty="0" smtClean="0"/>
              <a:t>RDR </a:t>
            </a:r>
            <a:r>
              <a:rPr lang="ko-KR" altLang="en-US" dirty="0" smtClean="0"/>
              <a:t>즉 다시 전원을 올려달라는 요청이 올 시에</a:t>
            </a:r>
            <a:endParaRPr lang="en-US" altLang="ko-KR" dirty="0" smtClean="0"/>
          </a:p>
          <a:p>
            <a:r>
              <a:rPr lang="ko-KR" altLang="en-US" dirty="0" smtClean="0"/>
              <a:t>전원이 다시 올라 간 것을 확인 할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331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80" y="1484784"/>
            <a:ext cx="8547594" cy="4176464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/>
              <a:t>7. How </a:t>
            </a:r>
            <a:r>
              <a:rPr lang="en-US" altLang="ko-KR" sz="3200" b="1" dirty="0"/>
              <a:t>to Execute MIR </a:t>
            </a:r>
            <a:r>
              <a:rPr lang="en-US" altLang="ko-KR" sz="3200" b="1" dirty="0" smtClean="0"/>
              <a:t>Program(VTN</a:t>
            </a:r>
            <a:r>
              <a:rPr lang="en-US" altLang="ko-KR" sz="3200" b="1" dirty="0"/>
              <a:t>)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 bwMode="auto">
          <a:xfrm>
            <a:off x="336004" y="1628800"/>
            <a:ext cx="2795836" cy="28803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27984" y="1916832"/>
            <a:ext cx="3844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Enter to VTN Server</a:t>
            </a:r>
          </a:p>
          <a:p>
            <a:r>
              <a:rPr lang="en-US" altLang="ko-KR" b="1" dirty="0" smtClean="0"/>
              <a:t>(Your VTN IP </a:t>
            </a:r>
            <a:r>
              <a:rPr lang="en-US" altLang="ko-KR" b="1" dirty="0" err="1" smtClean="0"/>
              <a:t>Addr:Port</a:t>
            </a:r>
            <a:r>
              <a:rPr lang="en-US" altLang="ko-KR" b="1" dirty="0" smtClean="0"/>
              <a:t>/index.html)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979712" y="2682583"/>
            <a:ext cx="2227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(1) Target VEN Name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93793" y="3991158"/>
            <a:ext cx="43396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(2) Input Event Details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(VTN Comment is not Mandatory)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5576" y="5301208"/>
            <a:ext cx="826540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(3) Budget DR Message &amp; Control DR Message</a:t>
            </a:r>
          </a:p>
          <a:p>
            <a:endParaRPr lang="en-US" altLang="ko-KR" dirty="0"/>
          </a:p>
          <a:p>
            <a:r>
              <a:rPr lang="en-US" altLang="ko-KR" dirty="0" smtClean="0"/>
              <a:t>Budget DR Message  </a:t>
            </a:r>
            <a:r>
              <a:rPr lang="en-US" altLang="ko-KR" dirty="0" smtClean="0">
                <a:sym typeface="Wingdings" panose="05000000000000000000" pitchFamily="2" charset="2"/>
              </a:rPr>
              <a:t> In case when you send Initial &amp; Incentive &amp; Negotiation Price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Control DR Message  Normally when you send Demand Response Message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6898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b="1" dirty="0" smtClean="0">
                <a:latin typeface="+mj-lt"/>
                <a:ea typeface="+mj-ea"/>
              </a:rPr>
              <a:t>Prerequisite</a:t>
            </a:r>
          </a:p>
          <a:p>
            <a:pPr lvl="1"/>
            <a:r>
              <a:rPr lang="en-US" altLang="ko-KR" b="1" dirty="0" smtClean="0">
                <a:latin typeface="+mj-lt"/>
                <a:ea typeface="+mj-ea"/>
              </a:rPr>
              <a:t>Language </a:t>
            </a:r>
          </a:p>
          <a:p>
            <a:pPr marL="457200" lvl="1" indent="0">
              <a:buNone/>
            </a:pPr>
            <a:r>
              <a:rPr lang="en-US" altLang="ko-KR" b="1" dirty="0">
                <a:latin typeface="+mj-lt"/>
                <a:ea typeface="+mj-ea"/>
              </a:rPr>
              <a:t>	</a:t>
            </a:r>
            <a:r>
              <a:rPr lang="en-US" altLang="ko-KR" b="1" dirty="0" smtClean="0">
                <a:latin typeface="+mj-lt"/>
                <a:ea typeface="+mj-ea"/>
              </a:rPr>
              <a:t>	: Java version 7, Maven</a:t>
            </a:r>
          </a:p>
          <a:p>
            <a:pPr lvl="1"/>
            <a:r>
              <a:rPr lang="en-US" altLang="ko-KR" b="1" dirty="0" smtClean="0">
                <a:latin typeface="+mj-lt"/>
                <a:ea typeface="+mj-ea"/>
              </a:rPr>
              <a:t>Library 	</a:t>
            </a:r>
          </a:p>
          <a:p>
            <a:pPr marL="457200" lvl="1" indent="0">
              <a:buNone/>
            </a:pPr>
            <a:r>
              <a:rPr lang="en-US" altLang="ko-KR" b="1" dirty="0">
                <a:latin typeface="+mj-lt"/>
                <a:ea typeface="+mj-ea"/>
              </a:rPr>
              <a:t>	</a:t>
            </a:r>
            <a:r>
              <a:rPr lang="en-US" altLang="ko-KR" b="1" dirty="0" smtClean="0">
                <a:latin typeface="+mj-lt"/>
                <a:ea typeface="+mj-ea"/>
              </a:rPr>
              <a:t>	: californium-CoAP, </a:t>
            </a:r>
            <a:r>
              <a:rPr lang="en-US" altLang="ko-KR" b="1" dirty="0" err="1" smtClean="0">
                <a:latin typeface="+mj-lt"/>
                <a:ea typeface="+mj-ea"/>
              </a:rPr>
              <a:t>paho</a:t>
            </a:r>
            <a:r>
              <a:rPr lang="en-US" altLang="ko-KR" b="1" dirty="0" smtClean="0">
                <a:latin typeface="+mj-lt"/>
                <a:ea typeface="+mj-ea"/>
              </a:rPr>
              <a:t>-MQTT, JSON, x-chart</a:t>
            </a:r>
            <a:endParaRPr lang="en-US" altLang="ko-KR" b="1" dirty="0">
              <a:latin typeface="+mj-lt"/>
              <a:ea typeface="+mj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/>
              <a:t>7. How </a:t>
            </a:r>
            <a:r>
              <a:rPr lang="en-US" altLang="ko-KR" sz="3200" b="1" dirty="0"/>
              <a:t>to Execute MIR </a:t>
            </a:r>
            <a:r>
              <a:rPr lang="en-US" altLang="ko-KR" sz="3200" b="1" dirty="0" smtClean="0"/>
              <a:t>Program(EMS)</a:t>
            </a:r>
            <a:endParaRPr lang="en-US" altLang="ko-KR" sz="32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44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31515</TotalTime>
  <Words>3369</Words>
  <Application>Microsoft Office PowerPoint</Application>
  <PresentationFormat>화면 슬라이드 쇼(4:3)</PresentationFormat>
  <Paragraphs>1053</Paragraphs>
  <Slides>74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74</vt:i4>
      </vt:variant>
    </vt:vector>
  </HeadingPairs>
  <TitlesOfParts>
    <vt:vector size="80" baseType="lpstr">
      <vt:lpstr>굴림</vt:lpstr>
      <vt:lpstr>맑은 고딕</vt:lpstr>
      <vt:lpstr>Arial</vt:lpstr>
      <vt:lpstr>Times New Roman</vt:lpstr>
      <vt:lpstr>Wingdings</vt:lpstr>
      <vt:lpstr>1_기본 디자인</vt:lpstr>
      <vt:lpstr>Energy Management System Virtual Top Node  Overview</vt:lpstr>
      <vt:lpstr>Lecture Index</vt:lpstr>
      <vt:lpstr>7. How to Execute MIR Program(VTN)</vt:lpstr>
      <vt:lpstr>7. How to Execute MIR Program(VTN)</vt:lpstr>
      <vt:lpstr>7. How to Execute MIR Program(VTN)</vt:lpstr>
      <vt:lpstr>7. How to Execute MIR Program(VTN)</vt:lpstr>
      <vt:lpstr>7. How to Execute MIR Program(VTN)</vt:lpstr>
      <vt:lpstr>7. How to Execute MIR Program(VTN)</vt:lpstr>
      <vt:lpstr>7. How to Execute MIR Program(EMS)</vt:lpstr>
      <vt:lpstr>7. How to Execute MIR Program(EMS)</vt:lpstr>
      <vt:lpstr>7. How to Execute MIR Program(EMS)</vt:lpstr>
      <vt:lpstr>7. How to Execute MIR Program(EMS)</vt:lpstr>
      <vt:lpstr>7. How to Execute MIR Program(EMS)</vt:lpstr>
      <vt:lpstr>7. How to Execute MIR Program(EMS)</vt:lpstr>
      <vt:lpstr>7. How to Execute MIR Program(EMS)</vt:lpstr>
      <vt:lpstr>7. How to Execute MIR Program(EMS)</vt:lpstr>
      <vt:lpstr>7. How to Execute MIR Program(EMS)</vt:lpstr>
      <vt:lpstr>7. How to Execute MIR Program(VEN)</vt:lpstr>
      <vt:lpstr>7. How to Execute MIR Program(VEN)</vt:lpstr>
      <vt:lpstr>7. How to Execute MIR Program(VEN)</vt:lpstr>
      <vt:lpstr>7. How to Execute MIR Program(DEVICE)</vt:lpstr>
      <vt:lpstr>7. How to Execute MIR Program(Device)</vt:lpstr>
      <vt:lpstr>8. List of Experiments</vt:lpstr>
      <vt:lpstr>8. Experiment Testbed(VTN-VEN)</vt:lpstr>
      <vt:lpstr>8. Experiment Testbed(VTN-VEN-Dev)</vt:lpstr>
      <vt:lpstr>8. Message Flow(Data traffic)</vt:lpstr>
      <vt:lpstr>PowerPoint 프레젠테이션</vt:lpstr>
      <vt:lpstr>8. Message Flow(Poll-Response)</vt:lpstr>
      <vt:lpstr>PowerPoint 프레젠테이션</vt:lpstr>
      <vt:lpstr>8. Message Flow(DR Event)</vt:lpstr>
      <vt:lpstr>PowerPoint 프레젠테이션</vt:lpstr>
      <vt:lpstr>8. Message Flow(RDR)</vt:lpstr>
      <vt:lpstr>PowerPoint 프레젠테이션</vt:lpstr>
      <vt:lpstr>8. Experiment Testbed(EMS-EMA)</vt:lpstr>
      <vt:lpstr>8. Message Flow(Discovery)</vt:lpstr>
      <vt:lpstr>8. Message Flow(Discovery)</vt:lpstr>
      <vt:lpstr>PowerPoint 프레젠테이션</vt:lpstr>
      <vt:lpstr>8. Message Flow(Control-EMS)</vt:lpstr>
      <vt:lpstr>PowerPoint 프레젠테이션</vt:lpstr>
      <vt:lpstr>8. Experiment Testbed (EMS-EMA-OpenFMB)</vt:lpstr>
      <vt:lpstr>Message Flow(EMS-EMA-OpenFMB)</vt:lpstr>
      <vt:lpstr>PowerPoint 프레젠테이션</vt:lpstr>
      <vt:lpstr>8. Experiment Testbed (EMS-EMA-Smart Meter)</vt:lpstr>
      <vt:lpstr>8. Message Flow(EMS-EMA-DCU-Smart Meter-Device)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OpenWRT on Buffalo WZR-HP-G300NH</dc:title>
  <dc:creator>user</dc:creator>
  <cp:lastModifiedBy>Windows 사용자</cp:lastModifiedBy>
  <cp:revision>801</cp:revision>
  <dcterms:created xsi:type="dcterms:W3CDTF">2011-09-16T02:27:47Z</dcterms:created>
  <dcterms:modified xsi:type="dcterms:W3CDTF">2017-10-31T09:39:58Z</dcterms:modified>
</cp:coreProperties>
</file>