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75"/>
  </p:notesMasterIdLst>
  <p:sldIdLst>
    <p:sldId id="503" r:id="rId2"/>
    <p:sldId id="592" r:id="rId3"/>
    <p:sldId id="758" r:id="rId4"/>
    <p:sldId id="759" r:id="rId5"/>
    <p:sldId id="760" r:id="rId6"/>
    <p:sldId id="761" r:id="rId7"/>
    <p:sldId id="613" r:id="rId8"/>
    <p:sldId id="752" r:id="rId9"/>
    <p:sldId id="762" r:id="rId10"/>
    <p:sldId id="753" r:id="rId11"/>
    <p:sldId id="754" r:id="rId12"/>
    <p:sldId id="707" r:id="rId13"/>
    <p:sldId id="698" r:id="rId14"/>
    <p:sldId id="621" r:id="rId15"/>
    <p:sldId id="615" r:id="rId16"/>
    <p:sldId id="616" r:id="rId17"/>
    <p:sldId id="774" r:id="rId18"/>
    <p:sldId id="775" r:id="rId19"/>
    <p:sldId id="776" r:id="rId20"/>
    <p:sldId id="777" r:id="rId21"/>
    <p:sldId id="778" r:id="rId22"/>
    <p:sldId id="779" r:id="rId23"/>
    <p:sldId id="799" r:id="rId24"/>
    <p:sldId id="800" r:id="rId25"/>
    <p:sldId id="803" r:id="rId26"/>
    <p:sldId id="767" r:id="rId27"/>
    <p:sldId id="768" r:id="rId28"/>
    <p:sldId id="773" r:id="rId29"/>
    <p:sldId id="772" r:id="rId30"/>
    <p:sldId id="769" r:id="rId31"/>
    <p:sldId id="770" r:id="rId32"/>
    <p:sldId id="771" r:id="rId33"/>
    <p:sldId id="801" r:id="rId34"/>
    <p:sldId id="797" r:id="rId35"/>
    <p:sldId id="802" r:id="rId36"/>
    <p:sldId id="617" r:id="rId37"/>
    <p:sldId id="782" r:id="rId38"/>
    <p:sldId id="780" r:id="rId39"/>
    <p:sldId id="781" r:id="rId40"/>
    <p:sldId id="783" r:id="rId41"/>
    <p:sldId id="785" r:id="rId42"/>
    <p:sldId id="787" r:id="rId43"/>
    <p:sldId id="786" r:id="rId44"/>
    <p:sldId id="789" r:id="rId45"/>
    <p:sldId id="618" r:id="rId46"/>
    <p:sldId id="619" r:id="rId47"/>
    <p:sldId id="792" r:id="rId48"/>
    <p:sldId id="791" r:id="rId49"/>
    <p:sldId id="620" r:id="rId50"/>
    <p:sldId id="793" r:id="rId51"/>
    <p:sldId id="794" r:id="rId52"/>
    <p:sldId id="796" r:id="rId53"/>
    <p:sldId id="795" r:id="rId54"/>
    <p:sldId id="804" r:id="rId55"/>
    <p:sldId id="805" r:id="rId56"/>
    <p:sldId id="824" r:id="rId57"/>
    <p:sldId id="825" r:id="rId58"/>
    <p:sldId id="826" r:id="rId59"/>
    <p:sldId id="827" r:id="rId60"/>
    <p:sldId id="806" r:id="rId61"/>
    <p:sldId id="807" r:id="rId62"/>
    <p:sldId id="808" r:id="rId63"/>
    <p:sldId id="809" r:id="rId64"/>
    <p:sldId id="810" r:id="rId65"/>
    <p:sldId id="828" r:id="rId66"/>
    <p:sldId id="829" r:id="rId67"/>
    <p:sldId id="830" r:id="rId68"/>
    <p:sldId id="831" r:id="rId69"/>
    <p:sldId id="832" r:id="rId70"/>
    <p:sldId id="833" r:id="rId71"/>
    <p:sldId id="811" r:id="rId72"/>
    <p:sldId id="812" r:id="rId73"/>
    <p:sldId id="813" r:id="rId74"/>
    <p:sldId id="814" r:id="rId75"/>
    <p:sldId id="815" r:id="rId76"/>
    <p:sldId id="816" r:id="rId77"/>
    <p:sldId id="834" r:id="rId78"/>
    <p:sldId id="835" r:id="rId79"/>
    <p:sldId id="836" r:id="rId80"/>
    <p:sldId id="817" r:id="rId81"/>
    <p:sldId id="818" r:id="rId82"/>
    <p:sldId id="819" r:id="rId83"/>
    <p:sldId id="820" r:id="rId84"/>
    <p:sldId id="821" r:id="rId85"/>
    <p:sldId id="837" r:id="rId86"/>
    <p:sldId id="838" r:id="rId87"/>
    <p:sldId id="822" r:id="rId88"/>
    <p:sldId id="823" r:id="rId89"/>
    <p:sldId id="839" r:id="rId90"/>
    <p:sldId id="840" r:id="rId91"/>
    <p:sldId id="841" r:id="rId92"/>
    <p:sldId id="842" r:id="rId93"/>
    <p:sldId id="843" r:id="rId94"/>
    <p:sldId id="844" r:id="rId95"/>
    <p:sldId id="845" r:id="rId96"/>
    <p:sldId id="846" r:id="rId97"/>
    <p:sldId id="847" r:id="rId98"/>
    <p:sldId id="848" r:id="rId99"/>
    <p:sldId id="849" r:id="rId100"/>
    <p:sldId id="850" r:id="rId101"/>
    <p:sldId id="851" r:id="rId102"/>
    <p:sldId id="852" r:id="rId103"/>
    <p:sldId id="853" r:id="rId104"/>
    <p:sldId id="854" r:id="rId105"/>
    <p:sldId id="855" r:id="rId106"/>
    <p:sldId id="856" r:id="rId107"/>
    <p:sldId id="857" r:id="rId108"/>
    <p:sldId id="858" r:id="rId109"/>
    <p:sldId id="859" r:id="rId110"/>
    <p:sldId id="860" r:id="rId111"/>
    <p:sldId id="861" r:id="rId112"/>
    <p:sldId id="862" r:id="rId113"/>
    <p:sldId id="863" r:id="rId114"/>
    <p:sldId id="864" r:id="rId115"/>
    <p:sldId id="865" r:id="rId116"/>
    <p:sldId id="866" r:id="rId117"/>
    <p:sldId id="867" r:id="rId118"/>
    <p:sldId id="868" r:id="rId119"/>
    <p:sldId id="869" r:id="rId120"/>
    <p:sldId id="870" r:id="rId121"/>
    <p:sldId id="871" r:id="rId122"/>
    <p:sldId id="872" r:id="rId123"/>
    <p:sldId id="873" r:id="rId124"/>
    <p:sldId id="874" r:id="rId125"/>
    <p:sldId id="875" r:id="rId126"/>
    <p:sldId id="876" r:id="rId127"/>
    <p:sldId id="877" r:id="rId128"/>
    <p:sldId id="878" r:id="rId129"/>
    <p:sldId id="879" r:id="rId130"/>
    <p:sldId id="880" r:id="rId131"/>
    <p:sldId id="881" r:id="rId132"/>
    <p:sldId id="882" r:id="rId133"/>
    <p:sldId id="883" r:id="rId134"/>
    <p:sldId id="884" r:id="rId135"/>
    <p:sldId id="885" r:id="rId136"/>
    <p:sldId id="886" r:id="rId137"/>
    <p:sldId id="887" r:id="rId138"/>
    <p:sldId id="888" r:id="rId139"/>
    <p:sldId id="889" r:id="rId140"/>
    <p:sldId id="890" r:id="rId141"/>
    <p:sldId id="891" r:id="rId142"/>
    <p:sldId id="892" r:id="rId143"/>
    <p:sldId id="893" r:id="rId144"/>
    <p:sldId id="894" r:id="rId145"/>
    <p:sldId id="895" r:id="rId146"/>
    <p:sldId id="896" r:id="rId147"/>
    <p:sldId id="897" r:id="rId148"/>
    <p:sldId id="908" r:id="rId149"/>
    <p:sldId id="909" r:id="rId150"/>
    <p:sldId id="910" r:id="rId151"/>
    <p:sldId id="911" r:id="rId152"/>
    <p:sldId id="912" r:id="rId153"/>
    <p:sldId id="913" r:id="rId154"/>
    <p:sldId id="914" r:id="rId155"/>
    <p:sldId id="915" r:id="rId156"/>
    <p:sldId id="916" r:id="rId157"/>
    <p:sldId id="917" r:id="rId158"/>
    <p:sldId id="918" r:id="rId159"/>
    <p:sldId id="919" r:id="rId160"/>
    <p:sldId id="898" r:id="rId161"/>
    <p:sldId id="899" r:id="rId162"/>
    <p:sldId id="900" r:id="rId163"/>
    <p:sldId id="901" r:id="rId164"/>
    <p:sldId id="902" r:id="rId165"/>
    <p:sldId id="903" r:id="rId166"/>
    <p:sldId id="904" r:id="rId167"/>
    <p:sldId id="905" r:id="rId168"/>
    <p:sldId id="906" r:id="rId169"/>
    <p:sldId id="907" r:id="rId170"/>
    <p:sldId id="763" r:id="rId171"/>
    <p:sldId id="764" r:id="rId172"/>
    <p:sldId id="765" r:id="rId173"/>
    <p:sldId id="766" r:id="rId17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D1"/>
    <a:srgbClr val="00664D"/>
    <a:srgbClr val="FFFF99"/>
    <a:srgbClr val="71D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3844" autoAdjust="0"/>
  </p:normalViewPr>
  <p:slideViewPr>
    <p:cSldViewPr>
      <p:cViewPr varScale="1">
        <p:scale>
          <a:sx n="105" d="100"/>
          <a:sy n="105" d="100"/>
        </p:scale>
        <p:origin x="169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8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7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viewProps" Target="viewProps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B3AF2-3CAA-44B0-8ACA-C99BCDFCF451}" type="datetimeFigureOut">
              <a:rPr lang="ko-KR" altLang="en-US" smtClean="0"/>
              <a:pPr/>
              <a:t>2018-11-09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F6D6C-8CDA-423C-87D5-6F0E70169B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66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4EB6E589-1502-4858-88E7-2ABF87F36F69}" type="datetime1">
              <a:rPr kumimoji="0" lang="ko-KR" altLang="en-US" sz="1300" smtClean="0">
                <a:solidFill>
                  <a:srgbClr val="000000"/>
                </a:solidFill>
              </a:rPr>
              <a:pPr/>
              <a:t>2018-11-09</a:t>
            </a:fld>
            <a:endParaRPr kumimoji="0" lang="ko-KR" altLang="en-US" sz="1300">
              <a:solidFill>
                <a:srgbClr val="000000"/>
              </a:solidFill>
            </a:endParaRPr>
          </a:p>
        </p:txBody>
      </p:sp>
      <p:sp>
        <p:nvSpPr>
          <p:cNvPr id="614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0E3107F1-EC1D-462D-B8E3-E9AA7C2BCF01}" type="slidenum">
              <a:rPr kumimoji="0" lang="ko-KR" altLang="en-US" sz="1300">
                <a:solidFill>
                  <a:srgbClr val="000000"/>
                </a:solidFill>
              </a:rPr>
              <a:pPr/>
              <a:t>1</a:t>
            </a:fld>
            <a:endParaRPr kumimoji="0" lang="ko-KR" altLang="en-US" sz="1300">
              <a:solidFill>
                <a:srgbClr val="000000"/>
              </a:solidFill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463" y="4689475"/>
            <a:ext cx="4984750" cy="4445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0" tIns="45515" rIns="91030" bIns="45515"/>
          <a:lstStyle/>
          <a:p>
            <a:endParaRPr lang="ko-KR" altLang="en-US"/>
          </a:p>
        </p:txBody>
      </p:sp>
      <p:sp>
        <p:nvSpPr>
          <p:cNvPr id="61446" name="바닥글 개체 틀 1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04875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endParaRPr kumimoji="0" lang="ko-KR" alt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8787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86133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35314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4115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93626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53996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57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14459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82301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809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789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085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482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595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361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746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740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74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4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599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136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01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5809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9736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1350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083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1485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8381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3001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836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769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367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6884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6858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1299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44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9650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173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164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0374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59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E48FD-7589-4DA2-BF10-77AA536A461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9054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58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742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6620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2041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3504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67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1924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9207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084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048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53AD0D-C6EE-4AA8-B540-34A44877EDAC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668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3998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0741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06489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211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9409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49909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19329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93498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92625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285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81920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45699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7344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1902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57295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27981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빨간색은 추가된 </a:t>
            </a:r>
            <a:r>
              <a:rPr lang="en-US" altLang="ko-KR" dirty="0"/>
              <a:t>EMAP</a:t>
            </a:r>
            <a:r>
              <a:rPr lang="ko-KR" altLang="en-US" dirty="0"/>
              <a:t>프로파일 </a:t>
            </a:r>
            <a:r>
              <a:rPr lang="en-US" altLang="ko-KR" dirty="0"/>
              <a:t>: version, service, time</a:t>
            </a:r>
            <a:r>
              <a:rPr lang="ko-KR" altLang="en-US" dirty="0"/>
              <a:t>은 그대로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파란색은 기존에서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변경된 값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초록색은 뺄 필요가 </a:t>
            </a:r>
            <a:r>
              <a:rPr lang="ko-KR" altLang="en-US" baseline="0" dirty="0" err="1"/>
              <a:t>있어보이는</a:t>
            </a:r>
            <a:r>
              <a:rPr lang="ko-KR" altLang="en-US" baseline="0" dirty="0"/>
              <a:t> 값 </a:t>
            </a:r>
            <a:r>
              <a:rPr lang="en-US" altLang="ko-KR" baseline="0" dirty="0"/>
              <a:t>(</a:t>
            </a:r>
            <a:r>
              <a:rPr lang="en-US" altLang="ko-KR" baseline="0" dirty="0" err="1"/>
              <a:t>QoS</a:t>
            </a:r>
            <a:r>
              <a:rPr lang="en-US" altLang="ko-KR" baseline="0" dirty="0"/>
              <a:t>, Type: ?)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55388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빨간색은 추가된 </a:t>
            </a:r>
            <a:r>
              <a:rPr lang="en-US" altLang="ko-KR" dirty="0"/>
              <a:t>EMAP</a:t>
            </a:r>
            <a:r>
              <a:rPr lang="ko-KR" altLang="en-US" dirty="0"/>
              <a:t>프로파일 </a:t>
            </a:r>
            <a:r>
              <a:rPr lang="en-US" altLang="ko-KR" dirty="0"/>
              <a:t>: version, service, time</a:t>
            </a:r>
            <a:r>
              <a:rPr lang="ko-KR" altLang="en-US" dirty="0"/>
              <a:t>은 그대로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파란색은 기존에서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변경된 값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초록색은 뺄 필요가 </a:t>
            </a:r>
            <a:r>
              <a:rPr lang="ko-KR" altLang="en-US" baseline="0" dirty="0" err="1"/>
              <a:t>있어보이는</a:t>
            </a:r>
            <a:r>
              <a:rPr lang="ko-KR" altLang="en-US" baseline="0" dirty="0"/>
              <a:t> 값 </a:t>
            </a:r>
            <a:r>
              <a:rPr lang="en-US" altLang="ko-KR" baseline="0" dirty="0"/>
              <a:t>(</a:t>
            </a:r>
            <a:r>
              <a:rPr lang="en-US" altLang="ko-KR" baseline="0" dirty="0" err="1"/>
              <a:t>QoS</a:t>
            </a:r>
            <a:r>
              <a:rPr lang="en-US" altLang="ko-KR" baseline="0" dirty="0"/>
              <a:t>, Type: ?)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74791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빨간색은 추가된 </a:t>
            </a:r>
            <a:r>
              <a:rPr lang="en-US" altLang="ko-KR" dirty="0"/>
              <a:t>EMAP</a:t>
            </a:r>
            <a:r>
              <a:rPr lang="ko-KR" altLang="en-US" dirty="0"/>
              <a:t>프로파일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파란색은 기존에서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변경된 값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초록색은 뺄 필요가 </a:t>
            </a:r>
            <a:r>
              <a:rPr lang="ko-KR" altLang="en-US" baseline="0" dirty="0" err="1"/>
              <a:t>있어보이는</a:t>
            </a:r>
            <a:r>
              <a:rPr lang="ko-KR" altLang="en-US" baseline="0" dirty="0"/>
              <a:t> 값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72085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빨간색은 추가된 </a:t>
            </a:r>
            <a:r>
              <a:rPr lang="en-US" altLang="ko-KR" dirty="0"/>
              <a:t>EMAP</a:t>
            </a:r>
            <a:r>
              <a:rPr lang="ko-KR" altLang="en-US" dirty="0"/>
              <a:t>프로파일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파란색은 기존에서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변경된 값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초록색은 뺄 필요가 </a:t>
            </a:r>
            <a:r>
              <a:rPr lang="ko-KR" altLang="en-US" baseline="0" dirty="0" err="1"/>
              <a:t>있어보이는</a:t>
            </a:r>
            <a:r>
              <a:rPr lang="ko-KR" altLang="en-US" baseline="0" dirty="0"/>
              <a:t> 값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00397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빨간색은 추가된 </a:t>
            </a:r>
            <a:r>
              <a:rPr lang="en-US" altLang="ko-KR" dirty="0"/>
              <a:t>EMAP</a:t>
            </a:r>
            <a:r>
              <a:rPr lang="ko-KR" altLang="en-US" dirty="0"/>
              <a:t>프로파일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파란색은 기존에서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변경된 값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초록색은 뺄 필요가 </a:t>
            </a:r>
            <a:r>
              <a:rPr lang="ko-KR" altLang="en-US" baseline="0" dirty="0" err="1"/>
              <a:t>있어보이는</a:t>
            </a:r>
            <a:r>
              <a:rPr lang="ko-KR" altLang="en-US" baseline="0" dirty="0"/>
              <a:t> 값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4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2289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빨간색은 추가된 </a:t>
            </a:r>
            <a:r>
              <a:rPr lang="en-US" altLang="ko-KR" dirty="0"/>
              <a:t>EMAP</a:t>
            </a:r>
            <a:r>
              <a:rPr lang="ko-KR" altLang="en-US" dirty="0"/>
              <a:t>프로파일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파란색은 기존에서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변경된 값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초록색은 뺄 필요가 </a:t>
            </a:r>
            <a:r>
              <a:rPr lang="ko-KR" altLang="en-US" baseline="0" dirty="0" err="1"/>
              <a:t>있어보이는</a:t>
            </a:r>
            <a:r>
              <a:rPr lang="ko-KR" altLang="en-US" baseline="0" dirty="0"/>
              <a:t> 값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1683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빨간색은 추가된 </a:t>
            </a:r>
            <a:r>
              <a:rPr lang="en-US" altLang="ko-KR" dirty="0"/>
              <a:t>EMAP</a:t>
            </a:r>
            <a:r>
              <a:rPr lang="ko-KR" altLang="en-US" dirty="0"/>
              <a:t>프로파일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파란색은 기존에서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변경된 값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초록색은 뺄 필요가 </a:t>
            </a:r>
            <a:r>
              <a:rPr lang="ko-KR" altLang="en-US" baseline="0" dirty="0" err="1"/>
              <a:t>있어보이는</a:t>
            </a:r>
            <a:r>
              <a:rPr lang="ko-KR" altLang="en-US" baseline="0" dirty="0"/>
              <a:t> 값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192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빨간색은 추가된 </a:t>
            </a:r>
            <a:r>
              <a:rPr lang="en-US" altLang="ko-KR" dirty="0"/>
              <a:t>EMAP</a:t>
            </a:r>
            <a:r>
              <a:rPr lang="ko-KR" altLang="en-US" dirty="0"/>
              <a:t>프로파일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파란색은 기존에서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변경된 값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초록색은 뺄 필요가 </a:t>
            </a:r>
            <a:r>
              <a:rPr lang="ko-KR" altLang="en-US" baseline="0" dirty="0" err="1"/>
              <a:t>있어보이는</a:t>
            </a:r>
            <a:r>
              <a:rPr lang="ko-KR" altLang="en-US" baseline="0" dirty="0"/>
              <a:t> 값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57519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빨간색은 추가된 </a:t>
            </a:r>
            <a:r>
              <a:rPr lang="en-US" altLang="ko-KR" dirty="0"/>
              <a:t>EMAP</a:t>
            </a:r>
            <a:r>
              <a:rPr lang="ko-KR" altLang="en-US" dirty="0"/>
              <a:t>프로파일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파란색은 기존에서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변경된 값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초록색은 뺄 필요가 </a:t>
            </a:r>
            <a:r>
              <a:rPr lang="ko-KR" altLang="en-US" baseline="0" dirty="0" err="1"/>
              <a:t>있어보이는</a:t>
            </a:r>
            <a:r>
              <a:rPr lang="ko-KR" altLang="en-US" baseline="0" dirty="0"/>
              <a:t> 값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00324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빨간색은 추가된 </a:t>
            </a:r>
            <a:r>
              <a:rPr lang="en-US" altLang="ko-KR" dirty="0"/>
              <a:t>EMAP</a:t>
            </a:r>
            <a:r>
              <a:rPr lang="ko-KR" altLang="en-US" dirty="0"/>
              <a:t>프로파일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파란색은 기존에서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변경된 값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초록색은 뺄 필요가 </a:t>
            </a:r>
            <a:r>
              <a:rPr lang="ko-KR" altLang="en-US" baseline="0" dirty="0" err="1"/>
              <a:t>있어보이는</a:t>
            </a:r>
            <a:r>
              <a:rPr lang="ko-KR" altLang="en-US" baseline="0" dirty="0"/>
              <a:t> 값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47235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DES</a:t>
            </a:r>
            <a:r>
              <a:rPr lang="en-US" altLang="ko-KR" baseline="0" dirty="0"/>
              <a:t>TEMA =&gt; CEMAID</a:t>
            </a:r>
            <a:r>
              <a:rPr lang="ko-KR" altLang="en-US" baseline="0" dirty="0"/>
              <a:t>로 변경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53877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DES</a:t>
            </a:r>
            <a:r>
              <a:rPr lang="en-US" altLang="ko-KR" baseline="0" dirty="0"/>
              <a:t>TEMA =&gt; CEMAID</a:t>
            </a:r>
            <a:r>
              <a:rPr lang="ko-KR" altLang="en-US" baseline="0" dirty="0"/>
              <a:t>로 변경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00003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89014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00553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179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34503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33754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빨간색은 추가된 </a:t>
            </a:r>
            <a:r>
              <a:rPr lang="en-US" altLang="ko-KR" dirty="0"/>
              <a:t>EMAP</a:t>
            </a:r>
            <a:r>
              <a:rPr lang="ko-KR" altLang="en-US" dirty="0"/>
              <a:t>프로파일 </a:t>
            </a:r>
            <a:r>
              <a:rPr lang="en-US" altLang="ko-KR" dirty="0"/>
              <a:t>: version, service, time</a:t>
            </a:r>
            <a:r>
              <a:rPr lang="ko-KR" altLang="en-US" dirty="0"/>
              <a:t>은 그대로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파란색은 기존에서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변경된 값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초록색은 뺄 필요가 </a:t>
            </a:r>
            <a:r>
              <a:rPr lang="ko-KR" altLang="en-US" baseline="0" dirty="0" err="1"/>
              <a:t>있어보이는</a:t>
            </a:r>
            <a:r>
              <a:rPr lang="ko-KR" altLang="en-US" baseline="0" dirty="0"/>
              <a:t> 값 </a:t>
            </a:r>
            <a:r>
              <a:rPr lang="en-US" altLang="ko-KR" baseline="0" dirty="0"/>
              <a:t>(</a:t>
            </a:r>
            <a:r>
              <a:rPr lang="en-US" altLang="ko-KR" baseline="0" dirty="0" err="1"/>
              <a:t>QoS</a:t>
            </a:r>
            <a:r>
              <a:rPr lang="en-US" altLang="ko-KR" baseline="0" dirty="0"/>
              <a:t>, Type: ?)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92691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빨간색은 추가된 </a:t>
            </a:r>
            <a:r>
              <a:rPr lang="en-US" altLang="ko-KR" dirty="0"/>
              <a:t>EMAP</a:t>
            </a:r>
            <a:r>
              <a:rPr lang="ko-KR" altLang="en-US" dirty="0"/>
              <a:t>프로파일 </a:t>
            </a:r>
            <a:r>
              <a:rPr lang="en-US" altLang="ko-KR" dirty="0"/>
              <a:t>: version, service, time</a:t>
            </a:r>
            <a:r>
              <a:rPr lang="ko-KR" altLang="en-US" dirty="0"/>
              <a:t>은 그대로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파란색은 기존에서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변경된 값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초록색은 뺄 필요가 </a:t>
            </a:r>
            <a:r>
              <a:rPr lang="ko-KR" altLang="en-US" baseline="0" dirty="0" err="1"/>
              <a:t>있어보이는</a:t>
            </a:r>
            <a:r>
              <a:rPr lang="ko-KR" altLang="en-US" baseline="0" dirty="0"/>
              <a:t> 값 </a:t>
            </a:r>
            <a:r>
              <a:rPr lang="en-US" altLang="ko-KR" baseline="0" dirty="0"/>
              <a:t>(</a:t>
            </a:r>
            <a:r>
              <a:rPr lang="en-US" altLang="ko-KR" baseline="0" dirty="0" err="1"/>
              <a:t>QoS</a:t>
            </a:r>
            <a:r>
              <a:rPr lang="en-US" altLang="ko-KR" baseline="0" dirty="0"/>
              <a:t>, Type: ?)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3730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5211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SEP2.0 </a:t>
            </a:r>
            <a:r>
              <a:rPr lang="ko-KR" altLang="en-US" dirty="0"/>
              <a:t>은 집안에서 운용되며</a:t>
            </a:r>
            <a:r>
              <a:rPr lang="en-US" altLang="ko-KR" dirty="0"/>
              <a:t>, OpenADR </a:t>
            </a:r>
            <a:r>
              <a:rPr lang="ko-KR" altLang="en-US" dirty="0"/>
              <a:t>은 </a:t>
            </a:r>
            <a:r>
              <a:rPr lang="ko-KR" altLang="en-US" dirty="0" err="1"/>
              <a:t>바운더리가</a:t>
            </a:r>
            <a:r>
              <a:rPr lang="ko-KR" altLang="en-US" dirty="0"/>
              <a:t> 굉장히 넓다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SEP2.0 </a:t>
            </a:r>
            <a:r>
              <a:rPr lang="ko-KR" altLang="en-US" dirty="0"/>
              <a:t>은 </a:t>
            </a:r>
            <a:r>
              <a:rPr lang="ko-KR" altLang="en-US" dirty="0" err="1"/>
              <a:t>미터링등에</a:t>
            </a:r>
            <a:r>
              <a:rPr lang="ko-KR" altLang="en-US" dirty="0"/>
              <a:t> 대한 정보를 </a:t>
            </a:r>
            <a:r>
              <a:rPr lang="en-US" altLang="ko-KR" dirty="0"/>
              <a:t>OpenADR </a:t>
            </a:r>
            <a:r>
              <a:rPr lang="ko-KR" altLang="en-US" dirty="0"/>
              <a:t>을 통해서 </a:t>
            </a:r>
            <a:r>
              <a:rPr lang="en-US" altLang="ko-KR" dirty="0"/>
              <a:t>ISO </a:t>
            </a:r>
            <a:r>
              <a:rPr lang="ko-KR" altLang="en-US" dirty="0"/>
              <a:t>나 에너지공급자에게 전달하며 </a:t>
            </a:r>
          </a:p>
          <a:p>
            <a:r>
              <a:rPr lang="en-US" altLang="ko-KR" dirty="0"/>
              <a:t>- OpenADR </a:t>
            </a:r>
            <a:r>
              <a:rPr lang="ko-KR" altLang="en-US" dirty="0"/>
              <a:t>은 그것에 따른 </a:t>
            </a:r>
            <a:r>
              <a:rPr lang="ko-KR" altLang="en-US" dirty="0" err="1"/>
              <a:t>과금</a:t>
            </a:r>
            <a:r>
              <a:rPr lang="en-US" altLang="ko-KR" dirty="0"/>
              <a:t>,</a:t>
            </a:r>
            <a:r>
              <a:rPr lang="ko-KR" altLang="en-US" dirty="0"/>
              <a:t>수요반응을 집안에 있는 </a:t>
            </a:r>
            <a:r>
              <a:rPr lang="ko-KR" altLang="en-US" dirty="0" err="1"/>
              <a:t>디비이스에</a:t>
            </a:r>
            <a:r>
              <a:rPr lang="ko-KR" altLang="en-US" dirty="0"/>
              <a:t> </a:t>
            </a:r>
            <a:r>
              <a:rPr lang="en-US" altLang="ko-KR" dirty="0"/>
              <a:t>SEP2.0</a:t>
            </a:r>
            <a:r>
              <a:rPr lang="ko-KR" altLang="en-US" dirty="0"/>
              <a:t>을 통하여 전달한다</a:t>
            </a:r>
            <a:r>
              <a:rPr lang="en-US" altLang="ko-KR" dirty="0"/>
              <a:t>. (</a:t>
            </a:r>
            <a:r>
              <a:rPr lang="ko-KR" altLang="en-US" dirty="0"/>
              <a:t>양방향 통신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그 데이터들은 인하우스디스플레이나 스마트폰을 통해서 사용자에게 전달된다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SEP2.0 </a:t>
            </a:r>
            <a:r>
              <a:rPr lang="ko-KR" altLang="en-US" dirty="0"/>
              <a:t>은 집안의 </a:t>
            </a:r>
            <a:r>
              <a:rPr lang="en-US" altLang="ko-KR" dirty="0"/>
              <a:t>HAN </a:t>
            </a:r>
            <a:r>
              <a:rPr lang="ko-KR" altLang="en-US" dirty="0"/>
              <a:t>상에서 디바이스들 끼리 </a:t>
            </a:r>
            <a:r>
              <a:rPr lang="ko-KR" altLang="en-US" dirty="0" err="1"/>
              <a:t>커뮤케이션되게</a:t>
            </a:r>
            <a:r>
              <a:rPr lang="ko-KR" altLang="en-US" dirty="0"/>
              <a:t> 해야한다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SEP2.0 </a:t>
            </a:r>
            <a:r>
              <a:rPr lang="ko-KR" altLang="en-US" dirty="0"/>
              <a:t>은 </a:t>
            </a:r>
            <a:r>
              <a:rPr lang="ko-KR" altLang="en-US" dirty="0" err="1"/>
              <a:t>커뮤티케이션</a:t>
            </a:r>
            <a:r>
              <a:rPr lang="ko-KR" altLang="en-US" dirty="0"/>
              <a:t> 언어로 </a:t>
            </a:r>
            <a:r>
              <a:rPr lang="en-US" altLang="ko-KR" dirty="0"/>
              <a:t>Restful Web </a:t>
            </a:r>
            <a:r>
              <a:rPr lang="ko-KR" altLang="en-US" dirty="0"/>
              <a:t>과 </a:t>
            </a:r>
            <a:r>
              <a:rPr lang="en-US" altLang="ko-KR" dirty="0"/>
              <a:t>EXI </a:t>
            </a:r>
            <a:r>
              <a:rPr lang="ko-KR" altLang="en-US" dirty="0"/>
              <a:t>사용하며 </a:t>
            </a:r>
            <a:r>
              <a:rPr lang="en-US" altLang="ko-KR" dirty="0"/>
              <a:t>, OpenADR </a:t>
            </a:r>
            <a:r>
              <a:rPr lang="ko-KR" altLang="en-US" dirty="0"/>
              <a:t>은 </a:t>
            </a:r>
            <a:r>
              <a:rPr lang="en-US" altLang="ko-KR" dirty="0"/>
              <a:t>xml </a:t>
            </a:r>
            <a:r>
              <a:rPr lang="ko-KR" altLang="en-US" dirty="0"/>
              <a:t>기반이다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SEP2.0 &lt;--&gt; OpenADR </a:t>
            </a:r>
            <a:r>
              <a:rPr lang="ko-KR" altLang="en-US" dirty="0"/>
              <a:t>간에 통신하기위해서는 </a:t>
            </a:r>
            <a:r>
              <a:rPr lang="ko-KR" altLang="en-US" dirty="0" err="1"/>
              <a:t>언어매핑을</a:t>
            </a:r>
            <a:r>
              <a:rPr lang="ko-KR" altLang="en-US" dirty="0"/>
              <a:t> </a:t>
            </a:r>
            <a:r>
              <a:rPr lang="ko-KR" altLang="en-US" dirty="0" err="1"/>
              <a:t>해줘야한다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SEP2.0 </a:t>
            </a:r>
            <a:r>
              <a:rPr lang="ko-KR" altLang="en-US" dirty="0"/>
              <a:t>은 </a:t>
            </a:r>
            <a:r>
              <a:rPr lang="en-US" altLang="ko-KR" dirty="0"/>
              <a:t>IP </a:t>
            </a:r>
            <a:r>
              <a:rPr lang="ko-KR" altLang="en-US" dirty="0"/>
              <a:t>기반이므로 </a:t>
            </a:r>
            <a:r>
              <a:rPr lang="en-US" altLang="ko-KR" dirty="0" err="1"/>
              <a:t>Ethernet,WIFI</a:t>
            </a:r>
            <a:r>
              <a:rPr lang="en-US" altLang="ko-KR" dirty="0"/>
              <a:t> </a:t>
            </a:r>
            <a:r>
              <a:rPr lang="ko-KR" altLang="en-US" dirty="0"/>
              <a:t>등을 지원한다</a:t>
            </a:r>
            <a:r>
              <a:rPr lang="en-US" altLang="ko-KR" dirty="0"/>
              <a:t>. </a:t>
            </a:r>
            <a:r>
              <a:rPr lang="ko-KR" altLang="en-US" dirty="0"/>
              <a:t>그것에 맞추어 </a:t>
            </a:r>
            <a:r>
              <a:rPr lang="en-US" altLang="ko-KR" dirty="0" err="1"/>
              <a:t>Zigbee</a:t>
            </a:r>
            <a:r>
              <a:rPr lang="en-US" altLang="ko-KR" dirty="0"/>
              <a:t> IP </a:t>
            </a:r>
            <a:r>
              <a:rPr lang="ko-KR" altLang="en-US" dirty="0"/>
              <a:t>가 만들어졌고  </a:t>
            </a:r>
            <a:r>
              <a:rPr lang="en-US" altLang="ko-KR" dirty="0"/>
              <a:t>Z/IP Z-wave </a:t>
            </a:r>
            <a:r>
              <a:rPr lang="ko-KR" altLang="en-US" dirty="0"/>
              <a:t>가 있다</a:t>
            </a:r>
            <a:r>
              <a:rPr lang="en-US" altLang="ko-KR" dirty="0"/>
              <a:t>.  </a:t>
            </a:r>
          </a:p>
          <a:p>
            <a:r>
              <a:rPr lang="en-US" altLang="ko-KR" dirty="0"/>
              <a:t>- SEP2.0 </a:t>
            </a:r>
            <a:r>
              <a:rPr lang="ko-KR" altLang="en-US" dirty="0"/>
              <a:t>의 </a:t>
            </a:r>
            <a:r>
              <a:rPr lang="en-US" altLang="ko-KR" dirty="0"/>
              <a:t>IP </a:t>
            </a:r>
            <a:r>
              <a:rPr lang="ko-KR" altLang="en-US" dirty="0"/>
              <a:t>기반의 </a:t>
            </a:r>
            <a:r>
              <a:rPr lang="en-US" altLang="ko-KR" dirty="0"/>
              <a:t>HAN </a:t>
            </a:r>
            <a:r>
              <a:rPr lang="ko-KR" altLang="en-US" dirty="0"/>
              <a:t>상에서 </a:t>
            </a:r>
            <a:r>
              <a:rPr lang="en-US" altLang="ko-KR" dirty="0" err="1"/>
              <a:t>mDNS</a:t>
            </a:r>
            <a:r>
              <a:rPr lang="en-US" altLang="ko-KR" dirty="0"/>
              <a:t> </a:t>
            </a:r>
            <a:r>
              <a:rPr lang="ko-KR" altLang="en-US" dirty="0"/>
              <a:t>를 사용하여 서로를 감지한다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SEP2.0 </a:t>
            </a:r>
            <a:r>
              <a:rPr lang="ko-KR" altLang="en-US" dirty="0"/>
              <a:t>을 준수하는 디바이스끼리는 </a:t>
            </a:r>
            <a:r>
              <a:rPr lang="en-US" altLang="ko-KR" dirty="0"/>
              <a:t>SEP2.0 </a:t>
            </a:r>
            <a:r>
              <a:rPr lang="ko-KR" altLang="en-US" dirty="0"/>
              <a:t>의 정해진 스펙</a:t>
            </a:r>
            <a:r>
              <a:rPr lang="en-US" altLang="ko-KR" dirty="0"/>
              <a:t>(</a:t>
            </a:r>
            <a:r>
              <a:rPr lang="ko-KR" altLang="en-US" dirty="0" err="1"/>
              <a:t>기능셋</a:t>
            </a:r>
            <a:r>
              <a:rPr lang="en-US" altLang="ko-KR" dirty="0"/>
              <a:t>) </a:t>
            </a:r>
            <a:r>
              <a:rPr lang="ko-KR" altLang="en-US" dirty="0"/>
              <a:t>에 따라서 대화한다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SEP2.0 </a:t>
            </a:r>
            <a:r>
              <a:rPr lang="ko-KR" altLang="en-US" dirty="0"/>
              <a:t>과 </a:t>
            </a:r>
            <a:r>
              <a:rPr lang="en-US" altLang="ko-KR" dirty="0"/>
              <a:t>OpenADR 2 </a:t>
            </a:r>
            <a:r>
              <a:rPr lang="ko-KR" altLang="en-US" dirty="0"/>
              <a:t>사이에 커뮤니케이션을 </a:t>
            </a:r>
            <a:r>
              <a:rPr lang="ko-KR" altLang="en-US" dirty="0" err="1"/>
              <a:t>원할하게</a:t>
            </a:r>
            <a:r>
              <a:rPr lang="ko-KR" altLang="en-US" dirty="0"/>
              <a:t> </a:t>
            </a:r>
            <a:r>
              <a:rPr lang="ko-KR" altLang="en-US" dirty="0" err="1"/>
              <a:t>하기위한</a:t>
            </a:r>
            <a:r>
              <a:rPr lang="ko-KR" altLang="en-US" dirty="0"/>
              <a:t> 노력이 이루어지고있다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2036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31625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04396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58477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68739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137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9356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65738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6118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68900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4198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51456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SEP2.0 </a:t>
            </a:r>
            <a:r>
              <a:rPr lang="ko-KR" altLang="en-US" dirty="0"/>
              <a:t>은 집안에서 운용되며</a:t>
            </a:r>
            <a:r>
              <a:rPr lang="en-US" altLang="ko-KR" dirty="0"/>
              <a:t>, OpenADR </a:t>
            </a:r>
            <a:r>
              <a:rPr lang="ko-KR" altLang="en-US" dirty="0"/>
              <a:t>은 </a:t>
            </a:r>
            <a:r>
              <a:rPr lang="ko-KR" altLang="en-US" dirty="0" err="1"/>
              <a:t>바운더리가</a:t>
            </a:r>
            <a:r>
              <a:rPr lang="ko-KR" altLang="en-US" dirty="0"/>
              <a:t> 굉장히 넓다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SEP2.0 </a:t>
            </a:r>
            <a:r>
              <a:rPr lang="ko-KR" altLang="en-US" dirty="0"/>
              <a:t>은 </a:t>
            </a:r>
            <a:r>
              <a:rPr lang="ko-KR" altLang="en-US" dirty="0" err="1"/>
              <a:t>미터링등에</a:t>
            </a:r>
            <a:r>
              <a:rPr lang="ko-KR" altLang="en-US" dirty="0"/>
              <a:t> 대한 정보를 </a:t>
            </a:r>
            <a:r>
              <a:rPr lang="en-US" altLang="ko-KR" dirty="0"/>
              <a:t>OpenADR </a:t>
            </a:r>
            <a:r>
              <a:rPr lang="ko-KR" altLang="en-US" dirty="0"/>
              <a:t>을 통해서 </a:t>
            </a:r>
            <a:r>
              <a:rPr lang="en-US" altLang="ko-KR" dirty="0"/>
              <a:t>ISO </a:t>
            </a:r>
            <a:r>
              <a:rPr lang="ko-KR" altLang="en-US" dirty="0"/>
              <a:t>나 에너지공급자에게 전달하며 </a:t>
            </a:r>
          </a:p>
          <a:p>
            <a:r>
              <a:rPr lang="en-US" altLang="ko-KR" dirty="0"/>
              <a:t>- OpenADR </a:t>
            </a:r>
            <a:r>
              <a:rPr lang="ko-KR" altLang="en-US" dirty="0"/>
              <a:t>은 그것에 따른 </a:t>
            </a:r>
            <a:r>
              <a:rPr lang="ko-KR" altLang="en-US" dirty="0" err="1"/>
              <a:t>과금</a:t>
            </a:r>
            <a:r>
              <a:rPr lang="en-US" altLang="ko-KR" dirty="0"/>
              <a:t>,</a:t>
            </a:r>
            <a:r>
              <a:rPr lang="ko-KR" altLang="en-US" dirty="0"/>
              <a:t>수요반응을 집안에 있는 </a:t>
            </a:r>
            <a:r>
              <a:rPr lang="ko-KR" altLang="en-US" dirty="0" err="1"/>
              <a:t>디비이스에</a:t>
            </a:r>
            <a:r>
              <a:rPr lang="ko-KR" altLang="en-US" dirty="0"/>
              <a:t> </a:t>
            </a:r>
            <a:r>
              <a:rPr lang="en-US" altLang="ko-KR" dirty="0"/>
              <a:t>SEP2.0</a:t>
            </a:r>
            <a:r>
              <a:rPr lang="ko-KR" altLang="en-US" dirty="0"/>
              <a:t>을 통하여 전달한다</a:t>
            </a:r>
            <a:r>
              <a:rPr lang="en-US" altLang="ko-KR" dirty="0"/>
              <a:t>. (</a:t>
            </a:r>
            <a:r>
              <a:rPr lang="ko-KR" altLang="en-US" dirty="0"/>
              <a:t>양방향 통신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그 데이터들은 인하우스디스플레이나 스마트폰을 통해서 사용자에게 전달된다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SEP2.0 </a:t>
            </a:r>
            <a:r>
              <a:rPr lang="ko-KR" altLang="en-US" dirty="0"/>
              <a:t>은 집안의 </a:t>
            </a:r>
            <a:r>
              <a:rPr lang="en-US" altLang="ko-KR" dirty="0"/>
              <a:t>HAN </a:t>
            </a:r>
            <a:r>
              <a:rPr lang="ko-KR" altLang="en-US" dirty="0"/>
              <a:t>상에서 디바이스들 끼리 </a:t>
            </a:r>
            <a:r>
              <a:rPr lang="ko-KR" altLang="en-US" dirty="0" err="1"/>
              <a:t>커뮤케이션되게</a:t>
            </a:r>
            <a:r>
              <a:rPr lang="ko-KR" altLang="en-US" dirty="0"/>
              <a:t> 해야한다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SEP2.0 </a:t>
            </a:r>
            <a:r>
              <a:rPr lang="ko-KR" altLang="en-US" dirty="0"/>
              <a:t>은 </a:t>
            </a:r>
            <a:r>
              <a:rPr lang="ko-KR" altLang="en-US" dirty="0" err="1"/>
              <a:t>커뮤티케이션</a:t>
            </a:r>
            <a:r>
              <a:rPr lang="ko-KR" altLang="en-US" dirty="0"/>
              <a:t> 언어로 </a:t>
            </a:r>
            <a:r>
              <a:rPr lang="en-US" altLang="ko-KR" dirty="0"/>
              <a:t>Restful Web </a:t>
            </a:r>
            <a:r>
              <a:rPr lang="ko-KR" altLang="en-US" dirty="0"/>
              <a:t>과 </a:t>
            </a:r>
            <a:r>
              <a:rPr lang="en-US" altLang="ko-KR" dirty="0"/>
              <a:t>EXI </a:t>
            </a:r>
            <a:r>
              <a:rPr lang="ko-KR" altLang="en-US" dirty="0"/>
              <a:t>사용하며 </a:t>
            </a:r>
            <a:r>
              <a:rPr lang="en-US" altLang="ko-KR" dirty="0"/>
              <a:t>, OpenADR </a:t>
            </a:r>
            <a:r>
              <a:rPr lang="ko-KR" altLang="en-US" dirty="0"/>
              <a:t>은 </a:t>
            </a:r>
            <a:r>
              <a:rPr lang="en-US" altLang="ko-KR" dirty="0"/>
              <a:t>xml </a:t>
            </a:r>
            <a:r>
              <a:rPr lang="ko-KR" altLang="en-US" dirty="0"/>
              <a:t>기반이다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SEP2.0 &lt;--&gt; OpenADR </a:t>
            </a:r>
            <a:r>
              <a:rPr lang="ko-KR" altLang="en-US" dirty="0"/>
              <a:t>간에 통신하기위해서는 </a:t>
            </a:r>
            <a:r>
              <a:rPr lang="ko-KR" altLang="en-US" dirty="0" err="1"/>
              <a:t>언어매핑을</a:t>
            </a:r>
            <a:r>
              <a:rPr lang="ko-KR" altLang="en-US" dirty="0"/>
              <a:t> </a:t>
            </a:r>
            <a:r>
              <a:rPr lang="ko-KR" altLang="en-US" dirty="0" err="1"/>
              <a:t>해줘야한다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SEP2.0 </a:t>
            </a:r>
            <a:r>
              <a:rPr lang="ko-KR" altLang="en-US" dirty="0"/>
              <a:t>은 </a:t>
            </a:r>
            <a:r>
              <a:rPr lang="en-US" altLang="ko-KR" dirty="0"/>
              <a:t>IP </a:t>
            </a:r>
            <a:r>
              <a:rPr lang="ko-KR" altLang="en-US" dirty="0"/>
              <a:t>기반이므로 </a:t>
            </a:r>
            <a:r>
              <a:rPr lang="en-US" altLang="ko-KR" dirty="0" err="1"/>
              <a:t>Ethernet,WIFI</a:t>
            </a:r>
            <a:r>
              <a:rPr lang="en-US" altLang="ko-KR" dirty="0"/>
              <a:t> </a:t>
            </a:r>
            <a:r>
              <a:rPr lang="ko-KR" altLang="en-US" dirty="0"/>
              <a:t>등을 지원한다</a:t>
            </a:r>
            <a:r>
              <a:rPr lang="en-US" altLang="ko-KR" dirty="0"/>
              <a:t>. </a:t>
            </a:r>
            <a:r>
              <a:rPr lang="ko-KR" altLang="en-US" dirty="0"/>
              <a:t>그것에 맞추어 </a:t>
            </a:r>
            <a:r>
              <a:rPr lang="en-US" altLang="ko-KR" dirty="0" err="1"/>
              <a:t>Zigbee</a:t>
            </a:r>
            <a:r>
              <a:rPr lang="en-US" altLang="ko-KR" dirty="0"/>
              <a:t> IP </a:t>
            </a:r>
            <a:r>
              <a:rPr lang="ko-KR" altLang="en-US" dirty="0"/>
              <a:t>가 만들어졌고  </a:t>
            </a:r>
            <a:r>
              <a:rPr lang="en-US" altLang="ko-KR" dirty="0"/>
              <a:t>Z/IP Z-wave </a:t>
            </a:r>
            <a:r>
              <a:rPr lang="ko-KR" altLang="en-US" dirty="0"/>
              <a:t>가 있다</a:t>
            </a:r>
            <a:r>
              <a:rPr lang="en-US" altLang="ko-KR" dirty="0"/>
              <a:t>.  </a:t>
            </a:r>
          </a:p>
          <a:p>
            <a:r>
              <a:rPr lang="en-US" altLang="ko-KR" dirty="0"/>
              <a:t>- SEP2.0 </a:t>
            </a:r>
            <a:r>
              <a:rPr lang="ko-KR" altLang="en-US" dirty="0"/>
              <a:t>의 </a:t>
            </a:r>
            <a:r>
              <a:rPr lang="en-US" altLang="ko-KR" dirty="0"/>
              <a:t>IP </a:t>
            </a:r>
            <a:r>
              <a:rPr lang="ko-KR" altLang="en-US" dirty="0"/>
              <a:t>기반의 </a:t>
            </a:r>
            <a:r>
              <a:rPr lang="en-US" altLang="ko-KR" dirty="0"/>
              <a:t>HAN </a:t>
            </a:r>
            <a:r>
              <a:rPr lang="ko-KR" altLang="en-US" dirty="0"/>
              <a:t>상에서 </a:t>
            </a:r>
            <a:r>
              <a:rPr lang="en-US" altLang="ko-KR" dirty="0" err="1"/>
              <a:t>mDNS</a:t>
            </a:r>
            <a:r>
              <a:rPr lang="en-US" altLang="ko-KR" dirty="0"/>
              <a:t> </a:t>
            </a:r>
            <a:r>
              <a:rPr lang="ko-KR" altLang="en-US" dirty="0"/>
              <a:t>를 사용하여 서로를 감지한다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SEP2.0 </a:t>
            </a:r>
            <a:r>
              <a:rPr lang="ko-KR" altLang="en-US" dirty="0"/>
              <a:t>을 준수하는 디바이스끼리는 </a:t>
            </a:r>
            <a:r>
              <a:rPr lang="en-US" altLang="ko-KR" dirty="0"/>
              <a:t>SEP2.0 </a:t>
            </a:r>
            <a:r>
              <a:rPr lang="ko-KR" altLang="en-US" dirty="0"/>
              <a:t>의 정해진 스펙</a:t>
            </a:r>
            <a:r>
              <a:rPr lang="en-US" altLang="ko-KR" dirty="0"/>
              <a:t>(</a:t>
            </a:r>
            <a:r>
              <a:rPr lang="ko-KR" altLang="en-US" dirty="0" err="1"/>
              <a:t>기능셋</a:t>
            </a:r>
            <a:r>
              <a:rPr lang="en-US" altLang="ko-KR" dirty="0"/>
              <a:t>) </a:t>
            </a:r>
            <a:r>
              <a:rPr lang="ko-KR" altLang="en-US" dirty="0"/>
              <a:t>에 따라서 대화한다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 SEP2.0 </a:t>
            </a:r>
            <a:r>
              <a:rPr lang="ko-KR" altLang="en-US" dirty="0"/>
              <a:t>과 </a:t>
            </a:r>
            <a:r>
              <a:rPr lang="en-US" altLang="ko-KR" dirty="0"/>
              <a:t>OpenADR 2 </a:t>
            </a:r>
            <a:r>
              <a:rPr lang="ko-KR" altLang="en-US" dirty="0"/>
              <a:t>사이에 커뮤니케이션을 </a:t>
            </a:r>
            <a:r>
              <a:rPr lang="ko-KR" altLang="en-US" dirty="0" err="1"/>
              <a:t>원할하게</a:t>
            </a:r>
            <a:r>
              <a:rPr lang="ko-KR" altLang="en-US" dirty="0"/>
              <a:t> </a:t>
            </a:r>
            <a:r>
              <a:rPr lang="ko-KR" altLang="en-US" dirty="0" err="1"/>
              <a:t>하기위한</a:t>
            </a:r>
            <a:r>
              <a:rPr lang="ko-KR" altLang="en-US" dirty="0"/>
              <a:t> 노력이 이루어지고있다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57309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47131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39383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13765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F6D6C-8CDA-423C-87D5-6F0E70169B4D}" type="slidenum">
              <a:rPr lang="ko-KR" altLang="en-US" smtClean="0"/>
              <a:pPr/>
              <a:t>155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8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4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3F5CC-B8E9-482F-A016-6EE14B7359E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655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5532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ko-KR"/>
              <a:t>HYU 2015 TIPW</a:t>
            </a: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EFF272-DA07-4C5E-871E-42D8717A0D1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5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6019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6019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5532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ko-KR"/>
              <a:t>HYU 2015 TIPW</a:t>
            </a: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BEF43-981D-47C8-9429-4A8276FC03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348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5532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ko-KR"/>
              <a:t>HYU 2015 TIPW</a:t>
            </a:r>
            <a:endParaRPr lang="ko-KR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C7F6D-BE1F-4BCD-ACDD-F024A174DF2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055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52DBC2-D46E-4128-AB28-E3386B2882A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4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 altLang="ko-KR"/>
              <a:t>HYU 2015 TIPW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73099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5"/>
            <a:ext cx="8229600" cy="456809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6200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 altLang="ko-KR"/>
              <a:t>HYU 2015 TIPW</a:t>
            </a:r>
            <a:endParaRPr lang="ko-KR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19F29-204C-4919-B47C-67BAB010AE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665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2564"/>
            <a:ext cx="8229600" cy="456809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spcBef>
                <a:spcPts val="300"/>
              </a:spcBef>
              <a:defRPr sz="1800"/>
            </a:lvl3pPr>
            <a:lvl4pPr>
              <a:spcBef>
                <a:spcPts val="300"/>
              </a:spcBef>
              <a:defRPr sz="1800"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B2D1F1-EAAA-4541-A9AD-BBD67953F620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8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 altLang="ko-KR"/>
              <a:t>HYU 2015 TIPW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619999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emplate_Program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9" descr="04_07_02_1_ai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33E3C1-2B49-4B7D-938D-A3F770B13FA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5" name="바닥글 개체 틀 9"/>
          <p:cNvSpPr>
            <a:spLocks noGrp="1"/>
          </p:cNvSpPr>
          <p:nvPr>
            <p:ph type="ftr" sz="quarter" idx="12"/>
          </p:nvPr>
        </p:nvSpPr>
        <p:spPr>
          <a:xfrm>
            <a:off x="0" y="65532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sv-SE" altLang="ko-KR"/>
              <a:t>HYU 2015 TIPW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922214504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6F095-276F-4AD3-9842-1213BA0CC3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0830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9ED91-3070-4542-8B3E-98C8CF0794E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029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EC36E-9EC6-4836-92EB-5002F84118C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6791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F733E-0136-4B34-9927-F1EED2F7B7A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152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5532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ko-KR"/>
              <a:t>HYU 2015 TIPW</a:t>
            </a:r>
            <a:endParaRPr lang="ko-KR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0CEC2-C8E9-4976-B8F1-3D88D8957F4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08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5532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ko-KR"/>
              <a:t>HYU 2015 TIPW</a:t>
            </a:r>
            <a:endParaRPr lang="ko-KR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DD601-9BFF-4CE2-924D-C02A77C8ABA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71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5532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ko-KR"/>
              <a:t>HYU 2015 TIPW</a:t>
            </a:r>
            <a:endParaRPr lang="ko-KR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FADB5-8B92-40BA-A771-C8171F704E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84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0" y="6553200"/>
            <a:ext cx="28956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ko-KR"/>
              <a:t>HYU 2015 TIPW</a:t>
            </a:r>
            <a:endParaRPr lang="ko-KR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EDA57-D911-440A-B9B8-F125EB251F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62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7338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latinLnBrk="0" hangingPunct="0">
              <a:defRPr kumimoji="0" sz="1400" smtClean="0"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4238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D8C95C78-1566-4DDE-915C-10B4535F284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57200" y="1219200"/>
            <a:ext cx="82296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kumimoji="0" lang="ko-KR" altLang="en-US"/>
          </a:p>
        </p:txBody>
      </p:sp>
      <p:pic>
        <p:nvPicPr>
          <p:cNvPr id="1032" name="그림 9" descr="04_07_02_1_ai.jpg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3" y="0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920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5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5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63193" y="1857364"/>
            <a:ext cx="7866459" cy="1600200"/>
          </a:xfrm>
        </p:spPr>
        <p:txBody>
          <a:bodyPr/>
          <a:lstStyle/>
          <a:p>
            <a:r>
              <a:rPr lang="en-US" altLang="ko-KR" b="1" dirty="0" smtClean="0">
                <a:ln w="10541" cmpd="sng">
                  <a:noFill/>
                  <a:prstDash val="solid"/>
                </a:ln>
                <a:solidFill>
                  <a:schemeClr val="tx1"/>
                </a:solidFill>
              </a:rPr>
              <a:t>Server Energy Management System</a:t>
            </a:r>
            <a:endParaRPr lang="en-US" altLang="ko-KR" b="1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96122" y="4869160"/>
            <a:ext cx="4800600" cy="1314450"/>
          </a:xfrm>
        </p:spPr>
        <p:txBody>
          <a:bodyPr/>
          <a:lstStyle/>
          <a:p>
            <a:r>
              <a:rPr lang="en-US" altLang="ko-KR" b="1" dirty="0" smtClean="0"/>
              <a:t>MIR Lab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en-US" altLang="ko-KR" b="1" dirty="0"/>
              <a:t>http://</a:t>
            </a:r>
            <a:r>
              <a:rPr lang="en-US" altLang="ko-KR" b="1" dirty="0" smtClean="0"/>
              <a:t>mir.classlassanyang.ac.kr</a:t>
            </a:r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325C0FF-96F8-4674-9B19-D1E52AF81BD0}" type="slidenum">
              <a:rPr lang="ko-KR" altLang="en-US" smtClean="0">
                <a:solidFill>
                  <a:srgbClr val="000000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ko-KR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27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3-2. </a:t>
            </a:r>
            <a:r>
              <a:rPr lang="en-US" altLang="ko-KR" b="1" dirty="0"/>
              <a:t>Server EMA Program </a:t>
            </a:r>
            <a:r>
              <a:rPr lang="en-US" altLang="ko-KR" b="1" dirty="0" smtClean="0"/>
              <a:t>Architecture</a:t>
            </a:r>
            <a:endParaRPr lang="en-US" altLang="ko-KR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71" y="1302510"/>
            <a:ext cx="8384129" cy="50784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504" y="6370166"/>
            <a:ext cx="10940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*DR Request: EMS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가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VTN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의 부하감축을 직접적으로 할 수는 없다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VTN Energy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정보를 바탕으로 최대 수요의 억제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최대 부하의 이전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기저 부하의 증대 요청한다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*Energy: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소비량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저장량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생산량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사용량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Threshold, Load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Profileitems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VTN, EMA, Devices,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OpenFMB,SmartMeter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정보</a:t>
            </a: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44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2.2 EMAP(MQTT, CoAP/JSON)</a:t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800" b="1" dirty="0">
                <a:solidFill>
                  <a:schemeClr val="tx1"/>
                </a:solidFill>
              </a:rPr>
              <a:t>Service : Session Setup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100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0906" y="2009077"/>
            <a:ext cx="1696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RegisteredReport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67544" y="1367189"/>
            <a:ext cx="8229600" cy="524249"/>
            <a:chOff x="467544" y="1312952"/>
            <a:chExt cx="8229600" cy="1124876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467544" y="1414527"/>
              <a:ext cx="8229600" cy="1023301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77792" y="1653765"/>
              <a:ext cx="845103" cy="54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EMA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 bwMode="auto">
            <a:xfrm>
              <a:off x="2195736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862283" y="1612978"/>
              <a:ext cx="869149" cy="54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EMA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직선 화살표 연결선 38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3535558" y="1776473"/>
              <a:ext cx="1483098" cy="561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(6) RegisteredReport</a:t>
              </a:r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95881" y="1312952"/>
              <a:ext cx="1306768" cy="561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(5) RegisterReport</a:t>
              </a:r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D773D2BE-9E2F-41C7-9F39-88F22E28D65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7544" y="2455855"/>
          <a:ext cx="3606800" cy="1704975"/>
        </p:xfrm>
        <a:graphic>
          <a:graphicData uri="http://schemas.openxmlformats.org/drawingml/2006/table">
            <a:tbl>
              <a:tblPr/>
              <a:tblGrid>
                <a:gridCol w="1484593">
                  <a:extLst>
                    <a:ext uri="{9D8B030D-6E8A-4147-A177-3AD203B41FA5}">
                      <a16:colId xmlns="" xmlns:a16="http://schemas.microsoft.com/office/drawing/2014/main" val="3808299794"/>
                    </a:ext>
                  </a:extLst>
                </a:gridCol>
                <a:gridCol w="2122207">
                  <a:extLst>
                    <a:ext uri="{9D8B030D-6E8A-4147-A177-3AD203B41FA5}">
                      <a16:colId xmlns="" xmlns:a16="http://schemas.microsoft.com/office/drawing/2014/main" val="3425612773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912971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SrcEMA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source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136430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destination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357818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3736366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responseCode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1819298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 of 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738445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2046666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 creation 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46973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29663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/>
                </a:solidFill>
              </a:rPr>
              <a:t>2. Smart Home Energy Framework : </a:t>
            </a:r>
            <a:br>
              <a:rPr lang="en-US" altLang="ko-KR" sz="3200" b="1" dirty="0">
                <a:solidFill>
                  <a:schemeClr val="tx1"/>
                </a:solidFill>
              </a:rPr>
            </a:br>
            <a:r>
              <a:rPr lang="en-US" altLang="ko-KR" sz="2800" b="1" dirty="0">
                <a:solidFill>
                  <a:schemeClr val="tx1"/>
                </a:solidFill>
              </a:rPr>
              <a:t>2.2 </a:t>
            </a:r>
            <a:r>
              <a:rPr lang="en-US" altLang="ko-KR" sz="2800" b="1" dirty="0">
                <a:solidFill>
                  <a:srgbClr val="FF0000"/>
                </a:solidFill>
              </a:rPr>
              <a:t>EMAP</a:t>
            </a:r>
            <a:r>
              <a:rPr lang="en-US" altLang="ko-KR" sz="2800" b="1" dirty="0">
                <a:solidFill>
                  <a:schemeClr val="tx1"/>
                </a:solidFill>
              </a:rPr>
              <a:t>(</a:t>
            </a:r>
            <a:r>
              <a:rPr lang="en-US" altLang="ko-KR" sz="2800" b="1" dirty="0" err="1">
                <a:solidFill>
                  <a:srgbClr val="FF0000"/>
                </a:solidFill>
              </a:rPr>
              <a:t>CoAP</a:t>
            </a:r>
            <a:r>
              <a:rPr lang="en-US" altLang="ko-KR" sz="2800" b="1" dirty="0">
                <a:solidFill>
                  <a:srgbClr val="FF0000"/>
                </a:solidFill>
              </a:rPr>
              <a:t>/JSON</a:t>
            </a:r>
            <a:r>
              <a:rPr lang="en-US" altLang="ko-KR" sz="2800" b="1" dirty="0">
                <a:solidFill>
                  <a:schemeClr val="tx1"/>
                </a:solidFill>
              </a:rPr>
              <a:t>, MQTT/JSON) : Session Setup</a:t>
            </a:r>
            <a:endParaRPr lang="ko-KR" altLang="en-US" sz="2800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467544" y="1414528"/>
            <a:ext cx="8229600" cy="10233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73499" y="1630541"/>
            <a:ext cx="156966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EMA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192.168.1.101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 bwMode="auto">
          <a:xfrm>
            <a:off x="2195736" y="1844824"/>
            <a:ext cx="470780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87587" y="1572747"/>
            <a:ext cx="15119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EMA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192.168.1.127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 bwMode="auto">
          <a:xfrm flipH="1">
            <a:off x="2195736" y="2276872"/>
            <a:ext cx="470780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689398" y="1991018"/>
            <a:ext cx="1563698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RegisteredReport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ko-KR" sz="1200" b="1" dirty="0"/>
          </a:p>
          <a:p>
            <a:endParaRPr lang="ko-KR" alt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29697" y="1552276"/>
            <a:ext cx="14125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RegisterReport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90264" y="244555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(5) RegisterReport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RegisteredReport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57" y="2575576"/>
            <a:ext cx="7432552" cy="37147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0" y="0"/>
            <a:ext cx="2343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  <a:p>
            <a:r>
              <a:rPr lang="ko-KR" altLang="en-US" sz="1200" dirty="0">
                <a:solidFill>
                  <a:schemeClr val="accent1"/>
                </a:solidFill>
              </a:rPr>
              <a:t>초록색 </a:t>
            </a:r>
            <a:r>
              <a:rPr lang="en-US" altLang="ko-KR" sz="1200" dirty="0">
                <a:solidFill>
                  <a:schemeClr val="accent1"/>
                </a:solidFill>
              </a:rPr>
              <a:t>: </a:t>
            </a:r>
            <a:r>
              <a:rPr lang="ko-KR" altLang="en-US" sz="1200" dirty="0">
                <a:solidFill>
                  <a:schemeClr val="accent1"/>
                </a:solidFill>
              </a:rPr>
              <a:t>삭제 또는 변경</a:t>
            </a:r>
            <a:endParaRPr lang="en-US" altLang="ko-KR" sz="1200" dirty="0">
              <a:solidFill>
                <a:schemeClr val="accent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38859" y="3032665"/>
            <a:ext cx="9005141" cy="3772929"/>
            <a:chOff x="138859" y="3032665"/>
            <a:chExt cx="9005141" cy="3772929"/>
          </a:xfrm>
        </p:grpSpPr>
        <p:grpSp>
          <p:nvGrpSpPr>
            <p:cNvPr id="43" name="그룹 42"/>
            <p:cNvGrpSpPr/>
            <p:nvPr/>
          </p:nvGrpSpPr>
          <p:grpSpPr>
            <a:xfrm>
              <a:off x="138859" y="3032665"/>
              <a:ext cx="9005141" cy="3772929"/>
              <a:chOff x="138859" y="2818592"/>
              <a:chExt cx="9005141" cy="3772929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138859" y="2818592"/>
                <a:ext cx="9005141" cy="3772929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lIns="108000" tIns="108000" rIns="108000" bIns="108000" rtlCol="0" anchor="ctr">
                <a:spAutoFit/>
              </a:bodyPr>
              <a:lstStyle/>
              <a:p>
                <a:r>
                  <a:rPr lang="en-US" altLang="ko-KR" sz="11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RegisterReport Object</a:t>
                </a:r>
                <a:r>
                  <a:rPr lang="en-US" altLang="ko-KR" sz="1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{</a:t>
                </a:r>
              </a:p>
              <a:p>
                <a:r>
                  <a:rPr lang="en-US" altLang="ko-KR" sz="1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  </a:t>
                </a:r>
                <a:r>
                  <a:rPr lang="en-US" altLang="ko-KR" sz="1100" dirty="0"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“</a:t>
                </a:r>
                <a:r>
                  <a:rPr lang="en-US" altLang="ko-KR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SrcEMA” </a:t>
                </a:r>
                <a:r>
                  <a:rPr lang="en-US" altLang="ko-KR" sz="1100" dirty="0"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: String,</a:t>
                </a:r>
              </a:p>
              <a:p>
                <a:r>
                  <a:rPr lang="en-US" altLang="ko-KR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“DestEMA” : String,</a:t>
                </a:r>
              </a:p>
              <a:p>
                <a:r>
                  <a:rPr lang="en-US" altLang="ko-KR" sz="1100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  “requestID": String,</a:t>
                </a:r>
              </a:p>
              <a:p>
                <a:r>
                  <a:rPr lang="en-US" altLang="ko-KR" sz="1100" dirty="0"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  “reportType” : String,</a:t>
                </a:r>
              </a:p>
              <a:p>
                <a:r>
                  <a:rPr lang="en-US" altLang="ko-KR" sz="1100" strike="sngStrike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  “EMAregisteredDRinformation” : Object  =&gt;</a:t>
                </a:r>
                <a:r>
                  <a:rPr lang="ko-KR" altLang="en-US" sz="1100" strike="sngStrike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변경</a:t>
                </a:r>
                <a:r>
                  <a:rPr lang="en-US" altLang="ko-KR" sz="1100" strike="sngStrike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ko-KR" sz="1100" strike="sngStrike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  “EMAregisteredMgnInformation” : Object  =&gt; </a:t>
                </a:r>
                <a:r>
                  <a:rPr lang="ko-KR" altLang="en-US" sz="1100" strike="sngStrike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변경</a:t>
                </a:r>
                <a:r>
                  <a:rPr lang="en-US" altLang="ko-KR" sz="1100" strike="sngStrike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,</a:t>
                </a:r>
                <a:br>
                  <a:rPr lang="en-US" altLang="ko-KR" sz="1100" strike="sngStrike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</a:br>
                <a:r>
                  <a:rPr lang="en-US" altLang="ko-KR" sz="1100" b="1" strike="sngStrike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1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 “report” : Array,</a:t>
                </a:r>
                <a:endParaRPr lang="en-US" altLang="ko-KR" sz="1100" b="1" strike="sngStrike" dirty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altLang="ko-KR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  “time”: Date, </a:t>
                </a:r>
              </a:p>
              <a:p>
                <a:r>
                  <a:rPr lang="en-US" altLang="ko-KR" sz="11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  “service” : String,</a:t>
                </a:r>
              </a:p>
              <a:p>
                <a:r>
                  <a:rPr lang="en-US" altLang="ko-KR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  “type”: String (Explicit, Implict</a:t>
                </a:r>
                <a:r>
                  <a:rPr lang="ko-KR" altLang="en-US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인지 구분</a:t>
                </a:r>
                <a:r>
                  <a:rPr lang="en-US" altLang="ko-KR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ko-KR" sz="1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}</a:t>
                </a:r>
              </a:p>
              <a:p>
                <a:endParaRPr lang="en-US" altLang="ko-KR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endParaRPr>
              </a:p>
              <a:p>
                <a:endParaRPr lang="en-US" altLang="ko-KR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endParaRPr>
              </a:p>
              <a:p>
                <a:endParaRPr lang="en-US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endParaRPr>
              </a:p>
              <a:p>
                <a:endParaRPr lang="en-US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endParaRPr>
              </a:p>
              <a:p>
                <a:endParaRPr lang="en-US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469519" y="2938718"/>
                <a:ext cx="1966577" cy="1326105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 lIns="108000" tIns="108000" rIns="108000" bIns="108000" rtlCol="0" anchor="ctr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report</a:t>
                </a:r>
                <a:r>
                  <a:rPr lang="en-US" altLang="ko-KR" sz="9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 </a:t>
                </a:r>
                <a:r>
                  <a:rPr lang="en-US" sz="9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Object</a:t>
                </a:r>
                <a:r>
                  <a:rPr lang="en-US" sz="9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{</a:t>
                </a:r>
              </a:p>
              <a:p>
                <a:r>
                  <a:rPr lang="en-US" sz="900" dirty="0"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      “duration” : String,</a:t>
                </a:r>
              </a:p>
              <a:p>
                <a:r>
                  <a:rPr lang="en-US" sz="900" dirty="0"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      “</a:t>
                </a:r>
                <a:r>
                  <a:rPr lang="en-US" altLang="ko-KR" sz="900" dirty="0" err="1"/>
                  <a:t>reportRequestID</a:t>
                </a:r>
                <a:r>
                  <a:rPr lang="en-US" altLang="ko-KR" sz="900" dirty="0"/>
                  <a:t>”  : Integer,</a:t>
                </a:r>
              </a:p>
              <a:p>
                <a:r>
                  <a:rPr lang="en-US" sz="900" dirty="0"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      “</a:t>
                </a:r>
                <a:r>
                  <a:rPr lang="en-US" altLang="ko-KR" sz="900" dirty="0" err="1"/>
                  <a:t>reportSpecifierID</a:t>
                </a:r>
                <a:r>
                  <a:rPr lang="en-US" altLang="ko-KR" sz="900" dirty="0"/>
                  <a:t>” : String,</a:t>
                </a:r>
              </a:p>
              <a:p>
                <a:r>
                  <a:rPr lang="en-US" sz="900" dirty="0"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      “</a:t>
                </a:r>
                <a:r>
                  <a:rPr lang="en-US" altLang="ko-KR" sz="900" dirty="0" err="1"/>
                  <a:t>reportName</a:t>
                </a:r>
                <a:r>
                  <a:rPr lang="en-US" altLang="ko-KR" sz="900" dirty="0"/>
                  <a:t>” : String,</a:t>
                </a:r>
              </a:p>
              <a:p>
                <a:r>
                  <a:rPr lang="en-US" sz="900" dirty="0"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      “</a:t>
                </a:r>
                <a:r>
                  <a:rPr lang="en-US" altLang="ko-KR" sz="900" dirty="0"/>
                  <a:t>createdDateTime” : Date,</a:t>
                </a:r>
              </a:p>
              <a:p>
                <a:r>
                  <a:rPr lang="en-US" sz="900" dirty="0"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      </a:t>
                </a:r>
                <a:r>
                  <a:rPr lang="en-US" sz="900" b="1" dirty="0"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“</a:t>
                </a:r>
                <a:r>
                  <a:rPr lang="en-US" altLang="ko-KR" sz="900" b="1" dirty="0" err="1"/>
                  <a:t>reportDescription</a:t>
                </a:r>
                <a:r>
                  <a:rPr lang="en-US" altLang="ko-KR" sz="900" b="1" dirty="0"/>
                  <a:t>” : Array,</a:t>
                </a:r>
                <a:endParaRPr lang="en-US" sz="900" b="1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endParaRPr>
              </a:p>
              <a:p>
                <a:r>
                  <a:rPr lang="en-US" sz="900" dirty="0">
                    <a:latin typeface="Times New Roman" panose="02020603050405020304" pitchFamily="18" charset="0"/>
                    <a:ea typeface="굴림" panose="020B0600000101010101" pitchFamily="50" charset="-127"/>
                    <a:cs typeface="Times New Roman" panose="02020603050405020304" pitchFamily="18" charset="0"/>
                  </a:rPr>
                  <a:t>}</a:t>
                </a:r>
              </a:p>
            </p:txBody>
          </p:sp>
          <p:pic>
            <p:nvPicPr>
              <p:cNvPr id="41" name="그림 4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271" y="4932040"/>
                <a:ext cx="3683638" cy="1509561"/>
              </a:xfrm>
              <a:prstGeom prst="rect">
                <a:avLst/>
              </a:prstGeom>
            </p:spPr>
          </p:pic>
        </p:grpSp>
        <p:sp>
          <p:nvSpPr>
            <p:cNvPr id="19" name="TextBox 18"/>
            <p:cNvSpPr txBox="1"/>
            <p:nvPr/>
          </p:nvSpPr>
          <p:spPr>
            <a:xfrm>
              <a:off x="5512369" y="3152791"/>
              <a:ext cx="1800200" cy="354209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lIns="108000" tIns="108000" rIns="108000" bIns="108000" rtlCol="0" anchor="ctr">
              <a:spAutoFit/>
            </a:bodyPr>
            <a:lstStyle/>
            <a:p>
              <a:r>
                <a:rPr lang="en-US" altLang="ko-KR" sz="800" b="1" dirty="0" err="1">
                  <a:solidFill>
                    <a:schemeClr val="accent1"/>
                  </a:solidFill>
                </a:rPr>
                <a:t>reportDescription</a:t>
              </a:r>
              <a:r>
                <a:rPr lang="en-US" altLang="ko-KR" sz="800" dirty="0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</a:t>
              </a:r>
              <a:r>
                <a:rPr lang="en-US" sz="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Object</a:t>
              </a:r>
              <a:r>
                <a:rPr lang="en-US" sz="8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{</a:t>
              </a:r>
              <a:endParaRPr lang="en-US" sz="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  <a:p>
              <a:r>
                <a:rPr lang="en-US" sz="8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   “</a:t>
              </a:r>
              <a:r>
                <a:rPr lang="en-US" sz="800" dirty="0" err="1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rID</a:t>
              </a:r>
              <a:r>
                <a:rPr lang="en-US" sz="8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” : String,</a:t>
              </a:r>
            </a:p>
            <a:p>
              <a:r>
                <a:rPr lang="en-US" sz="8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   “</a:t>
              </a:r>
              <a:r>
                <a:rPr lang="en-US" altLang="ko-KR" sz="800" dirty="0" err="1"/>
                <a:t>resourceID</a:t>
              </a:r>
              <a:r>
                <a:rPr lang="en-US" altLang="ko-KR" sz="800" dirty="0"/>
                <a:t>” : String,</a:t>
              </a:r>
            </a:p>
            <a:p>
              <a:r>
                <a:rPr lang="en-US" sz="8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   “</a:t>
              </a:r>
              <a:r>
                <a:rPr lang="en-US" altLang="ko-KR" sz="800" dirty="0" err="1">
                  <a:solidFill>
                    <a:srgbClr val="FF0000"/>
                  </a:solidFill>
                </a:rPr>
                <a:t>deviceType</a:t>
              </a:r>
              <a:r>
                <a:rPr lang="en-US" altLang="ko-KR" sz="800" dirty="0">
                  <a:solidFill>
                    <a:srgbClr val="FF0000"/>
                  </a:solidFill>
                </a:rPr>
                <a:t>” : String,</a:t>
              </a:r>
            </a:p>
            <a:p>
              <a:r>
                <a:rPr lang="en-US" sz="800" dirty="0">
                  <a:solidFill>
                    <a:srgbClr val="FF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   “</a:t>
              </a:r>
              <a:r>
                <a:rPr lang="en-US" altLang="ko-KR" sz="800" dirty="0" err="1"/>
                <a:t>reportType</a:t>
              </a:r>
              <a:r>
                <a:rPr lang="en-US" altLang="ko-KR" sz="800" dirty="0"/>
                <a:t>” : String,</a:t>
              </a:r>
            </a:p>
            <a:p>
              <a:r>
                <a:rPr lang="en-US" sz="8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   “</a:t>
              </a:r>
              <a:r>
                <a:rPr lang="en-US" altLang="ko-KR" sz="800" dirty="0" err="1"/>
                <a:t>itemUnits</a:t>
              </a:r>
              <a:r>
                <a:rPr lang="en-US" altLang="ko-KR" sz="800" dirty="0"/>
                <a:t>” : String,</a:t>
              </a:r>
            </a:p>
            <a:p>
              <a:r>
                <a:rPr lang="en-US" sz="8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   “</a:t>
              </a:r>
              <a:r>
                <a:rPr lang="en-US" altLang="ko-KR" sz="800" dirty="0" err="1"/>
                <a:t>siScaleCode</a:t>
              </a:r>
              <a:r>
                <a:rPr lang="en-US" altLang="ko-KR" sz="800" dirty="0"/>
                <a:t>” : String,</a:t>
              </a:r>
            </a:p>
            <a:p>
              <a:r>
                <a:rPr lang="en-US" sz="8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   “</a:t>
              </a:r>
              <a:r>
                <a:rPr lang="en-US" altLang="ko-KR" sz="800" dirty="0"/>
                <a:t>marketContext” : String,</a:t>
              </a:r>
            </a:p>
            <a:p>
              <a:r>
                <a:rPr lang="en-US" sz="8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   “</a:t>
              </a:r>
              <a:r>
                <a:rPr lang="en-US" altLang="ko-KR" sz="800" dirty="0" err="1"/>
                <a:t>oadrMinPeriod</a:t>
              </a:r>
              <a:r>
                <a:rPr lang="en-US" altLang="ko-KR" sz="800" dirty="0"/>
                <a:t>” : String,</a:t>
              </a:r>
            </a:p>
            <a:p>
              <a:r>
                <a:rPr lang="en-US" sz="8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   “</a:t>
              </a:r>
              <a:r>
                <a:rPr lang="en-US" altLang="ko-KR" sz="800" dirty="0" err="1"/>
                <a:t>oadrMaxPeriod</a:t>
              </a:r>
              <a:r>
                <a:rPr lang="en-US" altLang="ko-KR" sz="800" dirty="0"/>
                <a:t>” : String,</a:t>
              </a:r>
            </a:p>
            <a:p>
              <a:r>
                <a:rPr lang="en-US" sz="8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   “</a:t>
              </a:r>
              <a:r>
                <a:rPr lang="en-US" altLang="ko-KR" sz="800" dirty="0" err="1"/>
                <a:t>oadrOnChange</a:t>
              </a:r>
              <a:r>
                <a:rPr lang="en-US" altLang="ko-KR" sz="800" dirty="0"/>
                <a:t>” : String,</a:t>
              </a:r>
            </a:p>
            <a:p>
              <a:r>
                <a:rPr lang="en-US" sz="8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   “</a:t>
              </a:r>
              <a:r>
                <a:rPr lang="en-US" altLang="ko-KR" sz="800" dirty="0" err="1"/>
                <a:t>itemDescription</a:t>
              </a:r>
              <a:r>
                <a:rPr lang="en-US" altLang="ko-KR" sz="800" dirty="0"/>
                <a:t>” : String,</a:t>
              </a:r>
            </a:p>
            <a:p>
              <a:r>
                <a:rPr lang="en-US" sz="800" b="1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   “</a:t>
              </a:r>
              <a:r>
                <a:rPr lang="en-US" altLang="ko-KR" sz="800" b="1" dirty="0" err="1"/>
                <a:t>powerAttributes</a:t>
              </a:r>
              <a:r>
                <a:rPr lang="en-US" altLang="ko-KR" sz="800" b="1" dirty="0"/>
                <a:t>” : Array</a:t>
              </a:r>
              <a:r>
                <a:rPr lang="en-US" altLang="ko-KR" sz="800" dirty="0"/>
                <a:t>,</a:t>
              </a:r>
            </a:p>
            <a:p>
              <a:r>
                <a:rPr lang="en-US" altLang="ko-KR" sz="800" dirty="0"/>
                <a:t>       </a:t>
              </a:r>
              <a:r>
                <a:rPr lang="en-US" altLang="ko-KR" sz="800" dirty="0">
                  <a:solidFill>
                    <a:srgbClr val="FF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“qos” : String</a:t>
              </a:r>
              <a:endParaRPr lang="en-US" altLang="ko-KR" sz="800" dirty="0"/>
            </a:p>
            <a:p>
              <a:r>
                <a:rPr lang="en-US" sz="800" dirty="0">
                  <a:solidFill>
                    <a:srgbClr val="FF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   “state” : String,</a:t>
              </a:r>
            </a:p>
            <a:p>
              <a:r>
                <a:rPr lang="en-US" sz="800" dirty="0">
                  <a:solidFill>
                    <a:srgbClr val="FF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   “power” : Double,</a:t>
              </a:r>
            </a:p>
            <a:p>
              <a:r>
                <a:rPr lang="en-US" sz="800" dirty="0">
                  <a:solidFill>
                    <a:srgbClr val="FF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   “dimming” : Integer,</a:t>
              </a:r>
            </a:p>
            <a:p>
              <a:r>
                <a:rPr lang="en-US" sz="800" dirty="0">
                  <a:solidFill>
                    <a:srgbClr val="FF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   “margin” : double,</a:t>
              </a:r>
            </a:p>
            <a:p>
              <a:r>
                <a:rPr lang="en-US" sz="800" dirty="0">
                  <a:solidFill>
                    <a:srgbClr val="FF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   “generate” : double,</a:t>
              </a:r>
            </a:p>
            <a:p>
              <a:r>
                <a:rPr lang="en-US" sz="800" dirty="0">
                  <a:solidFill>
                    <a:srgbClr val="FF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   “storage” : String,</a:t>
              </a:r>
            </a:p>
            <a:p>
              <a:r>
                <a:rPr lang="en-US" sz="800" dirty="0">
                  <a:solidFill>
                    <a:srgbClr val="FF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   “maxValue” : Double,</a:t>
              </a:r>
            </a:p>
            <a:p>
              <a:r>
                <a:rPr lang="en-US" sz="800" dirty="0">
                  <a:solidFill>
                    <a:srgbClr val="FF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   “minValue” : Double,</a:t>
              </a:r>
            </a:p>
            <a:p>
              <a:r>
                <a:rPr lang="en-US" sz="800" dirty="0">
                  <a:solidFill>
                    <a:srgbClr val="FF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   “</a:t>
              </a:r>
              <a:r>
                <a:rPr lang="en-US" sz="8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avgValue</a:t>
              </a:r>
              <a:r>
                <a:rPr lang="en-US" sz="800" dirty="0">
                  <a:solidFill>
                    <a:srgbClr val="FF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” : Double,</a:t>
              </a:r>
            </a:p>
            <a:p>
              <a:r>
                <a:rPr lang="en-US" sz="800" dirty="0">
                  <a:solidFill>
                    <a:srgbClr val="FF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   “maxTime” : Date,</a:t>
              </a:r>
            </a:p>
            <a:p>
              <a:r>
                <a:rPr lang="en-US" sz="800" dirty="0">
                  <a:solidFill>
                    <a:srgbClr val="FF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   “minTime” : Date,</a:t>
              </a:r>
            </a:p>
            <a:p>
              <a:r>
                <a:rPr lang="en-US" sz="800" dirty="0">
                  <a:solidFill>
                    <a:srgbClr val="FF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   “priority” : Integer</a:t>
              </a:r>
            </a:p>
            <a:p>
              <a:r>
                <a:rPr lang="en-US" sz="8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88842" y="3152791"/>
              <a:ext cx="1602682" cy="910607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lIns="108000" tIns="108000" rIns="108000" bIns="108000" rtlCol="0" anchor="ctr">
              <a:spAutoFit/>
            </a:bodyPr>
            <a:lstStyle/>
            <a:p>
              <a:r>
                <a:rPr lang="en-US" altLang="ko-KR" sz="900" b="1" dirty="0" err="1"/>
                <a:t>powerAttributes</a:t>
              </a:r>
              <a:r>
                <a:rPr lang="en-US" altLang="ko-KR" sz="900" dirty="0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</a:t>
              </a:r>
              <a:r>
                <a:rPr lang="en-US" sz="9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Object</a:t>
              </a:r>
              <a:r>
                <a:rPr lang="en-US" sz="9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{</a:t>
              </a:r>
            </a:p>
            <a:p>
              <a:r>
                <a:rPr lang="en-US" sz="9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     “hertz” : Double,</a:t>
              </a:r>
            </a:p>
            <a:p>
              <a:r>
                <a:rPr lang="en-US" sz="9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     “voltage” : </a:t>
              </a:r>
              <a:r>
                <a:rPr lang="en-US" altLang="ko-KR" sz="9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Double</a:t>
              </a:r>
              <a:r>
                <a:rPr lang="en-US" sz="9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,</a:t>
              </a:r>
            </a:p>
            <a:p>
              <a:r>
                <a:rPr lang="en-US" sz="9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     “ac” : Boolean</a:t>
              </a:r>
              <a:r>
                <a:rPr lang="en-US" sz="900" b="1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	</a:t>
              </a:r>
            </a:p>
            <a:p>
              <a:r>
                <a:rPr lang="en-US" sz="9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695707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/>
                </a:solidFill>
              </a:rPr>
              <a:t>2. Smart Home Energy Framework : </a:t>
            </a:r>
            <a:br>
              <a:rPr lang="en-US" altLang="ko-KR" sz="3200" b="1" dirty="0">
                <a:solidFill>
                  <a:schemeClr val="tx1"/>
                </a:solidFill>
              </a:rPr>
            </a:br>
            <a:r>
              <a:rPr lang="en-US" altLang="ko-KR" sz="2800" b="1" dirty="0">
                <a:solidFill>
                  <a:schemeClr val="tx1"/>
                </a:solidFill>
              </a:rPr>
              <a:t>2.2 </a:t>
            </a:r>
            <a:r>
              <a:rPr lang="en-US" altLang="ko-KR" sz="2800" b="1" dirty="0">
                <a:solidFill>
                  <a:srgbClr val="FF0000"/>
                </a:solidFill>
              </a:rPr>
              <a:t>EMAP</a:t>
            </a:r>
            <a:r>
              <a:rPr lang="en-US" altLang="ko-KR" sz="2800" b="1" dirty="0">
                <a:solidFill>
                  <a:schemeClr val="tx1"/>
                </a:solidFill>
              </a:rPr>
              <a:t>(</a:t>
            </a:r>
            <a:r>
              <a:rPr lang="en-US" altLang="ko-KR" sz="2800" b="1" dirty="0" err="1">
                <a:solidFill>
                  <a:srgbClr val="FF0000"/>
                </a:solidFill>
              </a:rPr>
              <a:t>CoAP</a:t>
            </a:r>
            <a:r>
              <a:rPr lang="en-US" altLang="ko-KR" sz="2800" b="1" dirty="0">
                <a:solidFill>
                  <a:srgbClr val="FF0000"/>
                </a:solidFill>
              </a:rPr>
              <a:t>/JSON</a:t>
            </a:r>
            <a:r>
              <a:rPr lang="en-US" altLang="ko-KR" sz="2800" b="1" dirty="0">
                <a:solidFill>
                  <a:schemeClr val="tx1"/>
                </a:solidFill>
              </a:rPr>
              <a:t>, MQTT/JSON) : Session Setup</a:t>
            </a:r>
            <a:endParaRPr lang="ko-KR" altLang="en-US" sz="2800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467544" y="1414528"/>
            <a:ext cx="8229600" cy="10233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73499" y="1630541"/>
            <a:ext cx="156966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EMA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192.168.1.101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 bwMode="auto">
          <a:xfrm>
            <a:off x="2195736" y="1844824"/>
            <a:ext cx="470780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87587" y="1572747"/>
            <a:ext cx="15119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EMA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192.168.1.127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 bwMode="auto">
          <a:xfrm flipH="1">
            <a:off x="2195736" y="2276872"/>
            <a:ext cx="470780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689398" y="1991018"/>
            <a:ext cx="1563698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RegisteredReport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ko-KR" sz="1200" b="1" dirty="0"/>
          </a:p>
          <a:p>
            <a:endParaRPr lang="ko-KR" alt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29697" y="1552276"/>
            <a:ext cx="14125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RegisterReport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90264" y="244555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(5) RegisterReport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RegisteredReport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57" y="2575576"/>
            <a:ext cx="7432552" cy="37147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0" y="0"/>
            <a:ext cx="2343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  <a:p>
            <a:r>
              <a:rPr lang="ko-KR" altLang="en-US" sz="1200" dirty="0">
                <a:solidFill>
                  <a:schemeClr val="accent1"/>
                </a:solidFill>
              </a:rPr>
              <a:t>초록색 </a:t>
            </a:r>
            <a:r>
              <a:rPr lang="en-US" altLang="ko-KR" sz="1200" dirty="0">
                <a:solidFill>
                  <a:schemeClr val="accent1"/>
                </a:solidFill>
              </a:rPr>
              <a:t>: </a:t>
            </a:r>
            <a:r>
              <a:rPr lang="ko-KR" altLang="en-US" sz="1200" dirty="0">
                <a:solidFill>
                  <a:schemeClr val="accent1"/>
                </a:solidFill>
              </a:rPr>
              <a:t>삭제 또는 변경</a:t>
            </a:r>
            <a:endParaRPr lang="en-US" altLang="ko-KR" sz="1200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3320" y="2987875"/>
            <a:ext cx="8617152" cy="358185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11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RegisteredReport Object</a:t>
            </a:r>
            <a:r>
              <a:rPr lang="en-US" altLang="ko-KR" sz="11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“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SrcEMA” </a:t>
            </a:r>
            <a:r>
              <a:rPr lang="en-US" altLang="ko-KR" sz="11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: String,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“DestEMA” : String,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“requestID": String,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“responseCode” : Integer,</a:t>
            </a:r>
            <a:endParaRPr lang="en-US" altLang="ko-KR" sz="1100" dirty="0">
              <a:solidFill>
                <a:schemeClr val="accent2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altLang="ko-KR" sz="1100" strike="sngStrike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“responseDescription”: String,</a:t>
            </a:r>
          </a:p>
          <a:p>
            <a:r>
              <a:rPr lang="en-US" altLang="ko-KR" sz="1100" strike="sngStrike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“transportName: String=&gt;</a:t>
            </a:r>
            <a:r>
              <a:rPr lang="ko-KR" altLang="en-US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기존 </a:t>
            </a:r>
            <a:r>
              <a:rPr lang="en-US" altLang="ko-KR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OpenADR</a:t>
            </a:r>
            <a:r>
              <a:rPr lang="ko-KR" altLang="en-US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에 없는 내용</a:t>
            </a:r>
            <a:r>
              <a:rPr lang="en-US" altLang="ko-KR" sz="1100" strike="sngStrike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</a:t>
            </a:r>
          </a:p>
          <a:p>
            <a:r>
              <a:rPr lang="en-US" altLang="ko-KR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“version": Integer=&gt;</a:t>
            </a:r>
            <a:r>
              <a:rPr lang="ko-KR" altLang="en-US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삭제</a:t>
            </a:r>
            <a:r>
              <a:rPr lang="en-US" altLang="ko-KR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</a:p>
          <a:p>
            <a:r>
              <a:rPr lang="en-US" altLang="ko-KR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“threshold” : Double =&gt;DistributeEvent</a:t>
            </a:r>
            <a:r>
              <a:rPr lang="ko-KR" altLang="en-US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로 이동</a:t>
            </a:r>
            <a:r>
              <a:rPr lang="en-US" altLang="ko-KR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</a:t>
            </a:r>
          </a:p>
          <a:p>
            <a:r>
              <a:rPr lang="en-US" altLang="ko-KR" sz="11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“service”: String, </a:t>
            </a:r>
            <a:endParaRPr lang="en-US" altLang="ko-KR" sz="1100" dirty="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altLang="ko-KR" sz="11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“time” : Date,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111134"/>
            <a:ext cx="2736304" cy="229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54950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2.2 EMAP(MQTT, CoAP/JSON)</a:t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800" b="1" dirty="0">
                <a:solidFill>
                  <a:schemeClr val="tx1"/>
                </a:solidFill>
              </a:rPr>
              <a:t>Service : Session Setup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103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67544" y="1348956"/>
            <a:ext cx="8229600" cy="542483"/>
            <a:chOff x="467544" y="1273828"/>
            <a:chExt cx="8229600" cy="1164000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467544" y="1414527"/>
              <a:ext cx="8229600" cy="1023301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77792" y="1653765"/>
              <a:ext cx="845103" cy="54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EMA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 bwMode="auto">
            <a:xfrm>
              <a:off x="2195736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862283" y="1612978"/>
              <a:ext cx="869149" cy="54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EMA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직선 화살표 연결선 38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3545231" y="1829047"/>
              <a:ext cx="1342034" cy="561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(8) RegisterReport</a:t>
              </a:r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95881" y="1273828"/>
              <a:ext cx="617477" cy="561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(7) Poll</a:t>
              </a:r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0" y="0"/>
            <a:ext cx="2343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1295" y="1885818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 Poll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ko-KR" sz="1400" dirty="0"/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90882" y="2260855"/>
          <a:ext cx="4849118" cy="214593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20001">
                  <a:extLst>
                    <a:ext uri="{9D8B030D-6E8A-4147-A177-3AD203B41FA5}">
                      <a16:colId xmlns="" xmlns:a16="http://schemas.microsoft.com/office/drawing/2014/main" val="3268031644"/>
                    </a:ext>
                  </a:extLst>
                </a:gridCol>
                <a:gridCol w="1320381">
                  <a:extLst>
                    <a:ext uri="{9D8B030D-6E8A-4147-A177-3AD203B41FA5}">
                      <a16:colId xmlns="" xmlns:a16="http://schemas.microsoft.com/office/drawing/2014/main" val="3968625718"/>
                    </a:ext>
                  </a:extLst>
                </a:gridCol>
                <a:gridCol w="2308736">
                  <a:extLst>
                    <a:ext uri="{9D8B030D-6E8A-4147-A177-3AD203B41FA5}">
                      <a16:colId xmlns="" xmlns:a16="http://schemas.microsoft.com/office/drawing/2014/main" val="3403634224"/>
                    </a:ext>
                  </a:extLst>
                </a:gridCol>
              </a:tblGrid>
              <a:tr h="18499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Key Name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Reference</a:t>
                      </a:r>
                      <a:endParaRPr lang="en-US" sz="10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3948588"/>
                  </a:ext>
                </a:extLst>
              </a:tr>
              <a:tr h="1849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OpenADR 2.0b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SEP 2.0(IEC 61968)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86621620"/>
                  </a:ext>
                </a:extLst>
              </a:tr>
              <a:tr h="4439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SrcEMA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ei:venID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1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54422655"/>
                  </a:ext>
                </a:extLst>
              </a:tr>
              <a:tr h="4439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DestEMA</a:t>
                      </a:r>
                      <a:endParaRPr lang="en-US" sz="800" b="1" i="0" u="none" strike="noStrike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ei:vtnID</a:t>
                      </a:r>
                      <a:endParaRPr lang="en-US" sz="800" b="0" i="1" u="none" strike="noStrike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1" u="none" strike="noStrike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477278575"/>
                  </a:ext>
                </a:extLst>
              </a:tr>
              <a:tr h="4439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service</a:t>
                      </a:r>
                      <a:endParaRPr lang="en-US" sz="1000" b="1" i="0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(tag</a:t>
                      </a:r>
                      <a:r>
                        <a:rPr lang="ko-KR" altLang="en-US" sz="10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이름으로 존재</a:t>
                      </a:r>
                      <a:r>
                        <a:rPr lang="en-US" altLang="ko-KR" sz="10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1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730006293"/>
                  </a:ext>
                </a:extLst>
              </a:tr>
              <a:tr h="44398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time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0" i="1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RandomizableEvent:creation Time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090342299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5050671" y="2268161"/>
          <a:ext cx="4088567" cy="271255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98450">
                  <a:extLst>
                    <a:ext uri="{9D8B030D-6E8A-4147-A177-3AD203B41FA5}">
                      <a16:colId xmlns="" xmlns:a16="http://schemas.microsoft.com/office/drawing/2014/main" val="519711201"/>
                    </a:ext>
                  </a:extLst>
                </a:gridCol>
                <a:gridCol w="1000854">
                  <a:extLst>
                    <a:ext uri="{9D8B030D-6E8A-4147-A177-3AD203B41FA5}">
                      <a16:colId xmlns="" xmlns:a16="http://schemas.microsoft.com/office/drawing/2014/main" val="1796335938"/>
                    </a:ext>
                  </a:extLst>
                </a:gridCol>
                <a:gridCol w="988292">
                  <a:extLst>
                    <a:ext uri="{9D8B030D-6E8A-4147-A177-3AD203B41FA5}">
                      <a16:colId xmlns="" xmlns:a16="http://schemas.microsoft.com/office/drawing/2014/main" val="3952150079"/>
                    </a:ext>
                  </a:extLst>
                </a:gridCol>
                <a:gridCol w="1300971">
                  <a:extLst>
                    <a:ext uri="{9D8B030D-6E8A-4147-A177-3AD203B41FA5}">
                      <a16:colId xmlns="" xmlns:a16="http://schemas.microsoft.com/office/drawing/2014/main" val="3862704137"/>
                    </a:ext>
                  </a:extLst>
                </a:gridCol>
              </a:tblGrid>
              <a:tr h="22604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Key Name</a:t>
                      </a:r>
                      <a:endParaRPr lang="en-US" sz="9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Reference</a:t>
                      </a:r>
                      <a:endParaRPr lang="en-US" sz="9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80249340"/>
                  </a:ext>
                </a:extLst>
              </a:tr>
              <a:tr h="2260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OpenADR 2.0b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SEP 2.0(IEC 61968)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96654276"/>
                  </a:ext>
                </a:extLst>
              </a:tr>
              <a:tr h="4520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SrcEMA</a:t>
                      </a:r>
                      <a:endParaRPr lang="en-US" sz="800" b="1" i="0" u="none" strike="noStrike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ei:vtnID</a:t>
                      </a:r>
                      <a:endParaRPr lang="en-US" sz="800" b="0" i="1" u="none" strike="noStrike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1" u="none" strike="noStrike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960855776"/>
                  </a:ext>
                </a:extLst>
              </a:tr>
              <a:tr h="4520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DestEMA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ei:venID</a:t>
                      </a:r>
                      <a:endParaRPr lang="en-US" sz="8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815027324"/>
                  </a:ext>
                </a:extLst>
              </a:tr>
              <a:tr h="4520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requestID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ei:eiResponse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Pyld:requestID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547735190"/>
                  </a:ext>
                </a:extLst>
              </a:tr>
              <a:tr h="4520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service</a:t>
                      </a:r>
                      <a:endParaRPr lang="en-US" sz="800" b="1" i="0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(tag</a:t>
                      </a:r>
                      <a:r>
                        <a:rPr lang="ko-KR" altLang="en-US" sz="8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이름으로 존재</a:t>
                      </a:r>
                      <a:r>
                        <a:rPr lang="en-US" altLang="ko-KR" sz="8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1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0" i="1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616122967"/>
                  </a:ext>
                </a:extLst>
              </a:tr>
              <a:tr h="4520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time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0" i="1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RandomizableEvent:creationTime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457390411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40001" y="1931538"/>
            <a:ext cx="1526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(8) RegisterReport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4188675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2.2 EMAP(MQTT, CoAP/JSON)</a:t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800" b="1" dirty="0">
                <a:solidFill>
                  <a:schemeClr val="tx1"/>
                </a:solidFill>
              </a:rPr>
              <a:t>Service : Session Setup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104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67544" y="1348956"/>
            <a:ext cx="8229600" cy="542483"/>
            <a:chOff x="467544" y="1273828"/>
            <a:chExt cx="8229600" cy="1164000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467544" y="1414527"/>
              <a:ext cx="8229600" cy="1023301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77792" y="1653765"/>
              <a:ext cx="845103" cy="54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EMA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 bwMode="auto">
            <a:xfrm>
              <a:off x="2195736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862283" y="1612978"/>
              <a:ext cx="869149" cy="54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EMA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직선 화살표 연결선 38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3545231" y="1829047"/>
              <a:ext cx="1342034" cy="561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(8) RegisterReport</a:t>
              </a:r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95881" y="1273828"/>
              <a:ext cx="617477" cy="561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(7) Poll</a:t>
              </a:r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71295" y="1885818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 Poll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ko-KR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687468" y="1931538"/>
            <a:ext cx="1526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(8) RegisterReport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ko-KR" sz="14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EC9132C-D0FD-4D6F-99E2-4075110963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7544" y="2295354"/>
          <a:ext cx="3225800" cy="1076325"/>
        </p:xfrm>
        <a:graphic>
          <a:graphicData uri="http://schemas.openxmlformats.org/drawingml/2006/table">
            <a:tbl>
              <a:tblPr/>
              <a:tblGrid>
                <a:gridCol w="850900">
                  <a:extLst>
                    <a:ext uri="{9D8B030D-6E8A-4147-A177-3AD203B41FA5}">
                      <a16:colId xmlns="" xmlns:a16="http://schemas.microsoft.com/office/drawing/2014/main" val="2520369892"/>
                    </a:ext>
                  </a:extLst>
                </a:gridCol>
                <a:gridCol w="2374900">
                  <a:extLst>
                    <a:ext uri="{9D8B030D-6E8A-4147-A177-3AD203B41FA5}">
                      <a16:colId xmlns="" xmlns:a16="http://schemas.microsoft.com/office/drawing/2014/main" val="3378332333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5291983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SrcEMA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source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726486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destination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36117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949061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 creation 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0531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C2D53263-10B9-44FA-B03E-925C4113B9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88024" y="2293335"/>
          <a:ext cx="3708400" cy="1285875"/>
        </p:xfrm>
        <a:graphic>
          <a:graphicData uri="http://schemas.openxmlformats.org/drawingml/2006/table">
            <a:tbl>
              <a:tblPr/>
              <a:tblGrid>
                <a:gridCol w="850900">
                  <a:extLst>
                    <a:ext uri="{9D8B030D-6E8A-4147-A177-3AD203B41FA5}">
                      <a16:colId xmlns="" xmlns:a16="http://schemas.microsoft.com/office/drawing/2014/main" val="2467982098"/>
                    </a:ext>
                  </a:extLst>
                </a:gridCol>
                <a:gridCol w="2857500">
                  <a:extLst>
                    <a:ext uri="{9D8B030D-6E8A-4147-A177-3AD203B41FA5}">
                      <a16:colId xmlns="" xmlns:a16="http://schemas.microsoft.com/office/drawing/2014/main" val="3216607384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8385415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SrcEMA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source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916242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destination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5004175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157452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of service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1945676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 creation 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11567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89136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/>
                </a:solidFill>
              </a:rPr>
              <a:t>2. Smart Home Energy Framework : </a:t>
            </a:r>
            <a:br>
              <a:rPr lang="en-US" altLang="ko-KR" sz="3200" b="1" dirty="0">
                <a:solidFill>
                  <a:schemeClr val="tx1"/>
                </a:solidFill>
              </a:rPr>
            </a:br>
            <a:r>
              <a:rPr lang="en-US" altLang="ko-KR" sz="2800" b="1" dirty="0">
                <a:solidFill>
                  <a:schemeClr val="tx1"/>
                </a:solidFill>
              </a:rPr>
              <a:t>2.2 </a:t>
            </a:r>
            <a:r>
              <a:rPr lang="en-US" altLang="ko-KR" sz="2800" b="1" dirty="0">
                <a:solidFill>
                  <a:srgbClr val="FF0000"/>
                </a:solidFill>
              </a:rPr>
              <a:t>EMAP</a:t>
            </a:r>
            <a:r>
              <a:rPr lang="en-US" altLang="ko-KR" sz="2800" b="1" dirty="0">
                <a:solidFill>
                  <a:schemeClr val="tx1"/>
                </a:solidFill>
              </a:rPr>
              <a:t>(</a:t>
            </a:r>
            <a:r>
              <a:rPr lang="en-US" altLang="ko-KR" sz="2800" b="1" dirty="0" err="1">
                <a:solidFill>
                  <a:srgbClr val="FF0000"/>
                </a:solidFill>
              </a:rPr>
              <a:t>CoAP</a:t>
            </a:r>
            <a:r>
              <a:rPr lang="en-US" altLang="ko-KR" sz="2800" b="1" dirty="0">
                <a:solidFill>
                  <a:srgbClr val="FF0000"/>
                </a:solidFill>
              </a:rPr>
              <a:t>/JSON</a:t>
            </a:r>
            <a:r>
              <a:rPr lang="en-US" altLang="ko-KR" sz="2800" b="1" dirty="0">
                <a:solidFill>
                  <a:schemeClr val="tx1"/>
                </a:solidFill>
              </a:rPr>
              <a:t>, MQTT/JSON) : Session Setup</a:t>
            </a:r>
            <a:endParaRPr lang="ko-KR" altLang="en-US" sz="2800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467544" y="1414528"/>
            <a:ext cx="8229600" cy="10233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73499" y="1630541"/>
            <a:ext cx="156966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EMA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192.168.1.101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 bwMode="auto">
          <a:xfrm>
            <a:off x="2195736" y="1844824"/>
            <a:ext cx="470780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87587" y="1572747"/>
            <a:ext cx="15119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EMA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192.168.1.127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 bwMode="auto">
          <a:xfrm flipH="1">
            <a:off x="2195736" y="2276872"/>
            <a:ext cx="470780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689398" y="1991018"/>
            <a:ext cx="166103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(8) RegisterReport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29697" y="1552276"/>
            <a:ext cx="736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 Poll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90264" y="244555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(7) Poll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(8) RegisterReport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619" y="2538551"/>
            <a:ext cx="7512885" cy="390525"/>
          </a:xfrm>
          <a:prstGeom prst="rect">
            <a:avLst/>
          </a:prstGeom>
        </p:spPr>
      </p:pic>
      <p:grpSp>
        <p:nvGrpSpPr>
          <p:cNvPr id="8" name="그룹 7"/>
          <p:cNvGrpSpPr/>
          <p:nvPr/>
        </p:nvGrpSpPr>
        <p:grpSpPr>
          <a:xfrm>
            <a:off x="323528" y="3606275"/>
            <a:ext cx="8496944" cy="2587989"/>
            <a:chOff x="323528" y="3619298"/>
            <a:chExt cx="8496944" cy="2587989"/>
          </a:xfrm>
        </p:grpSpPr>
        <p:sp>
          <p:nvSpPr>
            <p:cNvPr id="24" name="TextBox 23"/>
            <p:cNvSpPr txBox="1"/>
            <p:nvPr/>
          </p:nvSpPr>
          <p:spPr>
            <a:xfrm>
              <a:off x="323528" y="3619298"/>
              <a:ext cx="8496944" cy="258798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lIns="108000" tIns="108000" rIns="108000" bIns="108000" rtlCol="0" anchor="ctr">
              <a:spAutoFit/>
            </a:bodyPr>
            <a:lstStyle/>
            <a:p>
              <a:r>
                <a:rPr lang="en-US" altLang="ko-K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Poll</a:t>
              </a:r>
              <a:r>
                <a: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1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JSON Object</a:t>
              </a:r>
              <a:r>
                <a:rPr lang="en-US" altLang="ko-KR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{</a:t>
              </a:r>
            </a:p>
            <a:p>
              <a:r>
                <a:rPr lang="en-US" altLang="ko-KR" sz="1100" dirty="0">
                  <a:solidFill>
                    <a:schemeClr val="tx2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“</a:t>
              </a:r>
              <a:r>
                <a:rPr lang="en-US" altLang="ko-KR" sz="11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SrcEMA” </a:t>
              </a:r>
              <a:r>
                <a:rPr lang="en-US" altLang="ko-KR" sz="1100" dirty="0">
                  <a:solidFill>
                    <a:schemeClr val="tx2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: String,</a:t>
              </a:r>
            </a:p>
            <a:p>
              <a:r>
                <a:rPr lang="en-US" altLang="ko-KR" sz="11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“DestEMA” : String,</a:t>
              </a:r>
            </a:p>
            <a:p>
              <a:r>
                <a:rPr lang="en-US" altLang="ko-KR" sz="1100" strike="sngStrike" dirty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“requestID": Integer, =&gt;</a:t>
              </a:r>
              <a:r>
                <a:rPr lang="ko-KR" altLang="en-US" sz="1100" strike="sngStrike" dirty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삭제</a:t>
              </a:r>
              <a:endParaRPr lang="en-US" altLang="ko-KR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  <a:p>
              <a:r>
                <a:rPr lang="en-US" altLang="ko-KR" sz="1100" strike="sngStrike" dirty="0">
                  <a:solidFill>
                    <a:schemeClr val="tx2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</a:t>
              </a:r>
              <a:r>
                <a:rPr lang="en-US" altLang="ko-KR" sz="1100" strike="sngStrike" dirty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“version": Integer=&gt;</a:t>
              </a:r>
              <a:r>
                <a:rPr lang="ko-KR" altLang="en-US" sz="1100" strike="sngStrike" dirty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삭제</a:t>
              </a:r>
              <a:r>
                <a:rPr lang="en-US" altLang="ko-KR" sz="1100" strike="sngStrike" dirty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,</a:t>
              </a:r>
            </a:p>
            <a:p>
              <a:r>
                <a:rPr lang="en-US" altLang="ko-KR" sz="1100" strike="sngStrike" dirty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“type” : String =&gt; </a:t>
              </a:r>
              <a:r>
                <a:rPr lang="ko-KR" altLang="en-US" sz="1100" strike="sngStrike" dirty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삭제</a:t>
              </a:r>
              <a:r>
                <a:rPr lang="en-US" altLang="ko-KR" sz="1100" strike="sngStrike" dirty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(RegisteredReport</a:t>
              </a:r>
              <a:r>
                <a:rPr lang="ko-KR" altLang="en-US" sz="1100" strike="sngStrike" dirty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로 변경</a:t>
              </a:r>
              <a:r>
                <a:rPr lang="en-US" altLang="ko-KR" sz="1100" strike="sngStrike" dirty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)</a:t>
              </a:r>
            </a:p>
            <a:p>
              <a:r>
                <a:rPr lang="en-US" altLang="ko-KR" sz="1100" dirty="0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“service” : String,</a:t>
              </a:r>
              <a:endParaRPr lang="en-US" altLang="ko-KR" sz="1100" dirty="0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  <a:p>
              <a:r>
                <a:rPr lang="en-US" altLang="ko-KR" sz="1100" dirty="0">
                  <a:solidFill>
                    <a:srgbClr val="FF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“time” : Date</a:t>
              </a:r>
            </a:p>
            <a:p>
              <a:r>
                <a:rPr lang="en-US" altLang="ko-KR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}</a:t>
              </a:r>
            </a:p>
            <a:p>
              <a:endParaRPr lang="en-US" altLang="ko-KR" sz="11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  <a:p>
              <a:endParaRPr lang="en-US" altLang="ko-KR" sz="11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  <a:p>
              <a:endParaRPr lang="en-US" altLang="ko-KR" sz="11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  <a:p>
              <a:endParaRPr lang="en-US" altLang="ko-KR" sz="11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  <a:p>
              <a:endParaRPr lang="en-US" altLang="ko-KR" sz="11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7746" y="3874724"/>
              <a:ext cx="2731305" cy="1963876"/>
            </a:xfrm>
            <a:prstGeom prst="rect">
              <a:avLst/>
            </a:prstGeom>
          </p:spPr>
        </p:pic>
      </p:grpSp>
      <p:sp>
        <p:nvSpPr>
          <p:cNvPr id="18" name="직사각형 17"/>
          <p:cNvSpPr/>
          <p:nvPr/>
        </p:nvSpPr>
        <p:spPr>
          <a:xfrm>
            <a:off x="0" y="0"/>
            <a:ext cx="2343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  <a:p>
            <a:r>
              <a:rPr lang="ko-KR" altLang="en-US" sz="1200" dirty="0">
                <a:solidFill>
                  <a:schemeClr val="accent1"/>
                </a:solidFill>
              </a:rPr>
              <a:t>초록색 </a:t>
            </a:r>
            <a:r>
              <a:rPr lang="en-US" altLang="ko-KR" sz="1200" dirty="0">
                <a:solidFill>
                  <a:schemeClr val="accent1"/>
                </a:solidFill>
              </a:rPr>
              <a:t>: </a:t>
            </a:r>
            <a:r>
              <a:rPr lang="ko-KR" altLang="en-US" sz="1200" dirty="0">
                <a:solidFill>
                  <a:schemeClr val="accent1"/>
                </a:solidFill>
              </a:rPr>
              <a:t>삭제 또는 변경</a:t>
            </a:r>
            <a:endParaRPr lang="en-US" altLang="ko-KR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46400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/>
                </a:solidFill>
              </a:rPr>
              <a:t>2. Smart Home Energy Framework : </a:t>
            </a:r>
            <a:br>
              <a:rPr lang="en-US" altLang="ko-KR" sz="3200" b="1" dirty="0">
                <a:solidFill>
                  <a:schemeClr val="tx1"/>
                </a:solidFill>
              </a:rPr>
            </a:br>
            <a:r>
              <a:rPr lang="en-US" altLang="ko-KR" sz="2800" b="1" dirty="0">
                <a:solidFill>
                  <a:schemeClr val="tx1"/>
                </a:solidFill>
              </a:rPr>
              <a:t>2.2 </a:t>
            </a:r>
            <a:r>
              <a:rPr lang="en-US" altLang="ko-KR" sz="2800" b="1" dirty="0">
                <a:solidFill>
                  <a:srgbClr val="FF0000"/>
                </a:solidFill>
              </a:rPr>
              <a:t>EMAP</a:t>
            </a:r>
            <a:r>
              <a:rPr lang="en-US" altLang="ko-KR" sz="2800" b="1" dirty="0">
                <a:solidFill>
                  <a:schemeClr val="tx1"/>
                </a:solidFill>
              </a:rPr>
              <a:t>(</a:t>
            </a:r>
            <a:r>
              <a:rPr lang="en-US" altLang="ko-KR" sz="2800" b="1" dirty="0" err="1">
                <a:solidFill>
                  <a:srgbClr val="FF0000"/>
                </a:solidFill>
              </a:rPr>
              <a:t>CoAP</a:t>
            </a:r>
            <a:r>
              <a:rPr lang="en-US" altLang="ko-KR" sz="2800" b="1" dirty="0">
                <a:solidFill>
                  <a:srgbClr val="FF0000"/>
                </a:solidFill>
              </a:rPr>
              <a:t>/JSON</a:t>
            </a:r>
            <a:r>
              <a:rPr lang="en-US" altLang="ko-KR" sz="2800" b="1" dirty="0">
                <a:solidFill>
                  <a:schemeClr val="tx1"/>
                </a:solidFill>
              </a:rPr>
              <a:t>, MQTT/JSON) : Session Setup</a:t>
            </a:r>
            <a:endParaRPr lang="ko-KR" altLang="en-US" sz="2800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467544" y="1414528"/>
            <a:ext cx="8229600" cy="10233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73499" y="1630541"/>
            <a:ext cx="156966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EMA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192.168.1.101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 bwMode="auto">
          <a:xfrm>
            <a:off x="2195736" y="1844824"/>
            <a:ext cx="470780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87587" y="1572747"/>
            <a:ext cx="15119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EMA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192.168.1.127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 bwMode="auto">
          <a:xfrm flipH="1">
            <a:off x="2195736" y="2276872"/>
            <a:ext cx="470780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689398" y="1991018"/>
            <a:ext cx="166103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(8) RegisterReport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29697" y="1552276"/>
            <a:ext cx="736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 Poll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90264" y="244555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(7) Poll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(8) RegisterReport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619" y="2538551"/>
            <a:ext cx="7512885" cy="39052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0" y="0"/>
            <a:ext cx="2343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  <a:p>
            <a:r>
              <a:rPr lang="ko-KR" altLang="en-US" sz="1200" dirty="0">
                <a:solidFill>
                  <a:schemeClr val="accent1"/>
                </a:solidFill>
              </a:rPr>
              <a:t>초록색 </a:t>
            </a:r>
            <a:r>
              <a:rPr lang="en-US" altLang="ko-KR" sz="1200" dirty="0">
                <a:solidFill>
                  <a:schemeClr val="accent1"/>
                </a:solidFill>
              </a:rPr>
              <a:t>: </a:t>
            </a:r>
            <a:r>
              <a:rPr lang="ko-KR" altLang="en-US" sz="1200" dirty="0">
                <a:solidFill>
                  <a:schemeClr val="accent1"/>
                </a:solidFill>
              </a:rPr>
              <a:t>삭제 또는 변경</a:t>
            </a:r>
            <a:endParaRPr lang="en-US" altLang="ko-KR" sz="1200" dirty="0">
              <a:solidFill>
                <a:schemeClr val="accent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7343" y="3212976"/>
            <a:ext cx="9005141" cy="2587989"/>
            <a:chOff x="138859" y="3411060"/>
            <a:chExt cx="9005141" cy="2587989"/>
          </a:xfrm>
        </p:grpSpPr>
        <p:sp>
          <p:nvSpPr>
            <p:cNvPr id="19" name="TextBox 18"/>
            <p:cNvSpPr txBox="1"/>
            <p:nvPr/>
          </p:nvSpPr>
          <p:spPr>
            <a:xfrm>
              <a:off x="138859" y="3411060"/>
              <a:ext cx="9005141" cy="2587989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lIns="108000" tIns="108000" rIns="108000" bIns="108000" rtlCol="0" anchor="ctr">
              <a:spAutoFit/>
            </a:bodyPr>
            <a:lstStyle/>
            <a:p>
              <a:r>
                <a:rPr lang="en-US" altLang="ko-KR" sz="11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RegisterReport Object</a:t>
              </a:r>
              <a:r>
                <a:rPr lang="en-US" altLang="ko-KR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{</a:t>
              </a:r>
            </a:p>
            <a:p>
              <a:r>
                <a:rPr lang="en-US" altLang="ko-KR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</a:t>
              </a:r>
              <a:r>
                <a:rPr lang="en-US" altLang="ko-KR" sz="11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“</a:t>
              </a:r>
              <a:r>
                <a: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SrcEMA” </a:t>
              </a:r>
              <a:r>
                <a:rPr lang="en-US" altLang="ko-KR" sz="11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: String,</a:t>
              </a:r>
            </a:p>
            <a:p>
              <a:r>
                <a: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“DestEMA” : String,</a:t>
              </a:r>
            </a:p>
            <a:p>
              <a:r>
                <a:rPr lang="en-US" altLang="ko-KR" sz="1100" dirty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“requestID": String,</a:t>
              </a:r>
            </a:p>
            <a:p>
              <a:r>
                <a:rPr lang="en-US" altLang="ko-KR" sz="1100" dirty="0">
                  <a:solidFill>
                    <a:schemeClr val="accent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</a:t>
              </a:r>
              <a:r>
                <a:rPr lang="en-US" altLang="ko-KR" sz="1100" dirty="0">
                  <a:solidFill>
                    <a:srgbClr val="FF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“time”: Date, </a:t>
              </a:r>
            </a:p>
            <a:p>
              <a:r>
                <a:rPr lang="en-US" altLang="ko-KR" sz="1100" dirty="0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“service” : String</a:t>
              </a:r>
            </a:p>
            <a:p>
              <a:r>
                <a:rPr lang="en-US" altLang="ko-KR" sz="11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}</a:t>
              </a:r>
            </a:p>
            <a:p>
              <a:endParaRPr lang="en-US" altLang="ko-KR" sz="11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  <a:p>
              <a:endParaRPr lang="en-US" altLang="ko-KR" sz="11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  <a:p>
              <a:endParaRPr lang="en-US" altLang="ko-KR" sz="11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  <a:p>
              <a:endParaRPr lang="en-US" altLang="ko-KR" sz="11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  <a:p>
              <a:endParaRPr lang="en-US" altLang="ko-KR" sz="11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  <a:p>
              <a:endParaRPr lang="en-US" altLang="ko-KR" sz="11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  <a:p>
              <a:endParaRPr lang="en-US" sz="11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86724" y="3507782"/>
              <a:ext cx="3683638" cy="15095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7722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2.2 EMAP(MQTT, CoAP/JSON)</a:t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800" b="1" dirty="0">
                <a:solidFill>
                  <a:schemeClr val="tx1"/>
                </a:solidFill>
              </a:rPr>
              <a:t>Service : Session Setup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107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7851" y="2023412"/>
            <a:ext cx="1696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RegisteredReport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67544" y="1396462"/>
            <a:ext cx="8229600" cy="494977"/>
            <a:chOff x="467544" y="1375761"/>
            <a:chExt cx="8229600" cy="1062067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467544" y="1414527"/>
              <a:ext cx="8229600" cy="1023301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77792" y="1653765"/>
              <a:ext cx="845103" cy="54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EMA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 bwMode="auto">
            <a:xfrm>
              <a:off x="2195736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862283" y="1612978"/>
              <a:ext cx="869149" cy="54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EMA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직선 화살표 연결선 38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3545231" y="1874286"/>
              <a:ext cx="1053494" cy="561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(10) Response</a:t>
              </a:r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95881" y="1375761"/>
              <a:ext cx="1447832" cy="561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(9) RegisteredReport</a:t>
              </a:r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524089" y="2051058"/>
            <a:ext cx="1247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 Response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4524089" y="2518454"/>
          <a:ext cx="4414849" cy="337278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62169">
                  <a:extLst>
                    <a:ext uri="{9D8B030D-6E8A-4147-A177-3AD203B41FA5}">
                      <a16:colId xmlns="" xmlns:a16="http://schemas.microsoft.com/office/drawing/2014/main" val="2875624117"/>
                    </a:ext>
                  </a:extLst>
                </a:gridCol>
                <a:gridCol w="1080726">
                  <a:extLst>
                    <a:ext uri="{9D8B030D-6E8A-4147-A177-3AD203B41FA5}">
                      <a16:colId xmlns="" xmlns:a16="http://schemas.microsoft.com/office/drawing/2014/main" val="398136442"/>
                    </a:ext>
                  </a:extLst>
                </a:gridCol>
                <a:gridCol w="1067160">
                  <a:extLst>
                    <a:ext uri="{9D8B030D-6E8A-4147-A177-3AD203B41FA5}">
                      <a16:colId xmlns="" xmlns:a16="http://schemas.microsoft.com/office/drawing/2014/main" val="4224106173"/>
                    </a:ext>
                  </a:extLst>
                </a:gridCol>
                <a:gridCol w="1404794">
                  <a:extLst>
                    <a:ext uri="{9D8B030D-6E8A-4147-A177-3AD203B41FA5}">
                      <a16:colId xmlns="" xmlns:a16="http://schemas.microsoft.com/office/drawing/2014/main" val="1671802992"/>
                    </a:ext>
                  </a:extLst>
                </a:gridCol>
              </a:tblGrid>
              <a:tr h="21079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Key Name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Reference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51360412"/>
                  </a:ext>
                </a:extLst>
              </a:tr>
              <a:tr h="2107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OpenADR 2.0b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SEP 2.0(IEC 61968)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53482681"/>
                  </a:ext>
                </a:extLst>
              </a:tr>
              <a:tr h="4215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SrcEMA</a:t>
                      </a:r>
                      <a:endParaRPr lang="en-US" sz="800" b="1" i="0" u="none" strike="noStrike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ei:vtnID</a:t>
                      </a:r>
                      <a:endParaRPr lang="en-US" sz="800" b="0" i="1" u="none" strike="noStrike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1" u="none" strike="noStrike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4210290846"/>
                  </a:ext>
                </a:extLst>
              </a:tr>
              <a:tr h="4215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DestEMA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ei:venID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1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733042797"/>
                  </a:ext>
                </a:extLst>
              </a:tr>
              <a:tr h="4215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responseCode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ei:eiResponse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ei:responseCode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1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732178090"/>
                  </a:ext>
                </a:extLst>
              </a:tr>
              <a:tr h="4215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responseDescription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ei:responseDescription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737506774"/>
                  </a:ext>
                </a:extLst>
              </a:tr>
              <a:tr h="4215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requestID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Pyld:requestID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953870570"/>
                  </a:ext>
                </a:extLst>
              </a:tr>
              <a:tr h="4215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service</a:t>
                      </a:r>
                      <a:endParaRPr lang="en-US" sz="900" b="1" i="0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(tag</a:t>
                      </a:r>
                      <a:r>
                        <a:rPr lang="ko-KR" altLang="en-US" sz="9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이름으로 존재</a:t>
                      </a:r>
                      <a:r>
                        <a:rPr lang="en-US" altLang="ko-KR" sz="9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900" b="0" i="1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1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36443531"/>
                  </a:ext>
                </a:extLst>
              </a:tr>
              <a:tr h="4215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time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RandomizableEvent:creationTime</a:t>
                      </a:r>
                      <a:endParaRPr lang="en-US" sz="9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150334443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0" y="0"/>
            <a:ext cx="2343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298793" y="2460211"/>
          <a:ext cx="4088567" cy="361673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98450">
                  <a:extLst>
                    <a:ext uri="{9D8B030D-6E8A-4147-A177-3AD203B41FA5}">
                      <a16:colId xmlns="" xmlns:a16="http://schemas.microsoft.com/office/drawing/2014/main" val="519711201"/>
                    </a:ext>
                  </a:extLst>
                </a:gridCol>
                <a:gridCol w="1000854">
                  <a:extLst>
                    <a:ext uri="{9D8B030D-6E8A-4147-A177-3AD203B41FA5}">
                      <a16:colId xmlns="" xmlns:a16="http://schemas.microsoft.com/office/drawing/2014/main" val="1796335938"/>
                    </a:ext>
                  </a:extLst>
                </a:gridCol>
                <a:gridCol w="988292">
                  <a:extLst>
                    <a:ext uri="{9D8B030D-6E8A-4147-A177-3AD203B41FA5}">
                      <a16:colId xmlns="" xmlns:a16="http://schemas.microsoft.com/office/drawing/2014/main" val="3952150079"/>
                    </a:ext>
                  </a:extLst>
                </a:gridCol>
                <a:gridCol w="1300971">
                  <a:extLst>
                    <a:ext uri="{9D8B030D-6E8A-4147-A177-3AD203B41FA5}">
                      <a16:colId xmlns="" xmlns:a16="http://schemas.microsoft.com/office/drawing/2014/main" val="3862704137"/>
                    </a:ext>
                  </a:extLst>
                </a:gridCol>
              </a:tblGrid>
              <a:tr h="22604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Key Name</a:t>
                      </a:r>
                      <a:endParaRPr lang="en-US" sz="9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Reference</a:t>
                      </a:r>
                      <a:endParaRPr lang="en-US" sz="9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80249340"/>
                  </a:ext>
                </a:extLst>
              </a:tr>
              <a:tr h="2260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OpenADR 2.0b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SEP 2.0(IEC 61968)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96654276"/>
                  </a:ext>
                </a:extLst>
              </a:tr>
              <a:tr h="4520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SrcEMA</a:t>
                      </a:r>
                      <a:endParaRPr lang="en-US" sz="800" b="1" i="0" u="none" strike="noStrike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ei:vtnID</a:t>
                      </a:r>
                      <a:endParaRPr lang="en-US" sz="800" b="0" i="1" u="none" strike="noStrike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1" u="none" strike="noStrike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960855776"/>
                  </a:ext>
                </a:extLst>
              </a:tr>
              <a:tr h="4520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DestEMA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ei:venID</a:t>
                      </a:r>
                      <a:endParaRPr lang="en-US" sz="8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815027324"/>
                  </a:ext>
                </a:extLst>
              </a:tr>
              <a:tr h="4520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responseCode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ei:eiResponse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ei:responseCode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1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253731731"/>
                  </a:ext>
                </a:extLst>
              </a:tr>
              <a:tr h="4520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responseDescription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ei:responseDescription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383522918"/>
                  </a:ext>
                </a:extLst>
              </a:tr>
              <a:tr h="4520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requestID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Pyld:requestID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547735190"/>
                  </a:ext>
                </a:extLst>
              </a:tr>
              <a:tr h="4520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service</a:t>
                      </a:r>
                      <a:endParaRPr lang="en-US" sz="800" b="1" i="0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(tag</a:t>
                      </a:r>
                      <a:r>
                        <a:rPr lang="ko-KR" altLang="en-US" sz="8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이름으로 존재</a:t>
                      </a:r>
                      <a:r>
                        <a:rPr lang="en-US" altLang="ko-KR" sz="8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800" b="0" i="1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0" i="1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616122967"/>
                  </a:ext>
                </a:extLst>
              </a:tr>
              <a:tr h="4520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time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0" i="1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0" i="1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RandomizableEvent:creationTime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457390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23556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2.2 EMAP(MQTT, CoAP/JSON)</a:t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800" b="1" dirty="0">
                <a:solidFill>
                  <a:schemeClr val="tx1"/>
                </a:solidFill>
              </a:rPr>
              <a:t>Service : Session Setup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108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7851" y="2023412"/>
            <a:ext cx="1696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RegisteredReport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67544" y="1396462"/>
            <a:ext cx="8229600" cy="494977"/>
            <a:chOff x="467544" y="1375761"/>
            <a:chExt cx="8229600" cy="1062067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467544" y="1414527"/>
              <a:ext cx="8229600" cy="1023301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77792" y="1653765"/>
              <a:ext cx="845103" cy="54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EMA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 bwMode="auto">
            <a:xfrm>
              <a:off x="2195736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862283" y="1612978"/>
              <a:ext cx="869149" cy="54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EMA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직선 화살표 연결선 38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3545231" y="1874286"/>
              <a:ext cx="1053494" cy="561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(10) Response</a:t>
              </a:r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95881" y="1375761"/>
              <a:ext cx="1447832" cy="561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(9) RegisteredReport</a:t>
              </a:r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524089" y="2051058"/>
            <a:ext cx="1247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 Response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96FA54D7-C4FB-41BB-85F9-183F4FB583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7544" y="2463162"/>
          <a:ext cx="3606800" cy="1704975"/>
        </p:xfrm>
        <a:graphic>
          <a:graphicData uri="http://schemas.openxmlformats.org/drawingml/2006/table">
            <a:tbl>
              <a:tblPr/>
              <a:tblGrid>
                <a:gridCol w="1484593">
                  <a:extLst>
                    <a:ext uri="{9D8B030D-6E8A-4147-A177-3AD203B41FA5}">
                      <a16:colId xmlns="" xmlns:a16="http://schemas.microsoft.com/office/drawing/2014/main" val="4203697184"/>
                    </a:ext>
                  </a:extLst>
                </a:gridCol>
                <a:gridCol w="2122207">
                  <a:extLst>
                    <a:ext uri="{9D8B030D-6E8A-4147-A177-3AD203B41FA5}">
                      <a16:colId xmlns="" xmlns:a16="http://schemas.microsoft.com/office/drawing/2014/main" val="244028143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3196020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SrcEMA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source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164458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destination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913425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45092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responseCode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360741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 of 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780127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0048458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 creation 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4965604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342CE1F6-3680-4170-8B98-F1BC5625C81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98725" y="2463161"/>
          <a:ext cx="3759200" cy="1704975"/>
        </p:xfrm>
        <a:graphic>
          <a:graphicData uri="http://schemas.openxmlformats.org/drawingml/2006/table">
            <a:tbl>
              <a:tblPr/>
              <a:tblGrid>
                <a:gridCol w="1536700">
                  <a:extLst>
                    <a:ext uri="{9D8B030D-6E8A-4147-A177-3AD203B41FA5}">
                      <a16:colId xmlns="" xmlns:a16="http://schemas.microsoft.com/office/drawing/2014/main" val="3303654115"/>
                    </a:ext>
                  </a:extLst>
                </a:gridCol>
                <a:gridCol w="2222500">
                  <a:extLst>
                    <a:ext uri="{9D8B030D-6E8A-4147-A177-3AD203B41FA5}">
                      <a16:colId xmlns="" xmlns:a16="http://schemas.microsoft.com/office/drawing/2014/main" val="4268778185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8976675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SrcEMA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source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1462999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destination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814121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632028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responseCode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180411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 of 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1002319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of service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7240780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 creation 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78526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91093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2. Smart Home Energy Framework : </a:t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2.2 </a:t>
            </a:r>
            <a:r>
              <a:rPr lang="en-US" altLang="ko-KR" sz="2400" b="1" dirty="0">
                <a:solidFill>
                  <a:srgbClr val="FF0000"/>
                </a:solidFill>
              </a:rPr>
              <a:t>EMAP</a:t>
            </a:r>
            <a:r>
              <a:rPr lang="en-US" altLang="ko-KR" sz="2400" b="1" dirty="0">
                <a:solidFill>
                  <a:schemeClr val="tx1"/>
                </a:solidFill>
              </a:rPr>
              <a:t>(</a:t>
            </a:r>
            <a:r>
              <a:rPr lang="en-US" altLang="ko-KR" sz="2400" b="1" dirty="0" err="1">
                <a:solidFill>
                  <a:srgbClr val="FF0000"/>
                </a:solidFill>
              </a:rPr>
              <a:t>CoAP</a:t>
            </a:r>
            <a:r>
              <a:rPr lang="en-US" altLang="ko-KR" sz="2400" b="1" dirty="0">
                <a:solidFill>
                  <a:srgbClr val="FF0000"/>
                </a:solidFill>
              </a:rPr>
              <a:t>/JSON</a:t>
            </a:r>
            <a:r>
              <a:rPr lang="en-US" altLang="ko-KR" sz="2400" b="1" dirty="0">
                <a:solidFill>
                  <a:schemeClr val="tx1"/>
                </a:solidFill>
              </a:rPr>
              <a:t>, MQTT/JSON) : Session Setup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467544" y="1414528"/>
            <a:ext cx="8229600" cy="10233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73499" y="1630541"/>
            <a:ext cx="156966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EMA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192.168.1.101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 bwMode="auto">
          <a:xfrm>
            <a:off x="2195736" y="1844824"/>
            <a:ext cx="470780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87587" y="1572747"/>
            <a:ext cx="15119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EMA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192.168.1.127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 bwMode="auto">
          <a:xfrm flipH="1">
            <a:off x="2195736" y="2276872"/>
            <a:ext cx="470780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689398" y="1991018"/>
            <a:ext cx="129234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(10) Response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29697" y="1552276"/>
            <a:ext cx="1792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 RegisteredReport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90264" y="244555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(9) RegisteredReport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(10) Response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3320" y="3020921"/>
            <a:ext cx="4072309" cy="377292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11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RegisteredReport Object</a:t>
            </a:r>
            <a:r>
              <a:rPr lang="en-US" altLang="ko-KR" sz="11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“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SrcEMA” </a:t>
            </a:r>
            <a:r>
              <a:rPr lang="en-US" altLang="ko-KR" sz="11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: String,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“DestEMA” : String,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“requestID": String,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“responseCode” : Integer,</a:t>
            </a:r>
            <a:endParaRPr lang="en-US" altLang="ko-KR" sz="1100" dirty="0">
              <a:solidFill>
                <a:schemeClr val="accent2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altLang="ko-KR" sz="1100" strike="sngStrike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“responseDescription”: String,</a:t>
            </a:r>
          </a:p>
          <a:p>
            <a:r>
              <a:rPr lang="en-US" altLang="ko-KR" sz="1100" strike="sngStrike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“transportName: String=&gt;</a:t>
            </a:r>
            <a:r>
              <a:rPr lang="ko-KR" altLang="en-US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기존 </a:t>
            </a:r>
            <a:r>
              <a:rPr lang="en-US" altLang="ko-KR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OpenADR</a:t>
            </a:r>
            <a:r>
              <a:rPr lang="ko-KR" altLang="en-US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에 없는 내용</a:t>
            </a:r>
            <a:r>
              <a:rPr lang="en-US" altLang="ko-KR" sz="1100" strike="sngStrike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</a:t>
            </a:r>
          </a:p>
          <a:p>
            <a:r>
              <a:rPr lang="en-US" altLang="ko-KR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“version": Integer=&gt;</a:t>
            </a:r>
            <a:r>
              <a:rPr lang="ko-KR" altLang="en-US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삭제</a:t>
            </a:r>
            <a:r>
              <a:rPr lang="en-US" altLang="ko-KR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</a:p>
          <a:p>
            <a:r>
              <a:rPr lang="en-US" altLang="ko-KR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“threshold” : Double =&gt;DistributeEvent</a:t>
            </a:r>
            <a:r>
              <a:rPr lang="ko-KR" altLang="en-US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로 이동</a:t>
            </a:r>
            <a:r>
              <a:rPr lang="en-US" altLang="ko-KR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</a:t>
            </a:r>
          </a:p>
          <a:p>
            <a:r>
              <a:rPr lang="en-US" altLang="ko-KR" sz="11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“service”: String, 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“type” : String,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“time” : Date,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515566"/>
            <a:ext cx="7380312" cy="4095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801221"/>
            <a:ext cx="2223909" cy="186523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731655" y="3030173"/>
            <a:ext cx="4125432" cy="354209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Object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SrcEMA” </a:t>
            </a:r>
            <a:r>
              <a:rPr lang="en-US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: String,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“DestEMA” : String,</a:t>
            </a:r>
            <a:endParaRPr lang="en-US" sz="12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1200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</a:t>
            </a:r>
            <a:r>
              <a:rPr lang="en-US" sz="1200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requestID": String,</a:t>
            </a:r>
          </a:p>
          <a:p>
            <a:r>
              <a:rPr lang="en-US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“responseCode” : Integer,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“responseDescription”: String,</a:t>
            </a:r>
          </a:p>
          <a:p>
            <a:r>
              <a:rPr lang="en-US" altLang="ko-KR" sz="1200" strike="sngStrike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12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“version": Integer=&gt;</a:t>
            </a:r>
            <a:r>
              <a:rPr lang="ko-KR" altLang="en-US" sz="12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삭제</a:t>
            </a:r>
            <a:r>
              <a:rPr lang="en-US" altLang="ko-KR" sz="1200" strike="sngStrike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</a:t>
            </a:r>
          </a:p>
          <a:p>
            <a:r>
              <a:rPr lang="en-US" altLang="ko-KR" sz="12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“service”: String, 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“time” : Date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8431" y="4437112"/>
            <a:ext cx="2818656" cy="19431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2343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  <a:p>
            <a:r>
              <a:rPr lang="ko-KR" altLang="en-US" sz="1200" dirty="0">
                <a:solidFill>
                  <a:schemeClr val="accent1"/>
                </a:solidFill>
              </a:rPr>
              <a:t>초록색 </a:t>
            </a:r>
            <a:r>
              <a:rPr lang="en-US" altLang="ko-KR" sz="1200" dirty="0">
                <a:solidFill>
                  <a:schemeClr val="accent1"/>
                </a:solidFill>
              </a:rPr>
              <a:t>: </a:t>
            </a:r>
            <a:r>
              <a:rPr lang="ko-KR" altLang="en-US" sz="1200" dirty="0">
                <a:solidFill>
                  <a:schemeClr val="accent1"/>
                </a:solidFill>
              </a:rPr>
              <a:t>삭제 또는 변경</a:t>
            </a:r>
            <a:endParaRPr lang="en-US" altLang="ko-KR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754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3-2. </a:t>
            </a:r>
            <a:r>
              <a:rPr lang="en-US" altLang="ko-KR" b="1" dirty="0"/>
              <a:t>Server EMA Program </a:t>
            </a:r>
            <a:r>
              <a:rPr lang="en-US" altLang="ko-KR" b="1" dirty="0"/>
              <a:t>Architecture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6711462"/>
            <a:ext cx="10940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*DR Request: EMS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가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VTN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의 부하감축을 직접적으로 할 수는 없다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VTN Energy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정보를 바탕으로 최대 수요의 억제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최대 부하의 이전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기저 부하의 증대 요청한다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*Energy: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소비량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저장량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생산량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사용량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Threshold, Load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Profileitems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VTN, EMA, Devices, </a:t>
            </a: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OpenFMB,SmartMeter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정보</a:t>
            </a: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43" y="1431940"/>
            <a:ext cx="8560514" cy="516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1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2.2 EMAP(MQTT, CoAP/JSON)</a:t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800" b="1" dirty="0">
                <a:solidFill>
                  <a:schemeClr val="tx1"/>
                </a:solidFill>
              </a:rPr>
              <a:t>Service : Session Setup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110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6145" y="2023412"/>
            <a:ext cx="1519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(11) RequestEvent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67544" y="1367189"/>
            <a:ext cx="8229600" cy="524249"/>
            <a:chOff x="467544" y="1312952"/>
            <a:chExt cx="8229600" cy="1124876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467544" y="1414527"/>
              <a:ext cx="8229600" cy="1023301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77792" y="1653765"/>
              <a:ext cx="845103" cy="54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EMA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 bwMode="auto">
            <a:xfrm>
              <a:off x="2195736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862283" y="1612978"/>
              <a:ext cx="869149" cy="54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EMA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직선 화살표 연결선 38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3545231" y="1829047"/>
              <a:ext cx="1451038" cy="561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(12) DistributeEvent</a:t>
              </a:r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95881" y="1312952"/>
              <a:ext cx="1292341" cy="561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(11) RequestEvent</a:t>
              </a:r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1031591" y="2650457"/>
          <a:ext cx="6768752" cy="277023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22043">
                  <a:extLst>
                    <a:ext uri="{9D8B030D-6E8A-4147-A177-3AD203B41FA5}">
                      <a16:colId xmlns="" xmlns:a16="http://schemas.microsoft.com/office/drawing/2014/main" val="3046813247"/>
                    </a:ext>
                  </a:extLst>
                </a:gridCol>
                <a:gridCol w="1662422">
                  <a:extLst>
                    <a:ext uri="{9D8B030D-6E8A-4147-A177-3AD203B41FA5}">
                      <a16:colId xmlns="" xmlns:a16="http://schemas.microsoft.com/office/drawing/2014/main" val="2691094679"/>
                    </a:ext>
                  </a:extLst>
                </a:gridCol>
                <a:gridCol w="1590534">
                  <a:extLst>
                    <a:ext uri="{9D8B030D-6E8A-4147-A177-3AD203B41FA5}">
                      <a16:colId xmlns="" xmlns:a16="http://schemas.microsoft.com/office/drawing/2014/main" val="1500200839"/>
                    </a:ext>
                  </a:extLst>
                </a:gridCol>
                <a:gridCol w="2093753">
                  <a:extLst>
                    <a:ext uri="{9D8B030D-6E8A-4147-A177-3AD203B41FA5}">
                      <a16:colId xmlns="" xmlns:a16="http://schemas.microsoft.com/office/drawing/2014/main" val="852422923"/>
                    </a:ext>
                  </a:extLst>
                </a:gridCol>
              </a:tblGrid>
              <a:tr h="23476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Key Name</a:t>
                      </a:r>
                      <a:endParaRPr lang="en-US" sz="12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Reference</a:t>
                      </a:r>
                      <a:endParaRPr lang="en-US" sz="12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6553698"/>
                  </a:ext>
                </a:extLst>
              </a:tr>
              <a:tr h="2347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u="none" strike="noStrike" dirty="0">
                          <a:effectLst/>
                        </a:rPr>
                        <a:t>　</a:t>
                      </a:r>
                      <a:endParaRPr lang="ko-KR" altLang="en-US" sz="12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OpenADR 2.0b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SEP 2.0(IEC 61968)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72301990"/>
                  </a:ext>
                </a:extLst>
              </a:tr>
              <a:tr h="4601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SrcEMA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ei:venID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1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243089541"/>
                  </a:ext>
                </a:extLst>
              </a:tr>
              <a:tr h="4601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DestEMA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ei:vtnID</a:t>
                      </a:r>
                      <a:endParaRPr lang="en-US" sz="10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726655365"/>
                  </a:ext>
                </a:extLst>
              </a:tr>
              <a:tr h="4601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requestID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pyld:eiRequestEvent</a:t>
                      </a:r>
                      <a:endParaRPr lang="en-US" sz="10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pyld:requestID</a:t>
                      </a:r>
                      <a:endParaRPr lang="en-US" sz="10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071843477"/>
                  </a:ext>
                </a:extLst>
              </a:tr>
              <a:tr h="4601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service</a:t>
                      </a:r>
                      <a:endParaRPr lang="en-US" sz="1000" b="1" i="0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(tag</a:t>
                      </a:r>
                      <a:r>
                        <a:rPr lang="ko-KR" altLang="en-US" sz="10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이름으로 존재</a:t>
                      </a:r>
                      <a:r>
                        <a:rPr lang="en-US" altLang="ko-KR" sz="10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000" b="0" i="1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1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566259185"/>
                  </a:ext>
                </a:extLst>
              </a:tr>
              <a:tr h="4601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time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1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1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RandomizableEvent:creation Time</a:t>
                      </a:r>
                      <a:endParaRPr lang="en-US" sz="10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300923996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0" y="0"/>
            <a:ext cx="2343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36251529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2.2 EMAP(MQTT, </a:t>
            </a:r>
            <a:r>
              <a:rPr lang="en-US" altLang="ko-KR" sz="2800" b="1" dirty="0" err="1">
                <a:solidFill>
                  <a:schemeClr val="tx1"/>
                </a:solidFill>
              </a:rPr>
              <a:t>CoAP</a:t>
            </a:r>
            <a:r>
              <a:rPr lang="en-US" altLang="ko-KR" sz="2800" b="1" dirty="0">
                <a:solidFill>
                  <a:schemeClr val="tx1"/>
                </a:solidFill>
              </a:rPr>
              <a:t>/JSON)</a:t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800" b="1" dirty="0">
                <a:solidFill>
                  <a:schemeClr val="tx1"/>
                </a:solidFill>
              </a:rPr>
              <a:t>Service : Session Setup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111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67544" y="1367189"/>
            <a:ext cx="8229600" cy="524249"/>
            <a:chOff x="467544" y="1312952"/>
            <a:chExt cx="8229600" cy="1124876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467544" y="1414527"/>
              <a:ext cx="8229600" cy="1023301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77792" y="1653765"/>
              <a:ext cx="845103" cy="54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EMA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 bwMode="auto">
            <a:xfrm>
              <a:off x="2195736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862283" y="1612978"/>
              <a:ext cx="869149" cy="54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EMA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직선 화살표 연결선 38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3545231" y="1874288"/>
              <a:ext cx="1451038" cy="561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(12) DistributeEvent</a:t>
              </a:r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95881" y="1312952"/>
              <a:ext cx="1292341" cy="561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(11) RequestEvent</a:t>
              </a:r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28131" y="1891824"/>
            <a:ext cx="1664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(12) DistributeEvent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2343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323528" y="2287895"/>
          <a:ext cx="8147245" cy="60594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29449">
                  <a:extLst>
                    <a:ext uri="{9D8B030D-6E8A-4147-A177-3AD203B41FA5}">
                      <a16:colId xmlns="" xmlns:a16="http://schemas.microsoft.com/office/drawing/2014/main" val="3163428177"/>
                    </a:ext>
                  </a:extLst>
                </a:gridCol>
                <a:gridCol w="1629449">
                  <a:extLst>
                    <a:ext uri="{9D8B030D-6E8A-4147-A177-3AD203B41FA5}">
                      <a16:colId xmlns="" xmlns:a16="http://schemas.microsoft.com/office/drawing/2014/main" val="3958474330"/>
                    </a:ext>
                  </a:extLst>
                </a:gridCol>
                <a:gridCol w="1629449">
                  <a:extLst>
                    <a:ext uri="{9D8B030D-6E8A-4147-A177-3AD203B41FA5}">
                      <a16:colId xmlns="" xmlns:a16="http://schemas.microsoft.com/office/drawing/2014/main" val="525130177"/>
                    </a:ext>
                  </a:extLst>
                </a:gridCol>
                <a:gridCol w="1629449">
                  <a:extLst>
                    <a:ext uri="{9D8B030D-6E8A-4147-A177-3AD203B41FA5}">
                      <a16:colId xmlns="" xmlns:a16="http://schemas.microsoft.com/office/drawing/2014/main" val="3739502335"/>
                    </a:ext>
                  </a:extLst>
                </a:gridCol>
                <a:gridCol w="1629449">
                  <a:extLst>
                    <a:ext uri="{9D8B030D-6E8A-4147-A177-3AD203B41FA5}">
                      <a16:colId xmlns="" xmlns:a16="http://schemas.microsoft.com/office/drawing/2014/main" val="3330854206"/>
                    </a:ext>
                  </a:extLst>
                </a:gridCol>
              </a:tblGrid>
              <a:tr h="92179"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effectLst/>
                        </a:rPr>
                        <a:t>Key Name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effectLst/>
                        </a:rPr>
                        <a:t>Reference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60776875"/>
                  </a:ext>
                </a:extLst>
              </a:tr>
              <a:tr h="9217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OpenADR 2.0b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SEP 2.0(IEC 61968)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8779085"/>
                  </a:ext>
                </a:extLst>
              </a:tr>
              <a:tr h="9217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SrcEMA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ei:vtnID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2113315887"/>
                  </a:ext>
                </a:extLst>
              </a:tr>
              <a:tr h="9217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DestEMA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ei:venID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1705835526"/>
                  </a:ext>
                </a:extLst>
              </a:tr>
              <a:tr h="9217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requestID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맑은 고딕" panose="020B0503020000020004" pitchFamily="50" charset="-127"/>
                        </a:rPr>
                        <a:t>ei:requestID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1040049681"/>
                  </a:ext>
                </a:extLst>
              </a:tr>
              <a:tr h="9217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responseRequired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맑은 고딕" panose="020B0503020000020004" pitchFamily="50" charset="-127"/>
                        </a:rPr>
                        <a:t>Ei:reponseRequired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2454017074"/>
                  </a:ext>
                </a:extLst>
              </a:tr>
              <a:tr h="9217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맑은 고딕" panose="020B0503020000020004" pitchFamily="50" charset="-127"/>
                        </a:rPr>
                        <a:t>response</a:t>
                      </a: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4821" marR="4821" marT="4821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ei:Response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맑은 고딕" panose="020B0503020000020004" pitchFamily="50" charset="-127"/>
                        </a:rPr>
                        <a:t>pyld:requestID</a:t>
                      </a: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1978708436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맑은 고딕" panose="020B0503020000020004" pitchFamily="50" charset="-127"/>
                        </a:rPr>
                        <a:t>responseCode</a:t>
                      </a: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맑은 고딕" panose="020B0503020000020004" pitchFamily="50" charset="-127"/>
                        </a:rPr>
                        <a:t>ei:responseCode</a:t>
                      </a: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3841649000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맑은 고딕" panose="020B0503020000020004" pitchFamily="50" charset="-127"/>
                        </a:rPr>
                        <a:t>responseDescription</a:t>
                      </a: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맑은 고딕" panose="020B0503020000020004" pitchFamily="50" charset="-127"/>
                        </a:rPr>
                        <a:t>ei:responseDescription</a:t>
                      </a: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2261205334"/>
                  </a:ext>
                </a:extLst>
              </a:tr>
              <a:tr h="92179">
                <a:tc rowSpan="19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event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eventID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rowSpan="10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oadrEvent:eiActivePeriod:eventDescriptor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eventID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428853065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맑은 고딕" panose="020B0503020000020004" pitchFamily="50" charset="-127"/>
                        </a:rPr>
                        <a:t>eventSignals</a:t>
                      </a: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</a:rPr>
                        <a:t>eventSignals</a:t>
                      </a: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3925593830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modificationNumber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modificationNumber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672993059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modificationReason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modificationReason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2122387850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priority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priority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4292213452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marketContext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eiMarketContext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641879084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createdDateTime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createdDateTime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1255510083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eventStatus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eventStatus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172404597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testEvent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testEvent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3653109831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vtnComment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vtnComment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2480875664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properties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oadrEvent:eiActivePeriod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properties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545671751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components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components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2723919259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specificDestEMA</a:t>
                      </a:r>
                      <a:endParaRPr lang="en-US" sz="800" b="0" i="0" u="none" strike="noStrike" dirty="0">
                        <a:solidFill>
                          <a:schemeClr val="accent2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oadrEvent:eiTarget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venID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755912289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dtStart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oadrEvent:eiActivePeriod:properties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dtstart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91745238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1593407237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Tolerance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tolerance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1112218148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notification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x-eiNotification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322889759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rampUp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x-</a:t>
                      </a:r>
                      <a:r>
                        <a:rPr lang="en-US" sz="800" u="none" strike="noStrike" dirty="0" err="1">
                          <a:effectLst/>
                        </a:rPr>
                        <a:t>eiRampUp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3198435411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Recovery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x-eiRecovery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1454443998"/>
                  </a:ext>
                </a:extLst>
              </a:tr>
              <a:tr h="92179">
                <a:tc rowSpan="10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event:eventSignals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err="1">
                          <a:effectLst/>
                        </a:rPr>
                        <a:t>eventSignal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oadrEvent:eiEventSignals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eiEventSignal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4158930919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effectLst/>
                        </a:rPr>
                        <a:t>Intervals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oadrEvent:eiEventSignals:eiEventSignal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intervals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32053955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signalName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signalName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4091374671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signalType</a:t>
                      </a:r>
                    </a:p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(Price Event, Control Event, Reserve Mode, RealtimeDR)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signalType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2013857875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signalID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signalID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1371822745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currentValue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currentValue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4220302116"/>
                  </a:ext>
                </a:extLst>
              </a:tr>
              <a:tr h="163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threshold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IdentifiedObject:DemandResponseProgram:availabilityUpdatePowerChnageThreshold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921029625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capacity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AccountBalance:availableCredit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1280640516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맑은 고딕" panose="020B0503020000020004" pitchFamily="50" charset="-127"/>
                        </a:rPr>
                        <a:t>price</a:t>
                      </a: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800" b="0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i="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PriceResponseCgfObject</a:t>
                      </a:r>
                      <a:endParaRPr lang="en-US" altLang="ko-KR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+mn-ea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10038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맑은 고딕" panose="020B0503020000020004" pitchFamily="50" charset="-127"/>
                        </a:rPr>
                        <a:t>unit</a:t>
                      </a: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800" b="0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i="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CurrencyCodeObject</a:t>
                      </a:r>
                      <a:endParaRPr lang="en-US" altLang="ko-KR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+mn-ea"/>
                      </a:endParaRPr>
                    </a:p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10039"/>
                  </a:ext>
                </a:extLst>
              </a:tr>
              <a:tr h="92179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event:eventSignals:eventSignal:intervals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oadrEvent:eiEventSignals:eiEventSignal:intervals:interval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duration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88112730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uid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uid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2488199027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value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signalPayload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472027500"/>
                  </a:ext>
                </a:extLst>
              </a:tr>
              <a:tr h="110153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i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service</a:t>
                      </a:r>
                      <a:endParaRPr lang="en-US" sz="800" b="0" i="0" u="none" strike="noStrike" dirty="0">
                        <a:solidFill>
                          <a:schemeClr val="accent2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i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(Tag </a:t>
                      </a:r>
                      <a:r>
                        <a:rPr lang="ko-KR" altLang="en-US" sz="800" i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이름으로 존재</a:t>
                      </a:r>
                      <a:r>
                        <a:rPr lang="en-US" altLang="ko-KR" sz="800" i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)</a:t>
                      </a:r>
                      <a:r>
                        <a:rPr lang="ko-KR" altLang="en-US" sz="800" i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accent2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chemeClr val="accent2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3769996509"/>
                  </a:ext>
                </a:extLst>
              </a:tr>
              <a:tr h="110153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RandomizableEvent:creation Time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151369375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8619" y="5949280"/>
            <a:ext cx="1645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signalType</a:t>
            </a:r>
            <a:r>
              <a:rPr lang="ko-KR" altLang="en-US" sz="900" dirty="0">
                <a:solidFill>
                  <a:srgbClr val="FF0000"/>
                </a:solidFill>
              </a:rPr>
              <a:t>으로 </a:t>
            </a:r>
            <a:r>
              <a:rPr lang="en-US" altLang="ko-KR" sz="900" dirty="0">
                <a:solidFill>
                  <a:srgbClr val="FF0000"/>
                </a:solidFill>
              </a:rPr>
              <a:t>Price Event</a:t>
            </a:r>
            <a:r>
              <a:rPr lang="ko-KR" altLang="en-US" sz="900" dirty="0">
                <a:solidFill>
                  <a:srgbClr val="FF0000"/>
                </a:solidFill>
              </a:rPr>
              <a:t>인지 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en-US" altLang="ko-KR" sz="900" dirty="0">
                <a:solidFill>
                  <a:srgbClr val="FF0000"/>
                </a:solidFill>
              </a:rPr>
              <a:t>Control Event, Reserve Mode, RealtimeDR</a:t>
            </a:r>
            <a:r>
              <a:rPr lang="ko-KR" altLang="en-US" sz="900" dirty="0">
                <a:solidFill>
                  <a:srgbClr val="FF0000"/>
                </a:solidFill>
              </a:rPr>
              <a:t>인지 구분한다</a:t>
            </a:r>
          </a:p>
        </p:txBody>
      </p:sp>
    </p:spTree>
    <p:extLst>
      <p:ext uri="{BB962C8B-B14F-4D97-AF65-F5344CB8AC3E}">
        <p14:creationId xmlns:p14="http://schemas.microsoft.com/office/powerpoint/2010/main" val="176140299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2.2 EMAP(MQTT, CoAP/JSON)</a:t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800" b="1" dirty="0">
                <a:solidFill>
                  <a:schemeClr val="tx1"/>
                </a:solidFill>
              </a:rPr>
              <a:t>Service : Session Setup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112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6145" y="2023412"/>
            <a:ext cx="1519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(11) RequestEvent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67544" y="1367189"/>
            <a:ext cx="8229600" cy="524249"/>
            <a:chOff x="467544" y="1312952"/>
            <a:chExt cx="8229600" cy="1124876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467544" y="1414527"/>
              <a:ext cx="8229600" cy="1023301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77792" y="1653765"/>
              <a:ext cx="845103" cy="54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EMA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 bwMode="auto">
            <a:xfrm>
              <a:off x="2195736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862283" y="1612978"/>
              <a:ext cx="869149" cy="54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EMA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직선 화살표 연결선 38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3545231" y="1829047"/>
              <a:ext cx="1451038" cy="561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(12) DistributeEvent</a:t>
              </a:r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95881" y="1312952"/>
              <a:ext cx="1292341" cy="561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(11) RequestEvent</a:t>
              </a:r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60AE15BC-E800-4668-969A-0143364772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7544" y="2463163"/>
          <a:ext cx="2730500" cy="1285875"/>
        </p:xfrm>
        <a:graphic>
          <a:graphicData uri="http://schemas.openxmlformats.org/drawingml/2006/table">
            <a:tbl>
              <a:tblPr/>
              <a:tblGrid>
                <a:gridCol w="799171">
                  <a:extLst>
                    <a:ext uri="{9D8B030D-6E8A-4147-A177-3AD203B41FA5}">
                      <a16:colId xmlns="" xmlns:a16="http://schemas.microsoft.com/office/drawing/2014/main" val="1832805669"/>
                    </a:ext>
                  </a:extLst>
                </a:gridCol>
                <a:gridCol w="1931329">
                  <a:extLst>
                    <a:ext uri="{9D8B030D-6E8A-4147-A177-3AD203B41FA5}">
                      <a16:colId xmlns="" xmlns:a16="http://schemas.microsoft.com/office/drawing/2014/main" val="858595399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0660027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SrcEMA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source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796398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destination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884604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558388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of service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2498079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 creation 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064873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939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2.2 EMAP(MQTT, </a:t>
            </a:r>
            <a:r>
              <a:rPr lang="en-US" altLang="ko-KR" sz="2800" b="1" dirty="0" err="1">
                <a:solidFill>
                  <a:schemeClr val="tx1"/>
                </a:solidFill>
              </a:rPr>
              <a:t>CoAP</a:t>
            </a:r>
            <a:r>
              <a:rPr lang="en-US" altLang="ko-KR" sz="2800" b="1" dirty="0">
                <a:solidFill>
                  <a:schemeClr val="tx1"/>
                </a:solidFill>
              </a:rPr>
              <a:t>/JSON)</a:t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800" b="1" dirty="0">
                <a:solidFill>
                  <a:schemeClr val="tx1"/>
                </a:solidFill>
              </a:rPr>
              <a:t>Service : Session Setup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113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67544" y="1367189"/>
            <a:ext cx="8229600" cy="524249"/>
            <a:chOff x="467544" y="1312952"/>
            <a:chExt cx="8229600" cy="1124876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467544" y="1414527"/>
              <a:ext cx="8229600" cy="1023301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77792" y="1653765"/>
              <a:ext cx="845103" cy="54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EMA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 bwMode="auto">
            <a:xfrm>
              <a:off x="2195736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862283" y="1612978"/>
              <a:ext cx="869149" cy="54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EMA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직선 화살표 연결선 38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3545231" y="1874288"/>
              <a:ext cx="1451038" cy="561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(12) DistributeEvent</a:t>
              </a:r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95881" y="1312952"/>
              <a:ext cx="1292341" cy="561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(11) RequestEvent</a:t>
              </a:r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28131" y="1891824"/>
            <a:ext cx="1664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(12) DistributeEvent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C7FD4601-6A25-4C6D-A76A-37CFBE1425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7544" y="2218321"/>
          <a:ext cx="6766694" cy="4566829"/>
        </p:xfrm>
        <a:graphic>
          <a:graphicData uri="http://schemas.openxmlformats.org/drawingml/2006/table">
            <a:tbl>
              <a:tblPr/>
              <a:tblGrid>
                <a:gridCol w="851752">
                  <a:extLst>
                    <a:ext uri="{9D8B030D-6E8A-4147-A177-3AD203B41FA5}">
                      <a16:colId xmlns="" xmlns:a16="http://schemas.microsoft.com/office/drawing/2014/main" val="2903527103"/>
                    </a:ext>
                  </a:extLst>
                </a:gridCol>
                <a:gridCol w="1171158">
                  <a:extLst>
                    <a:ext uri="{9D8B030D-6E8A-4147-A177-3AD203B41FA5}">
                      <a16:colId xmlns="" xmlns:a16="http://schemas.microsoft.com/office/drawing/2014/main" val="1619876950"/>
                    </a:ext>
                  </a:extLst>
                </a:gridCol>
                <a:gridCol w="804432">
                  <a:extLst>
                    <a:ext uri="{9D8B030D-6E8A-4147-A177-3AD203B41FA5}">
                      <a16:colId xmlns="" xmlns:a16="http://schemas.microsoft.com/office/drawing/2014/main" val="3512762141"/>
                    </a:ext>
                  </a:extLst>
                </a:gridCol>
                <a:gridCol w="828092">
                  <a:extLst>
                    <a:ext uri="{9D8B030D-6E8A-4147-A177-3AD203B41FA5}">
                      <a16:colId xmlns="" xmlns:a16="http://schemas.microsoft.com/office/drawing/2014/main" val="4041370193"/>
                    </a:ext>
                  </a:extLst>
                </a:gridCol>
                <a:gridCol w="3111260">
                  <a:extLst>
                    <a:ext uri="{9D8B030D-6E8A-4147-A177-3AD203B41FA5}">
                      <a16:colId xmlns="" xmlns:a16="http://schemas.microsoft.com/office/drawing/2014/main" val="1321544541"/>
                    </a:ext>
                  </a:extLst>
                </a:gridCol>
              </a:tblGrid>
              <a:tr h="12519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3435768"/>
                  </a:ext>
                </a:extLst>
              </a:tr>
              <a:tr h="125193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SrcEMA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source EMA identifier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39273588"/>
                  </a:ext>
                </a:extLst>
              </a:tr>
              <a:tr h="11975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DestEMA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destination EMA identifier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31148276"/>
                  </a:ext>
                </a:extLst>
              </a:tr>
              <a:tr h="11975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30818713"/>
                  </a:ext>
                </a:extLst>
              </a:tr>
              <a:tr h="119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responseCode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 code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25381657"/>
                  </a:ext>
                </a:extLst>
              </a:tr>
              <a:tr h="119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responseDescription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 of response code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9835921"/>
                  </a:ext>
                </a:extLst>
              </a:tr>
              <a:tr h="119750">
                <a:tc rowSpan="29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eventID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identifier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05984647"/>
                  </a:ext>
                </a:extLst>
              </a:tr>
              <a:tr h="119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eventSiganls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intervals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duration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signal interval duration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67207676"/>
                  </a:ext>
                </a:extLst>
              </a:tr>
              <a:tr h="119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uid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user id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36206509"/>
                  </a:ext>
                </a:extLst>
              </a:tr>
              <a:tr h="119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value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81678844"/>
                  </a:ext>
                </a:extLst>
              </a:tr>
              <a:tr h="119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signalName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signal name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96821101"/>
                  </a:ext>
                </a:extLst>
              </a:tr>
              <a:tr h="119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signalType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signal type (bi direct, level)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05028516"/>
                  </a:ext>
                </a:extLst>
              </a:tr>
              <a:tr h="119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signalID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signal ID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4035453"/>
                  </a:ext>
                </a:extLst>
              </a:tr>
              <a:tr h="119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currentValue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current usage value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33174386"/>
                  </a:ext>
                </a:extLst>
              </a:tr>
              <a:tr h="119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threshold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available amount of energy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90332969"/>
                  </a:ext>
                </a:extLst>
              </a:tr>
              <a:tr h="119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capacity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가능량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threshold - power)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59337184"/>
                  </a:ext>
                </a:extLst>
              </a:tr>
              <a:tr h="119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 of energy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64317636"/>
                  </a:ext>
                </a:extLst>
              </a:tr>
              <a:tr h="119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unit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68875913"/>
                  </a:ext>
                </a:extLst>
              </a:tr>
              <a:tr h="119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modificationNumber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modification Number(count)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80042085"/>
                  </a:ext>
                </a:extLst>
              </a:tr>
              <a:tr h="119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modificationReason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modification reason(event reason)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69269816"/>
                  </a:ext>
                </a:extLst>
              </a:tr>
              <a:tr h="119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priority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priority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27661045"/>
                  </a:ext>
                </a:extLst>
              </a:tr>
              <a:tr h="119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marketContext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market address(market reference)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47011367"/>
                  </a:ext>
                </a:extLst>
              </a:tr>
              <a:tr h="119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createdDateTime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create date &amp; time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67522045"/>
                  </a:ext>
                </a:extLst>
              </a:tr>
              <a:tr h="119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eventStatus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status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08679024"/>
                  </a:ext>
                </a:extLst>
              </a:tr>
              <a:tr h="119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testEvent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 event test or not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2238840"/>
                  </a:ext>
                </a:extLst>
              </a:tr>
              <a:tr h="119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vtnComment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80407962"/>
                  </a:ext>
                </a:extLst>
              </a:tr>
              <a:tr h="119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dtStart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start time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31026644"/>
                  </a:ext>
                </a:extLst>
              </a:tr>
              <a:tr h="119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duration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duration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50748063"/>
                  </a:ext>
                </a:extLst>
              </a:tr>
              <a:tr h="119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properties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56615550"/>
                  </a:ext>
                </a:extLst>
              </a:tr>
              <a:tr h="119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components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71979549"/>
                  </a:ext>
                </a:extLst>
              </a:tr>
              <a:tr h="119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specificDestEMA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specific target EMA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16442213"/>
                  </a:ext>
                </a:extLst>
              </a:tr>
              <a:tr h="119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tolerance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tolerance duration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2404157"/>
                  </a:ext>
                </a:extLst>
              </a:tr>
              <a:tr h="119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notification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notification duration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96323564"/>
                  </a:ext>
                </a:extLst>
              </a:tr>
              <a:tr h="119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rampUp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ramp up duration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18882518"/>
                  </a:ext>
                </a:extLst>
              </a:tr>
              <a:tr h="1197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recovery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26560579"/>
                  </a:ext>
                </a:extLst>
              </a:tr>
              <a:tr h="11975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responseRequired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 mandatory or not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01556201"/>
                  </a:ext>
                </a:extLst>
              </a:tr>
              <a:tr h="11975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of service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87858802"/>
                  </a:ext>
                </a:extLst>
              </a:tr>
              <a:tr h="125193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 creation time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86585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57647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2. Smart Home Energy Framework : </a:t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2.2 </a:t>
            </a:r>
            <a:r>
              <a:rPr lang="en-US" altLang="ko-KR" sz="2400" b="1" dirty="0">
                <a:solidFill>
                  <a:srgbClr val="FF0000"/>
                </a:solidFill>
              </a:rPr>
              <a:t>EMAP</a:t>
            </a:r>
            <a:r>
              <a:rPr lang="en-US" altLang="ko-KR" sz="2400" b="1" dirty="0">
                <a:solidFill>
                  <a:schemeClr val="tx1"/>
                </a:solidFill>
              </a:rPr>
              <a:t>(</a:t>
            </a:r>
            <a:r>
              <a:rPr lang="en-US" altLang="ko-KR" sz="2400" b="1" dirty="0" err="1">
                <a:solidFill>
                  <a:srgbClr val="FF0000"/>
                </a:solidFill>
              </a:rPr>
              <a:t>CoAP</a:t>
            </a:r>
            <a:r>
              <a:rPr lang="en-US" altLang="ko-KR" sz="2400" b="1" dirty="0">
                <a:solidFill>
                  <a:srgbClr val="FF0000"/>
                </a:solidFill>
              </a:rPr>
              <a:t>/JSON</a:t>
            </a:r>
            <a:r>
              <a:rPr lang="en-US" altLang="ko-KR" sz="2400" b="1" dirty="0">
                <a:solidFill>
                  <a:schemeClr val="tx1"/>
                </a:solidFill>
              </a:rPr>
              <a:t>, MQTT/JSON) : Session Setup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467544" y="1414528"/>
            <a:ext cx="8229600" cy="10233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73499" y="1630541"/>
            <a:ext cx="156966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EMA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192.168.1.101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 bwMode="auto">
          <a:xfrm>
            <a:off x="2195736" y="1844824"/>
            <a:ext cx="470780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87587" y="1572747"/>
            <a:ext cx="15119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EMA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192.168.1.127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 bwMode="auto">
          <a:xfrm flipH="1">
            <a:off x="2195736" y="2276872"/>
            <a:ext cx="470780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689398" y="1991018"/>
            <a:ext cx="179889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(12) DistributeEvent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29697" y="1552276"/>
            <a:ext cx="1585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(11) RequestEvent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90264" y="244555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(11)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RequestEvent</a:t>
            </a:r>
            <a:endParaRPr lang="en-US" altLang="ko-KR" sz="1400" dirty="0"/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(12) DistributeEvent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9512" y="3174698"/>
            <a:ext cx="8271540" cy="241871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RequestEvent</a:t>
            </a:r>
            <a:r>
              <a:rPr lang="en-US" altLang="ko-KR" sz="11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Object</a:t>
            </a:r>
            <a:r>
              <a:rPr lang="en-US" altLang="ko-KR" sz="11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altLang="ko-KR" sz="1100" dirty="0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</a:t>
            </a:r>
            <a:r>
              <a:rPr lang="en-US" altLang="ko-KR" sz="1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SrcEMA” </a:t>
            </a:r>
            <a:r>
              <a:rPr lang="en-US" altLang="ko-KR" sz="1100" dirty="0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: String,</a:t>
            </a:r>
          </a:p>
          <a:p>
            <a:r>
              <a:rPr lang="en-US" altLang="ko-KR" sz="1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“DestEMA” : String,</a:t>
            </a:r>
            <a:endParaRPr lang="en-US" altLang="ko-KR" sz="1100" dirty="0">
              <a:solidFill>
                <a:schemeClr val="tx2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altLang="ko-KR" sz="1100" dirty="0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“requestID": </a:t>
            </a:r>
            <a:r>
              <a:rPr lang="en-US" altLang="ko-KR" sz="11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String</a:t>
            </a:r>
            <a:r>
              <a:rPr lang="en-US" altLang="ko-KR" sz="1100" dirty="0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</a:t>
            </a:r>
          </a:p>
          <a:p>
            <a:r>
              <a:rPr lang="en-US" altLang="ko-KR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</a:t>
            </a:r>
            <a:r>
              <a:rPr lang="en-US" altLang="ko-KR" sz="1100" strike="sngStrike" dirty="0" err="1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replyLimit</a:t>
            </a:r>
            <a:r>
              <a:rPr lang="en-US" altLang="ko-KR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” :  Integer =&gt; </a:t>
            </a:r>
            <a:r>
              <a:rPr lang="ko-KR" altLang="en-US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삭제</a:t>
            </a:r>
            <a:r>
              <a:rPr lang="en-US" altLang="ko-KR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“time” : Date,</a:t>
            </a:r>
          </a:p>
          <a:p>
            <a:r>
              <a:rPr lang="en-US" altLang="ko-KR" sz="11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“service”: String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  <a:p>
            <a:endParaRPr lang="en-US" altLang="ko-KR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662" y="2504932"/>
            <a:ext cx="7496338" cy="381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230" y="3274288"/>
            <a:ext cx="3705225" cy="227647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0" y="0"/>
            <a:ext cx="2343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  <a:p>
            <a:r>
              <a:rPr lang="ko-KR" altLang="en-US" sz="1200" dirty="0">
                <a:solidFill>
                  <a:schemeClr val="accent1"/>
                </a:solidFill>
              </a:rPr>
              <a:t>초록색 </a:t>
            </a:r>
            <a:r>
              <a:rPr lang="en-US" altLang="ko-KR" sz="1200" dirty="0">
                <a:solidFill>
                  <a:schemeClr val="accent1"/>
                </a:solidFill>
              </a:rPr>
              <a:t>: </a:t>
            </a:r>
            <a:r>
              <a:rPr lang="ko-KR" altLang="en-US" sz="1200" dirty="0">
                <a:solidFill>
                  <a:schemeClr val="accent1"/>
                </a:solidFill>
              </a:rPr>
              <a:t>삭제 또는 변경</a:t>
            </a:r>
            <a:endParaRPr lang="en-US" altLang="ko-KR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499260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/>
                </a:solidFill>
              </a:rPr>
              <a:t>2. Smart Home Energy Framework : </a:t>
            </a:r>
            <a:br>
              <a:rPr lang="en-US" altLang="ko-KR" sz="3200" b="1" dirty="0">
                <a:solidFill>
                  <a:schemeClr val="tx1"/>
                </a:solidFill>
              </a:rPr>
            </a:br>
            <a:r>
              <a:rPr lang="en-US" altLang="ko-KR" sz="2800" b="1" dirty="0">
                <a:solidFill>
                  <a:schemeClr val="tx1"/>
                </a:solidFill>
              </a:rPr>
              <a:t>2.2 </a:t>
            </a:r>
            <a:r>
              <a:rPr lang="en-US" altLang="ko-KR" sz="2800" b="1" dirty="0">
                <a:solidFill>
                  <a:srgbClr val="FF0000"/>
                </a:solidFill>
              </a:rPr>
              <a:t>EMAP</a:t>
            </a:r>
            <a:r>
              <a:rPr lang="en-US" altLang="ko-KR" sz="2800" b="1" dirty="0">
                <a:solidFill>
                  <a:schemeClr val="tx1"/>
                </a:solidFill>
              </a:rPr>
              <a:t>(</a:t>
            </a:r>
            <a:r>
              <a:rPr lang="en-US" altLang="ko-KR" sz="2800" b="1" dirty="0" err="1">
                <a:solidFill>
                  <a:srgbClr val="FF0000"/>
                </a:solidFill>
              </a:rPr>
              <a:t>CoAP</a:t>
            </a:r>
            <a:r>
              <a:rPr lang="en-US" altLang="ko-KR" sz="2800" b="1" dirty="0">
                <a:solidFill>
                  <a:srgbClr val="FF0000"/>
                </a:solidFill>
              </a:rPr>
              <a:t>/JSON</a:t>
            </a:r>
            <a:r>
              <a:rPr lang="en-US" altLang="ko-KR" sz="2800" b="1" dirty="0">
                <a:solidFill>
                  <a:schemeClr val="tx1"/>
                </a:solidFill>
              </a:rPr>
              <a:t>, MQTT/JSON) : Session Setup</a:t>
            </a:r>
            <a:endParaRPr lang="ko-KR" altLang="en-US" sz="2800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467544" y="1414528"/>
            <a:ext cx="8229600" cy="10233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73499" y="1630541"/>
            <a:ext cx="156966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EMA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192.168.1.101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 bwMode="auto">
          <a:xfrm>
            <a:off x="2195736" y="1844824"/>
            <a:ext cx="470780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87587" y="1572747"/>
            <a:ext cx="15119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EMA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192.168.1.127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 bwMode="auto">
          <a:xfrm flipH="1">
            <a:off x="2195736" y="2276872"/>
            <a:ext cx="470780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689398" y="1991018"/>
            <a:ext cx="179889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(12) DistributeEvent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29697" y="1552276"/>
            <a:ext cx="1585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(11) RequestEvent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90264" y="244555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(11)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RequestEvent</a:t>
            </a:r>
            <a:endParaRPr lang="en-US" altLang="ko-KR" sz="1400" dirty="0"/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(12) DistributeEvent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662" y="2504932"/>
            <a:ext cx="7496338" cy="38100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0" y="0"/>
            <a:ext cx="2343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  <a:p>
            <a:r>
              <a:rPr lang="ko-KR" altLang="en-US" sz="1200" dirty="0">
                <a:solidFill>
                  <a:schemeClr val="accent1"/>
                </a:solidFill>
              </a:rPr>
              <a:t>초록색 </a:t>
            </a:r>
            <a:r>
              <a:rPr lang="en-US" altLang="ko-KR" sz="1200" dirty="0">
                <a:solidFill>
                  <a:schemeClr val="accent1"/>
                </a:solidFill>
              </a:rPr>
              <a:t>: </a:t>
            </a:r>
            <a:r>
              <a:rPr lang="ko-KR" altLang="en-US" sz="1200" dirty="0">
                <a:solidFill>
                  <a:schemeClr val="accent1"/>
                </a:solidFill>
              </a:rPr>
              <a:t>삭제 또는 변경</a:t>
            </a:r>
            <a:endParaRPr lang="en-US" altLang="ko-KR" sz="1200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0438" y="2930896"/>
            <a:ext cx="8933562" cy="398067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105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DistributeEvent Object</a:t>
            </a:r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“SrcEMA” : String,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“DestEMA” : String,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“requestID” : String,</a:t>
            </a:r>
          </a:p>
          <a:p>
            <a:r>
              <a:rPr lang="en-US" altLang="ko-KR" sz="105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“response” : Array,</a:t>
            </a:r>
          </a:p>
          <a:p>
            <a:r>
              <a:rPr lang="en-US" altLang="ko-KR" sz="105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“event” : Array,</a:t>
            </a:r>
          </a:p>
          <a:p>
            <a:r>
              <a:rPr lang="en-US" altLang="ko-KR" sz="105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“responseRequired” : String,</a:t>
            </a:r>
          </a:p>
          <a:p>
            <a:r>
              <a:rPr lang="en-US" altLang="ko-KR" sz="105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“service” : String,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“time” : Date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  <a:p>
            <a:endParaRPr lang="en-US" altLang="ko-KR" sz="8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8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8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62426" y="3106013"/>
            <a:ext cx="2534541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event</a:t>
            </a:r>
            <a:r>
              <a:rPr lang="en-US" altLang="ko-KR" sz="1000" dirty="0"/>
              <a:t> </a:t>
            </a:r>
            <a:r>
              <a:rPr lang="en-US" altLang="ko-KR" sz="1000" b="1" dirty="0"/>
              <a:t>Array</a:t>
            </a:r>
            <a:r>
              <a:rPr lang="en-US" altLang="ko-KR" sz="1000" dirty="0"/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“eventID” : String,</a:t>
            </a:r>
          </a:p>
          <a:p>
            <a:r>
              <a:rPr lang="en-US" altLang="ko-KR" sz="10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“eventSignals” : Array,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“modificationNumber” : Integer,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“modificationReason”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“priority” : Integer,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“marketContext”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“createdDataTime” : Date,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“eventStatus”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“testEvent” : Boolean,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“vtnComment”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“dtstart” : Date,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“duration”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“properties”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“components” : String,</a:t>
            </a:r>
          </a:p>
          <a:p>
            <a:r>
              <a:rPr lang="en-US" altLang="ko-KR" sz="10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</a:t>
            </a:r>
            <a:r>
              <a:rPr lang="en-US" altLang="ko-KR" sz="1000" dirty="0">
                <a:solidFill>
                  <a:schemeClr val="accent2"/>
                </a:solidFill>
              </a:rPr>
              <a:t>specificDestEMA</a:t>
            </a:r>
            <a:r>
              <a:rPr lang="en-US" altLang="ko-KR" sz="10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“tolerance”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“notification”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“rampUp”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“recovery” : String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5208051" y="5445224"/>
            <a:ext cx="2172261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intervals</a:t>
            </a:r>
            <a:r>
              <a:rPr lang="en-US" altLang="ko-KR" sz="1000" dirty="0"/>
              <a:t> </a:t>
            </a:r>
            <a:r>
              <a:rPr lang="en-US" altLang="ko-KR" sz="1000" b="1" dirty="0"/>
              <a:t>Array</a:t>
            </a:r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“duration”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“uid” : Integer,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“value” : Double</a:t>
            </a:r>
            <a:endParaRPr lang="en-US" altLang="ko-KR" sz="1000" dirty="0"/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  <a:endParaRPr lang="ko-KR" altLang="en-US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290589" y="4768315"/>
            <a:ext cx="2121171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response</a:t>
            </a:r>
            <a:r>
              <a:rPr lang="en-US" altLang="ko-KR" sz="1000" dirty="0"/>
              <a:t> </a:t>
            </a:r>
            <a:r>
              <a:rPr lang="en-US" altLang="ko-KR" sz="1000" b="1" dirty="0"/>
              <a:t>Array</a:t>
            </a:r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“requestID”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“responseCode” : Integer,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“responseDescription” : String</a:t>
            </a:r>
            <a:endParaRPr lang="en-US" altLang="ko-KR" sz="1000" dirty="0"/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  <a:endParaRPr lang="ko-KR" altLang="en-US" sz="1000" dirty="0"/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27" y="5752992"/>
            <a:ext cx="2001128" cy="98609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225585" y="3082551"/>
            <a:ext cx="3450871" cy="221865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1000" b="1" dirty="0"/>
              <a:t>eventSignals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eventSignal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” : String,</a:t>
            </a:r>
          </a:p>
          <a:p>
            <a:r>
              <a:rPr lang="en-US" sz="10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</a:t>
            </a:r>
            <a:r>
              <a:rPr lang="en-US" altLang="ko-KR" sz="1000" b="1" dirty="0"/>
              <a:t>intervals” : Array,</a:t>
            </a:r>
          </a:p>
          <a:p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signalName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” : String,</a:t>
            </a:r>
          </a:p>
          <a:p>
            <a:r>
              <a:rPr lang="en-US" sz="1000" dirty="0">
                <a:solidFill>
                  <a:srgbClr val="FF0000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   “signalType” : String, (Price Event, Control Event, Reserve</a:t>
            </a:r>
          </a:p>
          <a:p>
            <a:r>
              <a:rPr lang="en-US" sz="1000" dirty="0">
                <a:solidFill>
                  <a:srgbClr val="FF0000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   Mode, RealtimeDR</a:t>
            </a:r>
            <a:r>
              <a:rPr lang="ko-KR" altLang="en-US" sz="1000" dirty="0">
                <a:solidFill>
                  <a:srgbClr val="FF0000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인지 구분</a:t>
            </a:r>
            <a:r>
              <a:rPr lang="en-US" altLang="ko-KR" sz="1000" dirty="0">
                <a:solidFill>
                  <a:srgbClr val="FF0000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</a:t>
            </a:r>
            <a:r>
              <a:rPr lang="en-US" sz="1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</a:t>
            </a:r>
            <a:r>
              <a:rPr lang="en-US" sz="10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signalID</a:t>
            </a:r>
            <a:r>
              <a:rPr lang="en-US" sz="1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” : String,</a:t>
            </a:r>
          </a:p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</a:t>
            </a:r>
            <a:r>
              <a:rPr lang="en-US" sz="1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“currentValue”  : Double,</a:t>
            </a:r>
          </a:p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“threshold” : Double,</a:t>
            </a:r>
          </a:p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“capacity” :  Double,</a:t>
            </a:r>
          </a:p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“price” : Integer,</a:t>
            </a:r>
          </a:p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“unit” : String,</a:t>
            </a:r>
          </a:p>
          <a:p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82545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2.2 EMAP(MQTT, CoAP/JSON)</a:t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800" b="1" dirty="0">
                <a:solidFill>
                  <a:schemeClr val="tx1"/>
                </a:solidFill>
              </a:rPr>
              <a:t>Service : Session Setup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116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79512" y="2195029"/>
          <a:ext cx="3689554" cy="38982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62774">
                  <a:extLst>
                    <a:ext uri="{9D8B030D-6E8A-4147-A177-3AD203B41FA5}">
                      <a16:colId xmlns="" xmlns:a16="http://schemas.microsoft.com/office/drawing/2014/main" val="2120021048"/>
                    </a:ext>
                  </a:extLst>
                </a:gridCol>
                <a:gridCol w="1143697">
                  <a:extLst>
                    <a:ext uri="{9D8B030D-6E8A-4147-A177-3AD203B41FA5}">
                      <a16:colId xmlns="" xmlns:a16="http://schemas.microsoft.com/office/drawing/2014/main" val="2096299039"/>
                    </a:ext>
                  </a:extLst>
                </a:gridCol>
                <a:gridCol w="1583083">
                  <a:extLst>
                    <a:ext uri="{9D8B030D-6E8A-4147-A177-3AD203B41FA5}">
                      <a16:colId xmlns="" xmlns:a16="http://schemas.microsoft.com/office/drawing/2014/main" val="2250391353"/>
                    </a:ext>
                  </a:extLst>
                </a:gridCol>
              </a:tblGrid>
              <a:tr h="33768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Key Name</a:t>
                      </a:r>
                      <a:endParaRPr lang="en-US" sz="9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Reference</a:t>
                      </a:r>
                      <a:endParaRPr lang="en-US" sz="9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70574211"/>
                  </a:ext>
                </a:extLst>
              </a:tr>
              <a:tr h="3376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OpenADR 2.0b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SEP 2.0(IEC 61968)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39883060"/>
                  </a:ext>
                </a:extLst>
              </a:tr>
              <a:tr h="52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SrcEMA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ei: venID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1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23820004"/>
                  </a:ext>
                </a:extLst>
              </a:tr>
              <a:tr h="52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DestEMA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ei: vtnID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1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508435709"/>
                  </a:ext>
                </a:extLst>
              </a:tr>
              <a:tr h="52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requestID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pyld:requestID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1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615853667"/>
                  </a:ext>
                </a:extLst>
              </a:tr>
              <a:tr h="5288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regiatistronID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regiatistronID</a:t>
                      </a:r>
                      <a:endParaRPr lang="en-US" altLang="ko-KR" sz="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1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577720853"/>
                  </a:ext>
                </a:extLst>
              </a:tr>
              <a:tr h="52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service</a:t>
                      </a:r>
                      <a:endParaRPr lang="en-US" sz="800" b="0" i="0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(Tag </a:t>
                      </a:r>
                      <a:r>
                        <a:rPr lang="ko-KR" altLang="en-US" sz="8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이름으로 존재</a:t>
                      </a:r>
                      <a:r>
                        <a:rPr lang="en-US" altLang="ko-KR" sz="8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1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954997486"/>
                  </a:ext>
                </a:extLst>
              </a:tr>
              <a:tr h="578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time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RandomizableEvent:creation Time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406145431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3995936" y="2186954"/>
          <a:ext cx="5038180" cy="265691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35950">
                  <a:extLst>
                    <a:ext uri="{9D8B030D-6E8A-4147-A177-3AD203B41FA5}">
                      <a16:colId xmlns="" xmlns:a16="http://schemas.microsoft.com/office/drawing/2014/main" val="805197926"/>
                    </a:ext>
                  </a:extLst>
                </a:gridCol>
                <a:gridCol w="1040036">
                  <a:extLst>
                    <a:ext uri="{9D8B030D-6E8A-4147-A177-3AD203B41FA5}">
                      <a16:colId xmlns="" xmlns:a16="http://schemas.microsoft.com/office/drawing/2014/main" val="1343284466"/>
                    </a:ext>
                  </a:extLst>
                </a:gridCol>
                <a:gridCol w="1355313">
                  <a:extLst>
                    <a:ext uri="{9D8B030D-6E8A-4147-A177-3AD203B41FA5}">
                      <a16:colId xmlns="" xmlns:a16="http://schemas.microsoft.com/office/drawing/2014/main" val="2678148129"/>
                    </a:ext>
                  </a:extLst>
                </a:gridCol>
                <a:gridCol w="906881">
                  <a:extLst>
                    <a:ext uri="{9D8B030D-6E8A-4147-A177-3AD203B41FA5}">
                      <a16:colId xmlns="" xmlns:a16="http://schemas.microsoft.com/office/drawing/2014/main" val="3414416844"/>
                    </a:ext>
                  </a:extLst>
                </a:gridCol>
              </a:tblGrid>
              <a:tr h="16589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+mn-lt"/>
                        </a:rPr>
                        <a:t>Key Name</a:t>
                      </a:r>
                      <a:endParaRPr lang="en-US" sz="8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+mn-lt"/>
                        </a:rPr>
                        <a:t>Reference</a:t>
                      </a:r>
                      <a:endParaRPr lang="en-US" sz="8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38126188"/>
                  </a:ext>
                </a:extLst>
              </a:tr>
              <a:tr h="1658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OpenADR 2.0b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SEP 2.0(IEC 61968)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06081318"/>
                  </a:ext>
                </a:extLst>
              </a:tr>
              <a:tr h="2444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SrcEMA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ei:vtnID</a:t>
                      </a:r>
                      <a:endParaRPr lang="en-US" sz="8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1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980174593"/>
                  </a:ext>
                </a:extLst>
              </a:tr>
              <a:tr h="2444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DestEMA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ei:venID</a:t>
                      </a:r>
                      <a:endParaRPr lang="en-US" sz="8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1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816233664"/>
                  </a:ext>
                </a:extLst>
              </a:tr>
              <a:tr h="2444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responseCode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ei:eiResponse</a:t>
                      </a:r>
                      <a:endParaRPr lang="en-US" sz="8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ei:responseCode</a:t>
                      </a:r>
                      <a:endParaRPr lang="en-US" sz="8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1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81775826"/>
                  </a:ext>
                </a:extLst>
              </a:tr>
              <a:tr h="29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responseDescription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ei:responseDescription</a:t>
                      </a:r>
                      <a:endParaRPr lang="en-US" sz="8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656594683"/>
                  </a:ext>
                </a:extLst>
              </a:tr>
              <a:tr h="2444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requestID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Pyld:requestID</a:t>
                      </a:r>
                      <a:endParaRPr lang="en-US" sz="8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975549888"/>
                  </a:ext>
                </a:extLst>
              </a:tr>
              <a:tr h="3750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service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</a:rPr>
                        <a:t>(Tag </a:t>
                      </a:r>
                      <a:r>
                        <a:rPr lang="ko-KR" altLang="en-US" sz="800" b="0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</a:rPr>
                        <a:t>이름으로 존재</a:t>
                      </a:r>
                      <a:r>
                        <a:rPr lang="en-US" altLang="ko-KR" sz="800" b="0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1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1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917951193"/>
                  </a:ext>
                </a:extLst>
              </a:tr>
              <a:tr h="37503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regiatistronID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610521217"/>
                  </a:ext>
                </a:extLst>
              </a:tr>
              <a:tr h="29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time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1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RandomizableEvent:creationTime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56298216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7504" y="1897087"/>
            <a:ext cx="2415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(13) </a:t>
            </a:r>
            <a:r>
              <a:rPr lang="en-US" altLang="ko-KR" sz="1400" dirty="0" err="1"/>
              <a:t>CancelPartyRegistration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878902" y="1885308"/>
            <a:ext cx="2603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(14) </a:t>
            </a:r>
            <a:r>
              <a:rPr lang="en-US" altLang="ko-KR" sz="1400" dirty="0" err="1"/>
              <a:t>CanceledPartyRegistration</a:t>
            </a:r>
            <a:endParaRPr lang="ko-KR" altLang="en-US" sz="14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67544" y="1364486"/>
            <a:ext cx="8229600" cy="526953"/>
            <a:chOff x="467544" y="1307151"/>
            <a:chExt cx="8229600" cy="1130677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467544" y="1414528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77792" y="1653765"/>
              <a:ext cx="845103" cy="54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EMA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 bwMode="auto">
            <a:xfrm>
              <a:off x="2195736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862283" y="1612978"/>
              <a:ext cx="869149" cy="54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EMA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직선 화살표 연결선 38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3526412" y="1776473"/>
              <a:ext cx="2060179" cy="561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(14)</a:t>
              </a:r>
              <a:r>
                <a:rPr lang="en-US" altLang="ko-KR" sz="1100" dirty="0"/>
                <a:t> </a:t>
              </a:r>
              <a:r>
                <a:rPr lang="en-US" altLang="ko-KR" sz="1100" dirty="0" err="1"/>
                <a:t>CanceledPartyRegistration</a:t>
              </a:r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5446" y="1307151"/>
              <a:ext cx="1917513" cy="561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(13) </a:t>
              </a:r>
              <a:r>
                <a:rPr lang="en-US" altLang="ko-KR" sz="1100" dirty="0" err="1"/>
                <a:t>CancelPartyRegistration</a:t>
              </a:r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0"/>
            <a:ext cx="2343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82534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2.2 EMAP(MQTT, CoAP/JSON)</a:t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800" b="1" dirty="0">
                <a:solidFill>
                  <a:schemeClr val="tx1"/>
                </a:solidFill>
              </a:rPr>
              <a:t>Service : Session Setup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117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897087"/>
            <a:ext cx="2415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(13) </a:t>
            </a:r>
            <a:r>
              <a:rPr lang="en-US" altLang="ko-KR" sz="1400" dirty="0" err="1"/>
              <a:t>CancelPartyRegistration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381288" y="1885274"/>
            <a:ext cx="2603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(14) </a:t>
            </a:r>
            <a:r>
              <a:rPr lang="en-US" altLang="ko-KR" sz="1400" dirty="0" err="1"/>
              <a:t>CanceledPartyRegistration</a:t>
            </a:r>
            <a:endParaRPr lang="ko-KR" altLang="en-US" sz="14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67544" y="1364486"/>
            <a:ext cx="8229600" cy="526953"/>
            <a:chOff x="467544" y="1307151"/>
            <a:chExt cx="8229600" cy="1130677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467544" y="1414528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77792" y="1653765"/>
              <a:ext cx="845103" cy="54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EMA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 bwMode="auto">
            <a:xfrm>
              <a:off x="2195736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862283" y="1612978"/>
              <a:ext cx="869149" cy="54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EMA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직선 화살표 연결선 38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3526412" y="1776473"/>
              <a:ext cx="2060179" cy="561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(14)</a:t>
              </a:r>
              <a:r>
                <a:rPr lang="en-US" altLang="ko-KR" sz="1100" dirty="0"/>
                <a:t> </a:t>
              </a:r>
              <a:r>
                <a:rPr lang="en-US" altLang="ko-KR" sz="1100" dirty="0" err="1"/>
                <a:t>CanceledPartyRegistration</a:t>
              </a:r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5446" y="1307151"/>
              <a:ext cx="1917513" cy="561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(13) </a:t>
              </a:r>
              <a:r>
                <a:rPr lang="en-US" altLang="ko-KR" sz="1100" dirty="0" err="1"/>
                <a:t>CancelPartyRegistration</a:t>
              </a:r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D158E083-D7DF-453A-A6BF-8AD7565AB64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7544" y="2347020"/>
          <a:ext cx="3467100" cy="1495425"/>
        </p:xfrm>
        <a:graphic>
          <a:graphicData uri="http://schemas.openxmlformats.org/drawingml/2006/table">
            <a:tbl>
              <a:tblPr/>
              <a:tblGrid>
                <a:gridCol w="1246633">
                  <a:extLst>
                    <a:ext uri="{9D8B030D-6E8A-4147-A177-3AD203B41FA5}">
                      <a16:colId xmlns="" xmlns:a16="http://schemas.microsoft.com/office/drawing/2014/main" val="2350209347"/>
                    </a:ext>
                  </a:extLst>
                </a:gridCol>
                <a:gridCol w="2220467">
                  <a:extLst>
                    <a:ext uri="{9D8B030D-6E8A-4147-A177-3AD203B41FA5}">
                      <a16:colId xmlns="" xmlns:a16="http://schemas.microsoft.com/office/drawing/2014/main" val="444656221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4589107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SrcEMA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source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437756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destination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683304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056004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registrationID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registration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127620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of service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0106955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 creation 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5259577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55F72DC2-841D-450A-8C02-AA37D5075D6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08227" y="2347020"/>
          <a:ext cx="3606800" cy="1914525"/>
        </p:xfrm>
        <a:graphic>
          <a:graphicData uri="http://schemas.openxmlformats.org/drawingml/2006/table">
            <a:tbl>
              <a:tblPr/>
              <a:tblGrid>
                <a:gridCol w="1484593">
                  <a:extLst>
                    <a:ext uri="{9D8B030D-6E8A-4147-A177-3AD203B41FA5}">
                      <a16:colId xmlns="" xmlns:a16="http://schemas.microsoft.com/office/drawing/2014/main" val="530246871"/>
                    </a:ext>
                  </a:extLst>
                </a:gridCol>
                <a:gridCol w="2122207">
                  <a:extLst>
                    <a:ext uri="{9D8B030D-6E8A-4147-A177-3AD203B41FA5}">
                      <a16:colId xmlns="" xmlns:a16="http://schemas.microsoft.com/office/drawing/2014/main" val="3008857773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3654266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SrcEMA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source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5900585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destination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5136754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01138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responseCode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953147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 of 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0104389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registrationID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registration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940876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of service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8665437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 creation 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19736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28759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/>
                </a:solidFill>
              </a:rPr>
              <a:t>2. Smart Home Energy Framework : </a:t>
            </a:r>
            <a:br>
              <a:rPr lang="en-US" altLang="ko-KR" sz="3200" b="1" dirty="0">
                <a:solidFill>
                  <a:schemeClr val="tx1"/>
                </a:solidFill>
              </a:rPr>
            </a:br>
            <a:r>
              <a:rPr lang="en-US" altLang="ko-KR" sz="2800" b="1" dirty="0">
                <a:solidFill>
                  <a:schemeClr val="tx1"/>
                </a:solidFill>
              </a:rPr>
              <a:t>2.2 </a:t>
            </a:r>
            <a:r>
              <a:rPr lang="en-US" altLang="ko-KR" sz="2800" b="1" dirty="0">
                <a:solidFill>
                  <a:srgbClr val="FF0000"/>
                </a:solidFill>
              </a:rPr>
              <a:t>EMAP</a:t>
            </a:r>
            <a:r>
              <a:rPr lang="en-US" altLang="ko-KR" sz="2800" b="1" dirty="0">
                <a:solidFill>
                  <a:schemeClr val="tx1"/>
                </a:solidFill>
              </a:rPr>
              <a:t>(</a:t>
            </a:r>
            <a:r>
              <a:rPr lang="en-US" altLang="ko-KR" sz="2800" b="1" dirty="0" err="1">
                <a:solidFill>
                  <a:srgbClr val="FF0000"/>
                </a:solidFill>
              </a:rPr>
              <a:t>CoAP</a:t>
            </a:r>
            <a:r>
              <a:rPr lang="en-US" altLang="ko-KR" sz="2800" b="1" dirty="0">
                <a:solidFill>
                  <a:srgbClr val="FF0000"/>
                </a:solidFill>
              </a:rPr>
              <a:t>/JSON</a:t>
            </a:r>
            <a:r>
              <a:rPr lang="en-US" altLang="ko-KR" sz="2800" b="1" dirty="0">
                <a:solidFill>
                  <a:schemeClr val="tx1"/>
                </a:solidFill>
              </a:rPr>
              <a:t>, MQTT/JSON) : Session Setup</a:t>
            </a:r>
            <a:endParaRPr lang="ko-KR" altLang="en-US" sz="2800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467544" y="1414528"/>
            <a:ext cx="8229600" cy="10233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73499" y="1630541"/>
            <a:ext cx="156966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EMA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192.168.1.101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 bwMode="auto">
          <a:xfrm>
            <a:off x="2195736" y="1844824"/>
            <a:ext cx="470780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87587" y="1572747"/>
            <a:ext cx="15119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EMA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192.168.1.127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 bwMode="auto">
          <a:xfrm flipH="1">
            <a:off x="2195736" y="2276872"/>
            <a:ext cx="470780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689398" y="1991018"/>
            <a:ext cx="26564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(14) CanceledPartyRegistration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29697" y="1552276"/>
            <a:ext cx="2532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(13) </a:t>
            </a:r>
            <a:r>
              <a:rPr lang="en-US" altLang="ko-KR" sz="1400" b="1" dirty="0" err="1"/>
              <a:t>CancelPartyRegistration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-90264" y="244555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(13) </a:t>
            </a:r>
            <a:r>
              <a:rPr lang="en-US" altLang="ko-KR" sz="1400" b="1" dirty="0" err="1"/>
              <a:t>CancelPartyRegistration</a:t>
            </a:r>
            <a:endParaRPr lang="en-US" altLang="ko-KR" b="1" dirty="0"/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(14) </a:t>
            </a:r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CanceledPartyRegistration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2343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  <a:p>
            <a:r>
              <a:rPr lang="ko-KR" altLang="en-US" sz="1200" dirty="0">
                <a:solidFill>
                  <a:schemeClr val="accent1"/>
                </a:solidFill>
              </a:rPr>
              <a:t>초록색 </a:t>
            </a:r>
            <a:r>
              <a:rPr lang="en-US" altLang="ko-KR" sz="1200" dirty="0">
                <a:solidFill>
                  <a:schemeClr val="accent1"/>
                </a:solidFill>
              </a:rPr>
              <a:t>: </a:t>
            </a:r>
            <a:r>
              <a:rPr lang="ko-KR" altLang="en-US" sz="1200" dirty="0">
                <a:solidFill>
                  <a:schemeClr val="accent1"/>
                </a:solidFill>
              </a:rPr>
              <a:t>삭제 또는 변경</a:t>
            </a:r>
            <a:endParaRPr lang="en-US" altLang="ko-KR" sz="1200" dirty="0">
              <a:solidFill>
                <a:schemeClr val="accen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9487" y="3147384"/>
            <a:ext cx="3272497" cy="349593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1050" b="1" dirty="0" err="1"/>
              <a:t>CancelPartyRegistration</a:t>
            </a:r>
            <a:r>
              <a:rPr lang="en-US" altLang="ko-KR" sz="105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Object</a:t>
            </a:r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“SrcEMA” : String,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“DestEMA” : String,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“requestID” : String,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</a:t>
            </a:r>
            <a:r>
              <a:rPr lang="en-US" altLang="ko-KR" sz="105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registrationID</a:t>
            </a:r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” : String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sz="105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“service” : String,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“time” : Date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  <a:p>
            <a:endParaRPr lang="en-US" altLang="ko-KR" sz="8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8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8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52311" y="3147384"/>
            <a:ext cx="3179393" cy="349593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CanceledPartyRegistration</a:t>
            </a:r>
            <a:r>
              <a:rPr lang="en-US" altLang="ko-KR" sz="105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Object</a:t>
            </a:r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“SrcEMA” : String,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“DestEMA” : String,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“requestID” : String,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“responseCode” : Integer,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“responseDescription” : String,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</a:t>
            </a:r>
            <a:r>
              <a:rPr lang="en-US" altLang="ko-KR" sz="105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registrationID</a:t>
            </a:r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” : String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sz="105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“service” : String,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“time” : Date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  <a:p>
            <a:endParaRPr lang="en-US" altLang="ko-KR" sz="8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8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8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35827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3F5CC-B8E9-482F-A016-6EE14B7359EE}" type="slidenum">
              <a:rPr lang="ko-KR" altLang="en-US" smtClean="0"/>
              <a:pPr/>
              <a:t>119</a:t>
            </a:fld>
            <a:endParaRPr lang="ko-KR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14282" y="2571752"/>
            <a:ext cx="874398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kern="0" dirty="0">
                <a:ea typeface="굴림" pitchFamily="50" charset="-127"/>
              </a:rPr>
              <a:t>EMAP (CoAP &amp; MQTT/JSON)</a:t>
            </a:r>
            <a:endParaRPr lang="zh-CN" altLang="en-US" sz="3200" b="1" kern="0" dirty="0"/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200" b="1" kern="0" dirty="0"/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200" b="1" kern="0" dirty="0"/>
              <a:t>UpdateReport</a:t>
            </a:r>
          </a:p>
          <a:p>
            <a:pPr lvl="0"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46966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3-3. </a:t>
            </a:r>
            <a:r>
              <a:rPr lang="en-US" altLang="ko-KR" b="1" dirty="0"/>
              <a:t>Server EMA Optimization </a:t>
            </a:r>
            <a:r>
              <a:rPr lang="en-US" altLang="ko-KR" b="1" dirty="0" smtClean="0"/>
              <a:t>Overview</a:t>
            </a:r>
            <a:endParaRPr lang="en-US" altLang="ko-KR" b="1" dirty="0"/>
          </a:p>
        </p:txBody>
      </p:sp>
      <p:pic>
        <p:nvPicPr>
          <p:cNvPr id="13" name="그림 12" descr="EMB00000940889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752" y="1700808"/>
            <a:ext cx="7560840" cy="42484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789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2.2 EMAP(MQTT, CoAP/JSON)</a:t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800" b="1" dirty="0">
                <a:solidFill>
                  <a:schemeClr val="tx1"/>
                </a:solidFill>
              </a:rPr>
              <a:t>Service : Update Report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23528" y="1340768"/>
            <a:ext cx="8927444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sz="2400" kern="0" dirty="0"/>
              <a:t>EMAP</a:t>
            </a:r>
          </a:p>
          <a:p>
            <a:pPr latinLnBrk="0"/>
            <a:r>
              <a:rPr lang="ko-KR" altLang="en-US" kern="0" dirty="0"/>
              <a:t> </a:t>
            </a:r>
            <a:r>
              <a:rPr lang="en-US" altLang="ko-KR" kern="0" dirty="0"/>
              <a:t>- EMA</a:t>
            </a:r>
            <a:r>
              <a:rPr lang="ko-KR" altLang="en-US" kern="0" dirty="0"/>
              <a:t>사이의 수요반응 통신 프로토콜이며</a:t>
            </a:r>
            <a:r>
              <a:rPr lang="en-US" altLang="ko-KR" kern="0" dirty="0"/>
              <a:t> OpenADR 2.0b</a:t>
            </a:r>
            <a:r>
              <a:rPr lang="ko-KR" altLang="en-US" kern="0" dirty="0"/>
              <a:t>의 모델링을 따랐으며 </a:t>
            </a:r>
            <a:endParaRPr lang="en-US" altLang="ko-KR" kern="0" dirty="0"/>
          </a:p>
          <a:p>
            <a:pPr latinLnBrk="0"/>
            <a:r>
              <a:rPr lang="ko-KR" altLang="en-US" kern="0" dirty="0"/>
              <a:t>일부 모델링을 확장했고 </a:t>
            </a:r>
            <a:r>
              <a:rPr lang="en-US" altLang="ko-KR" kern="0" dirty="0"/>
              <a:t> Discovery</a:t>
            </a:r>
            <a:r>
              <a:rPr lang="ko-KR" altLang="en-US" kern="0" dirty="0"/>
              <a:t>와 </a:t>
            </a:r>
            <a:r>
              <a:rPr lang="en-US" altLang="ko-KR" kern="0" dirty="0"/>
              <a:t>Monitoring, Control </a:t>
            </a:r>
            <a:r>
              <a:rPr lang="ko-KR" altLang="en-US" kern="0" dirty="0"/>
              <a:t>부분의 통신 프로토콜이 확장</a:t>
            </a:r>
            <a:r>
              <a:rPr lang="en-US" altLang="ko-KR" kern="0" dirty="0"/>
              <a:t>.</a:t>
            </a:r>
          </a:p>
          <a:p>
            <a:pPr latinLnBrk="1"/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4DAE57C-C206-4DC1-BF56-959FF558E971}"/>
              </a:ext>
            </a:extLst>
          </p:cNvPr>
          <p:cNvSpPr/>
          <p:nvPr/>
        </p:nvSpPr>
        <p:spPr bwMode="auto">
          <a:xfrm>
            <a:off x="487436" y="2510647"/>
            <a:ext cx="1143008" cy="38955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3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굴림" pitchFamily="50" charset="-127"/>
              </a:rPr>
              <a:t>Server EMA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b="1" dirty="0">
                <a:latin typeface="Times New Roman" pitchFamily="18" charset="0"/>
                <a:ea typeface="굴림" pitchFamily="50" charset="-127"/>
              </a:rPr>
              <a:t>(Client EMA)</a:t>
            </a:r>
            <a:endParaRPr kumimoji="0" lang="ko-KR" altLang="en-US" sz="1300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모서리가 둥근 직사각형 129">
            <a:extLst>
              <a:ext uri="{FF2B5EF4-FFF2-40B4-BE49-F238E27FC236}">
                <a16:creationId xmlns="" xmlns:a16="http://schemas.microsoft.com/office/drawing/2014/main" id="{C8F232CD-DFFB-4DF2-B693-EA5A4C518B2F}"/>
              </a:ext>
            </a:extLst>
          </p:cNvPr>
          <p:cNvSpPr/>
          <p:nvPr/>
        </p:nvSpPr>
        <p:spPr bwMode="auto">
          <a:xfrm>
            <a:off x="3059832" y="3067145"/>
            <a:ext cx="1296897" cy="505869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Discovery</a:t>
            </a:r>
            <a:endParaRPr kumimoji="0" lang="ko-KR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모서리가 둥근 직사각형 130">
            <a:extLst>
              <a:ext uri="{FF2B5EF4-FFF2-40B4-BE49-F238E27FC236}">
                <a16:creationId xmlns="" xmlns:a16="http://schemas.microsoft.com/office/drawing/2014/main" id="{62BDE8D1-7749-497F-97C7-4AFC1F762098}"/>
              </a:ext>
            </a:extLst>
          </p:cNvPr>
          <p:cNvSpPr/>
          <p:nvPr/>
        </p:nvSpPr>
        <p:spPr bwMode="auto">
          <a:xfrm>
            <a:off x="1058939" y="3067146"/>
            <a:ext cx="2000893" cy="505869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Session</a:t>
            </a:r>
            <a:r>
              <a:rPr kumimoji="0" lang="en-US" altLang="ko-KR" sz="13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 Setup</a:t>
            </a:r>
            <a:r>
              <a:rPr lang="en-US" altLang="ko-KR" sz="1300" baseline="0" dirty="0">
                <a:latin typeface="Times New Roman" pitchFamily="18" charset="0"/>
                <a:ea typeface="굴림" pitchFamily="50" charset="-127"/>
              </a:rPr>
              <a:t>(</a:t>
            </a:r>
            <a:r>
              <a:rPr lang="en-US" altLang="ko-KR" sz="1300" kern="0" dirty="0"/>
              <a:t>Registration</a:t>
            </a:r>
            <a:r>
              <a:rPr lang="en-US" altLang="ko-KR" sz="1300" baseline="0" dirty="0">
                <a:latin typeface="Times New Roman" pitchFamily="18" charset="0"/>
                <a:ea typeface="굴림" pitchFamily="50" charset="-127"/>
              </a:rPr>
              <a:t>)</a:t>
            </a:r>
            <a:endParaRPr kumimoji="0" lang="ko-KR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모서리가 둥근 직사각형 137">
            <a:extLst>
              <a:ext uri="{FF2B5EF4-FFF2-40B4-BE49-F238E27FC236}">
                <a16:creationId xmlns="" xmlns:a16="http://schemas.microsoft.com/office/drawing/2014/main" id="{9FEB6FC0-ED84-4165-90EC-199A096A7706}"/>
              </a:ext>
            </a:extLst>
          </p:cNvPr>
          <p:cNvSpPr/>
          <p:nvPr/>
        </p:nvSpPr>
        <p:spPr bwMode="auto">
          <a:xfrm>
            <a:off x="3065566" y="3777280"/>
            <a:ext cx="1290409" cy="505869"/>
          </a:xfrm>
          <a:prstGeom prst="roundRect">
            <a:avLst/>
          </a:prstGeom>
          <a:solidFill>
            <a:srgbClr val="FF000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Monitoring</a:t>
            </a:r>
            <a:endParaRPr kumimoji="0" lang="ko-KR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모서리가 둥근 직사각형 139">
            <a:extLst>
              <a:ext uri="{FF2B5EF4-FFF2-40B4-BE49-F238E27FC236}">
                <a16:creationId xmlns="" xmlns:a16="http://schemas.microsoft.com/office/drawing/2014/main" id="{2EFD2E80-407D-49BA-9778-423AAEE77C56}"/>
              </a:ext>
            </a:extLst>
          </p:cNvPr>
          <p:cNvSpPr/>
          <p:nvPr/>
        </p:nvSpPr>
        <p:spPr bwMode="auto">
          <a:xfrm>
            <a:off x="1058939" y="3777281"/>
            <a:ext cx="2000893" cy="505869"/>
          </a:xfrm>
          <a:prstGeom prst="roundRect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>
                <a:latin typeface="Times New Roman" pitchFamily="18" charset="0"/>
                <a:ea typeface="굴림" pitchFamily="50" charset="-127"/>
              </a:rPr>
              <a:t>Report</a:t>
            </a:r>
            <a:endParaRPr kumimoji="0" lang="ko-KR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모서리가 둥근 직사각형 140">
            <a:extLst>
              <a:ext uri="{FF2B5EF4-FFF2-40B4-BE49-F238E27FC236}">
                <a16:creationId xmlns="" xmlns:a16="http://schemas.microsoft.com/office/drawing/2014/main" id="{3C410A13-3B51-4B99-821D-2C2FE6D8BB14}"/>
              </a:ext>
            </a:extLst>
          </p:cNvPr>
          <p:cNvSpPr/>
          <p:nvPr/>
        </p:nvSpPr>
        <p:spPr bwMode="auto">
          <a:xfrm>
            <a:off x="1058939" y="4510513"/>
            <a:ext cx="2000893" cy="607043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>
                <a:latin typeface="Times New Roman" pitchFamily="18" charset="0"/>
                <a:ea typeface="굴림" pitchFamily="50" charset="-127"/>
              </a:rPr>
              <a:t>Demand Response Event</a:t>
            </a:r>
            <a:endParaRPr kumimoji="0" lang="ko-KR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모서리가 둥근 직사각형 141">
            <a:extLst>
              <a:ext uri="{FF2B5EF4-FFF2-40B4-BE49-F238E27FC236}">
                <a16:creationId xmlns="" xmlns:a16="http://schemas.microsoft.com/office/drawing/2014/main" id="{DBC60AFB-E218-4FF9-976B-BCD031203A8C}"/>
              </a:ext>
            </a:extLst>
          </p:cNvPr>
          <p:cNvSpPr/>
          <p:nvPr/>
        </p:nvSpPr>
        <p:spPr bwMode="auto">
          <a:xfrm>
            <a:off x="3065564" y="4510512"/>
            <a:ext cx="1290412" cy="60704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Control</a:t>
            </a:r>
            <a:endParaRPr kumimoji="0" lang="ko-KR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모서리가 둥근 직사각형 158">
            <a:extLst>
              <a:ext uri="{FF2B5EF4-FFF2-40B4-BE49-F238E27FC236}">
                <a16:creationId xmlns="" xmlns:a16="http://schemas.microsoft.com/office/drawing/2014/main" id="{06D18446-4598-4A96-96A4-7DC111627338}"/>
              </a:ext>
            </a:extLst>
          </p:cNvPr>
          <p:cNvSpPr/>
          <p:nvPr/>
        </p:nvSpPr>
        <p:spPr bwMode="auto">
          <a:xfrm>
            <a:off x="1058939" y="5299395"/>
            <a:ext cx="3277714" cy="505869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latin typeface="Times New Roman" pitchFamily="18" charset="0"/>
                <a:ea typeface="굴림" pitchFamily="50" charset="-127"/>
              </a:rPr>
              <a:t>Opt</a:t>
            </a:r>
            <a:endParaRPr lang="ko-KR" altLang="en-US" sz="1300" dirty="0"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D7D20BB9-FAB5-4D6B-AE84-AF4B40BFD3C8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 bwMode="auto">
          <a:xfrm>
            <a:off x="1630444" y="2705421"/>
            <a:ext cx="2149523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DA6FA12-DBDC-4F11-A882-8CFF3DDAE3EE}"/>
              </a:ext>
            </a:extLst>
          </p:cNvPr>
          <p:cNvSpPr txBox="1"/>
          <p:nvPr/>
        </p:nvSpPr>
        <p:spPr>
          <a:xfrm>
            <a:off x="2537875" y="2467797"/>
            <a:ext cx="708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EMAP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DCDF0A21-5DDB-4CF1-86C9-EA105DFCD5CE}"/>
              </a:ext>
            </a:extLst>
          </p:cNvPr>
          <p:cNvCxnSpPr>
            <a:cxnSpLocks/>
            <a:stCxn id="22" idx="2"/>
          </p:cNvCxnSpPr>
          <p:nvPr/>
        </p:nvCxnSpPr>
        <p:spPr bwMode="auto">
          <a:xfrm>
            <a:off x="1058940" y="2900197"/>
            <a:ext cx="0" cy="3675808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5D7D80AA-D9B0-4EA6-A963-0717A85E1BDC}"/>
              </a:ext>
            </a:extLst>
          </p:cNvPr>
          <p:cNvSpPr/>
          <p:nvPr/>
        </p:nvSpPr>
        <p:spPr bwMode="auto">
          <a:xfrm>
            <a:off x="3779967" y="2510646"/>
            <a:ext cx="1080065" cy="38955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00" b="1" dirty="0">
                <a:latin typeface="Times New Roman" pitchFamily="18" charset="0"/>
                <a:ea typeface="굴림" pitchFamily="50" charset="-127"/>
              </a:rPr>
              <a:t>Client </a:t>
            </a:r>
            <a:r>
              <a:rPr lang="ko-KR" altLang="en-US" sz="1300" b="1" dirty="0"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300" b="1" dirty="0">
                <a:latin typeface="Times New Roman" pitchFamily="18" charset="0"/>
                <a:ea typeface="굴림" pitchFamily="50" charset="-127"/>
              </a:rPr>
              <a:t>EMA</a:t>
            </a:r>
          </a:p>
        </p:txBody>
      </p:sp>
      <p:cxnSp>
        <p:nvCxnSpPr>
          <p:cNvPr id="41" name="직선 연결선 40"/>
          <p:cNvCxnSpPr/>
          <p:nvPr/>
        </p:nvCxnSpPr>
        <p:spPr bwMode="auto">
          <a:xfrm flipV="1">
            <a:off x="4355976" y="2924944"/>
            <a:ext cx="0" cy="3648153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내용 개체 틀 1"/>
          <p:cNvSpPr txBox="1">
            <a:spLocks/>
          </p:cNvSpPr>
          <p:nvPr/>
        </p:nvSpPr>
        <p:spPr bwMode="auto">
          <a:xfrm>
            <a:off x="4593535" y="3632951"/>
            <a:ext cx="4093265" cy="1755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atinLnBrk="0"/>
            <a:r>
              <a:rPr lang="en-US" altLang="ko-KR" sz="1200" kern="0" dirty="0"/>
              <a:t>Report(</a:t>
            </a:r>
            <a:r>
              <a:rPr lang="en-US" altLang="ko-KR" sz="1200" kern="0" dirty="0" err="1"/>
              <a:t>updateReport</a:t>
            </a:r>
            <a:r>
              <a:rPr lang="en-US" altLang="ko-KR" sz="1200" kern="0" dirty="0"/>
              <a:t>)</a:t>
            </a:r>
          </a:p>
          <a:p>
            <a:pPr lvl="1" latinLnBrk="0"/>
            <a:r>
              <a:rPr lang="ko-KR" altLang="en-US" sz="1050" kern="0" dirty="0"/>
              <a:t>에너지관리에이전트 간 서로 연결을 수립 할 때 </a:t>
            </a:r>
            <a:r>
              <a:rPr lang="en-US" altLang="ko-KR" sz="1050" kern="0" dirty="0"/>
              <a:t>Report</a:t>
            </a:r>
            <a:r>
              <a:rPr lang="ko-KR" altLang="en-US" sz="1050" kern="0" dirty="0"/>
              <a:t>을 교환할 때 실시간 에너지에 대한 가격 정보나 클라이언트 에너지관리에이전트의 디바이스 정보 등을 얻음</a:t>
            </a:r>
            <a:r>
              <a:rPr lang="en-US" altLang="ko-KR" sz="1050" kern="0" dirty="0"/>
              <a:t>.</a:t>
            </a:r>
          </a:p>
          <a:p>
            <a:pPr lvl="1" latinLnBrk="0"/>
            <a:r>
              <a:rPr lang="ko-KR" altLang="en-US" sz="1050" kern="0" dirty="0">
                <a:solidFill>
                  <a:srgbClr val="FF0000"/>
                </a:solidFill>
              </a:rPr>
              <a:t>하위의 </a:t>
            </a:r>
            <a:r>
              <a:rPr lang="en-US" altLang="ko-KR" sz="1050" kern="0" dirty="0">
                <a:solidFill>
                  <a:srgbClr val="FF0000"/>
                </a:solidFill>
              </a:rPr>
              <a:t>EMA</a:t>
            </a:r>
            <a:r>
              <a:rPr lang="ko-KR" altLang="en-US" sz="1050" kern="0" dirty="0">
                <a:solidFill>
                  <a:srgbClr val="FF0000"/>
                </a:solidFill>
              </a:rPr>
              <a:t>의 정보를 모니터링 하는 단계</a:t>
            </a:r>
            <a:r>
              <a:rPr lang="en-US" altLang="ko-KR" sz="1050" kern="0" dirty="0">
                <a:solidFill>
                  <a:srgbClr val="FF0000"/>
                </a:solidFill>
              </a:rPr>
              <a:t>, Explicit/Abstract </a:t>
            </a:r>
            <a:r>
              <a:rPr lang="ko-KR" altLang="en-US" sz="1050" kern="0" dirty="0">
                <a:solidFill>
                  <a:srgbClr val="FF0000"/>
                </a:solidFill>
              </a:rPr>
              <a:t>방식으로 </a:t>
            </a:r>
            <a:r>
              <a:rPr lang="en-US" altLang="ko-KR" sz="1050" kern="0" dirty="0">
                <a:solidFill>
                  <a:srgbClr val="FF0000"/>
                </a:solidFill>
              </a:rPr>
              <a:t>Monitoring.</a:t>
            </a:r>
          </a:p>
          <a:p>
            <a:pPr lvl="1" latinLnBrk="0"/>
            <a:r>
              <a:rPr lang="en-US" altLang="ko-KR" sz="1050" kern="0" dirty="0">
                <a:solidFill>
                  <a:srgbClr val="FF0000"/>
                </a:solidFill>
              </a:rPr>
              <a:t>Explicit</a:t>
            </a:r>
            <a:r>
              <a:rPr lang="ko-KR" altLang="en-US" sz="1050" kern="0" dirty="0">
                <a:solidFill>
                  <a:srgbClr val="FF0000"/>
                </a:solidFill>
              </a:rPr>
              <a:t>에는 </a:t>
            </a:r>
            <a:r>
              <a:rPr lang="en-US" altLang="ko-KR" sz="1050" kern="0" dirty="0">
                <a:solidFill>
                  <a:srgbClr val="FF0000"/>
                </a:solidFill>
              </a:rPr>
              <a:t>Device Type (LED, ESS, Recloser, Resource, PV)</a:t>
            </a:r>
            <a:r>
              <a:rPr lang="ko-KR" altLang="en-US" sz="1050" kern="0" dirty="0">
                <a:solidFill>
                  <a:srgbClr val="FF0000"/>
                </a:solidFill>
              </a:rPr>
              <a:t>에 대한 정보가 포함</a:t>
            </a:r>
            <a:endParaRPr lang="en-US" altLang="ko-KR" sz="1050" kern="0" dirty="0">
              <a:solidFill>
                <a:srgbClr val="FF0000"/>
              </a:solidFill>
            </a:endParaRPr>
          </a:p>
          <a:p>
            <a:pPr lvl="1" latinLnBrk="0"/>
            <a:r>
              <a:rPr lang="en-US" altLang="ko-KR" sz="1050" kern="0" dirty="0">
                <a:solidFill>
                  <a:srgbClr val="FF0000"/>
                </a:solidFill>
              </a:rPr>
              <a:t>Implicit</a:t>
            </a:r>
            <a:r>
              <a:rPr lang="ko-KR" altLang="en-US" sz="1050" kern="0" dirty="0">
                <a:solidFill>
                  <a:srgbClr val="FF0000"/>
                </a:solidFill>
              </a:rPr>
              <a:t>에는 </a:t>
            </a:r>
            <a:r>
              <a:rPr lang="en-US" altLang="ko-KR" sz="1050" kern="0" dirty="0">
                <a:solidFill>
                  <a:srgbClr val="FF0000"/>
                </a:solidFill>
              </a:rPr>
              <a:t>Device Type</a:t>
            </a:r>
            <a:r>
              <a:rPr lang="ko-KR" altLang="en-US" sz="1050" kern="0" dirty="0">
                <a:solidFill>
                  <a:srgbClr val="FF0000"/>
                </a:solidFill>
              </a:rPr>
              <a:t>을 제외한 정보가 포함되어 있어  필요로 하는 정보에 따라 데이터 트래픽을 다르게 설정할 수 있음</a:t>
            </a:r>
            <a:r>
              <a:rPr lang="en-US" altLang="ko-KR" sz="1050" kern="0" dirty="0">
                <a:solidFill>
                  <a:srgbClr val="FF0000"/>
                </a:solidFill>
              </a:rPr>
              <a:t>.</a:t>
            </a:r>
          </a:p>
          <a:p>
            <a:pPr lvl="1" latinLnBrk="0"/>
            <a:endParaRPr lang="en-US" altLang="ko-KR" sz="1050" kern="0" dirty="0"/>
          </a:p>
        </p:txBody>
      </p:sp>
    </p:spTree>
    <p:extLst>
      <p:ext uri="{BB962C8B-B14F-4D97-AF65-F5344CB8AC3E}">
        <p14:creationId xmlns:p14="http://schemas.microsoft.com/office/powerpoint/2010/main" val="154533838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2.2 EMAP(MQTT, CoAP/JSON)</a:t>
            </a:r>
            <a:br>
              <a:rPr lang="en-US" altLang="ko-KR" sz="2400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Service : Update Report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121</a:t>
            </a:fld>
            <a:endParaRPr lang="ko-KR" altLang="en-US"/>
          </a:p>
        </p:txBody>
      </p:sp>
      <p:sp>
        <p:nvSpPr>
          <p:cNvPr id="29" name="직사각형 28"/>
          <p:cNvSpPr/>
          <p:nvPr/>
        </p:nvSpPr>
        <p:spPr bwMode="auto">
          <a:xfrm>
            <a:off x="3384441" y="3442190"/>
            <a:ext cx="2428892" cy="3299178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rPr>
              <a:t>UpdateReport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500" dirty="0">
              <a:solidFill>
                <a:srgbClr val="FF0000"/>
              </a:solidFill>
              <a:latin typeface="Times New Roman" pitchFamily="18" charset="0"/>
              <a:ea typeface="굴림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rPr>
              <a:t>+ qos : String,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rPr>
              <a:t>+ state : String,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rPr>
              <a:t>+ power : Double,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rPr>
              <a:t>+ dimming : Integer,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rPr>
              <a:t>+ margin : Double,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rPr>
              <a:t>+ generate : Double,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rPr>
              <a:t>+ storage : String,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rPr>
              <a:t>+ maxValue : Double,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rPr>
              <a:t>+ minValue : Double,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rPr>
              <a:t>+ maxTime : Date,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rPr>
              <a:t>+ minTime : Date,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rPr>
              <a:t>+ priority : Integer,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rPr>
              <a:t>+ time : Date</a:t>
            </a:r>
          </a:p>
        </p:txBody>
      </p:sp>
      <p:cxnSp>
        <p:nvCxnSpPr>
          <p:cNvPr id="32" name="직선 연결선 31"/>
          <p:cNvCxnSpPr/>
          <p:nvPr/>
        </p:nvCxnSpPr>
        <p:spPr bwMode="auto">
          <a:xfrm>
            <a:off x="6072198" y="6734200"/>
            <a:ext cx="2428892" cy="1588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43525A3E-D369-403D-8424-B408B75C6506}"/>
              </a:ext>
            </a:extLst>
          </p:cNvPr>
          <p:cNvSpPr txBox="1"/>
          <p:nvPr/>
        </p:nvSpPr>
        <p:spPr>
          <a:xfrm>
            <a:off x="7109199" y="3105330"/>
            <a:ext cx="461665" cy="3694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115" name="직선 연결선 114">
            <a:extLst>
              <a:ext uri="{FF2B5EF4-FFF2-40B4-BE49-F238E27FC236}">
                <a16:creationId xmlns="" xmlns:a16="http://schemas.microsoft.com/office/drawing/2014/main" id="{8C71A613-4037-43E9-BC33-0FD46D9C43BE}"/>
              </a:ext>
            </a:extLst>
          </p:cNvPr>
          <p:cNvCxnSpPr>
            <a:cxnSpLocks/>
            <a:stCxn id="119" idx="2"/>
          </p:cNvCxnSpPr>
          <p:nvPr/>
        </p:nvCxnSpPr>
        <p:spPr bwMode="auto">
          <a:xfrm>
            <a:off x="500034" y="1721960"/>
            <a:ext cx="0" cy="4995001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직선 연결선 115">
            <a:extLst>
              <a:ext uri="{FF2B5EF4-FFF2-40B4-BE49-F238E27FC236}">
                <a16:creationId xmlns="" xmlns:a16="http://schemas.microsoft.com/office/drawing/2014/main" id="{569BABB8-9EA3-4E13-88C3-B255ADFA1D83}"/>
              </a:ext>
            </a:extLst>
          </p:cNvPr>
          <p:cNvCxnSpPr>
            <a:cxnSpLocks/>
            <a:stCxn id="124" idx="2"/>
          </p:cNvCxnSpPr>
          <p:nvPr/>
        </p:nvCxnSpPr>
        <p:spPr bwMode="auto">
          <a:xfrm>
            <a:off x="3214065" y="1721961"/>
            <a:ext cx="0" cy="4995001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직선 연결선 116">
            <a:extLst>
              <a:ext uri="{FF2B5EF4-FFF2-40B4-BE49-F238E27FC236}">
                <a16:creationId xmlns="" xmlns:a16="http://schemas.microsoft.com/office/drawing/2014/main" id="{BC66987C-4319-471C-8872-1FC7B38123D3}"/>
              </a:ext>
            </a:extLst>
          </p:cNvPr>
          <p:cNvCxnSpPr>
            <a:cxnSpLocks/>
            <a:stCxn id="125" idx="2"/>
          </p:cNvCxnSpPr>
          <p:nvPr/>
        </p:nvCxnSpPr>
        <p:spPr bwMode="auto">
          <a:xfrm>
            <a:off x="5928096" y="1721962"/>
            <a:ext cx="0" cy="4995001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직선 연결선 117">
            <a:extLst>
              <a:ext uri="{FF2B5EF4-FFF2-40B4-BE49-F238E27FC236}">
                <a16:creationId xmlns="" xmlns:a16="http://schemas.microsoft.com/office/drawing/2014/main" id="{64FB50DE-DCE9-4655-A45E-8AA078C09660}"/>
              </a:ext>
            </a:extLst>
          </p:cNvPr>
          <p:cNvCxnSpPr>
            <a:cxnSpLocks/>
            <a:stCxn id="126" idx="2"/>
          </p:cNvCxnSpPr>
          <p:nvPr/>
        </p:nvCxnSpPr>
        <p:spPr bwMode="auto">
          <a:xfrm>
            <a:off x="8642128" y="1721963"/>
            <a:ext cx="0" cy="4995001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직사각형 118">
            <a:extLst>
              <a:ext uri="{FF2B5EF4-FFF2-40B4-BE49-F238E27FC236}">
                <a16:creationId xmlns="" xmlns:a16="http://schemas.microsoft.com/office/drawing/2014/main" id="{BF5BA7E2-5D9D-48FF-9159-7EFFE94198ED}"/>
              </a:ext>
            </a:extLst>
          </p:cNvPr>
          <p:cNvSpPr/>
          <p:nvPr/>
        </p:nvSpPr>
        <p:spPr bwMode="auto">
          <a:xfrm>
            <a:off x="-71470" y="1221894"/>
            <a:ext cx="1143008" cy="500066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b="1" dirty="0">
                <a:latin typeface="Times New Roman" pitchFamily="18" charset="0"/>
                <a:ea typeface="굴림" pitchFamily="50" charset="-127"/>
              </a:rPr>
              <a:t>VTN</a:t>
            </a:r>
            <a:endParaRPr kumimoji="0" lang="ko-KR" altLang="en-US" sz="1300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="" xmlns:a16="http://schemas.microsoft.com/office/drawing/2014/main" id="{D8ED812E-5512-483B-839B-83AB97A11B81}"/>
              </a:ext>
            </a:extLst>
          </p:cNvPr>
          <p:cNvSpPr txBox="1"/>
          <p:nvPr/>
        </p:nvSpPr>
        <p:spPr>
          <a:xfrm>
            <a:off x="1336418" y="1308764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156FF"/>
                </a:solidFill>
              </a:rPr>
              <a:t>OpenADR</a:t>
            </a:r>
          </a:p>
          <a:p>
            <a:pPr algn="ctr"/>
            <a:r>
              <a:rPr lang="en-US" altLang="ko-KR" sz="1200" dirty="0">
                <a:solidFill>
                  <a:srgbClr val="0156FF"/>
                </a:solidFill>
              </a:rPr>
              <a:t>HTTP/XML</a:t>
            </a:r>
            <a:endParaRPr lang="ko-KR" altLang="en-US" sz="1200" dirty="0">
              <a:solidFill>
                <a:srgbClr val="0156FF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="" xmlns:a16="http://schemas.microsoft.com/office/drawing/2014/main" id="{4C25607E-A052-4DD4-8C58-A800ED67D181}"/>
              </a:ext>
            </a:extLst>
          </p:cNvPr>
          <p:cNvSpPr txBox="1"/>
          <p:nvPr/>
        </p:nvSpPr>
        <p:spPr>
          <a:xfrm>
            <a:off x="4072362" y="1308764"/>
            <a:ext cx="1131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156FF"/>
                </a:solidFill>
              </a:rPr>
              <a:t>EMAI Protocol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="" xmlns:a16="http://schemas.microsoft.com/office/drawing/2014/main" id="{2DB43303-F6CA-483E-BBAE-503CF05D146F}"/>
              </a:ext>
            </a:extLst>
          </p:cNvPr>
          <p:cNvSpPr txBox="1"/>
          <p:nvPr/>
        </p:nvSpPr>
        <p:spPr>
          <a:xfrm>
            <a:off x="6666567" y="1308764"/>
            <a:ext cx="1211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0156FF"/>
                </a:solidFill>
              </a:rPr>
              <a:t>Device Protocol</a:t>
            </a:r>
          </a:p>
        </p:txBody>
      </p:sp>
      <p:sp>
        <p:nvSpPr>
          <p:cNvPr id="123" name="모서리가 둥근 직사각형 86">
            <a:extLst>
              <a:ext uri="{FF2B5EF4-FFF2-40B4-BE49-F238E27FC236}">
                <a16:creationId xmlns="" xmlns:a16="http://schemas.microsoft.com/office/drawing/2014/main" id="{494B6981-470B-4015-95B6-10744E734C3E}"/>
              </a:ext>
            </a:extLst>
          </p:cNvPr>
          <p:cNvSpPr/>
          <p:nvPr/>
        </p:nvSpPr>
        <p:spPr bwMode="auto">
          <a:xfrm>
            <a:off x="500034" y="3068960"/>
            <a:ext cx="2714644" cy="785818"/>
          </a:xfrm>
          <a:prstGeom prst="round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latin typeface="Times New Roman" pitchFamily="18" charset="0"/>
                <a:ea typeface="굴림" pitchFamily="50" charset="-127"/>
              </a:rPr>
              <a:t>UpdateReport</a:t>
            </a: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latin typeface="Times New Roman" pitchFamily="18" charset="0"/>
                <a:ea typeface="굴림" pitchFamily="50" charset="-127"/>
              </a:rPr>
              <a:t>Original</a:t>
            </a: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latin typeface="Times New Roman" pitchFamily="18" charset="0"/>
                <a:ea typeface="굴림" pitchFamily="50" charset="-127"/>
              </a:rPr>
              <a:t>OpenADR 2.0b</a:t>
            </a:r>
            <a:endParaRPr lang="ko-KR" altLang="en-US" sz="1500" dirty="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="" xmlns:a16="http://schemas.microsoft.com/office/drawing/2014/main" id="{52BE606E-C98F-4637-A95D-C35D59A0D313}"/>
              </a:ext>
            </a:extLst>
          </p:cNvPr>
          <p:cNvSpPr/>
          <p:nvPr/>
        </p:nvSpPr>
        <p:spPr bwMode="auto">
          <a:xfrm>
            <a:off x="2642561" y="1221895"/>
            <a:ext cx="1143008" cy="500066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00" b="1" dirty="0">
                <a:latin typeface="Times New Roman" pitchFamily="18" charset="0"/>
                <a:ea typeface="굴림" pitchFamily="50" charset="-127"/>
              </a:rPr>
              <a:t>VEN</a:t>
            </a: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00" b="1" dirty="0">
                <a:latin typeface="Times New Roman" pitchFamily="18" charset="0"/>
                <a:ea typeface="굴림" pitchFamily="50" charset="-127"/>
              </a:rPr>
              <a:t>Server EMA</a:t>
            </a:r>
            <a:endParaRPr lang="ko-KR" altLang="en-US" sz="1300" b="1" dirty="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="" xmlns:a16="http://schemas.microsoft.com/office/drawing/2014/main" id="{F6AA0EA0-32EB-4515-83A2-F09C871458FA}"/>
              </a:ext>
            </a:extLst>
          </p:cNvPr>
          <p:cNvSpPr/>
          <p:nvPr/>
        </p:nvSpPr>
        <p:spPr bwMode="auto">
          <a:xfrm>
            <a:off x="5356592" y="1221896"/>
            <a:ext cx="1143008" cy="500066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00" b="1" dirty="0">
                <a:latin typeface="Times New Roman" pitchFamily="18" charset="0"/>
                <a:ea typeface="굴림" pitchFamily="50" charset="-127"/>
              </a:rPr>
              <a:t>Client </a:t>
            </a:r>
            <a:r>
              <a:rPr lang="ko-KR" altLang="en-US" sz="1300" b="1" dirty="0"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300" b="1" dirty="0">
                <a:latin typeface="Times New Roman" pitchFamily="18" charset="0"/>
                <a:ea typeface="굴림" pitchFamily="50" charset="-127"/>
              </a:rPr>
              <a:t>EMA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00" b="1" dirty="0">
                <a:latin typeface="Times New Roman" pitchFamily="18" charset="0"/>
                <a:ea typeface="굴림" pitchFamily="50" charset="-127"/>
              </a:rPr>
              <a:t>(Server EMA)</a:t>
            </a:r>
            <a:endParaRPr lang="ko-KR" altLang="en-US" sz="1300" b="1" dirty="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="" xmlns:a16="http://schemas.microsoft.com/office/drawing/2014/main" id="{86524D3E-EAD6-4FB0-9436-FF7F0272704D}"/>
              </a:ext>
            </a:extLst>
          </p:cNvPr>
          <p:cNvSpPr/>
          <p:nvPr/>
        </p:nvSpPr>
        <p:spPr bwMode="auto">
          <a:xfrm>
            <a:off x="7963408" y="1221897"/>
            <a:ext cx="1357440" cy="500066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00" b="1" dirty="0">
                <a:latin typeface="Times New Roman" pitchFamily="18" charset="0"/>
                <a:ea typeface="굴림" pitchFamily="50" charset="-127"/>
              </a:rPr>
              <a:t>Smart Appliance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00" b="1" dirty="0">
                <a:latin typeface="Times New Roman" pitchFamily="18" charset="0"/>
                <a:ea typeface="굴림" pitchFamily="50" charset="-127"/>
              </a:rPr>
              <a:t>EMA</a:t>
            </a:r>
            <a:endParaRPr lang="ko-KR" altLang="en-US" sz="1300" b="1" dirty="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7" name="모서리가 둥근 직사각형 86">
            <a:extLst>
              <a:ext uri="{FF2B5EF4-FFF2-40B4-BE49-F238E27FC236}">
                <a16:creationId xmlns="" xmlns:a16="http://schemas.microsoft.com/office/drawing/2014/main" id="{807B8B0E-4CED-4DA9-ACB9-DE0790631A42}"/>
              </a:ext>
            </a:extLst>
          </p:cNvPr>
          <p:cNvSpPr/>
          <p:nvPr/>
        </p:nvSpPr>
        <p:spPr bwMode="auto">
          <a:xfrm>
            <a:off x="3218637" y="2492896"/>
            <a:ext cx="2710373" cy="785818"/>
          </a:xfrm>
          <a:prstGeom prst="roundRect">
            <a:avLst/>
          </a:prstGeom>
          <a:solidFill>
            <a:srgbClr val="FF0000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latin typeface="Times New Roman" pitchFamily="18" charset="0"/>
                <a:ea typeface="굴림" pitchFamily="50" charset="-127"/>
              </a:rPr>
              <a:t>UpdateReport</a:t>
            </a: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latin typeface="Times New Roman" pitchFamily="18" charset="0"/>
                <a:ea typeface="굴림" pitchFamily="50" charset="-127"/>
              </a:rPr>
              <a:t>Extended</a:t>
            </a: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latin typeface="Times New Roman" pitchFamily="18" charset="0"/>
                <a:ea typeface="굴림" pitchFamily="50" charset="-127"/>
              </a:rPr>
              <a:t>OpenADR</a:t>
            </a:r>
            <a:endParaRPr lang="ko-KR" altLang="en-US" sz="1500" dirty="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8" name="모서리가 둥근 직사각형 86">
            <a:extLst>
              <a:ext uri="{FF2B5EF4-FFF2-40B4-BE49-F238E27FC236}">
                <a16:creationId xmlns="" xmlns:a16="http://schemas.microsoft.com/office/drawing/2014/main" id="{AF3E729C-CCB0-482E-B943-FEB8392E1B96}"/>
              </a:ext>
            </a:extLst>
          </p:cNvPr>
          <p:cNvSpPr/>
          <p:nvPr/>
        </p:nvSpPr>
        <p:spPr bwMode="auto">
          <a:xfrm>
            <a:off x="5928096" y="1843539"/>
            <a:ext cx="2714032" cy="785818"/>
          </a:xfrm>
          <a:prstGeom prst="round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500" dirty="0">
                <a:latin typeface="Times New Roman" pitchFamily="18" charset="0"/>
                <a:ea typeface="굴림" pitchFamily="50" charset="-127"/>
              </a:rPr>
              <a:t>UpdateReport</a:t>
            </a:r>
            <a:endParaRPr lang="ko-KR" altLang="en-US" sz="1500" dirty="0"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632282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pPr lvl="0">
              <a:defRPr/>
            </a:pPr>
            <a:r>
              <a:rPr lang="en-US" altLang="ko-KR" sz="3200" b="1" dirty="0">
                <a:solidFill>
                  <a:schemeClr val="tx1"/>
                </a:solidFill>
              </a:rPr>
              <a:t>2.2 EMAP(MQTT, CoAP/JSON)</a:t>
            </a:r>
            <a:br>
              <a:rPr lang="en-US" altLang="ko-KR" sz="3200" b="1" dirty="0">
                <a:solidFill>
                  <a:schemeClr val="tx1"/>
                </a:solidFill>
              </a:rPr>
            </a:br>
            <a:r>
              <a:rPr lang="en-US" altLang="ko-KR" sz="3200" b="1" dirty="0">
                <a:solidFill>
                  <a:schemeClr val="tx1"/>
                </a:solidFill>
              </a:rPr>
              <a:t>Service : Update Report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 bwMode="auto">
          <a:xfrm rot="16200000" flipH="1">
            <a:off x="533401" y="4381094"/>
            <a:ext cx="5368779" cy="10909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/>
          <p:nvPr/>
        </p:nvCxnSpPr>
        <p:spPr bwMode="auto">
          <a:xfrm rot="5400000">
            <a:off x="3201003" y="4424241"/>
            <a:ext cx="5397629" cy="11887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직사각형 25"/>
          <p:cNvSpPr/>
          <p:nvPr/>
        </p:nvSpPr>
        <p:spPr bwMode="auto">
          <a:xfrm>
            <a:off x="5320307" y="1243665"/>
            <a:ext cx="1143008" cy="500066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00" b="1" dirty="0">
                <a:latin typeface="Times New Roman" pitchFamily="18" charset="0"/>
                <a:ea typeface="굴림" pitchFamily="50" charset="-127"/>
              </a:rPr>
              <a:t>Client </a:t>
            </a:r>
            <a:r>
              <a:rPr lang="ko-KR" altLang="en-US" sz="1300" b="1" dirty="0"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300" b="1" dirty="0">
                <a:latin typeface="Times New Roman" pitchFamily="18" charset="0"/>
                <a:ea typeface="굴림" pitchFamily="50" charset="-127"/>
              </a:rPr>
              <a:t>EMA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00" b="1" dirty="0">
                <a:latin typeface="Times New Roman" pitchFamily="18" charset="0"/>
                <a:ea typeface="굴림" pitchFamily="50" charset="-127"/>
              </a:rPr>
              <a:t>(Server EMA)</a:t>
            </a:r>
            <a:endParaRPr lang="ko-KR" altLang="en-US" sz="1300" b="1" dirty="0"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 bwMode="auto">
          <a:xfrm rot="10800000" flipV="1">
            <a:off x="3262881" y="2458111"/>
            <a:ext cx="2632363" cy="9237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직사각형 27"/>
          <p:cNvSpPr/>
          <p:nvPr/>
        </p:nvSpPr>
        <p:spPr>
          <a:xfrm>
            <a:off x="3853191" y="2204195"/>
            <a:ext cx="145174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ConnectRegistration</a:t>
            </a:r>
            <a:endParaRPr lang="ko-KR" altLang="en-US" sz="1050" dirty="0"/>
          </a:p>
        </p:txBody>
      </p:sp>
      <p:cxnSp>
        <p:nvCxnSpPr>
          <p:cNvPr id="31" name="직선 화살표 연결선 30"/>
          <p:cNvCxnSpPr/>
          <p:nvPr/>
        </p:nvCxnSpPr>
        <p:spPr bwMode="auto">
          <a:xfrm>
            <a:off x="3244405" y="2708920"/>
            <a:ext cx="2641600" cy="18476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직선 화살표 연결선 31"/>
          <p:cNvCxnSpPr/>
          <p:nvPr/>
        </p:nvCxnSpPr>
        <p:spPr bwMode="auto">
          <a:xfrm rot="10800000" flipV="1">
            <a:off x="3276741" y="3068960"/>
            <a:ext cx="2632363" cy="9237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직선 화살표 연결선 32"/>
          <p:cNvCxnSpPr/>
          <p:nvPr/>
        </p:nvCxnSpPr>
        <p:spPr bwMode="auto">
          <a:xfrm>
            <a:off x="3258265" y="3429000"/>
            <a:ext cx="2641600" cy="18476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직선 화살표 연결선 35"/>
          <p:cNvCxnSpPr/>
          <p:nvPr/>
        </p:nvCxnSpPr>
        <p:spPr bwMode="auto">
          <a:xfrm flipH="1" flipV="1">
            <a:off x="3197634" y="4467718"/>
            <a:ext cx="2708128" cy="1530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직선 화살표 연결선 36"/>
          <p:cNvCxnSpPr/>
          <p:nvPr/>
        </p:nvCxnSpPr>
        <p:spPr bwMode="auto">
          <a:xfrm>
            <a:off x="3239805" y="4077072"/>
            <a:ext cx="2641600" cy="18476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직사각형 37"/>
          <p:cNvSpPr/>
          <p:nvPr/>
        </p:nvSpPr>
        <p:spPr>
          <a:xfrm>
            <a:off x="3721384" y="2780928"/>
            <a:ext cx="1922154" cy="248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CreatePartyRegistration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3712135" y="3140968"/>
            <a:ext cx="157421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/>
              <a:t>CreatedPartyRegistration</a:t>
            </a:r>
          </a:p>
        </p:txBody>
      </p:sp>
      <p:cxnSp>
        <p:nvCxnSpPr>
          <p:cNvPr id="44" name="직선 화살표 연결선 43"/>
          <p:cNvCxnSpPr/>
          <p:nvPr/>
        </p:nvCxnSpPr>
        <p:spPr bwMode="auto">
          <a:xfrm flipH="1" flipV="1">
            <a:off x="3231837" y="3789040"/>
            <a:ext cx="2644347" cy="10316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직선 화살표 연결선 44"/>
          <p:cNvCxnSpPr/>
          <p:nvPr/>
        </p:nvCxnSpPr>
        <p:spPr bwMode="auto">
          <a:xfrm>
            <a:off x="3244381" y="5123803"/>
            <a:ext cx="2641600" cy="18476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직선 화살표 연결선 45"/>
          <p:cNvCxnSpPr/>
          <p:nvPr/>
        </p:nvCxnSpPr>
        <p:spPr bwMode="auto">
          <a:xfrm flipH="1" flipV="1">
            <a:off x="3267520" y="5373216"/>
            <a:ext cx="2608664" cy="1160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0" name="직사각형 69"/>
          <p:cNvSpPr/>
          <p:nvPr/>
        </p:nvSpPr>
        <p:spPr>
          <a:xfrm>
            <a:off x="3581676" y="2492896"/>
            <a:ext cx="19670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/>
              <a:t>ConnectedPartyRegistration</a:t>
            </a:r>
          </a:p>
        </p:txBody>
      </p:sp>
      <p:cxnSp>
        <p:nvCxnSpPr>
          <p:cNvPr id="47" name="직선 연결선 46"/>
          <p:cNvCxnSpPr>
            <a:stCxn id="138" idx="2"/>
          </p:cNvCxnSpPr>
          <p:nvPr/>
        </p:nvCxnSpPr>
        <p:spPr bwMode="auto">
          <a:xfrm rot="16200000" flipH="1">
            <a:off x="-2220708" y="4442701"/>
            <a:ext cx="5443322" cy="1839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직선 화살표 연결선 62"/>
          <p:cNvCxnSpPr/>
          <p:nvPr/>
        </p:nvCxnSpPr>
        <p:spPr bwMode="auto">
          <a:xfrm rot="10800000" flipV="1">
            <a:off x="580954" y="2529660"/>
            <a:ext cx="2632363" cy="9237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직선 화살표 연결선 64"/>
          <p:cNvCxnSpPr/>
          <p:nvPr/>
        </p:nvCxnSpPr>
        <p:spPr bwMode="auto">
          <a:xfrm>
            <a:off x="563518" y="2817834"/>
            <a:ext cx="2641600" cy="18476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직선 화살표 연결선 65"/>
          <p:cNvCxnSpPr/>
          <p:nvPr/>
        </p:nvCxnSpPr>
        <p:spPr bwMode="auto">
          <a:xfrm rot="10800000" flipV="1">
            <a:off x="594814" y="3208512"/>
            <a:ext cx="2632363" cy="9237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직선 화살표 연결선 66"/>
          <p:cNvCxnSpPr/>
          <p:nvPr/>
        </p:nvCxnSpPr>
        <p:spPr bwMode="auto">
          <a:xfrm>
            <a:off x="576338" y="3550265"/>
            <a:ext cx="2641600" cy="18476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직선 화살표 연결선 67"/>
          <p:cNvCxnSpPr/>
          <p:nvPr/>
        </p:nvCxnSpPr>
        <p:spPr bwMode="auto">
          <a:xfrm rot="10800000" flipV="1">
            <a:off x="581755" y="3998295"/>
            <a:ext cx="2632363" cy="9237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직선 화살표 연결선 70"/>
          <p:cNvCxnSpPr/>
          <p:nvPr/>
        </p:nvCxnSpPr>
        <p:spPr bwMode="auto">
          <a:xfrm>
            <a:off x="562490" y="4284533"/>
            <a:ext cx="2641600" cy="18476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2" name="직선 화살표 연결선 71"/>
          <p:cNvCxnSpPr/>
          <p:nvPr/>
        </p:nvCxnSpPr>
        <p:spPr bwMode="auto">
          <a:xfrm rot="10800000" flipV="1">
            <a:off x="567115" y="4821613"/>
            <a:ext cx="2632363" cy="9237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직선 화살표 연결선 72"/>
          <p:cNvCxnSpPr/>
          <p:nvPr/>
        </p:nvCxnSpPr>
        <p:spPr bwMode="auto">
          <a:xfrm>
            <a:off x="557878" y="5101925"/>
            <a:ext cx="2641600" cy="18476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직선 화살표 연결선 79"/>
          <p:cNvCxnSpPr/>
          <p:nvPr/>
        </p:nvCxnSpPr>
        <p:spPr bwMode="auto">
          <a:xfrm rot="10800000" flipV="1">
            <a:off x="549909" y="5439862"/>
            <a:ext cx="2632363" cy="9237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직선 화살표 연결선 80"/>
          <p:cNvCxnSpPr/>
          <p:nvPr/>
        </p:nvCxnSpPr>
        <p:spPr bwMode="auto">
          <a:xfrm>
            <a:off x="562496" y="5799270"/>
            <a:ext cx="2641600" cy="18476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2" name="직선 화살표 연결선 81"/>
          <p:cNvCxnSpPr/>
          <p:nvPr/>
        </p:nvCxnSpPr>
        <p:spPr bwMode="auto">
          <a:xfrm rot="10800000" flipV="1">
            <a:off x="585591" y="6108680"/>
            <a:ext cx="2632363" cy="9237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직선 화살표 연결선 82"/>
          <p:cNvCxnSpPr/>
          <p:nvPr/>
        </p:nvCxnSpPr>
        <p:spPr bwMode="auto">
          <a:xfrm>
            <a:off x="567115" y="6450433"/>
            <a:ext cx="2641600" cy="18476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5" name="직선 화살표 연결선 124"/>
          <p:cNvCxnSpPr/>
          <p:nvPr/>
        </p:nvCxnSpPr>
        <p:spPr bwMode="auto">
          <a:xfrm>
            <a:off x="3234584" y="5661248"/>
            <a:ext cx="2641600" cy="18476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6" name="TextBox 125"/>
          <p:cNvSpPr txBox="1"/>
          <p:nvPr/>
        </p:nvSpPr>
        <p:spPr>
          <a:xfrm>
            <a:off x="677898" y="2983046"/>
            <a:ext cx="24128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err="1"/>
              <a:t>EiRegisterParty</a:t>
            </a:r>
            <a:r>
              <a:rPr lang="en-US" altLang="ko-KR" sz="1050" dirty="0"/>
              <a:t>(</a:t>
            </a:r>
            <a:r>
              <a:rPr lang="en-US" altLang="ko-KR" sz="1050" dirty="0" err="1"/>
              <a:t>CreatePartyRegistration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27" name="TextBox 126"/>
          <p:cNvSpPr txBox="1"/>
          <p:nvPr/>
        </p:nvSpPr>
        <p:spPr>
          <a:xfrm>
            <a:off x="671620" y="3334224"/>
            <a:ext cx="24320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HTTP 200 OK(</a:t>
            </a:r>
            <a:r>
              <a:rPr lang="en-US" altLang="ko-KR" sz="1050" dirty="0" err="1"/>
              <a:t>CreatedPartyRegistration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28" name="TextBox 127"/>
          <p:cNvSpPr txBox="1"/>
          <p:nvPr/>
        </p:nvSpPr>
        <p:spPr>
          <a:xfrm>
            <a:off x="1203487" y="3804747"/>
            <a:ext cx="15712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err="1"/>
              <a:t>EiReport</a:t>
            </a:r>
            <a:r>
              <a:rPr lang="en-US" altLang="ko-KR" sz="1050" dirty="0"/>
              <a:t>(</a:t>
            </a:r>
            <a:r>
              <a:rPr lang="en-US" altLang="ko-KR" sz="1050" dirty="0" err="1"/>
              <a:t>RegisterReport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29" name="TextBox 128"/>
          <p:cNvSpPr txBox="1"/>
          <p:nvPr/>
        </p:nvSpPr>
        <p:spPr>
          <a:xfrm>
            <a:off x="947070" y="4052300"/>
            <a:ext cx="20152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HTTP 200 OK(</a:t>
            </a:r>
            <a:r>
              <a:rPr lang="en-US" altLang="ko-KR" sz="1050" dirty="0" err="1"/>
              <a:t>RegisteredReport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30" name="TextBox 129"/>
          <p:cNvSpPr txBox="1"/>
          <p:nvPr/>
        </p:nvSpPr>
        <p:spPr>
          <a:xfrm>
            <a:off x="1556330" y="4615244"/>
            <a:ext cx="6703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OadrPoll</a:t>
            </a:r>
            <a:endParaRPr lang="ko-KR" altLang="en-US" sz="1050" dirty="0"/>
          </a:p>
        </p:txBody>
      </p:sp>
      <p:sp>
        <p:nvSpPr>
          <p:cNvPr id="131" name="TextBox 130"/>
          <p:cNvSpPr txBox="1"/>
          <p:nvPr/>
        </p:nvSpPr>
        <p:spPr>
          <a:xfrm>
            <a:off x="995422" y="4885745"/>
            <a:ext cx="18886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HTTP 200 OK(</a:t>
            </a:r>
            <a:r>
              <a:rPr lang="en-US" altLang="ko-KR" sz="1050" dirty="0" err="1"/>
              <a:t>RegisterReport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32" name="TextBox 131"/>
          <p:cNvSpPr txBox="1"/>
          <p:nvPr/>
        </p:nvSpPr>
        <p:spPr>
          <a:xfrm>
            <a:off x="1159862" y="5194507"/>
            <a:ext cx="16979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err="1"/>
              <a:t>EiReport</a:t>
            </a:r>
            <a:r>
              <a:rPr lang="en-US" altLang="ko-KR" sz="1050" dirty="0"/>
              <a:t>(</a:t>
            </a:r>
            <a:r>
              <a:rPr lang="en-US" altLang="ko-KR" sz="1050" dirty="0" err="1"/>
              <a:t>RegisteredReport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33" name="TextBox 132"/>
          <p:cNvSpPr txBox="1"/>
          <p:nvPr/>
        </p:nvSpPr>
        <p:spPr>
          <a:xfrm>
            <a:off x="1048863" y="5588567"/>
            <a:ext cx="18309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HTTP 200 OK(</a:t>
            </a:r>
            <a:r>
              <a:rPr lang="en-US" altLang="ko-KR" sz="1050" dirty="0" err="1"/>
              <a:t>oadrResponse</a:t>
            </a:r>
            <a:r>
              <a:rPr lang="en-US" altLang="ko-KR" sz="1050" dirty="0"/>
              <a:t>)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243190" y="5864001"/>
            <a:ext cx="14510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err="1"/>
              <a:t>EiEvent</a:t>
            </a:r>
            <a:r>
              <a:rPr lang="en-US" altLang="ko-KR" sz="1050" dirty="0"/>
              <a:t>(</a:t>
            </a:r>
            <a:r>
              <a:rPr lang="en-US" altLang="ko-KR" sz="1050" dirty="0" err="1"/>
              <a:t>RequestEvent</a:t>
            </a:r>
            <a:r>
              <a:rPr lang="en-US" altLang="ko-KR" sz="1050" dirty="0"/>
              <a:t>)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91154" y="6207451"/>
            <a:ext cx="18309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HTTP 200 OK(</a:t>
            </a:r>
            <a:r>
              <a:rPr lang="en-US" altLang="ko-KR" sz="1050" dirty="0" err="1"/>
              <a:t>oadrResponse</a:t>
            </a:r>
            <a:r>
              <a:rPr lang="en-US" altLang="ko-KR" sz="1050" dirty="0"/>
              <a:t>)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815784" y="2293634"/>
            <a:ext cx="21162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err="1"/>
              <a:t>EiRegisterParty</a:t>
            </a:r>
            <a:r>
              <a:rPr lang="en-US" altLang="ko-KR" sz="1050" dirty="0"/>
              <a:t>(</a:t>
            </a:r>
            <a:r>
              <a:rPr lang="en-US" altLang="ko-KR" sz="1050" dirty="0" err="1"/>
              <a:t>QueryRegistration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37" name="TextBox 136"/>
          <p:cNvSpPr txBox="1"/>
          <p:nvPr/>
        </p:nvSpPr>
        <p:spPr>
          <a:xfrm>
            <a:off x="693394" y="2601270"/>
            <a:ext cx="24320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HTTP 200 OK(</a:t>
            </a:r>
            <a:r>
              <a:rPr lang="en-US" altLang="ko-KR" sz="1050" dirty="0" err="1"/>
              <a:t>CreatedPartyRegistration</a:t>
            </a:r>
            <a:r>
              <a:rPr lang="en-US" altLang="ko-KR" sz="1050" dirty="0"/>
              <a:t>)</a:t>
            </a:r>
            <a:endParaRPr lang="ko-KR" altLang="en-US" sz="1050" dirty="0"/>
          </a:p>
        </p:txBody>
      </p:sp>
      <p:sp>
        <p:nvSpPr>
          <p:cNvPr id="138" name="직사각형 137"/>
          <p:cNvSpPr/>
          <p:nvPr/>
        </p:nvSpPr>
        <p:spPr bwMode="auto">
          <a:xfrm>
            <a:off x="-71470" y="1221894"/>
            <a:ext cx="1143008" cy="500066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b="1" dirty="0">
                <a:latin typeface="Times New Roman" pitchFamily="18" charset="0"/>
                <a:ea typeface="굴림" pitchFamily="50" charset="-127"/>
              </a:rPr>
              <a:t>VTN</a:t>
            </a:r>
            <a:endParaRPr kumimoji="0" lang="ko-KR" altLang="en-US" sz="1300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2677102" y="1243665"/>
            <a:ext cx="1143008" cy="500066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3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굴림" pitchFamily="50" charset="-127"/>
              </a:rPr>
              <a:t>VEN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3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굴림" pitchFamily="50" charset="-127"/>
              </a:rPr>
              <a:t>Server EMA</a:t>
            </a:r>
            <a:endParaRPr kumimoji="0" lang="ko-KR" altLang="en-US" sz="1300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43" name="직선 연결선 142"/>
          <p:cNvCxnSpPr/>
          <p:nvPr/>
        </p:nvCxnSpPr>
        <p:spPr bwMode="auto">
          <a:xfrm rot="5400000">
            <a:off x="5828120" y="4279092"/>
            <a:ext cx="5658885" cy="11900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4" name="직사각형 143"/>
          <p:cNvSpPr/>
          <p:nvPr/>
        </p:nvSpPr>
        <p:spPr bwMode="auto">
          <a:xfrm>
            <a:off x="8034517" y="1214636"/>
            <a:ext cx="1255723" cy="500066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00" b="1" dirty="0">
                <a:latin typeface="Times New Roman" pitchFamily="18" charset="0"/>
                <a:ea typeface="굴림" pitchFamily="50" charset="-127"/>
              </a:rPr>
              <a:t>Device</a:t>
            </a:r>
            <a:endParaRPr lang="ko-KR" altLang="en-US" sz="1300" b="1" dirty="0"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48" name="직선 화살표 연결선 147"/>
          <p:cNvCxnSpPr/>
          <p:nvPr/>
        </p:nvCxnSpPr>
        <p:spPr bwMode="auto">
          <a:xfrm flipH="1">
            <a:off x="5898508" y="3488268"/>
            <a:ext cx="275310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9" name="직선 화살표 연결선 148"/>
          <p:cNvCxnSpPr/>
          <p:nvPr/>
        </p:nvCxnSpPr>
        <p:spPr bwMode="auto">
          <a:xfrm>
            <a:off x="5905762" y="3764517"/>
            <a:ext cx="277069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2" name="직선 화살표 연결선 151"/>
          <p:cNvCxnSpPr/>
          <p:nvPr/>
        </p:nvCxnSpPr>
        <p:spPr bwMode="auto">
          <a:xfrm rot="10800000" flipV="1">
            <a:off x="5972530" y="5155729"/>
            <a:ext cx="2632363" cy="9237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3" name="직선 화살표 연결선 152"/>
          <p:cNvCxnSpPr/>
          <p:nvPr/>
        </p:nvCxnSpPr>
        <p:spPr bwMode="auto">
          <a:xfrm>
            <a:off x="5954054" y="5497482"/>
            <a:ext cx="2641600" cy="18476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0" name="직선 화살표 연결선 159"/>
          <p:cNvCxnSpPr/>
          <p:nvPr/>
        </p:nvCxnSpPr>
        <p:spPr bwMode="auto">
          <a:xfrm rot="10800000" flipV="1">
            <a:off x="5946085" y="5835419"/>
            <a:ext cx="2632363" cy="9237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1" name="직선 화살표 연결선 160"/>
          <p:cNvCxnSpPr/>
          <p:nvPr/>
        </p:nvCxnSpPr>
        <p:spPr bwMode="auto">
          <a:xfrm>
            <a:off x="5958672" y="6194827"/>
            <a:ext cx="2641600" cy="18476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2" name="직선 화살표 연결선 161"/>
          <p:cNvCxnSpPr/>
          <p:nvPr/>
        </p:nvCxnSpPr>
        <p:spPr bwMode="auto">
          <a:xfrm rot="10800000" flipV="1">
            <a:off x="5981767" y="6504237"/>
            <a:ext cx="2632363" cy="9237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3" name="직선 화살표 연결선 162"/>
          <p:cNvCxnSpPr/>
          <p:nvPr/>
        </p:nvCxnSpPr>
        <p:spPr bwMode="auto">
          <a:xfrm>
            <a:off x="5963291" y="6845990"/>
            <a:ext cx="2641600" cy="18476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2" name="TextBox 181"/>
          <p:cNvSpPr txBox="1"/>
          <p:nvPr/>
        </p:nvSpPr>
        <p:spPr>
          <a:xfrm>
            <a:off x="1336418" y="1311151"/>
            <a:ext cx="1785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156FF"/>
                </a:solidFill>
              </a:rPr>
              <a:t>OpenADR</a:t>
            </a:r>
          </a:p>
          <a:p>
            <a:r>
              <a:rPr lang="en-US" altLang="ko-KR" sz="1200" dirty="0">
                <a:solidFill>
                  <a:srgbClr val="0156FF"/>
                </a:solidFill>
              </a:rPr>
              <a:t>HTTP/XML</a:t>
            </a:r>
          </a:p>
          <a:p>
            <a:r>
              <a:rPr lang="en-US" altLang="ko-KR" sz="1200" dirty="0">
                <a:solidFill>
                  <a:srgbClr val="0156FF"/>
                </a:solidFill>
              </a:rPr>
              <a:t>MQTT/JSON</a:t>
            </a:r>
          </a:p>
          <a:p>
            <a:r>
              <a:rPr lang="en-US" altLang="ko-KR" sz="1200" dirty="0" err="1">
                <a:solidFill>
                  <a:srgbClr val="0156FF"/>
                </a:solidFill>
              </a:rPr>
              <a:t>CoAP</a:t>
            </a:r>
            <a:r>
              <a:rPr lang="en-US" altLang="ko-KR" sz="1200" dirty="0">
                <a:solidFill>
                  <a:srgbClr val="0156FF"/>
                </a:solidFill>
              </a:rPr>
              <a:t>/JSON</a:t>
            </a:r>
            <a:endParaRPr lang="ko-KR" altLang="en-US" sz="1200" dirty="0">
              <a:solidFill>
                <a:srgbClr val="0156FF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4072362" y="1311151"/>
            <a:ext cx="1785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156FF"/>
                </a:solidFill>
              </a:rPr>
              <a:t>EMAI Protocol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706705" y="1311151"/>
            <a:ext cx="17852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156FF"/>
                </a:solidFill>
              </a:rPr>
              <a:t>GCON Protocol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6712649" y="4118883"/>
            <a:ext cx="10166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RegisterReport</a:t>
            </a:r>
            <a:endParaRPr lang="ko-KR" altLang="en-US" sz="1000" dirty="0"/>
          </a:p>
        </p:txBody>
      </p:sp>
      <p:sp>
        <p:nvSpPr>
          <p:cNvPr id="95" name="직사각형 94"/>
          <p:cNvSpPr/>
          <p:nvPr/>
        </p:nvSpPr>
        <p:spPr>
          <a:xfrm>
            <a:off x="6637004" y="4406915"/>
            <a:ext cx="11496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RegisteredReport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4283968" y="4262899"/>
            <a:ext cx="3946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Poll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4002079" y="3573016"/>
            <a:ext cx="10166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RegisterReport</a:t>
            </a:r>
            <a:endParaRPr lang="ko-KR" altLang="en-US" sz="1000" dirty="0"/>
          </a:p>
        </p:txBody>
      </p:sp>
      <p:sp>
        <p:nvSpPr>
          <p:cNvPr id="98" name="직사각형 97"/>
          <p:cNvSpPr/>
          <p:nvPr/>
        </p:nvSpPr>
        <p:spPr>
          <a:xfrm>
            <a:off x="3947134" y="3861048"/>
            <a:ext cx="11496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RegisteredReport</a:t>
            </a:r>
            <a:endParaRPr lang="ko-KR" altLang="en-US" sz="1000" dirty="0"/>
          </a:p>
        </p:txBody>
      </p:sp>
      <p:sp>
        <p:nvSpPr>
          <p:cNvPr id="99" name="직사각형 98"/>
          <p:cNvSpPr/>
          <p:nvPr/>
        </p:nvSpPr>
        <p:spPr>
          <a:xfrm>
            <a:off x="4161448" y="4910971"/>
            <a:ext cx="7088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Response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4090010" y="5157192"/>
            <a:ext cx="9444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RequestEvent</a:t>
            </a:r>
            <a:endParaRPr lang="ko-KR" altLang="en-US" sz="1000" dirty="0"/>
          </a:p>
        </p:txBody>
      </p:sp>
      <p:sp>
        <p:nvSpPr>
          <p:cNvPr id="101" name="직사각형 100"/>
          <p:cNvSpPr/>
          <p:nvPr/>
        </p:nvSpPr>
        <p:spPr>
          <a:xfrm>
            <a:off x="4067944" y="5373216"/>
            <a:ext cx="10534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DistributeEvent</a:t>
            </a:r>
            <a:endParaRPr lang="ko-KR" altLang="en-US" sz="1000" dirty="0"/>
          </a:p>
        </p:txBody>
      </p:sp>
      <p:sp>
        <p:nvSpPr>
          <p:cNvPr id="106" name="직사각형 105"/>
          <p:cNvSpPr/>
          <p:nvPr/>
        </p:nvSpPr>
        <p:spPr>
          <a:xfrm>
            <a:off x="7034860" y="4929198"/>
            <a:ext cx="3946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Poll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6770085" y="5261706"/>
            <a:ext cx="10166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RegisterReport</a:t>
            </a:r>
            <a:endParaRPr lang="ko-KR" altLang="en-US" sz="1000" dirty="0"/>
          </a:p>
        </p:txBody>
      </p:sp>
      <p:sp>
        <p:nvSpPr>
          <p:cNvPr id="108" name="직사각형 107"/>
          <p:cNvSpPr/>
          <p:nvPr/>
        </p:nvSpPr>
        <p:spPr>
          <a:xfrm>
            <a:off x="6715140" y="5594216"/>
            <a:ext cx="11496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RegisteredReport</a:t>
            </a:r>
            <a:endParaRPr lang="ko-KR" altLang="en-US" sz="1000" dirty="0"/>
          </a:p>
        </p:txBody>
      </p:sp>
      <p:sp>
        <p:nvSpPr>
          <p:cNvPr id="109" name="직사각형 108"/>
          <p:cNvSpPr/>
          <p:nvPr/>
        </p:nvSpPr>
        <p:spPr>
          <a:xfrm>
            <a:off x="6929454" y="5945195"/>
            <a:ext cx="7088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Response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6858016" y="6286943"/>
            <a:ext cx="9444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RequestEvent</a:t>
            </a:r>
            <a:endParaRPr lang="ko-KR" altLang="en-US" sz="1000" dirty="0"/>
          </a:p>
        </p:txBody>
      </p:sp>
      <p:sp>
        <p:nvSpPr>
          <p:cNvPr id="111" name="직사각형 110"/>
          <p:cNvSpPr/>
          <p:nvPr/>
        </p:nvSpPr>
        <p:spPr>
          <a:xfrm>
            <a:off x="6858016" y="6573269"/>
            <a:ext cx="11079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/>
              <a:t>DistributeEvents</a:t>
            </a:r>
            <a:endParaRPr lang="ko-KR" altLang="en-US" sz="1000" dirty="0"/>
          </a:p>
        </p:txBody>
      </p:sp>
      <p:grpSp>
        <p:nvGrpSpPr>
          <p:cNvPr id="2" name="그룹 1"/>
          <p:cNvGrpSpPr/>
          <p:nvPr/>
        </p:nvGrpSpPr>
        <p:grpSpPr>
          <a:xfrm>
            <a:off x="3212582" y="5712036"/>
            <a:ext cx="2636430" cy="934049"/>
            <a:chOff x="3221189" y="3764517"/>
            <a:chExt cx="2636430" cy="934049"/>
          </a:xfrm>
        </p:grpSpPr>
        <p:cxnSp>
          <p:nvCxnSpPr>
            <p:cNvPr id="34" name="직선 화살표 연결선 33"/>
            <p:cNvCxnSpPr/>
            <p:nvPr/>
          </p:nvCxnSpPr>
          <p:spPr bwMode="auto">
            <a:xfrm flipH="1">
              <a:off x="3221189" y="4123554"/>
              <a:ext cx="261665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직선 화살표 연결선 34"/>
            <p:cNvCxnSpPr/>
            <p:nvPr/>
          </p:nvCxnSpPr>
          <p:spPr bwMode="auto">
            <a:xfrm>
              <a:off x="3244405" y="4347574"/>
              <a:ext cx="2593442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0" name="직사각형 39"/>
            <p:cNvSpPr/>
            <p:nvPr/>
          </p:nvSpPr>
          <p:spPr>
            <a:xfrm>
              <a:off x="4056080" y="3881228"/>
              <a:ext cx="95410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UpdateReport</a:t>
              </a:r>
              <a:endParaRPr lang="ko-KR" altLang="en-US" sz="1000" dirty="0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995936" y="4094032"/>
              <a:ext cx="10246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UpdatedReport</a:t>
              </a:r>
            </a:p>
          </p:txBody>
        </p:sp>
        <p:sp>
          <p:nvSpPr>
            <p:cNvPr id="3" name="직사각형 2"/>
            <p:cNvSpPr/>
            <p:nvPr/>
          </p:nvSpPr>
          <p:spPr bwMode="auto">
            <a:xfrm>
              <a:off x="3227177" y="3764517"/>
              <a:ext cx="2630442" cy="934049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  <p:cxnSp>
        <p:nvCxnSpPr>
          <p:cNvPr id="91" name="직선 화살표 연결선 90"/>
          <p:cNvCxnSpPr/>
          <p:nvPr/>
        </p:nvCxnSpPr>
        <p:spPr bwMode="auto">
          <a:xfrm flipH="1">
            <a:off x="5898508" y="4365104"/>
            <a:ext cx="275310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직선 화살표 연결선 91"/>
          <p:cNvCxnSpPr/>
          <p:nvPr/>
        </p:nvCxnSpPr>
        <p:spPr bwMode="auto">
          <a:xfrm>
            <a:off x="5905762" y="4641353"/>
            <a:ext cx="277069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직선 화살표 연결선 84"/>
          <p:cNvCxnSpPr/>
          <p:nvPr/>
        </p:nvCxnSpPr>
        <p:spPr bwMode="auto">
          <a:xfrm>
            <a:off x="3251200" y="4659639"/>
            <a:ext cx="2641600" cy="18476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6" name="직사각형 85"/>
          <p:cNvSpPr/>
          <p:nvPr/>
        </p:nvSpPr>
        <p:spPr>
          <a:xfrm>
            <a:off x="4020312" y="4441675"/>
            <a:ext cx="10166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RegisterReport</a:t>
            </a:r>
            <a:endParaRPr lang="ko-KR" altLang="en-US" sz="1000" dirty="0"/>
          </a:p>
        </p:txBody>
      </p:sp>
      <p:cxnSp>
        <p:nvCxnSpPr>
          <p:cNvPr id="87" name="직선 화살표 연결선 86"/>
          <p:cNvCxnSpPr/>
          <p:nvPr/>
        </p:nvCxnSpPr>
        <p:spPr bwMode="auto">
          <a:xfrm flipH="1" flipV="1">
            <a:off x="3201235" y="4914951"/>
            <a:ext cx="2644347" cy="10316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직사각형 87"/>
          <p:cNvSpPr/>
          <p:nvPr/>
        </p:nvSpPr>
        <p:spPr>
          <a:xfrm>
            <a:off x="3959577" y="4703586"/>
            <a:ext cx="11496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RegisteredReport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5153909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3F5CC-B8E9-482F-A016-6EE14B7359EE}" type="slidenum">
              <a:rPr lang="ko-KR" altLang="en-US" smtClean="0"/>
              <a:pPr/>
              <a:t>123</a:t>
            </a:fld>
            <a:endParaRPr lang="ko-KR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00008" y="2564904"/>
            <a:ext cx="874398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200" b="1" kern="0" dirty="0">
                <a:ea typeface="굴림" pitchFamily="50" charset="-127"/>
              </a:rPr>
              <a:t>EMAP</a:t>
            </a:r>
            <a:endParaRPr lang="en-US" altLang="ko-KR" sz="3200" b="1" kern="0" dirty="0"/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200" b="1" kern="0" dirty="0"/>
              <a:t>(2) </a:t>
            </a:r>
            <a:r>
              <a:rPr lang="en-US" altLang="ko-KR" sz="3200" b="1" dirty="0">
                <a:solidFill>
                  <a:schemeClr val="tx2"/>
                </a:solidFill>
              </a:rPr>
              <a:t>UpdateReport</a:t>
            </a: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200" b="1" kern="0" dirty="0">
              <a:solidFill>
                <a:schemeClr val="tx2"/>
              </a:solidFill>
            </a:endParaRPr>
          </a:p>
          <a:p>
            <a:pPr marL="2743200" lvl="5" indent="-4572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2400" b="1" kern="0" dirty="0">
                <a:solidFill>
                  <a:schemeClr val="accent2"/>
                </a:solidFill>
              </a:rPr>
              <a:t>CoAP / JSON</a:t>
            </a:r>
          </a:p>
          <a:p>
            <a:pPr marL="2743200" lvl="5" indent="-4572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2400" b="1" kern="0" dirty="0"/>
              <a:t>MQTT / JSON</a:t>
            </a:r>
          </a:p>
        </p:txBody>
      </p:sp>
    </p:spTree>
    <p:extLst>
      <p:ext uri="{BB962C8B-B14F-4D97-AF65-F5344CB8AC3E}">
        <p14:creationId xmlns:p14="http://schemas.microsoft.com/office/powerpoint/2010/main" val="417083451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2"/>
          <p:cNvSpPr>
            <a:spLocks noGrp="1"/>
          </p:cNvSpPr>
          <p:nvPr>
            <p:ph type="title"/>
          </p:nvPr>
        </p:nvSpPr>
        <p:spPr>
          <a:xfrm>
            <a:off x="28604" y="233346"/>
            <a:ext cx="8686800" cy="838200"/>
          </a:xfrm>
          <a:noFill/>
        </p:spPr>
        <p:txBody>
          <a:bodyPr/>
          <a:lstStyle/>
          <a:p>
            <a:pPr lvl="0">
              <a:defRPr/>
            </a:pPr>
            <a:r>
              <a:rPr lang="en-US" altLang="ko-KR" sz="3200" b="1" dirty="0">
                <a:solidFill>
                  <a:schemeClr val="tx1"/>
                </a:solidFill>
              </a:rPr>
              <a:t>2.2 EMAP(</a:t>
            </a:r>
            <a:r>
              <a:rPr lang="en-US" altLang="ko-KR" sz="3200" b="1" dirty="0">
                <a:solidFill>
                  <a:schemeClr val="accent2"/>
                </a:solidFill>
              </a:rPr>
              <a:t>CoAP/JSON</a:t>
            </a:r>
            <a:r>
              <a:rPr lang="en-US" altLang="ko-KR" sz="3200" b="1" dirty="0">
                <a:solidFill>
                  <a:schemeClr val="tx1"/>
                </a:solidFill>
              </a:rPr>
              <a:t>)</a:t>
            </a:r>
            <a:br>
              <a:rPr lang="en-US" altLang="ko-KR" sz="3200" b="1" dirty="0">
                <a:solidFill>
                  <a:schemeClr val="tx1"/>
                </a:solidFill>
              </a:rPr>
            </a:br>
            <a:r>
              <a:rPr lang="en-US" altLang="ko-KR" sz="3200" b="1" dirty="0">
                <a:solidFill>
                  <a:schemeClr val="tx1"/>
                </a:solidFill>
              </a:rPr>
              <a:t>Service : Update Report</a:t>
            </a:r>
            <a:endParaRPr lang="en-US" altLang="zh-CN" sz="3200" b="1" dirty="0"/>
          </a:p>
        </p:txBody>
      </p:sp>
      <p:sp>
        <p:nvSpPr>
          <p:cNvPr id="161" name="직사각형 160"/>
          <p:cNvSpPr/>
          <p:nvPr/>
        </p:nvSpPr>
        <p:spPr>
          <a:xfrm>
            <a:off x="611561" y="1484784"/>
            <a:ext cx="1512707" cy="593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EMA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6947725" y="1484784"/>
            <a:ext cx="1512707" cy="593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EMA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0" name="직선 연결선 189"/>
          <p:cNvCxnSpPr/>
          <p:nvPr/>
        </p:nvCxnSpPr>
        <p:spPr>
          <a:xfrm flipH="1">
            <a:off x="7704078" y="2078530"/>
            <a:ext cx="3" cy="4779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/>
          <p:nvPr/>
        </p:nvCxnSpPr>
        <p:spPr>
          <a:xfrm>
            <a:off x="1367910" y="3573016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/>
          <p:nvPr/>
        </p:nvCxnSpPr>
        <p:spPr>
          <a:xfrm>
            <a:off x="1331640" y="4725144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2395923" y="2996951"/>
            <a:ext cx="409759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	: /EMAP/SEMA/1.0b/UpdateReport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UpdateReport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2395923" y="4140369"/>
            <a:ext cx="2559611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	: 2.05 Content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</a:t>
            </a:r>
            <a:r>
              <a:rPr lang="en-US" altLang="ko-KR" sz="1600" dirty="0"/>
              <a:t>UpdatedReport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1331640" y="2060848"/>
            <a:ext cx="3" cy="4779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45391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pPr lvl="0">
              <a:defRPr/>
            </a:pPr>
            <a:r>
              <a:rPr lang="en-US" altLang="ko-KR" sz="3200" b="1" dirty="0">
                <a:solidFill>
                  <a:schemeClr val="tx1"/>
                </a:solidFill>
              </a:rPr>
              <a:t>2. Smart Home Energy Framework : </a:t>
            </a:r>
            <a:br>
              <a:rPr lang="en-US" altLang="ko-KR" sz="32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2.2 </a:t>
            </a:r>
            <a:r>
              <a:rPr lang="en-US" altLang="ko-KR" sz="2000" b="1" dirty="0">
                <a:solidFill>
                  <a:srgbClr val="FF0000"/>
                </a:solidFill>
              </a:rPr>
              <a:t>EMAP</a:t>
            </a:r>
            <a:r>
              <a:rPr lang="en-US" altLang="ko-KR" sz="2000" b="1" dirty="0">
                <a:solidFill>
                  <a:schemeClr val="tx1"/>
                </a:solidFill>
              </a:rPr>
              <a:t>(MQTT/JSON, CoAP/JSON) : </a:t>
            </a:r>
            <a:r>
              <a:rPr lang="en-US" altLang="ko-KR" sz="2000" b="1" dirty="0">
                <a:solidFill>
                  <a:srgbClr val="FF0000"/>
                </a:solidFill>
              </a:rPr>
              <a:t>UpdateReport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293293"/>
            <a:ext cx="1539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(1) UpdateReport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2343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457200" y="1572724"/>
          <a:ext cx="8065220" cy="634141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92250">
                  <a:extLst>
                    <a:ext uri="{9D8B030D-6E8A-4147-A177-3AD203B41FA5}">
                      <a16:colId xmlns="" xmlns:a16="http://schemas.microsoft.com/office/drawing/2014/main" val="2930293275"/>
                    </a:ext>
                  </a:extLst>
                </a:gridCol>
                <a:gridCol w="1262382">
                  <a:extLst>
                    <a:ext uri="{9D8B030D-6E8A-4147-A177-3AD203B41FA5}">
                      <a16:colId xmlns="" xmlns:a16="http://schemas.microsoft.com/office/drawing/2014/main" val="2591518600"/>
                    </a:ext>
                  </a:extLst>
                </a:gridCol>
                <a:gridCol w="1402647">
                  <a:extLst>
                    <a:ext uri="{9D8B030D-6E8A-4147-A177-3AD203B41FA5}">
                      <a16:colId xmlns="" xmlns:a16="http://schemas.microsoft.com/office/drawing/2014/main" val="773426876"/>
                    </a:ext>
                  </a:extLst>
                </a:gridCol>
                <a:gridCol w="1402647">
                  <a:extLst>
                    <a:ext uri="{9D8B030D-6E8A-4147-A177-3AD203B41FA5}">
                      <a16:colId xmlns="" xmlns:a16="http://schemas.microsoft.com/office/drawing/2014/main" val="1941103093"/>
                    </a:ext>
                  </a:extLst>
                </a:gridCol>
                <a:gridCol w="1591178">
                  <a:extLst>
                    <a:ext uri="{9D8B030D-6E8A-4147-A177-3AD203B41FA5}">
                      <a16:colId xmlns="" xmlns:a16="http://schemas.microsoft.com/office/drawing/2014/main" val="234158747"/>
                    </a:ext>
                  </a:extLst>
                </a:gridCol>
                <a:gridCol w="1214116">
                  <a:extLst>
                    <a:ext uri="{9D8B030D-6E8A-4147-A177-3AD203B41FA5}">
                      <a16:colId xmlns="" xmlns:a16="http://schemas.microsoft.com/office/drawing/2014/main" val="3949653331"/>
                    </a:ext>
                  </a:extLst>
                </a:gridCol>
              </a:tblGrid>
              <a:tr h="117393"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effectLst/>
                        </a:rPr>
                        <a:t>Key Name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effectLst/>
                        </a:rPr>
                        <a:t>Reference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0792854"/>
                  </a:ext>
                </a:extLst>
              </a:tr>
              <a:tr h="11913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OpenADR 2.0b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SEP 2.0(IEC 61968)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OpenFMB(IEC 61850)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65772750"/>
                  </a:ext>
                </a:extLst>
              </a:tr>
              <a:tr h="119134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SrcEMA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ei:venID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2036336731"/>
                  </a:ext>
                </a:extLst>
              </a:tr>
              <a:tr h="11417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DestEMA</a:t>
                      </a:r>
                      <a:endParaRPr lang="en-US" sz="800" b="0" i="0" u="none" strike="noStrike" dirty="0">
                        <a:solidFill>
                          <a:srgbClr val="00CC99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ei:vtnID</a:t>
                      </a:r>
                      <a:endParaRPr lang="en-US" sz="800" b="0" i="0" u="none" strike="noStrike" dirty="0">
                        <a:solidFill>
                          <a:srgbClr val="00CC99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165733866"/>
                  </a:ext>
                </a:extLst>
              </a:tr>
              <a:tr h="16380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service</a:t>
                      </a:r>
                      <a:endParaRPr lang="en-US" sz="800" b="0" i="0" u="none" strike="noStrike" dirty="0">
                        <a:solidFill>
                          <a:schemeClr val="accent2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i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　</a:t>
                      </a:r>
                      <a:r>
                        <a:rPr lang="en-US" altLang="ko-KR" sz="8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(Tag </a:t>
                      </a:r>
                      <a:r>
                        <a:rPr lang="ko-KR" altLang="en-US" sz="8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이름으로 존재</a:t>
                      </a:r>
                      <a:r>
                        <a:rPr lang="en-US" altLang="ko-KR" sz="8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64" marR="4964" marT="496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chemeClr val="accent2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992670167"/>
                  </a:ext>
                </a:extLst>
              </a:tr>
              <a:tr h="11417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RandomizableEvent:creation Time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2382393542"/>
                  </a:ext>
                </a:extLst>
              </a:tr>
              <a:tr h="11417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requestID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requestID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3834828943"/>
                  </a:ext>
                </a:extLst>
              </a:tr>
              <a:tr h="11417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맑은 고딕" panose="020B0503020000020004" pitchFamily="50" charset="-127"/>
                        </a:rPr>
                        <a:t>type(Implicit,</a:t>
                      </a:r>
                      <a:r>
                        <a:rPr lang="en-US" sz="8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맑은 고딕" panose="020B0503020000020004" pitchFamily="50" charset="-127"/>
                        </a:rPr>
                        <a:t> Explicit</a:t>
                      </a:r>
                      <a:r>
                        <a:rPr lang="en-US" altLang="ko-KR" sz="8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1788553365"/>
                  </a:ext>
                </a:extLst>
              </a:tr>
              <a:tr h="114170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report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duration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oadrReport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duration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1639561424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 dirty="0">
                          <a:effectLst/>
                        </a:rPr>
                        <a:t>reportDescription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oadrReportDescription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2551412100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reportRequestID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reportRequestID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1560211811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reportSpecifierID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reportSpecifierID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239208298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reportName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reportName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2747187799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createdDateTime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createdDateTime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2427033332"/>
                  </a:ext>
                </a:extLst>
              </a:tr>
              <a:tr h="114170">
                <a:tc rowSpan="25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report:reportDescription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rID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rowSpan="1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oadrReport:oadrReportDescription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rID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356964691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resourceID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resourceID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2257586751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deviceType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EndDeviceControlType:type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2677696515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reportType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reportType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493826945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itemUnits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itemUnits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221774648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siScaleCode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siScaleCode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3111928226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marketContext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marketContext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1510727716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MinPeriod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oadrMinPeriod</a:t>
                      </a:r>
                      <a:endParaRPr lang="en-US" sz="800" b="0" i="1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2164208608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MaxPeriod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oadrMaxPeriod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1684582185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OnChange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oadrOnChange</a:t>
                      </a:r>
                      <a:endParaRPr lang="en-US" sz="800" b="0" i="1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1871739017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itemDescription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itemDescription</a:t>
                      </a:r>
                      <a:endParaRPr lang="en-US" sz="800" b="0" i="1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2143489041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 err="1">
                          <a:effectLst/>
                        </a:rPr>
                        <a:t>powerAttributes</a:t>
                      </a:r>
                      <a:endParaRPr lang="en-US" sz="800" b="1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powerAttributes</a:t>
                      </a:r>
                      <a:endParaRPr lang="en-US" sz="800" b="0" i="1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2024295851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맑은 고딕" panose="020B0503020000020004" pitchFamily="50" charset="-127"/>
                        </a:rPr>
                        <a:t>qos</a:t>
                      </a: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</a:rPr>
                        <a:t>EndDeviceControl:loadShiftForward</a:t>
                      </a:r>
                      <a:endParaRPr lang="en-US" altLang="ko-KR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+mn-ea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1913567172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state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DeviceStatus:opState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2507797941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Readings: value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2087365785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solidFill>
                            <a:srgbClr val="FF0000"/>
                          </a:solidFill>
                          <a:effectLst/>
                        </a:rPr>
                        <a:t>dimming</a:t>
                      </a:r>
                      <a:endParaRPr lang="en-US" sz="800" b="1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Subscription:Level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/>
                </a:tc>
                <a:extLst>
                  <a:ext uri="{0D108BD9-81ED-4DB2-BD59-A6C34878D82A}">
                    <a16:rowId xmlns="" xmlns:a16="http://schemas.microsoft.com/office/drawing/2014/main" val="2162432786"/>
                  </a:ext>
                </a:extLst>
              </a:tr>
              <a:tr h="243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margin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IdentifiedObject:DemandResponseProgram:availabilityUpdatePowerChnageThreshold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/>
                </a:tc>
                <a:extLst>
                  <a:ext uri="{0D108BD9-81ED-4DB2-BD59-A6C34878D82A}">
                    <a16:rowId xmlns="" xmlns:a16="http://schemas.microsoft.com/office/drawing/2014/main" val="1030324710"/>
                  </a:ext>
                </a:extLst>
              </a:tr>
              <a:tr h="163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generate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SolarEventProfile:SolarInveterrStatus:value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2056675276"/>
                  </a:ext>
                </a:extLst>
              </a:tr>
              <a:tr h="1479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rgbClr val="FF0000"/>
                          </a:solidFill>
                          <a:effectLst/>
                        </a:rPr>
                        <a:t>storage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BatteryEventProfile:BatteryStatus:value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2042080329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maxValue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solarModule:SolarCapability:MaxVal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2144029814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minValue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solarModule:SolarCapability:MinVal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748990045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rgbClr val="FF0000"/>
                          </a:solidFill>
                          <a:effectLst/>
                        </a:rPr>
                        <a:t>avgValue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ResourceReading_MMTR:AvWh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3519537890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maxTime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DeviceStatus:changedTime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/>
                </a:tc>
                <a:extLst>
                  <a:ext uri="{0D108BD9-81ED-4DB2-BD59-A6C34878D82A}">
                    <a16:rowId xmlns="" xmlns:a16="http://schemas.microsoft.com/office/drawing/2014/main" val="3903879357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minTime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DeviceStatus:changedTime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/>
                </a:tc>
                <a:extLst>
                  <a:ext uri="{0D108BD9-81ED-4DB2-BD59-A6C34878D82A}">
                    <a16:rowId xmlns="" xmlns:a16="http://schemas.microsoft.com/office/drawing/2014/main" val="3348467274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priority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Events:TextMessage:Priority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1830805977"/>
                  </a:ext>
                </a:extLst>
              </a:tr>
              <a:tr h="11417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report:reportDescription:powerAttributes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hertz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oadrReport:oadrReportDescription:powerAttributes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Hertz</a:t>
                      </a:r>
                      <a:endParaRPr lang="en-US" sz="800" b="0" i="1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1228799077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voltage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Voltage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1446642085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ac 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ac</a:t>
                      </a:r>
                      <a:endParaRPr lang="en-US" sz="800" b="1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1831603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75510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pPr lvl="0">
              <a:defRPr/>
            </a:pPr>
            <a:r>
              <a:rPr lang="en-US" altLang="ko-KR" sz="3200" b="1" dirty="0">
                <a:solidFill>
                  <a:schemeClr val="tx1"/>
                </a:solidFill>
              </a:rPr>
              <a:t>2. Smart Home Energy Framework : </a:t>
            </a:r>
            <a:br>
              <a:rPr lang="en-US" altLang="ko-KR" sz="32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2.2 </a:t>
            </a:r>
            <a:r>
              <a:rPr lang="en-US" altLang="ko-KR" sz="2000" b="1" dirty="0">
                <a:solidFill>
                  <a:srgbClr val="FF0000"/>
                </a:solidFill>
              </a:rPr>
              <a:t>EMAP</a:t>
            </a:r>
            <a:r>
              <a:rPr lang="en-US" altLang="ko-KR" sz="2000" b="1" dirty="0">
                <a:solidFill>
                  <a:schemeClr val="tx1"/>
                </a:solidFill>
              </a:rPr>
              <a:t>(MQTT/JSON, CoAP/JSON) : </a:t>
            </a:r>
            <a:r>
              <a:rPr lang="en-US" altLang="ko-KR" sz="2000" b="1" dirty="0">
                <a:solidFill>
                  <a:srgbClr val="FF0000"/>
                </a:solidFill>
              </a:rPr>
              <a:t>UpdateReport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84784"/>
            <a:ext cx="1638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(2) UpdatedReport</a:t>
            </a:r>
            <a:endParaRPr lang="ko-KR" altLang="en-US" sz="1400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71613" y="2123307"/>
          <a:ext cx="8424937" cy="21850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095397">
                  <a:extLst>
                    <a:ext uri="{9D8B030D-6E8A-4147-A177-3AD203B41FA5}">
                      <a16:colId xmlns="" xmlns:a16="http://schemas.microsoft.com/office/drawing/2014/main" val="4571251"/>
                    </a:ext>
                  </a:extLst>
                </a:gridCol>
                <a:gridCol w="1278914">
                  <a:extLst>
                    <a:ext uri="{9D8B030D-6E8A-4147-A177-3AD203B41FA5}">
                      <a16:colId xmlns="" xmlns:a16="http://schemas.microsoft.com/office/drawing/2014/main" val="1822009403"/>
                    </a:ext>
                  </a:extLst>
                </a:gridCol>
                <a:gridCol w="1683542">
                  <a:extLst>
                    <a:ext uri="{9D8B030D-6E8A-4147-A177-3AD203B41FA5}">
                      <a16:colId xmlns="" xmlns:a16="http://schemas.microsoft.com/office/drawing/2014/main" val="3841951325"/>
                    </a:ext>
                  </a:extLst>
                </a:gridCol>
                <a:gridCol w="1683542">
                  <a:extLst>
                    <a:ext uri="{9D8B030D-6E8A-4147-A177-3AD203B41FA5}">
                      <a16:colId xmlns="" xmlns:a16="http://schemas.microsoft.com/office/drawing/2014/main" val="1473112323"/>
                    </a:ext>
                  </a:extLst>
                </a:gridCol>
                <a:gridCol w="1683542">
                  <a:extLst>
                    <a:ext uri="{9D8B030D-6E8A-4147-A177-3AD203B41FA5}">
                      <a16:colId xmlns="" xmlns:a16="http://schemas.microsoft.com/office/drawing/2014/main" val="3184566951"/>
                    </a:ext>
                  </a:extLst>
                </a:gridCol>
              </a:tblGrid>
              <a:tr h="9898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Key Name</a:t>
                      </a:r>
                      <a:endParaRPr lang="en-US" sz="11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Reference</a:t>
                      </a:r>
                      <a:endParaRPr lang="en-US" sz="11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31590858"/>
                  </a:ext>
                </a:extLst>
              </a:tr>
              <a:tr h="989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OpenADR 2.0b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SEP 2.0(IEC 61968)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OpenFMB(IEC 61850)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35260452"/>
                  </a:ext>
                </a:extLst>
              </a:tr>
              <a:tr h="1940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SrcEMA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ei:venID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1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1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799474398"/>
                  </a:ext>
                </a:extLst>
              </a:tr>
              <a:tr h="1940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DestEMA</a:t>
                      </a:r>
                      <a:endParaRPr 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ei:vtnID</a:t>
                      </a:r>
                      <a:endParaRPr lang="en-US" sz="105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577736715"/>
                  </a:ext>
                </a:extLst>
              </a:tr>
              <a:tr h="1940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requestID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ei:eiResponse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pyld:requestID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1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1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4144734734"/>
                  </a:ext>
                </a:extLst>
              </a:tr>
              <a:tr h="1940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responseCode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ei:responseCode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5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41569677"/>
                  </a:ext>
                </a:extLst>
              </a:tr>
              <a:tr h="1940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responseDescription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ei:responseDescription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1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1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456435128"/>
                  </a:ext>
                </a:extLst>
              </a:tr>
              <a:tr h="1940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service</a:t>
                      </a:r>
                      <a:endParaRPr lang="en-US" sz="1050" b="1" i="0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(Tag </a:t>
                      </a:r>
                      <a:r>
                        <a:rPr lang="ko-KR" altLang="en-US" sz="105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이름으로 존재</a:t>
                      </a:r>
                      <a:r>
                        <a:rPr lang="en-US" altLang="ko-KR" sz="105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lang="ko-KR" altLang="en-US" sz="1050" b="0" i="0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050" b="0" i="1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50" b="0" i="1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1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975397610"/>
                  </a:ext>
                </a:extLst>
              </a:tr>
              <a:tr h="1940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type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50" b="0" i="1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50" b="0" i="1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u="none" strike="noStrike" dirty="0" err="1">
                          <a:solidFill>
                            <a:schemeClr val="accent2"/>
                          </a:solidFill>
                          <a:effectLst/>
                        </a:rPr>
                        <a:t>IdentifiedObject:TrafiiProfile:ServiceKind</a:t>
                      </a:r>
                      <a:endParaRPr lang="en-US" altLang="ko-KR" sz="1050" b="0" i="1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50" b="0" i="1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940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time</a:t>
                      </a:r>
                      <a:endParaRPr lang="en-US" sz="105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5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50" b="0" i="1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RandomizableEvent:creation Time</a:t>
                      </a:r>
                      <a:endParaRPr lang="en-US" sz="105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5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671822744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0" y="0"/>
            <a:ext cx="2343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63688" y="4941168"/>
            <a:ext cx="23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type: Explicit</a:t>
            </a:r>
            <a:r>
              <a:rPr lang="en-US" altLang="ko-KR"/>
              <a:t>, Implicit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326730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pPr lvl="0">
              <a:defRPr/>
            </a:pPr>
            <a:r>
              <a:rPr lang="en-US" altLang="ko-KR" sz="3200" b="1" dirty="0">
                <a:solidFill>
                  <a:schemeClr val="tx1"/>
                </a:solidFill>
              </a:rPr>
              <a:t>2. Smart Home Energy Framework : </a:t>
            </a:r>
            <a:br>
              <a:rPr lang="en-US" altLang="ko-KR" sz="32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2.2 </a:t>
            </a:r>
            <a:r>
              <a:rPr lang="en-US" altLang="ko-KR" sz="2000" b="1" dirty="0">
                <a:solidFill>
                  <a:srgbClr val="FF0000"/>
                </a:solidFill>
              </a:rPr>
              <a:t>EMAP</a:t>
            </a:r>
            <a:r>
              <a:rPr lang="en-US" altLang="ko-KR" sz="2000" b="1" dirty="0">
                <a:solidFill>
                  <a:schemeClr val="tx1"/>
                </a:solidFill>
              </a:rPr>
              <a:t>(MQTT/JSON, CoAP/JSON) : </a:t>
            </a:r>
            <a:r>
              <a:rPr lang="en-US" altLang="ko-KR" sz="2000" b="1" dirty="0">
                <a:solidFill>
                  <a:srgbClr val="FF0000"/>
                </a:solidFill>
              </a:rPr>
              <a:t>UpdateReport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293293"/>
            <a:ext cx="1539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(1) UpdateReport</a:t>
            </a:r>
            <a:endParaRPr lang="ko-KR" altLang="en-US" sz="14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DD230D45-A9AC-45BC-96D0-1667FB03704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200" y="1601070"/>
          <a:ext cx="7067128" cy="5068284"/>
        </p:xfrm>
        <a:graphic>
          <a:graphicData uri="http://schemas.openxmlformats.org/drawingml/2006/table">
            <a:tbl>
              <a:tblPr/>
              <a:tblGrid>
                <a:gridCol w="429868">
                  <a:extLst>
                    <a:ext uri="{9D8B030D-6E8A-4147-A177-3AD203B41FA5}">
                      <a16:colId xmlns="" xmlns:a16="http://schemas.microsoft.com/office/drawing/2014/main" val="1026016559"/>
                    </a:ext>
                  </a:extLst>
                </a:gridCol>
                <a:gridCol w="1094945">
                  <a:extLst>
                    <a:ext uri="{9D8B030D-6E8A-4147-A177-3AD203B41FA5}">
                      <a16:colId xmlns="" xmlns:a16="http://schemas.microsoft.com/office/drawing/2014/main" val="4074116909"/>
                    </a:ext>
                  </a:extLst>
                </a:gridCol>
                <a:gridCol w="1005811">
                  <a:extLst>
                    <a:ext uri="{9D8B030D-6E8A-4147-A177-3AD203B41FA5}">
                      <a16:colId xmlns="" xmlns:a16="http://schemas.microsoft.com/office/drawing/2014/main" val="894267176"/>
                    </a:ext>
                  </a:extLst>
                </a:gridCol>
                <a:gridCol w="864096">
                  <a:extLst>
                    <a:ext uri="{9D8B030D-6E8A-4147-A177-3AD203B41FA5}">
                      <a16:colId xmlns="" xmlns:a16="http://schemas.microsoft.com/office/drawing/2014/main" val="2781597184"/>
                    </a:ext>
                  </a:extLst>
                </a:gridCol>
                <a:gridCol w="3672408">
                  <a:extLst>
                    <a:ext uri="{9D8B030D-6E8A-4147-A177-3AD203B41FA5}">
                      <a16:colId xmlns="" xmlns:a16="http://schemas.microsoft.com/office/drawing/2014/main" val="1584455042"/>
                    </a:ext>
                  </a:extLst>
                </a:gridCol>
              </a:tblGrid>
              <a:tr h="129956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5383" marR="5383" marT="53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12325038"/>
                  </a:ext>
                </a:extLst>
              </a:tr>
              <a:tr h="129956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SrcEMA</a:t>
                      </a:r>
                    </a:p>
                  </a:txBody>
                  <a:tcPr marL="5383" marR="5383" marT="53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source EMA identifier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38475062"/>
                  </a:ext>
                </a:extLst>
              </a:tr>
              <a:tr h="129956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DestEMA</a:t>
                      </a:r>
                    </a:p>
                  </a:txBody>
                  <a:tcPr marL="5383" marR="5383" marT="53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destination EMA identifier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50843957"/>
                  </a:ext>
                </a:extLst>
              </a:tr>
              <a:tr h="129956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5383" marR="5383" marT="53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63744454"/>
                  </a:ext>
                </a:extLst>
              </a:tr>
              <a:tr h="129956">
                <a:tc rowSpan="3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</a:t>
                      </a:r>
                    </a:p>
                  </a:txBody>
                  <a:tcPr marL="5383" marR="5383" marT="53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duration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 duration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55338193"/>
                  </a:ext>
                </a:extLst>
              </a:tr>
              <a:tr h="129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reportRequestID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 request identifier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31327760"/>
                  </a:ext>
                </a:extLst>
              </a:tr>
              <a:tr h="129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reportSpecifierID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 specific id (created from ven)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43842298"/>
                  </a:ext>
                </a:extLst>
              </a:tr>
              <a:tr h="129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reportName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 name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06069122"/>
                  </a:ext>
                </a:extLst>
              </a:tr>
              <a:tr h="129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createdDateTime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created time of this report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8059200"/>
                  </a:ext>
                </a:extLst>
              </a:tr>
              <a:tr h="129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7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reportDescription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rID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08526822"/>
                  </a:ext>
                </a:extLst>
              </a:tr>
              <a:tr h="129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resourceID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resource identifier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40132207"/>
                  </a:ext>
                </a:extLst>
              </a:tr>
              <a:tr h="129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reportType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 type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6400438"/>
                  </a:ext>
                </a:extLst>
              </a:tr>
              <a:tr h="129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deviceType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of device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07031385"/>
                  </a:ext>
                </a:extLst>
              </a:tr>
              <a:tr h="129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itemUnits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unit of item that report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42225320"/>
                  </a:ext>
                </a:extLst>
              </a:tr>
              <a:tr h="129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siScaleCode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39950988"/>
                  </a:ext>
                </a:extLst>
              </a:tr>
              <a:tr h="129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marketContext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refer marketContext address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6346112"/>
                  </a:ext>
                </a:extLst>
              </a:tr>
              <a:tr h="129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minPeriod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Energy usage minimum period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78518831"/>
                  </a:ext>
                </a:extLst>
              </a:tr>
              <a:tr h="129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maxPeriod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Energy usage maximum period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0148066"/>
                  </a:ext>
                </a:extLst>
              </a:tr>
              <a:tr h="129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onChange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9421075"/>
                  </a:ext>
                </a:extLst>
              </a:tr>
              <a:tr h="129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itemDescription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of item that report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86750286"/>
                  </a:ext>
                </a:extLst>
              </a:tr>
              <a:tr h="129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qos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device QoS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57018865"/>
                  </a:ext>
                </a:extLst>
              </a:tr>
              <a:tr h="129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state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device current state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56854487"/>
                  </a:ext>
                </a:extLst>
              </a:tr>
              <a:tr h="129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power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power usage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31452097"/>
                  </a:ext>
                </a:extLst>
              </a:tr>
              <a:tr h="129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dimming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dimming state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7545430"/>
                  </a:ext>
                </a:extLst>
              </a:tr>
              <a:tr h="129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margin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available amount of energy (Including generated,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storaged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Energy)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63590810"/>
                  </a:ext>
                </a:extLst>
              </a:tr>
              <a:tr h="129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generate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generated energy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80424444"/>
                  </a:ext>
                </a:extLst>
              </a:tr>
              <a:tr h="129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storage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soraged energy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90836082"/>
                  </a:ext>
                </a:extLst>
              </a:tr>
              <a:tr h="129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maxValue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energy max usage value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92216711"/>
                  </a:ext>
                </a:extLst>
              </a:tr>
              <a:tr h="129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minValue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energy min usage vaalue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65530094"/>
                  </a:ext>
                </a:extLst>
              </a:tr>
              <a:tr h="129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avgValue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energy average usage value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75735823"/>
                  </a:ext>
                </a:extLst>
              </a:tr>
              <a:tr h="129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maxTime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energy max usage time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98490122"/>
                  </a:ext>
                </a:extLst>
              </a:tr>
              <a:tr h="129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minTime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energy min usage time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41954650"/>
                  </a:ext>
                </a:extLst>
              </a:tr>
              <a:tr h="129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priority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priority of this device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5881958"/>
                  </a:ext>
                </a:extLst>
              </a:tr>
              <a:tr h="129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powerAttributes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hertz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pulse frequency of power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9281387"/>
                  </a:ext>
                </a:extLst>
              </a:tr>
              <a:tr h="129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voltage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voltage of power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99426720"/>
                  </a:ext>
                </a:extLst>
              </a:tr>
              <a:tr h="129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 this AC power? (True or False)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9793771"/>
                  </a:ext>
                </a:extLst>
              </a:tr>
              <a:tr h="129956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5383" marR="5383" marT="53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of service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56554337"/>
                  </a:ext>
                </a:extLst>
              </a:tr>
              <a:tr h="129956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</a:p>
                  </a:txBody>
                  <a:tcPr marL="5383" marR="5383" marT="53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 creation time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65545693"/>
                  </a:ext>
                </a:extLst>
              </a:tr>
              <a:tr h="129956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5383" marR="5383" marT="538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 message type (</a:t>
                      </a:r>
                      <a:r>
                        <a:rPr lang="fr-FR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implicit</a:t>
                      </a:r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or explicit)</a:t>
                      </a:r>
                    </a:p>
                  </a:txBody>
                  <a:tcPr marL="5383" marR="5383" marT="53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716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88663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pPr lvl="0">
              <a:defRPr/>
            </a:pPr>
            <a:r>
              <a:rPr lang="en-US" altLang="ko-KR" sz="3200" b="1" dirty="0">
                <a:solidFill>
                  <a:schemeClr val="tx1"/>
                </a:solidFill>
              </a:rPr>
              <a:t>2. Smart Home Energy Framework : </a:t>
            </a:r>
            <a:br>
              <a:rPr lang="en-US" altLang="ko-KR" sz="32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2.2 </a:t>
            </a:r>
            <a:r>
              <a:rPr lang="en-US" altLang="ko-KR" sz="2000" b="1" dirty="0">
                <a:solidFill>
                  <a:srgbClr val="FF0000"/>
                </a:solidFill>
              </a:rPr>
              <a:t>EMAP</a:t>
            </a:r>
            <a:r>
              <a:rPr lang="en-US" altLang="ko-KR" sz="2000" b="1" dirty="0">
                <a:solidFill>
                  <a:schemeClr val="tx1"/>
                </a:solidFill>
              </a:rPr>
              <a:t>(MQTT/JSON, CoAP/JSON) : </a:t>
            </a:r>
            <a:r>
              <a:rPr lang="en-US" altLang="ko-KR" sz="2000" b="1" dirty="0">
                <a:solidFill>
                  <a:srgbClr val="FF0000"/>
                </a:solidFill>
              </a:rPr>
              <a:t>UpdateReport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84784"/>
            <a:ext cx="16385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(2) UpdatedReport</a:t>
            </a:r>
            <a:endParaRPr lang="ko-KR" altLang="en-US" sz="14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1E4A547D-D8F3-4FF4-96B5-B52D6A7172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200" y="1916832"/>
          <a:ext cx="3708400" cy="1704975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="" xmlns:a16="http://schemas.microsoft.com/office/drawing/2014/main" val="2010440477"/>
                    </a:ext>
                  </a:extLst>
                </a:gridCol>
                <a:gridCol w="2222500">
                  <a:extLst>
                    <a:ext uri="{9D8B030D-6E8A-4147-A177-3AD203B41FA5}">
                      <a16:colId xmlns="" xmlns:a16="http://schemas.microsoft.com/office/drawing/2014/main" val="1905082663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9257012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SrcEMA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source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70912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destination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89796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407470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responseCode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5305866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 of 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6539693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of service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4978876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 creation 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54762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25693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71585" y="379195"/>
            <a:ext cx="8929750" cy="838200"/>
          </a:xfrm>
        </p:spPr>
        <p:txBody>
          <a:bodyPr/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2. Smart Home Energy Framework : </a:t>
            </a:r>
            <a:br>
              <a:rPr lang="en-US" altLang="ko-KR" sz="24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2.2 </a:t>
            </a:r>
            <a:r>
              <a:rPr lang="en-US" altLang="ko-KR" sz="2000" b="1" dirty="0">
                <a:solidFill>
                  <a:srgbClr val="FF0000"/>
                </a:solidFill>
              </a:rPr>
              <a:t>EMAP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en-US" altLang="ko-KR" sz="2000" b="1" dirty="0">
                <a:solidFill>
                  <a:srgbClr val="FF0000"/>
                </a:solidFill>
              </a:rPr>
              <a:t>CoAP/JSON</a:t>
            </a:r>
            <a:r>
              <a:rPr lang="en-US" altLang="ko-KR" sz="2000" b="1" dirty="0">
                <a:solidFill>
                  <a:schemeClr val="tx1"/>
                </a:solidFill>
              </a:rPr>
              <a:t>, MQTT/JSON) : </a:t>
            </a:r>
            <a:r>
              <a:rPr lang="en-US" altLang="ko-KR" sz="2000" b="1" dirty="0">
                <a:solidFill>
                  <a:srgbClr val="FF0000"/>
                </a:solidFill>
              </a:rPr>
              <a:t>UpdateReport (Implicit</a:t>
            </a:r>
            <a:r>
              <a:rPr lang="en-US" altLang="ko-KR" sz="2000" b="1" dirty="0">
                <a:solidFill>
                  <a:schemeClr val="tx1"/>
                </a:solidFill>
              </a:rPr>
              <a:t>, Explicit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129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16205" y="2404600"/>
            <a:ext cx="6696744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600" dirty="0"/>
              <a:t>UpdateReport</a:t>
            </a:r>
          </a:p>
          <a:p>
            <a:endParaRPr lang="en-US" altLang="ko-KR" sz="1600" dirty="0"/>
          </a:p>
          <a:p>
            <a:pPr marL="342900" indent="-342900">
              <a:buAutoNum type="arabicParenBoth"/>
            </a:pP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2343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  <a:p>
            <a:r>
              <a:rPr lang="ko-KR" altLang="en-US" sz="1200" dirty="0">
                <a:solidFill>
                  <a:schemeClr val="accent1"/>
                </a:solidFill>
              </a:rPr>
              <a:t>초록색 </a:t>
            </a:r>
            <a:r>
              <a:rPr lang="en-US" altLang="ko-KR" sz="1200" dirty="0">
                <a:solidFill>
                  <a:schemeClr val="accent1"/>
                </a:solidFill>
              </a:rPr>
              <a:t>: </a:t>
            </a:r>
            <a:r>
              <a:rPr lang="ko-KR" altLang="en-US" sz="1200" dirty="0">
                <a:solidFill>
                  <a:schemeClr val="accent1"/>
                </a:solidFill>
              </a:rPr>
              <a:t>삭제 또는 변경</a:t>
            </a:r>
            <a:endParaRPr lang="en-US" altLang="ko-KR" sz="1200" dirty="0">
              <a:solidFill>
                <a:schemeClr val="accent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67544" y="1414528"/>
            <a:ext cx="8229600" cy="1084321"/>
            <a:chOff x="467544" y="1414528"/>
            <a:chExt cx="8229600" cy="1084321"/>
          </a:xfrm>
        </p:grpSpPr>
        <p:sp>
          <p:nvSpPr>
            <p:cNvPr id="29" name="직사각형 28"/>
            <p:cNvSpPr/>
            <p:nvPr/>
          </p:nvSpPr>
          <p:spPr bwMode="auto">
            <a:xfrm>
              <a:off x="467544" y="1414528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973499" y="1630541"/>
              <a:ext cx="156966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EMA</a:t>
              </a:r>
            </a:p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192.168.1.101 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직선 화살표 연결선 39"/>
            <p:cNvCxnSpPr/>
            <p:nvPr/>
          </p:nvCxnSpPr>
          <p:spPr bwMode="auto">
            <a:xfrm>
              <a:off x="2195736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587587" y="1572747"/>
              <a:ext cx="151195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EMA</a:t>
              </a:r>
            </a:p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192.168.1.127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직선 화살표 연결선 41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3689398" y="1991018"/>
              <a:ext cx="167866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(2) UpdatedReport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ko-KR" alt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29697" y="1552276"/>
              <a:ext cx="1534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(1) UpdateReport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775" y="2448497"/>
            <a:ext cx="7153455" cy="352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205" y="4767161"/>
            <a:ext cx="2279205" cy="174307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38859" y="3032665"/>
            <a:ext cx="9005141" cy="377292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11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UpdateReport Object</a:t>
            </a:r>
            <a:r>
              <a:rPr lang="en-US" altLang="ko-KR" sz="11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sz="11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SrcEMA” </a:t>
            </a:r>
            <a:r>
              <a:rPr lang="en-US" altLang="ko-KR" sz="11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: String,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“DestEMA” : String,</a:t>
            </a:r>
          </a:p>
          <a:p>
            <a:r>
              <a:rPr lang="en-US" altLang="ko-KR" sz="1100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“requestID": String,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“reportType” : String,</a:t>
            </a:r>
          </a:p>
          <a:p>
            <a:r>
              <a:rPr lang="en-US" altLang="ko-KR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“EMAregisteredDRinformation” : Object  =&gt;</a:t>
            </a:r>
            <a:r>
              <a:rPr lang="ko-KR" altLang="en-US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변경</a:t>
            </a:r>
            <a:r>
              <a:rPr lang="en-US" altLang="ko-KR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</a:p>
          <a:p>
            <a:r>
              <a:rPr lang="en-US" altLang="ko-KR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“EMAregisteredMgnInformation” : Object  =&gt; </a:t>
            </a:r>
            <a:r>
              <a:rPr lang="ko-KR" altLang="en-US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변경</a:t>
            </a:r>
            <a:r>
              <a:rPr lang="en-US" altLang="ko-KR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</a:br>
            <a:r>
              <a:rPr lang="en-US" altLang="ko-KR" sz="1100" b="1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“report” : Array,</a:t>
            </a:r>
            <a:endParaRPr lang="en-US" altLang="ko-KR" sz="1100" b="1" strike="sngStrike" dirty="0">
              <a:solidFill>
                <a:schemeClr val="accent1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altLang="ko-KR" sz="11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“time”: Date, </a:t>
            </a:r>
          </a:p>
          <a:p>
            <a:r>
              <a:rPr lang="en-US" altLang="ko-KR" sz="11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“service” : String,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“type”: String (Explicit, Implict</a:t>
            </a:r>
            <a:r>
              <a:rPr lang="ko-KR" altLang="en-US" sz="11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인지 구분</a:t>
            </a:r>
            <a:r>
              <a:rPr lang="en-US" altLang="ko-KR" sz="11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  <a:p>
            <a:endParaRPr lang="en-US" altLang="ko-KR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69519" y="3152791"/>
            <a:ext cx="1966577" cy="132610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900" b="1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report</a:t>
            </a:r>
            <a:r>
              <a:rPr lang="en-US" altLang="ko-KR" sz="9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Object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sz="9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“duration” : String,</a:t>
            </a:r>
          </a:p>
          <a:p>
            <a:r>
              <a:rPr lang="en-US" sz="9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</a:t>
            </a:r>
            <a:r>
              <a:rPr lang="en-US" altLang="ko-KR" sz="900" dirty="0" err="1"/>
              <a:t>reportRequestID</a:t>
            </a:r>
            <a:r>
              <a:rPr lang="en-US" altLang="ko-KR" sz="900" dirty="0"/>
              <a:t>”  : Integer,</a:t>
            </a:r>
          </a:p>
          <a:p>
            <a:r>
              <a:rPr lang="en-US" sz="9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</a:t>
            </a:r>
            <a:r>
              <a:rPr lang="en-US" altLang="ko-KR" sz="900" dirty="0" err="1"/>
              <a:t>reportSpecifierID</a:t>
            </a:r>
            <a:r>
              <a:rPr lang="en-US" altLang="ko-KR" sz="900" dirty="0"/>
              <a:t>” : String,</a:t>
            </a:r>
          </a:p>
          <a:p>
            <a:r>
              <a:rPr lang="en-US" sz="9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</a:t>
            </a:r>
            <a:r>
              <a:rPr lang="en-US" altLang="ko-KR" sz="900" dirty="0" err="1"/>
              <a:t>reportName</a:t>
            </a:r>
            <a:r>
              <a:rPr lang="en-US" altLang="ko-KR" sz="900" dirty="0"/>
              <a:t>” : String,</a:t>
            </a:r>
          </a:p>
          <a:p>
            <a:r>
              <a:rPr lang="en-US" sz="9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</a:t>
            </a:r>
            <a:r>
              <a:rPr lang="en-US" altLang="ko-KR" sz="900" dirty="0"/>
              <a:t>createdDateTime” : Date,</a:t>
            </a:r>
          </a:p>
          <a:p>
            <a:r>
              <a:rPr lang="en-US" sz="9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</a:t>
            </a:r>
            <a:r>
              <a:rPr lang="en-US" sz="900" b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</a:t>
            </a:r>
            <a:r>
              <a:rPr lang="en-US" altLang="ko-KR" sz="900" b="1" dirty="0" err="1"/>
              <a:t>reportDescription</a:t>
            </a:r>
            <a:r>
              <a:rPr lang="en-US" altLang="ko-KR" sz="900" b="1" dirty="0"/>
              <a:t>” : Array,</a:t>
            </a:r>
            <a:endParaRPr lang="en-US" sz="900" b="1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sz="9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12369" y="3152791"/>
            <a:ext cx="1800200" cy="354209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800" b="1" dirty="0" err="1">
                <a:solidFill>
                  <a:schemeClr val="accent1"/>
                </a:solidFill>
              </a:rPr>
              <a:t>reportDescription</a:t>
            </a:r>
            <a:r>
              <a:rPr lang="en-US" altLang="ko-KR" sz="8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  <a:endParaRPr lang="en-US" sz="800" dirty="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sz="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</a:t>
            </a:r>
            <a:r>
              <a:rPr lang="en-US" sz="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rID</a:t>
            </a:r>
            <a:r>
              <a:rPr lang="en-US" sz="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” : String,</a:t>
            </a:r>
          </a:p>
          <a:p>
            <a:r>
              <a:rPr lang="en-US" sz="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</a:t>
            </a:r>
            <a:r>
              <a:rPr lang="en-US" altLang="ko-KR" sz="800" dirty="0" err="1"/>
              <a:t>resourceID</a:t>
            </a:r>
            <a:r>
              <a:rPr lang="en-US" altLang="ko-KR" sz="800" dirty="0"/>
              <a:t>” : String,</a:t>
            </a:r>
          </a:p>
          <a:p>
            <a:r>
              <a:rPr lang="en-US" sz="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</a:t>
            </a:r>
            <a:r>
              <a:rPr lang="en-US" altLang="ko-KR" sz="800" dirty="0" err="1">
                <a:solidFill>
                  <a:srgbClr val="FF0000"/>
                </a:solidFill>
              </a:rPr>
              <a:t>deviceType</a:t>
            </a:r>
            <a:r>
              <a:rPr lang="en-US" altLang="ko-KR" sz="800" dirty="0">
                <a:solidFill>
                  <a:srgbClr val="FF0000"/>
                </a:solidFill>
              </a:rPr>
              <a:t>” : String,</a:t>
            </a:r>
          </a:p>
          <a:p>
            <a:r>
              <a:rPr lang="en-US" sz="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</a:t>
            </a:r>
            <a:r>
              <a:rPr lang="en-US" altLang="ko-KR" sz="800" dirty="0" err="1"/>
              <a:t>reportType</a:t>
            </a:r>
            <a:r>
              <a:rPr lang="en-US" altLang="ko-KR" sz="800" dirty="0"/>
              <a:t>” : String,</a:t>
            </a:r>
          </a:p>
          <a:p>
            <a:r>
              <a:rPr lang="en-US" sz="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</a:t>
            </a:r>
            <a:r>
              <a:rPr lang="en-US" altLang="ko-KR" sz="800" dirty="0" err="1"/>
              <a:t>itemUnits</a:t>
            </a:r>
            <a:r>
              <a:rPr lang="en-US" altLang="ko-KR" sz="800" dirty="0"/>
              <a:t>” : String,</a:t>
            </a:r>
          </a:p>
          <a:p>
            <a:r>
              <a:rPr lang="en-US" sz="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</a:t>
            </a:r>
            <a:r>
              <a:rPr lang="en-US" altLang="ko-KR" sz="800" dirty="0" err="1"/>
              <a:t>siScaleCode</a:t>
            </a:r>
            <a:r>
              <a:rPr lang="en-US" altLang="ko-KR" sz="800" dirty="0"/>
              <a:t>” : String,</a:t>
            </a:r>
          </a:p>
          <a:p>
            <a:r>
              <a:rPr lang="en-US" sz="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</a:t>
            </a:r>
            <a:r>
              <a:rPr lang="en-US" altLang="ko-KR" sz="800" dirty="0"/>
              <a:t>marketContext” : String,</a:t>
            </a:r>
          </a:p>
          <a:p>
            <a:r>
              <a:rPr lang="en-US" sz="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</a:t>
            </a:r>
            <a:r>
              <a:rPr lang="en-US" altLang="ko-KR" sz="800" dirty="0" err="1"/>
              <a:t>oadrMinPeriod</a:t>
            </a:r>
            <a:r>
              <a:rPr lang="en-US" altLang="ko-KR" sz="800" dirty="0"/>
              <a:t>” : String,</a:t>
            </a:r>
          </a:p>
          <a:p>
            <a:r>
              <a:rPr lang="en-US" sz="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</a:t>
            </a:r>
            <a:r>
              <a:rPr lang="en-US" altLang="ko-KR" sz="800" dirty="0" err="1"/>
              <a:t>oadrMaxPeriod</a:t>
            </a:r>
            <a:r>
              <a:rPr lang="en-US" altLang="ko-KR" sz="800" dirty="0"/>
              <a:t>” : String,</a:t>
            </a:r>
          </a:p>
          <a:p>
            <a:r>
              <a:rPr lang="en-US" sz="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</a:t>
            </a:r>
            <a:r>
              <a:rPr lang="en-US" altLang="ko-KR" sz="800" dirty="0" err="1"/>
              <a:t>oadrOnChange</a:t>
            </a:r>
            <a:r>
              <a:rPr lang="en-US" altLang="ko-KR" sz="800" dirty="0"/>
              <a:t>” : String,</a:t>
            </a:r>
          </a:p>
          <a:p>
            <a:r>
              <a:rPr lang="en-US" sz="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</a:t>
            </a:r>
            <a:r>
              <a:rPr lang="en-US" altLang="ko-KR" sz="800" dirty="0" err="1"/>
              <a:t>itemDescription</a:t>
            </a:r>
            <a:r>
              <a:rPr lang="en-US" altLang="ko-KR" sz="800" dirty="0"/>
              <a:t>” : String,</a:t>
            </a:r>
          </a:p>
          <a:p>
            <a:r>
              <a:rPr lang="en-US" sz="800" b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</a:t>
            </a:r>
            <a:r>
              <a:rPr lang="en-US" altLang="ko-KR" sz="800" b="1" dirty="0" err="1"/>
              <a:t>powerAttributes</a:t>
            </a:r>
            <a:r>
              <a:rPr lang="en-US" altLang="ko-KR" sz="800" b="1" dirty="0"/>
              <a:t>” : Array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/>
              <a:t>       </a:t>
            </a:r>
            <a:r>
              <a:rPr lang="en-US" altLang="ko-KR" sz="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“qos” : String</a:t>
            </a:r>
            <a:endParaRPr lang="en-US" altLang="ko-KR" sz="800" dirty="0"/>
          </a:p>
          <a:p>
            <a:r>
              <a:rPr lang="en-US" sz="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“state” : String,</a:t>
            </a:r>
          </a:p>
          <a:p>
            <a:r>
              <a:rPr lang="en-US" sz="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“power” : Double,</a:t>
            </a:r>
          </a:p>
          <a:p>
            <a:r>
              <a:rPr lang="en-US" sz="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“dimming” : Integer,</a:t>
            </a:r>
          </a:p>
          <a:p>
            <a:r>
              <a:rPr lang="en-US" sz="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“margin” : double,</a:t>
            </a:r>
          </a:p>
          <a:p>
            <a:r>
              <a:rPr lang="en-US" sz="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“generate” : double,</a:t>
            </a:r>
          </a:p>
          <a:p>
            <a:r>
              <a:rPr lang="en-US" sz="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“storage” : String,</a:t>
            </a:r>
          </a:p>
          <a:p>
            <a:r>
              <a:rPr lang="en-US" sz="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“maxValue” : Double,</a:t>
            </a:r>
          </a:p>
          <a:p>
            <a:r>
              <a:rPr lang="en-US" sz="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“minValue” : Double,</a:t>
            </a:r>
          </a:p>
          <a:p>
            <a:r>
              <a:rPr lang="en-US" sz="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</a:t>
            </a:r>
            <a:r>
              <a:rPr lang="en-US" sz="800" dirty="0" err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avgValue</a:t>
            </a:r>
            <a:r>
              <a:rPr lang="en-US" sz="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” : Double,</a:t>
            </a:r>
          </a:p>
          <a:p>
            <a:r>
              <a:rPr lang="en-US" sz="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“maxTime” : Date,</a:t>
            </a:r>
          </a:p>
          <a:p>
            <a:r>
              <a:rPr lang="en-US" sz="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“minTime” : Date,</a:t>
            </a:r>
          </a:p>
          <a:p>
            <a:r>
              <a:rPr lang="en-US" sz="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“priority” : Integer</a:t>
            </a:r>
          </a:p>
          <a:p>
            <a:r>
              <a:rPr lang="en-US" sz="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88842" y="3152791"/>
            <a:ext cx="1602682" cy="91060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900" b="1" dirty="0" err="1">
                <a:solidFill>
                  <a:schemeClr val="accent1"/>
                </a:solidFill>
              </a:rPr>
              <a:t>powerAttributes</a:t>
            </a:r>
            <a:r>
              <a:rPr lang="en-US" altLang="ko-KR" sz="9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Object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sz="9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“hertz” : </a:t>
            </a:r>
            <a:r>
              <a:rPr lang="en-US" altLang="ko-KR" sz="9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Double</a:t>
            </a:r>
            <a:r>
              <a:rPr lang="en-US" sz="9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</a:t>
            </a:r>
          </a:p>
          <a:p>
            <a:r>
              <a:rPr lang="en-US" sz="9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“voltage” : </a:t>
            </a:r>
            <a:r>
              <a:rPr lang="en-US" altLang="ko-KR" sz="9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Double</a:t>
            </a:r>
            <a:r>
              <a:rPr lang="en-US" sz="9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</a:t>
            </a:r>
          </a:p>
          <a:p>
            <a:r>
              <a:rPr lang="en-US" sz="9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“ac” : Boolean</a:t>
            </a:r>
            <a:r>
              <a:rPr lang="en-US" sz="900" b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</a:p>
          <a:p>
            <a:r>
              <a:rPr lang="en-US" sz="9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240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Appendix. EMA Overview</a:t>
            </a:r>
            <a:endParaRPr lang="en-US" altLang="ko-KR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41" y="1564519"/>
            <a:ext cx="8040918" cy="454510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 bwMode="auto">
          <a:xfrm>
            <a:off x="362106" y="2794415"/>
            <a:ext cx="2016224" cy="2592288"/>
          </a:xfrm>
          <a:prstGeom prst="rect">
            <a:avLst/>
          </a:prstGeom>
          <a:noFill/>
          <a:ln w="12699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1355" y="1936661"/>
            <a:ext cx="175881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OpenFMB</a:t>
            </a:r>
            <a:r>
              <a:rPr lang="en-US" altLang="ko-KR" sz="1000" dirty="0" smtClean="0"/>
              <a:t> Devices</a:t>
            </a:r>
            <a:r>
              <a:rPr lang="ko-KR" altLang="en-US" sz="1000" dirty="0" smtClean="0"/>
              <a:t>에</a:t>
            </a:r>
            <a:endParaRPr lang="en-US" altLang="ko-KR" sz="1000" dirty="0" smtClean="0"/>
          </a:p>
          <a:p>
            <a:r>
              <a:rPr lang="ko-KR" altLang="en-US" sz="1000" dirty="0" smtClean="0"/>
              <a:t>대한 </a:t>
            </a:r>
            <a:r>
              <a:rPr lang="en-US" altLang="ko-KR" sz="1000" dirty="0" smtClean="0"/>
              <a:t>Profile </a:t>
            </a:r>
            <a:r>
              <a:rPr lang="ko-KR" altLang="en-US" sz="1000" dirty="0" smtClean="0"/>
              <a:t>부분이며</a:t>
            </a:r>
            <a:endParaRPr lang="en-US" altLang="ko-KR" sz="1000" dirty="0" smtClean="0"/>
          </a:p>
          <a:p>
            <a:r>
              <a:rPr lang="en-US" altLang="ko-KR" sz="1000" dirty="0" smtClean="0"/>
              <a:t>EMA</a:t>
            </a:r>
            <a:r>
              <a:rPr lang="ko-KR" altLang="en-US" sz="1000" dirty="0" smtClean="0"/>
              <a:t>는 이정보를 </a:t>
            </a:r>
            <a:r>
              <a:rPr lang="en-US" altLang="ko-KR" sz="1000" dirty="0" smtClean="0"/>
              <a:t>EMS</a:t>
            </a:r>
            <a:r>
              <a:rPr lang="ko-KR" altLang="en-US" sz="1000" dirty="0" smtClean="0"/>
              <a:t>에 </a:t>
            </a:r>
            <a:endParaRPr lang="en-US" altLang="ko-KR" sz="1000" dirty="0" smtClean="0"/>
          </a:p>
          <a:p>
            <a:r>
              <a:rPr lang="en-US" altLang="ko-KR" sz="1000" dirty="0" err="1" smtClean="0"/>
              <a:t>MQTT,CoAP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프로토콜 등을 </a:t>
            </a:r>
            <a:endParaRPr lang="en-US" altLang="ko-KR" sz="1000" dirty="0" smtClean="0"/>
          </a:p>
          <a:p>
            <a:r>
              <a:rPr lang="ko-KR" altLang="en-US" sz="1000" dirty="0" smtClean="0"/>
              <a:t>이용하여 올려준다</a:t>
            </a:r>
            <a:r>
              <a:rPr lang="en-US" altLang="ko-KR" sz="1000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4852" y="5970147"/>
            <a:ext cx="2707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Smart Meter -&gt; DCU</a:t>
            </a:r>
          </a:p>
          <a:p>
            <a:r>
              <a:rPr lang="en-US" altLang="ko-KR" dirty="0" smtClean="0"/>
              <a:t>-&gt; MDMS(Future) -&gt; EMS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 bwMode="auto">
          <a:xfrm>
            <a:off x="3275856" y="1412776"/>
            <a:ext cx="2160240" cy="720080"/>
          </a:xfrm>
          <a:prstGeom prst="rect">
            <a:avLst/>
          </a:prstGeom>
          <a:noFill/>
          <a:ln w="12699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40731" y="1427654"/>
            <a:ext cx="15632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EMA </a:t>
            </a:r>
            <a:r>
              <a:rPr lang="ko-KR" altLang="en-US" sz="1000" dirty="0" smtClean="0"/>
              <a:t>측에서 </a:t>
            </a:r>
            <a:r>
              <a:rPr lang="en-US" altLang="ko-KR" sz="1000" dirty="0" smtClean="0"/>
              <a:t>Device</a:t>
            </a:r>
            <a:r>
              <a:rPr lang="ko-KR" altLang="en-US" sz="1000" dirty="0" smtClean="0"/>
              <a:t>의</a:t>
            </a:r>
            <a:endParaRPr lang="en-US" altLang="ko-KR" sz="1000" dirty="0" smtClean="0"/>
          </a:p>
          <a:p>
            <a:r>
              <a:rPr lang="ko-KR" altLang="en-US" sz="1000" dirty="0" smtClean="0"/>
              <a:t>에너지를 관리하는 부분</a:t>
            </a:r>
            <a:endParaRPr lang="en-US" altLang="ko-KR" sz="1000" dirty="0" smtClean="0"/>
          </a:p>
          <a:p>
            <a:r>
              <a:rPr lang="ko-KR" altLang="en-US" sz="1000" dirty="0" smtClean="0"/>
              <a:t>현재는 우선순위에 의해 </a:t>
            </a:r>
            <a:endParaRPr lang="en-US" altLang="ko-KR" sz="1000" dirty="0" smtClean="0"/>
          </a:p>
          <a:p>
            <a:r>
              <a:rPr lang="en-US" altLang="ko-KR" sz="1000" dirty="0" smtClean="0"/>
              <a:t>Control</a:t>
            </a:r>
            <a:r>
              <a:rPr lang="ko-KR" altLang="en-US" sz="1000" dirty="0" smtClean="0"/>
              <a:t>된다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 bwMode="auto">
          <a:xfrm>
            <a:off x="3563888" y="2996952"/>
            <a:ext cx="1872208" cy="1093607"/>
          </a:xfrm>
          <a:prstGeom prst="rect">
            <a:avLst/>
          </a:prstGeom>
          <a:noFill/>
          <a:ln w="12699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53706" y="2729932"/>
            <a:ext cx="2335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EMA</a:t>
            </a:r>
            <a:r>
              <a:rPr lang="ko-KR" altLang="en-US" sz="1000" dirty="0" smtClean="0"/>
              <a:t>와 </a:t>
            </a:r>
            <a:r>
              <a:rPr lang="en-US" altLang="ko-KR" sz="1000" dirty="0" smtClean="0"/>
              <a:t>EMS</a:t>
            </a:r>
            <a:r>
              <a:rPr lang="ko-KR" altLang="en-US" sz="1000" dirty="0" smtClean="0"/>
              <a:t>가 통신하는 부분</a:t>
            </a:r>
            <a:endParaRPr lang="en-US" altLang="ko-KR" sz="1000" dirty="0" smtClean="0"/>
          </a:p>
          <a:p>
            <a:r>
              <a:rPr lang="en-US" altLang="ko-KR" sz="1000" dirty="0" smtClean="0"/>
              <a:t>MQTT, CoAP, UDP</a:t>
            </a:r>
            <a:r>
              <a:rPr lang="ko-KR" altLang="en-US" sz="1000" dirty="0" smtClean="0"/>
              <a:t>를 이용해 통신한다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 bwMode="auto">
          <a:xfrm>
            <a:off x="3275856" y="3717032"/>
            <a:ext cx="4320480" cy="1368152"/>
          </a:xfrm>
          <a:prstGeom prst="rect">
            <a:avLst/>
          </a:prstGeom>
          <a:noFill/>
          <a:ln w="12699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01418" y="3298569"/>
            <a:ext cx="25122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OpenADR 2.0b</a:t>
            </a:r>
            <a:r>
              <a:rPr lang="ko-KR" altLang="en-US" sz="1000" dirty="0" smtClean="0"/>
              <a:t>에 해당되는 부분이다</a:t>
            </a:r>
            <a:r>
              <a:rPr lang="en-US" altLang="ko-KR" sz="1000" dirty="0" smtClean="0"/>
              <a:t>.</a:t>
            </a:r>
          </a:p>
          <a:p>
            <a:r>
              <a:rPr lang="en-US" altLang="ko-KR" sz="1000" dirty="0" smtClean="0"/>
              <a:t>VTN</a:t>
            </a:r>
            <a:r>
              <a:rPr lang="ko-KR" altLang="en-US" sz="1000" dirty="0" smtClean="0"/>
              <a:t>과 </a:t>
            </a:r>
            <a:r>
              <a:rPr lang="en-US" altLang="ko-KR" sz="1000" dirty="0" smtClean="0"/>
              <a:t>VEN</a:t>
            </a:r>
            <a:r>
              <a:rPr lang="ko-KR" altLang="en-US" sz="1000" dirty="0" smtClean="0"/>
              <a:t>이 통신하고</a:t>
            </a:r>
            <a:r>
              <a:rPr lang="en-US" altLang="ko-KR" sz="1000" dirty="0" smtClean="0"/>
              <a:t>, Registration, DR,</a:t>
            </a:r>
          </a:p>
          <a:p>
            <a:r>
              <a:rPr lang="en-US" altLang="ko-KR" sz="1000" dirty="0" smtClean="0"/>
              <a:t>Opt, Report</a:t>
            </a:r>
            <a:r>
              <a:rPr lang="ko-KR" altLang="en-US" sz="1000" dirty="0" smtClean="0"/>
              <a:t>에 대해 정의되어있다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 bwMode="auto">
          <a:xfrm>
            <a:off x="2378330" y="1781597"/>
            <a:ext cx="897526" cy="3087563"/>
          </a:xfrm>
          <a:prstGeom prst="rect">
            <a:avLst/>
          </a:prstGeom>
          <a:noFill/>
          <a:ln w="12699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48026" y="1428012"/>
            <a:ext cx="2601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EMA</a:t>
            </a:r>
            <a:r>
              <a:rPr lang="ko-KR" altLang="en-US" sz="1000" dirty="0" smtClean="0"/>
              <a:t>하위의 </a:t>
            </a:r>
            <a:r>
              <a:rPr lang="en-US" altLang="ko-KR" sz="1000" dirty="0" smtClean="0"/>
              <a:t>Device</a:t>
            </a:r>
            <a:r>
              <a:rPr lang="ko-KR" altLang="en-US" sz="1000" dirty="0" smtClean="0"/>
              <a:t>를 </a:t>
            </a:r>
            <a:r>
              <a:rPr lang="en-US" altLang="ko-KR" sz="1000" dirty="0" err="1" smtClean="0"/>
              <a:t>Discovery,Monitoring</a:t>
            </a:r>
            <a:endParaRPr lang="en-US" altLang="ko-KR" sz="1000" dirty="0" smtClean="0"/>
          </a:p>
          <a:p>
            <a:r>
              <a:rPr lang="ko-KR" altLang="en-US" sz="1000" dirty="0" smtClean="0"/>
              <a:t>관리 하는 것에 대해 관리하는 </a:t>
            </a:r>
            <a:r>
              <a:rPr lang="en-US" altLang="ko-KR" sz="1000" dirty="0" smtClean="0"/>
              <a:t>Package</a:t>
            </a:r>
            <a:r>
              <a:rPr lang="ko-KR" altLang="en-US" sz="1000" dirty="0" smtClean="0"/>
              <a:t>이다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4328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71585" y="379195"/>
            <a:ext cx="8929750" cy="838200"/>
          </a:xfrm>
        </p:spPr>
        <p:txBody>
          <a:bodyPr/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2. Smart Home Energy Framework : </a:t>
            </a:r>
            <a:br>
              <a:rPr lang="en-US" altLang="ko-KR" sz="24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2.2 </a:t>
            </a:r>
            <a:r>
              <a:rPr lang="en-US" altLang="ko-KR" sz="2000" b="1" dirty="0">
                <a:solidFill>
                  <a:srgbClr val="FF0000"/>
                </a:solidFill>
              </a:rPr>
              <a:t>EMAP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en-US" altLang="ko-KR" sz="2000" b="1" dirty="0" err="1">
                <a:solidFill>
                  <a:srgbClr val="FF0000"/>
                </a:solidFill>
              </a:rPr>
              <a:t>CoAP</a:t>
            </a:r>
            <a:r>
              <a:rPr lang="en-US" altLang="ko-KR" sz="2000" b="1" dirty="0">
                <a:solidFill>
                  <a:srgbClr val="FF0000"/>
                </a:solidFill>
              </a:rPr>
              <a:t>/JSON</a:t>
            </a:r>
            <a:r>
              <a:rPr lang="en-US" altLang="ko-KR" sz="2000" b="1" dirty="0">
                <a:solidFill>
                  <a:schemeClr val="tx1"/>
                </a:solidFill>
              </a:rPr>
              <a:t>, MQTT/JSON) : </a:t>
            </a:r>
            <a:r>
              <a:rPr lang="en-US" altLang="ko-KR" sz="2000" b="1" dirty="0">
                <a:solidFill>
                  <a:srgbClr val="FF0000"/>
                </a:solidFill>
              </a:rPr>
              <a:t>UpdateReport (Implicit</a:t>
            </a:r>
            <a:r>
              <a:rPr lang="en-US" altLang="ko-KR" sz="2000" b="1" dirty="0">
                <a:solidFill>
                  <a:schemeClr val="tx1"/>
                </a:solidFill>
              </a:rPr>
              <a:t>, Explicit</a:t>
            </a:r>
            <a:r>
              <a:rPr lang="en-US" altLang="ko-KR" sz="2000" b="1" dirty="0">
                <a:solidFill>
                  <a:srgbClr val="FF0000"/>
                </a:solidFill>
              </a:rPr>
              <a:t>)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130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16205" y="2404600"/>
            <a:ext cx="6696744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(2) UpdatedReport</a:t>
            </a:r>
          </a:p>
          <a:p>
            <a:endParaRPr lang="en-US" altLang="ko-KR" sz="1600" dirty="0"/>
          </a:p>
          <a:p>
            <a:pPr marL="342900" indent="-342900">
              <a:buAutoNum type="arabicParenBoth"/>
            </a:pP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8303" y="2855055"/>
            <a:ext cx="8386186" cy="375754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10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UpdatedReport Object</a:t>
            </a:r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altLang="ko-KR" sz="1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SrcEMA” </a:t>
            </a:r>
            <a:r>
              <a:rPr lang="en-US" altLang="ko-KR" sz="1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: String,</a:t>
            </a:r>
          </a:p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“DestEMA” : String,</a:t>
            </a:r>
            <a:endParaRPr lang="en-US" altLang="ko-KR" sz="10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altLang="ko-KR" sz="1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“requestID”: String,</a:t>
            </a:r>
          </a:p>
          <a:p>
            <a:r>
              <a:rPr lang="en-US" altLang="ko-KR" sz="1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“responseCode”: Integer,</a:t>
            </a:r>
          </a:p>
          <a:p>
            <a:r>
              <a:rPr lang="en-US" altLang="ko-KR" sz="1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“responseDescription” : String,</a:t>
            </a:r>
          </a:p>
          <a:p>
            <a:r>
              <a:rPr lang="en-US" altLang="ko-KR" sz="10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</a:t>
            </a:r>
            <a:r>
              <a:rPr lang="en-US" altLang="ko-KR" sz="1000" strike="sngStrike" dirty="0" err="1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EMAEnergyinfo</a:t>
            </a:r>
            <a:r>
              <a:rPr lang="en-US" altLang="ko-KR" sz="10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” : Object =&gt;</a:t>
            </a:r>
            <a:r>
              <a:rPr lang="ko-KR" altLang="en-US" sz="10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삭제</a:t>
            </a:r>
            <a:endParaRPr lang="en-US" altLang="ko-KR" sz="1000" strike="sngStrike" dirty="0">
              <a:solidFill>
                <a:schemeClr val="accent1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altLang="ko-KR" sz="10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“service”: String,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“time”: Date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2343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  <a:p>
            <a:r>
              <a:rPr lang="ko-KR" altLang="en-US" sz="1200" dirty="0">
                <a:solidFill>
                  <a:schemeClr val="accent1"/>
                </a:solidFill>
              </a:rPr>
              <a:t>초록색 </a:t>
            </a:r>
            <a:r>
              <a:rPr lang="en-US" altLang="ko-KR" sz="1200" dirty="0">
                <a:solidFill>
                  <a:schemeClr val="accent1"/>
                </a:solidFill>
              </a:rPr>
              <a:t>: </a:t>
            </a:r>
            <a:r>
              <a:rPr lang="ko-KR" altLang="en-US" sz="1200" dirty="0">
                <a:solidFill>
                  <a:schemeClr val="accent1"/>
                </a:solidFill>
              </a:rPr>
              <a:t>삭제 또는 변경</a:t>
            </a:r>
            <a:endParaRPr lang="en-US" altLang="ko-KR" sz="1200" dirty="0">
              <a:solidFill>
                <a:schemeClr val="accent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775" y="2448497"/>
            <a:ext cx="7153455" cy="352425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 bwMode="auto">
          <a:xfrm>
            <a:off x="467544" y="1414528"/>
            <a:ext cx="8229600" cy="10233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73499" y="1630541"/>
            <a:ext cx="156966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EMA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192.168.1.101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직선 화살표 연결선 28"/>
          <p:cNvCxnSpPr/>
          <p:nvPr/>
        </p:nvCxnSpPr>
        <p:spPr bwMode="auto">
          <a:xfrm>
            <a:off x="2195736" y="1844824"/>
            <a:ext cx="470780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587587" y="1572747"/>
            <a:ext cx="15119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EMA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192.168.1.127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직선 화살표 연결선 38"/>
          <p:cNvCxnSpPr/>
          <p:nvPr/>
        </p:nvCxnSpPr>
        <p:spPr bwMode="auto">
          <a:xfrm flipH="1">
            <a:off x="2195736" y="2276872"/>
            <a:ext cx="470780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3689398" y="1991018"/>
            <a:ext cx="167866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(2) UpdatedReport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29697" y="1552276"/>
            <a:ext cx="1534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UpdateReport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3697048"/>
            <a:ext cx="4464973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9394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71585" y="379195"/>
            <a:ext cx="8929750" cy="838200"/>
          </a:xfrm>
        </p:spPr>
        <p:txBody>
          <a:bodyPr/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2. Smart Home Energy Framework : </a:t>
            </a:r>
            <a:br>
              <a:rPr lang="en-US" altLang="ko-KR" sz="24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2.2 </a:t>
            </a:r>
            <a:r>
              <a:rPr lang="en-US" altLang="ko-KR" sz="2000" b="1" dirty="0">
                <a:solidFill>
                  <a:srgbClr val="FF0000"/>
                </a:solidFill>
              </a:rPr>
              <a:t>EMAP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en-US" altLang="ko-KR" sz="2000" b="1" dirty="0" err="1">
                <a:solidFill>
                  <a:srgbClr val="FF0000"/>
                </a:solidFill>
              </a:rPr>
              <a:t>CoAP</a:t>
            </a:r>
            <a:r>
              <a:rPr lang="en-US" altLang="ko-KR" sz="2000" b="1" dirty="0">
                <a:solidFill>
                  <a:srgbClr val="FF0000"/>
                </a:solidFill>
              </a:rPr>
              <a:t>/JSON</a:t>
            </a:r>
            <a:r>
              <a:rPr lang="en-US" altLang="ko-KR" sz="2000" b="1" dirty="0">
                <a:solidFill>
                  <a:schemeClr val="tx1"/>
                </a:solidFill>
              </a:rPr>
              <a:t>, MQTT/JSON) : </a:t>
            </a:r>
            <a:r>
              <a:rPr lang="en-US" altLang="ko-KR" sz="2000" b="1" dirty="0">
                <a:solidFill>
                  <a:srgbClr val="FF0000"/>
                </a:solidFill>
              </a:rPr>
              <a:t>UpdateReport (</a:t>
            </a:r>
            <a:r>
              <a:rPr lang="en-US" altLang="ko-KR" sz="2000" b="1" dirty="0">
                <a:solidFill>
                  <a:schemeClr val="tx1"/>
                </a:solidFill>
              </a:rPr>
              <a:t>Implicit, </a:t>
            </a:r>
            <a:r>
              <a:rPr lang="en-US" altLang="ko-KR" sz="2000" b="1" dirty="0">
                <a:solidFill>
                  <a:srgbClr val="FF0000"/>
                </a:solidFill>
              </a:rPr>
              <a:t>Explicit)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131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16205" y="2404600"/>
            <a:ext cx="6696744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600" dirty="0"/>
              <a:t>UpdateReport</a:t>
            </a:r>
          </a:p>
          <a:p>
            <a:endParaRPr lang="en-US" altLang="ko-KR" sz="1600" dirty="0"/>
          </a:p>
          <a:p>
            <a:pPr marL="342900" indent="-342900">
              <a:buAutoNum type="arabicParenBoth"/>
            </a:pP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2343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  <a:p>
            <a:r>
              <a:rPr lang="ko-KR" altLang="en-US" sz="1200" dirty="0">
                <a:solidFill>
                  <a:schemeClr val="accent1"/>
                </a:solidFill>
              </a:rPr>
              <a:t>초록색 </a:t>
            </a:r>
            <a:r>
              <a:rPr lang="en-US" altLang="ko-KR" sz="1200" dirty="0">
                <a:solidFill>
                  <a:schemeClr val="accent1"/>
                </a:solidFill>
              </a:rPr>
              <a:t>: </a:t>
            </a:r>
            <a:r>
              <a:rPr lang="ko-KR" altLang="en-US" sz="1200" dirty="0">
                <a:solidFill>
                  <a:schemeClr val="accent1"/>
                </a:solidFill>
              </a:rPr>
              <a:t>삭제 또는 변경</a:t>
            </a:r>
            <a:endParaRPr lang="en-US" altLang="ko-KR" sz="1200" dirty="0">
              <a:solidFill>
                <a:schemeClr val="accent1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67544" y="1414528"/>
            <a:ext cx="8229600" cy="1084321"/>
            <a:chOff x="467544" y="1414528"/>
            <a:chExt cx="8229600" cy="1084321"/>
          </a:xfrm>
        </p:grpSpPr>
        <p:sp>
          <p:nvSpPr>
            <p:cNvPr id="39" name="직사각형 38"/>
            <p:cNvSpPr/>
            <p:nvPr/>
          </p:nvSpPr>
          <p:spPr bwMode="auto">
            <a:xfrm>
              <a:off x="467544" y="1414528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973499" y="1630541"/>
              <a:ext cx="156966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EMA</a:t>
              </a:r>
            </a:p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192.168.1.101 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직선 화살표 연결선 40"/>
            <p:cNvCxnSpPr/>
            <p:nvPr/>
          </p:nvCxnSpPr>
          <p:spPr bwMode="auto">
            <a:xfrm>
              <a:off x="2195736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587587" y="1572747"/>
              <a:ext cx="151195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EMA</a:t>
              </a:r>
            </a:p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192.168.1.127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직선 화살표 연결선 42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3689398" y="1991018"/>
              <a:ext cx="167866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(2) UpdatedReport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ko-KR" alt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29697" y="1552276"/>
              <a:ext cx="1534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(1) UpdateReport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6" name="그림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775" y="2448497"/>
            <a:ext cx="7153455" cy="3524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739" y="4579308"/>
            <a:ext cx="1570536" cy="215804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38859" y="3043036"/>
            <a:ext cx="9005141" cy="377292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11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UpdateReport Object</a:t>
            </a:r>
            <a:r>
              <a:rPr lang="en-US" altLang="ko-KR" sz="11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sz="11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SrcEMA” </a:t>
            </a:r>
            <a:r>
              <a:rPr lang="en-US" altLang="ko-KR" sz="11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: String,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“DestEMA” : String,</a:t>
            </a:r>
          </a:p>
          <a:p>
            <a:r>
              <a:rPr lang="en-US" altLang="ko-KR" sz="1100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“requestID": String,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“reportType” : String,</a:t>
            </a:r>
          </a:p>
          <a:p>
            <a:r>
              <a:rPr lang="en-US" altLang="ko-KR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“EMAregisteredDRinformation” : Object  =&gt;</a:t>
            </a:r>
            <a:r>
              <a:rPr lang="ko-KR" altLang="en-US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변경</a:t>
            </a:r>
            <a:r>
              <a:rPr lang="en-US" altLang="ko-KR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</a:p>
          <a:p>
            <a:r>
              <a:rPr lang="en-US" altLang="ko-KR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“EMAregisteredMgnInformation” : Object  =&gt; </a:t>
            </a:r>
            <a:r>
              <a:rPr lang="ko-KR" altLang="en-US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변경</a:t>
            </a:r>
            <a:r>
              <a:rPr lang="en-US" altLang="ko-KR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</a:t>
            </a:r>
            <a:br>
              <a:rPr lang="en-US" altLang="ko-KR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</a:br>
            <a:r>
              <a:rPr lang="en-US" altLang="ko-KR" sz="1100" b="1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“report” : Array,</a:t>
            </a:r>
            <a:endParaRPr lang="en-US" altLang="ko-KR" sz="1100" b="1" strike="sngStrike" dirty="0">
              <a:solidFill>
                <a:schemeClr val="accent1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altLang="ko-KR" sz="11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“time”: Date, </a:t>
            </a:r>
          </a:p>
          <a:p>
            <a:r>
              <a:rPr lang="en-US" altLang="ko-KR" sz="11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“service” : String,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“type”: String (Explicit, Implict</a:t>
            </a:r>
            <a:r>
              <a:rPr lang="ko-KR" altLang="en-US" sz="11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인지 구분</a:t>
            </a:r>
            <a:r>
              <a:rPr lang="en-US" altLang="ko-KR" sz="11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  <a:p>
            <a:endParaRPr lang="en-US" altLang="ko-KR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69519" y="3152791"/>
            <a:ext cx="1966577" cy="132610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900" b="1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report</a:t>
            </a:r>
            <a:r>
              <a:rPr lang="en-US" altLang="ko-KR" sz="9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Object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sz="9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“duration” : String,</a:t>
            </a:r>
          </a:p>
          <a:p>
            <a:r>
              <a:rPr lang="en-US" sz="9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</a:t>
            </a:r>
            <a:r>
              <a:rPr lang="en-US" altLang="ko-KR" sz="900" dirty="0" err="1"/>
              <a:t>reportRequestID</a:t>
            </a:r>
            <a:r>
              <a:rPr lang="en-US" altLang="ko-KR" sz="900" dirty="0"/>
              <a:t>”  : Integer,</a:t>
            </a:r>
          </a:p>
          <a:p>
            <a:r>
              <a:rPr lang="en-US" sz="9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</a:t>
            </a:r>
            <a:r>
              <a:rPr lang="en-US" altLang="ko-KR" sz="900" dirty="0" err="1"/>
              <a:t>reportSpecifierID</a:t>
            </a:r>
            <a:r>
              <a:rPr lang="en-US" altLang="ko-KR" sz="900" dirty="0"/>
              <a:t>” : String,</a:t>
            </a:r>
          </a:p>
          <a:p>
            <a:r>
              <a:rPr lang="en-US" sz="9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</a:t>
            </a:r>
            <a:r>
              <a:rPr lang="en-US" altLang="ko-KR" sz="900" dirty="0" err="1"/>
              <a:t>reportName</a:t>
            </a:r>
            <a:r>
              <a:rPr lang="en-US" altLang="ko-KR" sz="900" dirty="0"/>
              <a:t>” : String,</a:t>
            </a:r>
          </a:p>
          <a:p>
            <a:r>
              <a:rPr lang="en-US" sz="9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</a:t>
            </a:r>
            <a:r>
              <a:rPr lang="en-US" altLang="ko-KR" sz="900" dirty="0"/>
              <a:t>createdDateTime” : Date,</a:t>
            </a:r>
          </a:p>
          <a:p>
            <a:r>
              <a:rPr lang="en-US" sz="9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</a:t>
            </a:r>
            <a:r>
              <a:rPr lang="en-US" sz="900" b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</a:t>
            </a:r>
            <a:r>
              <a:rPr lang="en-US" altLang="ko-KR" sz="900" b="1" dirty="0" err="1"/>
              <a:t>reportDescription</a:t>
            </a:r>
            <a:r>
              <a:rPr lang="en-US" altLang="ko-KR" sz="900" b="1" dirty="0"/>
              <a:t>” : Array,</a:t>
            </a:r>
            <a:endParaRPr lang="en-US" sz="900" b="1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sz="9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12369" y="3152791"/>
            <a:ext cx="1800200" cy="354209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800" b="1" dirty="0" err="1">
                <a:solidFill>
                  <a:schemeClr val="accent1"/>
                </a:solidFill>
              </a:rPr>
              <a:t>reportDescription</a:t>
            </a:r>
            <a:r>
              <a:rPr lang="en-US" altLang="ko-KR" sz="8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Object</a:t>
            </a:r>
            <a:r>
              <a:rPr lang="en-US" sz="8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  <a:endParaRPr lang="en-US" sz="800" dirty="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sz="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</a:t>
            </a:r>
            <a:r>
              <a:rPr lang="en-US" sz="8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rID</a:t>
            </a:r>
            <a:r>
              <a:rPr lang="en-US" sz="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” : String,</a:t>
            </a:r>
          </a:p>
          <a:p>
            <a:r>
              <a:rPr lang="en-US" sz="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</a:t>
            </a:r>
            <a:r>
              <a:rPr lang="en-US" altLang="ko-KR" sz="800" dirty="0" err="1"/>
              <a:t>resourceID</a:t>
            </a:r>
            <a:r>
              <a:rPr lang="en-US" altLang="ko-KR" sz="800" dirty="0"/>
              <a:t>” : String,</a:t>
            </a:r>
          </a:p>
          <a:p>
            <a:r>
              <a:rPr lang="en-US" sz="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</a:t>
            </a:r>
            <a:r>
              <a:rPr lang="en-US" altLang="ko-KR" sz="800" dirty="0" err="1">
                <a:solidFill>
                  <a:srgbClr val="FF0000"/>
                </a:solidFill>
              </a:rPr>
              <a:t>deviceType</a:t>
            </a:r>
            <a:r>
              <a:rPr lang="en-US" altLang="ko-KR" sz="800" dirty="0">
                <a:solidFill>
                  <a:srgbClr val="FF0000"/>
                </a:solidFill>
              </a:rPr>
              <a:t>” : String,</a:t>
            </a:r>
          </a:p>
          <a:p>
            <a:r>
              <a:rPr lang="en-US" sz="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</a:t>
            </a:r>
            <a:r>
              <a:rPr lang="en-US" altLang="ko-KR" sz="800" dirty="0" err="1"/>
              <a:t>reportType</a:t>
            </a:r>
            <a:r>
              <a:rPr lang="en-US" altLang="ko-KR" sz="800" dirty="0"/>
              <a:t>” : String,</a:t>
            </a:r>
          </a:p>
          <a:p>
            <a:r>
              <a:rPr lang="en-US" sz="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</a:t>
            </a:r>
            <a:r>
              <a:rPr lang="en-US" altLang="ko-KR" sz="800" dirty="0" err="1"/>
              <a:t>itemUnits</a:t>
            </a:r>
            <a:r>
              <a:rPr lang="en-US" altLang="ko-KR" sz="800" dirty="0"/>
              <a:t>” : String,</a:t>
            </a:r>
          </a:p>
          <a:p>
            <a:r>
              <a:rPr lang="en-US" sz="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</a:t>
            </a:r>
            <a:r>
              <a:rPr lang="en-US" altLang="ko-KR" sz="800" dirty="0" err="1"/>
              <a:t>siScaleCode</a:t>
            </a:r>
            <a:r>
              <a:rPr lang="en-US" altLang="ko-KR" sz="800" dirty="0"/>
              <a:t>” : String,</a:t>
            </a:r>
          </a:p>
          <a:p>
            <a:r>
              <a:rPr lang="en-US" sz="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</a:t>
            </a:r>
            <a:r>
              <a:rPr lang="en-US" altLang="ko-KR" sz="800" dirty="0"/>
              <a:t>marketContext” : String,</a:t>
            </a:r>
          </a:p>
          <a:p>
            <a:r>
              <a:rPr lang="en-US" sz="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</a:t>
            </a:r>
            <a:r>
              <a:rPr lang="en-US" altLang="ko-KR" sz="800" dirty="0" err="1"/>
              <a:t>oadrMinPeriod</a:t>
            </a:r>
            <a:r>
              <a:rPr lang="en-US" altLang="ko-KR" sz="800" dirty="0"/>
              <a:t>” : String,</a:t>
            </a:r>
          </a:p>
          <a:p>
            <a:r>
              <a:rPr lang="en-US" sz="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</a:t>
            </a:r>
            <a:r>
              <a:rPr lang="en-US" altLang="ko-KR" sz="800" dirty="0" err="1"/>
              <a:t>oadrMaxPeriod</a:t>
            </a:r>
            <a:r>
              <a:rPr lang="en-US" altLang="ko-KR" sz="800" dirty="0"/>
              <a:t>” : String,</a:t>
            </a:r>
          </a:p>
          <a:p>
            <a:r>
              <a:rPr lang="en-US" sz="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</a:t>
            </a:r>
            <a:r>
              <a:rPr lang="en-US" altLang="ko-KR" sz="800" dirty="0" err="1"/>
              <a:t>oadrOnChange</a:t>
            </a:r>
            <a:r>
              <a:rPr lang="en-US" altLang="ko-KR" sz="800" dirty="0"/>
              <a:t>” : String,</a:t>
            </a:r>
          </a:p>
          <a:p>
            <a:r>
              <a:rPr lang="en-US" sz="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</a:t>
            </a:r>
            <a:r>
              <a:rPr lang="en-US" altLang="ko-KR" sz="800" dirty="0" err="1"/>
              <a:t>itemDescription</a:t>
            </a:r>
            <a:r>
              <a:rPr lang="en-US" altLang="ko-KR" sz="800" dirty="0"/>
              <a:t>” : String,</a:t>
            </a:r>
          </a:p>
          <a:p>
            <a:r>
              <a:rPr lang="en-US" sz="800" b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</a:t>
            </a:r>
            <a:r>
              <a:rPr lang="en-US" altLang="ko-KR" sz="800" b="1" dirty="0" err="1"/>
              <a:t>powerAttributes</a:t>
            </a:r>
            <a:r>
              <a:rPr lang="en-US" altLang="ko-KR" sz="800" b="1" dirty="0"/>
              <a:t>” : Array</a:t>
            </a:r>
            <a:r>
              <a:rPr lang="en-US" altLang="ko-KR" sz="800" dirty="0"/>
              <a:t>,</a:t>
            </a:r>
          </a:p>
          <a:p>
            <a:r>
              <a:rPr lang="en-US" altLang="ko-KR" sz="800" dirty="0"/>
              <a:t>       </a:t>
            </a:r>
            <a:r>
              <a:rPr lang="en-US" altLang="ko-KR" sz="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“qos” : String</a:t>
            </a:r>
            <a:endParaRPr lang="en-US" altLang="ko-KR" sz="800" dirty="0"/>
          </a:p>
          <a:p>
            <a:r>
              <a:rPr lang="en-US" sz="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“state” : String,</a:t>
            </a:r>
          </a:p>
          <a:p>
            <a:r>
              <a:rPr lang="en-US" sz="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“power” : Double,</a:t>
            </a:r>
          </a:p>
          <a:p>
            <a:r>
              <a:rPr lang="en-US" sz="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“dimming” : Integer,</a:t>
            </a:r>
          </a:p>
          <a:p>
            <a:r>
              <a:rPr lang="en-US" sz="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“margin” : double,</a:t>
            </a:r>
          </a:p>
          <a:p>
            <a:r>
              <a:rPr lang="en-US" sz="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“generate” : double,</a:t>
            </a:r>
          </a:p>
          <a:p>
            <a:r>
              <a:rPr lang="en-US" sz="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“storage” : String,</a:t>
            </a:r>
          </a:p>
          <a:p>
            <a:r>
              <a:rPr lang="en-US" sz="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“maxValue” : Double,</a:t>
            </a:r>
          </a:p>
          <a:p>
            <a:r>
              <a:rPr lang="en-US" sz="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“minValue” : Double,</a:t>
            </a:r>
          </a:p>
          <a:p>
            <a:r>
              <a:rPr lang="en-US" sz="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</a:t>
            </a:r>
            <a:r>
              <a:rPr lang="en-US" sz="800" dirty="0" err="1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avgValue</a:t>
            </a:r>
            <a:r>
              <a:rPr lang="en-US" sz="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” : Double,</a:t>
            </a:r>
          </a:p>
          <a:p>
            <a:r>
              <a:rPr lang="en-US" sz="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“maxTime” : Date,</a:t>
            </a:r>
          </a:p>
          <a:p>
            <a:r>
              <a:rPr lang="en-US" sz="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“minTime” : Date,</a:t>
            </a:r>
          </a:p>
          <a:p>
            <a:r>
              <a:rPr lang="en-US" sz="8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“priority” : Integer</a:t>
            </a:r>
          </a:p>
          <a:p>
            <a:r>
              <a:rPr lang="en-US" sz="8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88842" y="3152791"/>
            <a:ext cx="1602682" cy="91060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900" b="1" dirty="0" err="1">
                <a:solidFill>
                  <a:schemeClr val="accent1"/>
                </a:solidFill>
              </a:rPr>
              <a:t>powerAttributes</a:t>
            </a:r>
            <a:r>
              <a:rPr lang="en-US" altLang="ko-KR" sz="9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Object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sz="9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“hertz” : </a:t>
            </a:r>
            <a:r>
              <a:rPr lang="en-US" altLang="ko-KR" sz="9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Double</a:t>
            </a:r>
            <a:r>
              <a:rPr lang="en-US" sz="9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</a:t>
            </a:r>
          </a:p>
          <a:p>
            <a:r>
              <a:rPr lang="en-US" sz="9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“voltage” : </a:t>
            </a:r>
            <a:r>
              <a:rPr lang="en-US" altLang="ko-KR" sz="9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Double</a:t>
            </a:r>
            <a:r>
              <a:rPr lang="en-US" sz="9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</a:t>
            </a:r>
          </a:p>
          <a:p>
            <a:r>
              <a:rPr lang="en-US" sz="9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“ac” : Boolean</a:t>
            </a:r>
            <a:r>
              <a:rPr lang="en-US" sz="900" b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	</a:t>
            </a:r>
          </a:p>
          <a:p>
            <a:r>
              <a:rPr lang="en-US" sz="9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196980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71585" y="379195"/>
            <a:ext cx="8929750" cy="838200"/>
          </a:xfrm>
        </p:spPr>
        <p:txBody>
          <a:bodyPr/>
          <a:lstStyle/>
          <a:p>
            <a:r>
              <a:rPr lang="en-US" altLang="ko-KR" sz="2400" b="1" dirty="0">
                <a:solidFill>
                  <a:schemeClr val="tx1"/>
                </a:solidFill>
              </a:rPr>
              <a:t>2. Smart Home Energy Framework : </a:t>
            </a:r>
            <a:br>
              <a:rPr lang="en-US" altLang="ko-KR" sz="24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2.2 </a:t>
            </a:r>
            <a:r>
              <a:rPr lang="en-US" altLang="ko-KR" sz="2000" b="1" dirty="0">
                <a:solidFill>
                  <a:srgbClr val="FF0000"/>
                </a:solidFill>
              </a:rPr>
              <a:t>EMAP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en-US" altLang="ko-KR" sz="2000" b="1" dirty="0" err="1">
                <a:solidFill>
                  <a:srgbClr val="FF0000"/>
                </a:solidFill>
              </a:rPr>
              <a:t>CoAP</a:t>
            </a:r>
            <a:r>
              <a:rPr lang="en-US" altLang="ko-KR" sz="2000" b="1" dirty="0">
                <a:solidFill>
                  <a:srgbClr val="FF0000"/>
                </a:solidFill>
              </a:rPr>
              <a:t>/JSON</a:t>
            </a:r>
            <a:r>
              <a:rPr lang="en-US" altLang="ko-KR" sz="2000" b="1" dirty="0">
                <a:solidFill>
                  <a:schemeClr val="tx1"/>
                </a:solidFill>
              </a:rPr>
              <a:t>, MQTT/JSON) : </a:t>
            </a:r>
            <a:r>
              <a:rPr lang="en-US" altLang="ko-KR" sz="2000" b="1" dirty="0">
                <a:solidFill>
                  <a:srgbClr val="FF0000"/>
                </a:solidFill>
              </a:rPr>
              <a:t>UpdateReport (</a:t>
            </a:r>
            <a:r>
              <a:rPr lang="en-US" altLang="ko-KR" sz="2000" b="1" dirty="0">
                <a:solidFill>
                  <a:schemeClr val="tx1"/>
                </a:solidFill>
              </a:rPr>
              <a:t>Implicit, </a:t>
            </a:r>
            <a:r>
              <a:rPr lang="en-US" altLang="ko-KR" sz="2000" b="1" dirty="0">
                <a:solidFill>
                  <a:srgbClr val="FF0000"/>
                </a:solidFill>
              </a:rPr>
              <a:t>Explicit)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132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16205" y="2404600"/>
            <a:ext cx="6696744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(2) UpdatedReport</a:t>
            </a:r>
          </a:p>
          <a:p>
            <a:endParaRPr lang="en-US" altLang="ko-KR" sz="1600" dirty="0"/>
          </a:p>
          <a:p>
            <a:pPr marL="342900" indent="-342900">
              <a:buAutoNum type="arabicParenBoth"/>
            </a:pP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2343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  <a:p>
            <a:r>
              <a:rPr lang="ko-KR" altLang="en-US" sz="1200" dirty="0">
                <a:solidFill>
                  <a:schemeClr val="accent1"/>
                </a:solidFill>
              </a:rPr>
              <a:t>초록색 </a:t>
            </a:r>
            <a:r>
              <a:rPr lang="en-US" altLang="ko-KR" sz="1200" dirty="0">
                <a:solidFill>
                  <a:schemeClr val="accent1"/>
                </a:solidFill>
              </a:rPr>
              <a:t>: </a:t>
            </a:r>
            <a:r>
              <a:rPr lang="ko-KR" altLang="en-US" sz="1200" dirty="0">
                <a:solidFill>
                  <a:schemeClr val="accent1"/>
                </a:solidFill>
              </a:rPr>
              <a:t>삭제 또는 변경</a:t>
            </a:r>
            <a:endParaRPr lang="en-US" altLang="ko-KR" sz="1200" dirty="0">
              <a:solidFill>
                <a:schemeClr val="accent1"/>
              </a:solidFill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467544" y="1414528"/>
            <a:ext cx="8229600" cy="1084321"/>
            <a:chOff x="467544" y="1414528"/>
            <a:chExt cx="8229600" cy="1084321"/>
          </a:xfrm>
        </p:grpSpPr>
        <p:sp>
          <p:nvSpPr>
            <p:cNvPr id="29" name="직사각형 28"/>
            <p:cNvSpPr/>
            <p:nvPr/>
          </p:nvSpPr>
          <p:spPr bwMode="auto">
            <a:xfrm>
              <a:off x="467544" y="1414528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73499" y="1630541"/>
              <a:ext cx="156966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EMA</a:t>
              </a:r>
            </a:p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192.168.1.101 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직선 화살표 연결선 38"/>
            <p:cNvCxnSpPr/>
            <p:nvPr/>
          </p:nvCxnSpPr>
          <p:spPr bwMode="auto">
            <a:xfrm>
              <a:off x="2195736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587587" y="1572747"/>
              <a:ext cx="151195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EMA</a:t>
              </a:r>
            </a:p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192.168.1.127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직선 화살표 연결선 40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3689398" y="1991018"/>
              <a:ext cx="167866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(2) UpdatedReport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ko-KR" alt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29697" y="1552276"/>
              <a:ext cx="1534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(1) UpdateReport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4" name="그림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775" y="2448497"/>
            <a:ext cx="7153455" cy="3524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721" y="4511054"/>
            <a:ext cx="4104456" cy="167857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40265" y="2956780"/>
            <a:ext cx="8386186" cy="375754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10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UpdatedReport Object</a:t>
            </a:r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altLang="ko-KR" sz="1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SrcEMA” </a:t>
            </a:r>
            <a:r>
              <a:rPr lang="en-US" altLang="ko-KR" sz="1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: String,</a:t>
            </a:r>
          </a:p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“DestEMA” : String,</a:t>
            </a:r>
            <a:endParaRPr lang="en-US" altLang="ko-KR" sz="10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altLang="ko-KR" sz="1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“requestID”: String,</a:t>
            </a:r>
          </a:p>
          <a:p>
            <a:r>
              <a:rPr lang="en-US" altLang="ko-KR" sz="1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“responseCode”: Integer,</a:t>
            </a:r>
          </a:p>
          <a:p>
            <a:r>
              <a:rPr lang="en-US" altLang="ko-KR" sz="1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“responseDescription” : String,</a:t>
            </a:r>
          </a:p>
          <a:p>
            <a:r>
              <a:rPr lang="en-US" altLang="ko-KR" sz="10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</a:t>
            </a:r>
            <a:r>
              <a:rPr lang="en-US" altLang="ko-KR" sz="1000" strike="sngStrike" dirty="0" err="1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EMAEnergyinfo</a:t>
            </a:r>
            <a:r>
              <a:rPr lang="en-US" altLang="ko-KR" sz="10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” : Object =&gt;</a:t>
            </a:r>
            <a:r>
              <a:rPr lang="ko-KR" altLang="en-US" sz="10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삭제</a:t>
            </a:r>
            <a:endParaRPr lang="en-US" altLang="ko-KR" sz="1000" strike="sngStrike" dirty="0">
              <a:solidFill>
                <a:schemeClr val="accent1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altLang="ko-KR" sz="10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“service”: String,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“time”: Date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0029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3F5CC-B8E9-482F-A016-6EE14B7359EE}" type="slidenum">
              <a:rPr lang="ko-KR" altLang="en-US" smtClean="0"/>
              <a:pPr/>
              <a:t>133</a:t>
            </a:fld>
            <a:endParaRPr lang="ko-KR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00008" y="2564904"/>
            <a:ext cx="8743984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200" b="1" kern="0" dirty="0">
                <a:ea typeface="굴림" pitchFamily="50" charset="-127"/>
              </a:rPr>
              <a:t>EMAP</a:t>
            </a:r>
            <a:endParaRPr lang="en-US" altLang="ko-KR" sz="3200" b="1" kern="0" dirty="0"/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200" b="1" kern="0" dirty="0"/>
              <a:t>(3) </a:t>
            </a:r>
            <a:r>
              <a:rPr lang="en-US" altLang="ko-KR" sz="3200" b="1" dirty="0" err="1">
                <a:solidFill>
                  <a:schemeClr val="tx2"/>
                </a:solidFill>
              </a:rPr>
              <a:t>Event_PULL</a:t>
            </a:r>
            <a:endParaRPr lang="en-US" altLang="ko-KR" sz="3200" b="1" dirty="0">
              <a:solidFill>
                <a:schemeClr val="tx2"/>
              </a:solidFill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200" b="1" kern="0" dirty="0">
              <a:solidFill>
                <a:schemeClr val="tx2"/>
              </a:solidFill>
            </a:endParaRPr>
          </a:p>
          <a:p>
            <a:pPr marL="2743200" lvl="5" indent="-4572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2400" b="1" kern="0" dirty="0" err="1">
                <a:solidFill>
                  <a:schemeClr val="accent2"/>
                </a:solidFill>
              </a:rPr>
              <a:t>CoAP</a:t>
            </a:r>
            <a:r>
              <a:rPr lang="en-US" altLang="ko-KR" sz="2400" b="1" kern="0" dirty="0">
                <a:solidFill>
                  <a:schemeClr val="accent2"/>
                </a:solidFill>
              </a:rPr>
              <a:t>/JSON</a:t>
            </a:r>
          </a:p>
          <a:p>
            <a:pPr marL="2743200" lvl="5" indent="-4572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2400" b="1" kern="0" dirty="0"/>
              <a:t>MQTT / JSON</a:t>
            </a:r>
          </a:p>
        </p:txBody>
      </p:sp>
    </p:spTree>
    <p:extLst>
      <p:ext uri="{BB962C8B-B14F-4D97-AF65-F5344CB8AC3E}">
        <p14:creationId xmlns:p14="http://schemas.microsoft.com/office/powerpoint/2010/main" val="284780208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2"/>
          <p:cNvSpPr>
            <a:spLocks noGrp="1"/>
          </p:cNvSpPr>
          <p:nvPr>
            <p:ph type="title"/>
          </p:nvPr>
        </p:nvSpPr>
        <p:spPr>
          <a:xfrm>
            <a:off x="28604" y="233346"/>
            <a:ext cx="8686800" cy="838200"/>
          </a:xfrm>
          <a:noFill/>
        </p:spPr>
        <p:txBody>
          <a:bodyPr/>
          <a:lstStyle/>
          <a:p>
            <a:pPr lvl="0">
              <a:defRPr/>
            </a:pPr>
            <a:r>
              <a:rPr lang="en-US" altLang="ko-KR" sz="3200" b="1" dirty="0">
                <a:solidFill>
                  <a:schemeClr val="tx1"/>
                </a:solidFill>
              </a:rPr>
              <a:t>2.2 EMAP(</a:t>
            </a:r>
            <a:r>
              <a:rPr lang="en-US" altLang="ko-KR" sz="3200" b="1" dirty="0">
                <a:solidFill>
                  <a:schemeClr val="accent2"/>
                </a:solidFill>
              </a:rPr>
              <a:t>CoAP/JSON</a:t>
            </a:r>
            <a:r>
              <a:rPr lang="en-US" altLang="ko-KR" sz="3200" b="1" dirty="0">
                <a:solidFill>
                  <a:schemeClr val="tx1"/>
                </a:solidFill>
              </a:rPr>
              <a:t>)</a:t>
            </a:r>
            <a:br>
              <a:rPr lang="en-US" altLang="ko-KR" sz="3200" b="1" dirty="0">
                <a:solidFill>
                  <a:schemeClr val="tx1"/>
                </a:solidFill>
              </a:rPr>
            </a:br>
            <a:r>
              <a:rPr lang="en-US" altLang="ko-KR" sz="3200" b="1" dirty="0">
                <a:solidFill>
                  <a:schemeClr val="tx1"/>
                </a:solidFill>
              </a:rPr>
              <a:t>Service : Event</a:t>
            </a:r>
            <a:endParaRPr lang="en-US" altLang="zh-CN" sz="3200" b="1" dirty="0"/>
          </a:p>
        </p:txBody>
      </p:sp>
      <p:sp>
        <p:nvSpPr>
          <p:cNvPr id="161" name="직사각형 160"/>
          <p:cNvSpPr/>
          <p:nvPr/>
        </p:nvSpPr>
        <p:spPr>
          <a:xfrm>
            <a:off x="611561" y="1484784"/>
            <a:ext cx="1512707" cy="593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EMA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6947725" y="1484784"/>
            <a:ext cx="1512707" cy="593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EMA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0" name="직선 연결선 189"/>
          <p:cNvCxnSpPr/>
          <p:nvPr/>
        </p:nvCxnSpPr>
        <p:spPr>
          <a:xfrm flipH="1">
            <a:off x="7704078" y="2078530"/>
            <a:ext cx="3" cy="4779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31662" y="2687434"/>
            <a:ext cx="185980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	: 2.05 Content</a:t>
            </a: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</a:t>
            </a:r>
            <a:r>
              <a:rPr lang="en-US" altLang="ko-KR" sz="800" dirty="0"/>
              <a:t>DistributeEvent</a:t>
            </a:r>
            <a:endParaRPr lang="en-US" altLang="ko-KR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31661" y="3047474"/>
            <a:ext cx="226696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	: /EMAP/SEMA/1.0b/Event</a:t>
            </a: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CreatedEvent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1331640" y="2060848"/>
            <a:ext cx="3" cy="4779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07044" y="2348880"/>
            <a:ext cx="219483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	: /EMAP/SEMA/1.0b/Poll</a:t>
            </a: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Poll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31662" y="3501008"/>
            <a:ext cx="169309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	: 2.05 Content</a:t>
            </a: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</a:t>
            </a:r>
            <a:r>
              <a:rPr lang="en-US" altLang="ko-KR" sz="800" dirty="0"/>
              <a:t>Response</a:t>
            </a:r>
            <a:endParaRPr lang="en-US" altLang="ko-KR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1331640" y="2687434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1331640" y="2996952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1331640" y="3356992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1331640" y="3789040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오른쪽 중괄호 19"/>
          <p:cNvSpPr/>
          <p:nvPr/>
        </p:nvSpPr>
        <p:spPr bwMode="auto">
          <a:xfrm rot="10800000">
            <a:off x="949095" y="2687433"/>
            <a:ext cx="357189" cy="1083593"/>
          </a:xfrm>
          <a:prstGeom prst="rightBrace">
            <a:avLst>
              <a:gd name="adj1" fmla="val 8333"/>
              <a:gd name="adj2" fmla="val 51966"/>
            </a:avLst>
          </a:prstGeom>
          <a:noFill/>
          <a:ln w="12699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02954" y="3049215"/>
            <a:ext cx="596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PULL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331640" y="4581128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331640" y="5013176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331640" y="5517232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1331640" y="5949280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11760" y="4242574"/>
            <a:ext cx="226696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	: /EMAP/CEMA/1.0b/Event</a:t>
            </a: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DistributeEvent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49049" y="5178678"/>
            <a:ext cx="226696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	: /EMAP/SEMA/1.0b/Event</a:t>
            </a: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CreatedEvent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46860" y="4725144"/>
            <a:ext cx="169309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	: 2.05 Content</a:t>
            </a: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</a:t>
            </a:r>
            <a:r>
              <a:rPr lang="en-US" altLang="ko-KR" sz="800" dirty="0"/>
              <a:t>Response</a:t>
            </a:r>
            <a:endParaRPr lang="en-US" altLang="ko-KR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46860" y="5661248"/>
            <a:ext cx="169309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	: 2.05 Content</a:t>
            </a: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</a:t>
            </a:r>
            <a:r>
              <a:rPr lang="en-US" altLang="ko-KR" sz="800" dirty="0"/>
              <a:t>Response</a:t>
            </a:r>
            <a:endParaRPr lang="en-US" altLang="ko-KR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오른쪽 중괄호 32"/>
          <p:cNvSpPr/>
          <p:nvPr/>
        </p:nvSpPr>
        <p:spPr bwMode="auto">
          <a:xfrm rot="10800000">
            <a:off x="969668" y="4581128"/>
            <a:ext cx="357189" cy="1371625"/>
          </a:xfrm>
          <a:prstGeom prst="rightBrace">
            <a:avLst>
              <a:gd name="adj1" fmla="val 8333"/>
              <a:gd name="adj2" fmla="val 51966"/>
            </a:avLst>
          </a:prstGeom>
          <a:noFill/>
          <a:ln w="12699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23528" y="5011445"/>
            <a:ext cx="6174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PUSH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085856" y="3901697"/>
            <a:ext cx="65722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Response</a:t>
            </a:r>
            <a:r>
              <a:rPr lang="ko-KR" altLang="en-US" sz="1400" dirty="0"/>
              <a:t>도  동일하게 하되  </a:t>
            </a:r>
            <a:r>
              <a:rPr lang="en-US" altLang="ko-KR" sz="1400" dirty="0"/>
              <a:t>Type</a:t>
            </a:r>
            <a:r>
              <a:rPr lang="ko-KR" altLang="en-US" sz="1400" dirty="0"/>
              <a:t>이 들어가서 같은 메시지인데 분류</a:t>
            </a:r>
          </a:p>
        </p:txBody>
      </p:sp>
    </p:spTree>
    <p:extLst>
      <p:ext uri="{BB962C8B-B14F-4D97-AF65-F5344CB8AC3E}">
        <p14:creationId xmlns:p14="http://schemas.microsoft.com/office/powerpoint/2010/main" val="248985879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/>
                </a:solidFill>
              </a:rPr>
              <a:t>2. Smart Home Energy Framework : </a:t>
            </a:r>
            <a:r>
              <a:rPr lang="en-US" altLang="ko-KR" sz="2800" b="1" dirty="0">
                <a:solidFill>
                  <a:schemeClr val="tx1"/>
                </a:solidFill>
              </a:rPr>
              <a:t/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2.2 EMAP(</a:t>
            </a:r>
            <a:r>
              <a:rPr lang="en-US" altLang="ko-KR" sz="2400" b="1" dirty="0">
                <a:solidFill>
                  <a:srgbClr val="FF0000"/>
                </a:solidFill>
              </a:rPr>
              <a:t>CoAP/JSON</a:t>
            </a:r>
            <a:r>
              <a:rPr lang="en-US" altLang="ko-KR" sz="2400" b="1" dirty="0">
                <a:solidFill>
                  <a:schemeClr val="tx1"/>
                </a:solidFill>
              </a:rPr>
              <a:t>, MQTT/JSON) : Event-</a:t>
            </a:r>
            <a:r>
              <a:rPr lang="en-US" altLang="ko-KR" sz="2400" b="1" dirty="0">
                <a:solidFill>
                  <a:srgbClr val="FF0000"/>
                </a:solidFill>
              </a:rPr>
              <a:t>PULL</a:t>
            </a:r>
            <a:r>
              <a:rPr lang="en-US" altLang="ko-KR" sz="2400" b="1" dirty="0">
                <a:solidFill>
                  <a:schemeClr val="tx1"/>
                </a:solidFill>
              </a:rPr>
              <a:t>,PUSH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135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467544" y="1414528"/>
            <a:ext cx="8229600" cy="10233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76655" y="1824555"/>
            <a:ext cx="13645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EMA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직선 화살표 연결선 29"/>
          <p:cNvCxnSpPr/>
          <p:nvPr/>
        </p:nvCxnSpPr>
        <p:spPr bwMode="auto">
          <a:xfrm>
            <a:off x="2195736" y="1844824"/>
            <a:ext cx="470780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664335" y="1824555"/>
            <a:ext cx="1358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EMA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직선 화살표 연결선 34"/>
          <p:cNvCxnSpPr/>
          <p:nvPr/>
        </p:nvCxnSpPr>
        <p:spPr bwMode="auto">
          <a:xfrm flipH="1">
            <a:off x="2195736" y="2276872"/>
            <a:ext cx="470780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3987423" y="1984484"/>
            <a:ext cx="14782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DistributeEvent</a:t>
            </a: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36777" y="1552436"/>
            <a:ext cx="6495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(1)Poll</a:t>
            </a: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08304" y="1414528"/>
            <a:ext cx="1412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EMAP CoAP/JSON</a:t>
            </a:r>
            <a:endParaRPr lang="ko-KR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2775" y="2457720"/>
            <a:ext cx="6495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(1)Poll</a:t>
            </a: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142776" y="2744701"/>
          <a:ext cx="8389663" cy="218469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10775">
                  <a:extLst>
                    <a:ext uri="{9D8B030D-6E8A-4147-A177-3AD203B41FA5}">
                      <a16:colId xmlns="" xmlns:a16="http://schemas.microsoft.com/office/drawing/2014/main" val="3464298872"/>
                    </a:ext>
                  </a:extLst>
                </a:gridCol>
                <a:gridCol w="2284447">
                  <a:extLst>
                    <a:ext uri="{9D8B030D-6E8A-4147-A177-3AD203B41FA5}">
                      <a16:colId xmlns="" xmlns:a16="http://schemas.microsoft.com/office/drawing/2014/main" val="2017195915"/>
                    </a:ext>
                  </a:extLst>
                </a:gridCol>
                <a:gridCol w="3994441">
                  <a:extLst>
                    <a:ext uri="{9D8B030D-6E8A-4147-A177-3AD203B41FA5}">
                      <a16:colId xmlns="" xmlns:a16="http://schemas.microsoft.com/office/drawing/2014/main" val="3941589759"/>
                    </a:ext>
                  </a:extLst>
                </a:gridCol>
              </a:tblGrid>
              <a:tr h="18833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Key Name</a:t>
                      </a:r>
                      <a:endParaRPr lang="en-US" sz="12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Reference</a:t>
                      </a:r>
                      <a:endParaRPr lang="en-US" sz="12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64521417"/>
                  </a:ext>
                </a:extLst>
              </a:tr>
              <a:tr h="1883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OpenADR 2.0b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SEP 2.0(IEC 61968)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57054786"/>
                  </a:ext>
                </a:extLst>
              </a:tr>
              <a:tr h="452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SrcEMA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effectLst/>
                        </a:rPr>
                        <a:t>ei:venID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1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158177747"/>
                  </a:ext>
                </a:extLst>
              </a:tr>
              <a:tr h="452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DestEMA</a:t>
                      </a:r>
                      <a:endParaRPr 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solidFill>
                            <a:schemeClr val="tx1"/>
                          </a:solidFill>
                          <a:effectLst/>
                        </a:rPr>
                        <a:t>ei:vtnID</a:t>
                      </a:r>
                      <a:endParaRPr lang="en-US" sz="105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50" b="0" i="1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22004808"/>
                  </a:ext>
                </a:extLst>
              </a:tr>
              <a:tr h="452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service</a:t>
                      </a:r>
                      <a:endParaRPr lang="en-US" sz="1200" b="1" i="0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(Tag </a:t>
                      </a:r>
                      <a:r>
                        <a:rPr lang="ko-KR" altLang="en-US" sz="12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이름으로 존재</a:t>
                      </a:r>
                      <a:r>
                        <a:rPr lang="en-US" altLang="ko-KR" sz="12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lang="ko-KR" alt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1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774262396"/>
                  </a:ext>
                </a:extLst>
              </a:tr>
              <a:tr h="45200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time</a:t>
                      </a:r>
                      <a:endParaRPr lang="en-US" sz="105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5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RandomizableEvent:creation Time</a:t>
                      </a:r>
                      <a:endParaRPr lang="en-US" sz="105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527933759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618731" y="2437828"/>
            <a:ext cx="14782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DistributeEvent</a:t>
            </a: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2343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  <a:p>
            <a:r>
              <a:rPr lang="ko-KR" altLang="en-US" sz="1200" dirty="0">
                <a:solidFill>
                  <a:schemeClr val="accent1"/>
                </a:solidFill>
              </a:rPr>
              <a:t>초록색 </a:t>
            </a:r>
            <a:r>
              <a:rPr lang="en-US" altLang="ko-KR" sz="1200" dirty="0">
                <a:solidFill>
                  <a:schemeClr val="accent1"/>
                </a:solidFill>
              </a:rPr>
              <a:t>: </a:t>
            </a:r>
            <a:r>
              <a:rPr lang="ko-KR" altLang="en-US" sz="1200" dirty="0">
                <a:solidFill>
                  <a:schemeClr val="accent1"/>
                </a:solidFill>
              </a:rPr>
              <a:t>삭제 또는 변경</a:t>
            </a:r>
            <a:endParaRPr lang="en-US" altLang="ko-KR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5487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/>
                </a:solidFill>
              </a:rPr>
              <a:t>2. Smart Home Energy Framework : </a:t>
            </a:r>
            <a:r>
              <a:rPr lang="en-US" altLang="ko-KR" sz="2800" b="1" dirty="0">
                <a:solidFill>
                  <a:schemeClr val="tx1"/>
                </a:solidFill>
              </a:rPr>
              <a:t/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2.2 EMAP(</a:t>
            </a:r>
            <a:r>
              <a:rPr lang="en-US" altLang="ko-KR" sz="2400" b="1" dirty="0">
                <a:solidFill>
                  <a:srgbClr val="FF0000"/>
                </a:solidFill>
              </a:rPr>
              <a:t>CoAP/JSON</a:t>
            </a:r>
            <a:r>
              <a:rPr lang="en-US" altLang="ko-KR" sz="2400" b="1" dirty="0">
                <a:solidFill>
                  <a:schemeClr val="tx1"/>
                </a:solidFill>
              </a:rPr>
              <a:t>, MQTT/JSON) : Event-</a:t>
            </a:r>
            <a:r>
              <a:rPr lang="en-US" altLang="ko-KR" sz="2400" b="1" dirty="0">
                <a:solidFill>
                  <a:srgbClr val="FF0000"/>
                </a:solidFill>
              </a:rPr>
              <a:t>PULL</a:t>
            </a:r>
            <a:r>
              <a:rPr lang="en-US" altLang="ko-KR" sz="2400" b="1" dirty="0">
                <a:solidFill>
                  <a:schemeClr val="tx1"/>
                </a:solidFill>
              </a:rPr>
              <a:t>,PUSH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136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467544" y="1414528"/>
            <a:ext cx="8229600" cy="10233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76655" y="1824555"/>
            <a:ext cx="13645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EMA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직선 화살표 연결선 29"/>
          <p:cNvCxnSpPr/>
          <p:nvPr/>
        </p:nvCxnSpPr>
        <p:spPr bwMode="auto">
          <a:xfrm>
            <a:off x="2195736" y="1844824"/>
            <a:ext cx="470780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664335" y="1824555"/>
            <a:ext cx="1358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EMA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직선 화살표 연결선 34"/>
          <p:cNvCxnSpPr/>
          <p:nvPr/>
        </p:nvCxnSpPr>
        <p:spPr bwMode="auto">
          <a:xfrm flipH="1">
            <a:off x="2195736" y="2276872"/>
            <a:ext cx="470780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3987423" y="1984484"/>
            <a:ext cx="14782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DistributeEvent</a:t>
            </a: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36777" y="1552436"/>
            <a:ext cx="6495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(1)Poll</a:t>
            </a: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08304" y="1414528"/>
            <a:ext cx="1412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EMAP CoAP/JSON</a:t>
            </a:r>
            <a:endParaRPr lang="ko-KR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7544" y="2437828"/>
            <a:ext cx="14782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DistributeEvent</a:t>
            </a: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0" y="0"/>
            <a:ext cx="2343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  <a:p>
            <a:r>
              <a:rPr lang="ko-KR" altLang="en-US" sz="1200" dirty="0">
                <a:solidFill>
                  <a:schemeClr val="accent1"/>
                </a:solidFill>
              </a:rPr>
              <a:t>초록색 </a:t>
            </a:r>
            <a:r>
              <a:rPr lang="en-US" altLang="ko-KR" sz="1200" dirty="0">
                <a:solidFill>
                  <a:schemeClr val="accent1"/>
                </a:solidFill>
              </a:rPr>
              <a:t>: </a:t>
            </a:r>
            <a:r>
              <a:rPr lang="ko-KR" altLang="en-US" sz="1200" dirty="0">
                <a:solidFill>
                  <a:schemeClr val="accent1"/>
                </a:solidFill>
              </a:rPr>
              <a:t>삭제 또는 변경</a:t>
            </a:r>
            <a:endParaRPr lang="en-US" altLang="ko-KR" sz="1200" dirty="0">
              <a:solidFill>
                <a:schemeClr val="accent1"/>
              </a:solidFill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612733" y="2736548"/>
          <a:ext cx="8147245" cy="60594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29449">
                  <a:extLst>
                    <a:ext uri="{9D8B030D-6E8A-4147-A177-3AD203B41FA5}">
                      <a16:colId xmlns="" xmlns:a16="http://schemas.microsoft.com/office/drawing/2014/main" val="3163428177"/>
                    </a:ext>
                  </a:extLst>
                </a:gridCol>
                <a:gridCol w="1629449">
                  <a:extLst>
                    <a:ext uri="{9D8B030D-6E8A-4147-A177-3AD203B41FA5}">
                      <a16:colId xmlns="" xmlns:a16="http://schemas.microsoft.com/office/drawing/2014/main" val="3958474330"/>
                    </a:ext>
                  </a:extLst>
                </a:gridCol>
                <a:gridCol w="1629449">
                  <a:extLst>
                    <a:ext uri="{9D8B030D-6E8A-4147-A177-3AD203B41FA5}">
                      <a16:colId xmlns="" xmlns:a16="http://schemas.microsoft.com/office/drawing/2014/main" val="525130177"/>
                    </a:ext>
                  </a:extLst>
                </a:gridCol>
                <a:gridCol w="1629449">
                  <a:extLst>
                    <a:ext uri="{9D8B030D-6E8A-4147-A177-3AD203B41FA5}">
                      <a16:colId xmlns="" xmlns:a16="http://schemas.microsoft.com/office/drawing/2014/main" val="3739502335"/>
                    </a:ext>
                  </a:extLst>
                </a:gridCol>
                <a:gridCol w="1629449">
                  <a:extLst>
                    <a:ext uri="{9D8B030D-6E8A-4147-A177-3AD203B41FA5}">
                      <a16:colId xmlns="" xmlns:a16="http://schemas.microsoft.com/office/drawing/2014/main" val="3330854206"/>
                    </a:ext>
                  </a:extLst>
                </a:gridCol>
              </a:tblGrid>
              <a:tr h="92179"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effectLst/>
                        </a:rPr>
                        <a:t>Key Name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effectLst/>
                        </a:rPr>
                        <a:t>Reference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60776875"/>
                  </a:ext>
                </a:extLst>
              </a:tr>
              <a:tr h="9217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OpenADR 2.0b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SEP 2.0(IEC 61968)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8779085"/>
                  </a:ext>
                </a:extLst>
              </a:tr>
              <a:tr h="9217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SrcEMA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ei:vtnID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2113315887"/>
                  </a:ext>
                </a:extLst>
              </a:tr>
              <a:tr h="9217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DestEMA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ei:venID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1705835526"/>
                  </a:ext>
                </a:extLst>
              </a:tr>
              <a:tr h="9217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requestID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맑은 고딕" panose="020B0503020000020004" pitchFamily="50" charset="-127"/>
                        </a:rPr>
                        <a:t>ei:requestID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1040049681"/>
                  </a:ext>
                </a:extLst>
              </a:tr>
              <a:tr h="9217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responseRequired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맑은 고딕" panose="020B0503020000020004" pitchFamily="50" charset="-127"/>
                        </a:rPr>
                        <a:t>Ei:reponseRequired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2454017074"/>
                  </a:ext>
                </a:extLst>
              </a:tr>
              <a:tr h="9217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맑은 고딕" panose="020B0503020000020004" pitchFamily="50" charset="-127"/>
                        </a:rPr>
                        <a:t>response</a:t>
                      </a: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4821" marR="4821" marT="4821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ei:Response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맑은 고딕" panose="020B0503020000020004" pitchFamily="50" charset="-127"/>
                        </a:rPr>
                        <a:t>pyld:requestID</a:t>
                      </a: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1978708436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맑은 고딕" panose="020B0503020000020004" pitchFamily="50" charset="-127"/>
                        </a:rPr>
                        <a:t>responseCode</a:t>
                      </a: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맑은 고딕" panose="020B0503020000020004" pitchFamily="50" charset="-127"/>
                        </a:rPr>
                        <a:t>ei:responseCode</a:t>
                      </a: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3841649000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맑은 고딕" panose="020B0503020000020004" pitchFamily="50" charset="-127"/>
                        </a:rPr>
                        <a:t>responseDescription</a:t>
                      </a: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맑은 고딕" panose="020B0503020000020004" pitchFamily="50" charset="-127"/>
                        </a:rPr>
                        <a:t>ei:responseDescription</a:t>
                      </a: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2261205334"/>
                  </a:ext>
                </a:extLst>
              </a:tr>
              <a:tr h="92179">
                <a:tc rowSpan="19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event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eventID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rowSpan="10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oadrEvent:eiActivePeriod:eventDescriptor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eventID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428853065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맑은 고딕" panose="020B0503020000020004" pitchFamily="50" charset="-127"/>
                        </a:rPr>
                        <a:t>eventSignals</a:t>
                      </a: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</a:rPr>
                        <a:t>eventSignals</a:t>
                      </a: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3925593830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modificationNumber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modificationNumber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672993059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modificationReason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modificationReason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2122387850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priority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priority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4292213452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marketContext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eiMarketContext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641879084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createdDateTime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createdDateTime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1255510083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eventStatus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eventStatus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172404597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testEvent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testEvent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3653109831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vtnComment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vtnComment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2480875664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properties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oadrEvent:eiActivePeriod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properties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545671751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components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components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2723919259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specificDestEMA</a:t>
                      </a:r>
                      <a:endParaRPr lang="en-US" sz="800" b="0" i="0" u="none" strike="noStrike" dirty="0">
                        <a:solidFill>
                          <a:schemeClr val="accent2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oadrEvent:eiTarget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venID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755912289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dtStart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oadrEvent:eiActivePeriod:properties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dtstart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91745238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1593407237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Tolerance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tolerance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1112218148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notification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x-eiNotification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322889759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rampUp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x-</a:t>
                      </a:r>
                      <a:r>
                        <a:rPr lang="en-US" sz="800" u="none" strike="noStrike" dirty="0" err="1">
                          <a:effectLst/>
                        </a:rPr>
                        <a:t>eiRampUp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3198435411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Recovery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x-eiRecovery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1454443998"/>
                  </a:ext>
                </a:extLst>
              </a:tr>
              <a:tr h="92179">
                <a:tc rowSpan="10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event:eventSignals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err="1">
                          <a:effectLst/>
                        </a:rPr>
                        <a:t>eventSignal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oadrEvent:eiEventSignals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eiEventSignal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4158930919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effectLst/>
                        </a:rPr>
                        <a:t>Intervals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oadrEvent:eiEventSignals:eiEventSignal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intervals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32053955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signalName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signalName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4091374671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signalType</a:t>
                      </a:r>
                    </a:p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(Price Event, Control Event, Reserve Mode, RealtimeDR)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signalType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2013857875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signalID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signalID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1371822745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currentValue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currentValue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4220302116"/>
                  </a:ext>
                </a:extLst>
              </a:tr>
              <a:tr h="163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threshold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IdentifiedObject:DemandResponseProgram:availabilityUpdatePowerChnageThreshold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921029625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capacity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AccountBalance:availableCredit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1280640516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맑은 고딕" panose="020B0503020000020004" pitchFamily="50" charset="-127"/>
                        </a:rPr>
                        <a:t>price</a:t>
                      </a: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800" b="0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i="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PriceResponseCgfObject</a:t>
                      </a:r>
                      <a:endParaRPr lang="en-US" altLang="ko-KR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+mn-ea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10038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맑은 고딕" panose="020B0503020000020004" pitchFamily="50" charset="-127"/>
                        </a:rPr>
                        <a:t>unit</a:t>
                      </a: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800" b="0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i="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CurrencyCodeObject</a:t>
                      </a:r>
                      <a:endParaRPr lang="en-US" altLang="ko-KR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+mn-ea"/>
                      </a:endParaRPr>
                    </a:p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10039"/>
                  </a:ext>
                </a:extLst>
              </a:tr>
              <a:tr h="92179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event:eventSignals:eventSignal:intervals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oadrEvent:eiEventSignals:eiEventSignal:intervals:interval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duration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88112730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uid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uid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2488199027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value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signalPayload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472027500"/>
                  </a:ext>
                </a:extLst>
              </a:tr>
              <a:tr h="110153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i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service</a:t>
                      </a:r>
                      <a:endParaRPr lang="en-US" sz="800" b="0" i="0" u="none" strike="noStrike" dirty="0">
                        <a:solidFill>
                          <a:schemeClr val="accent2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i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　</a:t>
                      </a:r>
                      <a:r>
                        <a:rPr lang="en-US" altLang="ko-KR" sz="800" i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(Tag </a:t>
                      </a:r>
                      <a:r>
                        <a:rPr lang="ko-KR" altLang="en-US" sz="800" i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이름으로 존재</a:t>
                      </a:r>
                      <a:r>
                        <a:rPr lang="en-US" altLang="ko-KR" sz="800" i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accent2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chemeClr val="accent2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3769996509"/>
                  </a:ext>
                </a:extLst>
              </a:tr>
              <a:tr h="110153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RandomizableEvent:creation Time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1513693759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64335" y="6468433"/>
            <a:ext cx="1645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signalType</a:t>
            </a:r>
            <a:r>
              <a:rPr lang="ko-KR" altLang="en-US" sz="900" dirty="0">
                <a:solidFill>
                  <a:srgbClr val="FF0000"/>
                </a:solidFill>
              </a:rPr>
              <a:t>으로 </a:t>
            </a:r>
            <a:r>
              <a:rPr lang="en-US" altLang="ko-KR" sz="900" dirty="0">
                <a:solidFill>
                  <a:srgbClr val="FF0000"/>
                </a:solidFill>
              </a:rPr>
              <a:t>Price Event</a:t>
            </a:r>
            <a:r>
              <a:rPr lang="ko-KR" altLang="en-US" sz="900" dirty="0">
                <a:solidFill>
                  <a:srgbClr val="FF0000"/>
                </a:solidFill>
              </a:rPr>
              <a:t>인지 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en-US" altLang="ko-KR" sz="900" dirty="0">
                <a:solidFill>
                  <a:srgbClr val="FF0000"/>
                </a:solidFill>
              </a:rPr>
              <a:t>Control Event, Reserve Mode, RealtimeDR</a:t>
            </a:r>
            <a:r>
              <a:rPr lang="ko-KR" altLang="en-US" sz="900" dirty="0">
                <a:solidFill>
                  <a:srgbClr val="FF0000"/>
                </a:solidFill>
              </a:rPr>
              <a:t>인지 구분한다</a:t>
            </a:r>
          </a:p>
        </p:txBody>
      </p:sp>
    </p:spTree>
    <p:extLst>
      <p:ext uri="{BB962C8B-B14F-4D97-AF65-F5344CB8AC3E}">
        <p14:creationId xmlns:p14="http://schemas.microsoft.com/office/powerpoint/2010/main" val="370827581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/>
                </a:solidFill>
              </a:rPr>
              <a:t>2. Smart Home Energy Framework : </a:t>
            </a:r>
            <a:r>
              <a:rPr lang="en-US" altLang="ko-KR" sz="2800" b="1" dirty="0">
                <a:solidFill>
                  <a:schemeClr val="tx1"/>
                </a:solidFill>
              </a:rPr>
              <a:t/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2.2 EMAP(</a:t>
            </a:r>
            <a:r>
              <a:rPr lang="en-US" altLang="ko-KR" sz="2400" b="1" dirty="0">
                <a:solidFill>
                  <a:srgbClr val="FF0000"/>
                </a:solidFill>
              </a:rPr>
              <a:t>CoAP/JSON</a:t>
            </a:r>
            <a:r>
              <a:rPr lang="en-US" altLang="ko-KR" sz="2400" b="1" dirty="0">
                <a:solidFill>
                  <a:schemeClr val="tx1"/>
                </a:solidFill>
              </a:rPr>
              <a:t>, MQTT/JSON) : Event-</a:t>
            </a:r>
            <a:r>
              <a:rPr lang="en-US" altLang="ko-KR" sz="2400" b="1" dirty="0">
                <a:solidFill>
                  <a:srgbClr val="FF0000"/>
                </a:solidFill>
              </a:rPr>
              <a:t>PULL</a:t>
            </a:r>
            <a:r>
              <a:rPr lang="en-US" altLang="ko-KR" sz="2400" b="1" dirty="0">
                <a:solidFill>
                  <a:schemeClr val="tx1"/>
                </a:solidFill>
              </a:rPr>
              <a:t>,PUSH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137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467544" y="1414528"/>
            <a:ext cx="8229600" cy="10233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76655" y="1824555"/>
            <a:ext cx="13645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EMA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직선 화살표 연결선 29"/>
          <p:cNvCxnSpPr/>
          <p:nvPr/>
        </p:nvCxnSpPr>
        <p:spPr bwMode="auto">
          <a:xfrm>
            <a:off x="2195736" y="1844824"/>
            <a:ext cx="470780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664335" y="1824555"/>
            <a:ext cx="1358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EMA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직선 화살표 연결선 34"/>
          <p:cNvCxnSpPr/>
          <p:nvPr/>
        </p:nvCxnSpPr>
        <p:spPr bwMode="auto">
          <a:xfrm flipH="1">
            <a:off x="2195736" y="2276872"/>
            <a:ext cx="470780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3987423" y="1984484"/>
            <a:ext cx="14782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DistributeEvent</a:t>
            </a: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36777" y="1552436"/>
            <a:ext cx="6495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(1)Poll</a:t>
            </a: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08304" y="1414528"/>
            <a:ext cx="1412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EMAP CoAP/JSON</a:t>
            </a:r>
            <a:endParaRPr lang="ko-KR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9566" y="2457720"/>
            <a:ext cx="6495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(1)Poll</a:t>
            </a: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0909C36E-7B43-4D83-84D2-C05AE78EC1D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7544" y="2842926"/>
          <a:ext cx="2730500" cy="1076325"/>
        </p:xfrm>
        <a:graphic>
          <a:graphicData uri="http://schemas.openxmlformats.org/drawingml/2006/table">
            <a:tbl>
              <a:tblPr/>
              <a:tblGrid>
                <a:gridCol w="799171">
                  <a:extLst>
                    <a:ext uri="{9D8B030D-6E8A-4147-A177-3AD203B41FA5}">
                      <a16:colId xmlns="" xmlns:a16="http://schemas.microsoft.com/office/drawing/2014/main" val="3746226716"/>
                    </a:ext>
                  </a:extLst>
                </a:gridCol>
                <a:gridCol w="1931329">
                  <a:extLst>
                    <a:ext uri="{9D8B030D-6E8A-4147-A177-3AD203B41FA5}">
                      <a16:colId xmlns="" xmlns:a16="http://schemas.microsoft.com/office/drawing/2014/main" val="436920983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3005818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SrcEMA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source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060236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destination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852744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of service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090382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 creation 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56863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99099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/>
                </a:solidFill>
              </a:rPr>
              <a:t>2. Smart Home Energy Framework : </a:t>
            </a:r>
            <a:r>
              <a:rPr lang="en-US" altLang="ko-KR" sz="2800" b="1" dirty="0">
                <a:solidFill>
                  <a:schemeClr val="tx1"/>
                </a:solidFill>
              </a:rPr>
              <a:t/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2.2 EMAP(</a:t>
            </a:r>
            <a:r>
              <a:rPr lang="en-US" altLang="ko-KR" sz="2400" b="1" dirty="0">
                <a:solidFill>
                  <a:srgbClr val="FF0000"/>
                </a:solidFill>
              </a:rPr>
              <a:t>CoAP/JSON</a:t>
            </a:r>
            <a:r>
              <a:rPr lang="en-US" altLang="ko-KR" sz="2400" b="1" dirty="0">
                <a:solidFill>
                  <a:schemeClr val="tx1"/>
                </a:solidFill>
              </a:rPr>
              <a:t>, MQTT/JSON) : Event-</a:t>
            </a:r>
            <a:r>
              <a:rPr lang="en-US" altLang="ko-KR" sz="2400" b="1" dirty="0">
                <a:solidFill>
                  <a:srgbClr val="FF0000"/>
                </a:solidFill>
              </a:rPr>
              <a:t>PULL</a:t>
            </a:r>
            <a:r>
              <a:rPr lang="en-US" altLang="ko-KR" sz="2400" b="1" dirty="0">
                <a:solidFill>
                  <a:schemeClr val="tx1"/>
                </a:solidFill>
              </a:rPr>
              <a:t>,PUSH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138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467544" y="1414528"/>
            <a:ext cx="8229600" cy="10233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76655" y="1824555"/>
            <a:ext cx="13645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EMA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직선 화살표 연결선 29"/>
          <p:cNvCxnSpPr/>
          <p:nvPr/>
        </p:nvCxnSpPr>
        <p:spPr bwMode="auto">
          <a:xfrm>
            <a:off x="2195736" y="1844824"/>
            <a:ext cx="470780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664335" y="1824555"/>
            <a:ext cx="1358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EMA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직선 화살표 연결선 34"/>
          <p:cNvCxnSpPr/>
          <p:nvPr/>
        </p:nvCxnSpPr>
        <p:spPr bwMode="auto">
          <a:xfrm flipH="1">
            <a:off x="2195736" y="2276872"/>
            <a:ext cx="470780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3987423" y="1984484"/>
            <a:ext cx="14782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DistributeEvent</a:t>
            </a: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36777" y="1552436"/>
            <a:ext cx="6495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(1)Poll</a:t>
            </a: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08304" y="1414528"/>
            <a:ext cx="1412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EMAP CoAP/JSON</a:t>
            </a:r>
            <a:endParaRPr lang="ko-KR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1520" y="2437828"/>
            <a:ext cx="14782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DistributeEvent</a:t>
            </a: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7B009631-A8F3-47BA-9D58-04E5CEB858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7544" y="2751781"/>
          <a:ext cx="6120680" cy="3989597"/>
        </p:xfrm>
        <a:graphic>
          <a:graphicData uri="http://schemas.openxmlformats.org/drawingml/2006/table">
            <a:tbl>
              <a:tblPr/>
              <a:tblGrid>
                <a:gridCol w="770436">
                  <a:extLst>
                    <a:ext uri="{9D8B030D-6E8A-4147-A177-3AD203B41FA5}">
                      <a16:colId xmlns="" xmlns:a16="http://schemas.microsoft.com/office/drawing/2014/main" val="2220297675"/>
                    </a:ext>
                  </a:extLst>
                </a:gridCol>
                <a:gridCol w="1059348">
                  <a:extLst>
                    <a:ext uri="{9D8B030D-6E8A-4147-A177-3AD203B41FA5}">
                      <a16:colId xmlns="" xmlns:a16="http://schemas.microsoft.com/office/drawing/2014/main" val="3565231790"/>
                    </a:ext>
                  </a:extLst>
                </a:gridCol>
                <a:gridCol w="727633">
                  <a:extLst>
                    <a:ext uri="{9D8B030D-6E8A-4147-A177-3AD203B41FA5}">
                      <a16:colId xmlns="" xmlns:a16="http://schemas.microsoft.com/office/drawing/2014/main" val="2234358222"/>
                    </a:ext>
                  </a:extLst>
                </a:gridCol>
                <a:gridCol w="749034">
                  <a:extLst>
                    <a:ext uri="{9D8B030D-6E8A-4147-A177-3AD203B41FA5}">
                      <a16:colId xmlns="" xmlns:a16="http://schemas.microsoft.com/office/drawing/2014/main" val="4190389813"/>
                    </a:ext>
                  </a:extLst>
                </a:gridCol>
                <a:gridCol w="2814229">
                  <a:extLst>
                    <a:ext uri="{9D8B030D-6E8A-4147-A177-3AD203B41FA5}">
                      <a16:colId xmlns="" xmlns:a16="http://schemas.microsoft.com/office/drawing/2014/main" val="236252962"/>
                    </a:ext>
                  </a:extLst>
                </a:gridCol>
              </a:tblGrid>
              <a:tr h="109369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25131988"/>
                  </a:ext>
                </a:extLst>
              </a:tr>
              <a:tr h="109369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SrcEMA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source EMA identifier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60810160"/>
                  </a:ext>
                </a:extLst>
              </a:tr>
              <a:tr h="104614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DestEMA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destination EMA identifier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4083889"/>
                  </a:ext>
                </a:extLst>
              </a:tr>
              <a:tr h="104614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00981148"/>
                  </a:ext>
                </a:extLst>
              </a:tr>
              <a:tr h="104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responseCode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 code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04990660"/>
                  </a:ext>
                </a:extLst>
              </a:tr>
              <a:tr h="104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responseDescription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 of response code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32044391"/>
                  </a:ext>
                </a:extLst>
              </a:tr>
              <a:tr h="104614">
                <a:tc rowSpan="29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eventID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identifier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90337420"/>
                  </a:ext>
                </a:extLst>
              </a:tr>
              <a:tr h="104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eventSiganls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intervals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duration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signal interval duration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07310192"/>
                  </a:ext>
                </a:extLst>
              </a:tr>
              <a:tr h="104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uid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user id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77148192"/>
                  </a:ext>
                </a:extLst>
              </a:tr>
              <a:tr h="104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value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23092055"/>
                  </a:ext>
                </a:extLst>
              </a:tr>
              <a:tr h="104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signalName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signal name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53532082"/>
                  </a:ext>
                </a:extLst>
              </a:tr>
              <a:tr h="104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signalType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signal type (bi direct, level)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36604289"/>
                  </a:ext>
                </a:extLst>
              </a:tr>
              <a:tr h="104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signalID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signal ID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794863"/>
                  </a:ext>
                </a:extLst>
              </a:tr>
              <a:tr h="104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currentValue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current usage value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60993095"/>
                  </a:ext>
                </a:extLst>
              </a:tr>
              <a:tr h="104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threshold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available amount of energy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5525445"/>
                  </a:ext>
                </a:extLst>
              </a:tr>
              <a:tr h="104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capacity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가능량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threshold - power)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61763251"/>
                  </a:ext>
                </a:extLst>
              </a:tr>
              <a:tr h="104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 of energy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00213396"/>
                  </a:ext>
                </a:extLst>
              </a:tr>
              <a:tr h="104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unit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21580321"/>
                  </a:ext>
                </a:extLst>
              </a:tr>
              <a:tr h="104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modificationNumber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modification Number(count)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11735698"/>
                  </a:ext>
                </a:extLst>
              </a:tr>
              <a:tr h="104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modificationReason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modification reason(event reason)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30320432"/>
                  </a:ext>
                </a:extLst>
              </a:tr>
              <a:tr h="104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priority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priority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30806370"/>
                  </a:ext>
                </a:extLst>
              </a:tr>
              <a:tr h="104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marketContext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market address(market reference)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85116464"/>
                  </a:ext>
                </a:extLst>
              </a:tr>
              <a:tr h="104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createdDateTime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create date &amp; time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59401118"/>
                  </a:ext>
                </a:extLst>
              </a:tr>
              <a:tr h="104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eventStatus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status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26493862"/>
                  </a:ext>
                </a:extLst>
              </a:tr>
              <a:tr h="104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testEvent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 event test or not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9993440"/>
                  </a:ext>
                </a:extLst>
              </a:tr>
              <a:tr h="104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vtnComment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34690135"/>
                  </a:ext>
                </a:extLst>
              </a:tr>
              <a:tr h="104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dtStart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start time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69799267"/>
                  </a:ext>
                </a:extLst>
              </a:tr>
              <a:tr h="104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duration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duration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2632021"/>
                  </a:ext>
                </a:extLst>
              </a:tr>
              <a:tr h="104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properties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81942928"/>
                  </a:ext>
                </a:extLst>
              </a:tr>
              <a:tr h="104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components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23965808"/>
                  </a:ext>
                </a:extLst>
              </a:tr>
              <a:tr h="104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specificDestEMA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specific target EMA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35561316"/>
                  </a:ext>
                </a:extLst>
              </a:tr>
              <a:tr h="104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tolerance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tolerance duration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25655242"/>
                  </a:ext>
                </a:extLst>
              </a:tr>
              <a:tr h="104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notification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notification duration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07930357"/>
                  </a:ext>
                </a:extLst>
              </a:tr>
              <a:tr h="104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rampUp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ramp up duration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10825419"/>
                  </a:ext>
                </a:extLst>
              </a:tr>
              <a:tr h="1046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recovery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02689442"/>
                  </a:ext>
                </a:extLst>
              </a:tr>
              <a:tr h="104614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responseRequired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 mandatory or not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25801495"/>
                  </a:ext>
                </a:extLst>
              </a:tr>
              <a:tr h="104614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of service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35752828"/>
                  </a:ext>
                </a:extLst>
              </a:tr>
              <a:tr h="109369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 creation time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92649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05518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539552" y="3508563"/>
            <a:ext cx="8480650" cy="241871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1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JSONObject</a:t>
            </a:r>
            <a:r>
              <a:rPr lang="en-US" altLang="ko-KR" sz="11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altLang="ko-KR" sz="1100" dirty="0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</a:t>
            </a:r>
            <a:r>
              <a:rPr lang="en-US" altLang="ko-KR" sz="1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SrcEMA” </a:t>
            </a:r>
            <a:r>
              <a:rPr lang="en-US" altLang="ko-KR" sz="1100" dirty="0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: String,</a:t>
            </a:r>
          </a:p>
          <a:p>
            <a:r>
              <a:rPr lang="en-US" altLang="ko-KR" sz="1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“DestEMA” : String,</a:t>
            </a:r>
            <a:endParaRPr lang="en-US" altLang="ko-KR" sz="1100" dirty="0">
              <a:solidFill>
                <a:schemeClr val="tx2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altLang="ko-KR" sz="1100" strike="sngStrike" dirty="0">
                <a:solidFill>
                  <a:schemeClr val="tx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“version": Integer=&gt;</a:t>
            </a:r>
            <a:r>
              <a:rPr lang="ko-KR" altLang="en-US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삭제</a:t>
            </a:r>
            <a:r>
              <a:rPr lang="en-US" altLang="ko-KR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</a:t>
            </a:r>
          </a:p>
          <a:p>
            <a:r>
              <a:rPr lang="en-US" altLang="ko-KR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“type” : String =&gt; </a:t>
            </a:r>
            <a:r>
              <a:rPr lang="ko-KR" altLang="en-US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삭제</a:t>
            </a:r>
            <a:r>
              <a:rPr lang="en-US" altLang="ko-KR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(RegisteredReport</a:t>
            </a:r>
            <a:r>
              <a:rPr lang="ko-KR" altLang="en-US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로 변경</a:t>
            </a:r>
            <a:r>
              <a:rPr lang="en-US" altLang="ko-KR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1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“service” : String,</a:t>
            </a:r>
            <a:endParaRPr lang="en-US" altLang="ko-KR" sz="1100" dirty="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altLang="ko-KR" sz="11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“time” : Date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  <a:p>
            <a:endParaRPr lang="en-US" altLang="ko-KR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/>
                </a:solidFill>
              </a:rPr>
              <a:t>2. Smart Home Energy Framework : </a:t>
            </a:r>
            <a:r>
              <a:rPr lang="en-US" altLang="ko-KR" sz="2800" b="1" dirty="0">
                <a:solidFill>
                  <a:schemeClr val="tx1"/>
                </a:solidFill>
              </a:rPr>
              <a:t/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2.2 EMAP(CoAP/JSON, </a:t>
            </a:r>
            <a:r>
              <a:rPr lang="en-US" altLang="ko-KR" sz="2400" b="1" dirty="0">
                <a:solidFill>
                  <a:srgbClr val="FF0000"/>
                </a:solidFill>
              </a:rPr>
              <a:t>MQTT/JSON</a:t>
            </a:r>
            <a:r>
              <a:rPr lang="en-US" altLang="ko-KR" sz="2400" b="1" dirty="0">
                <a:solidFill>
                  <a:schemeClr val="tx1"/>
                </a:solidFill>
              </a:rPr>
              <a:t>) : Event-</a:t>
            </a:r>
            <a:r>
              <a:rPr lang="en-US" altLang="ko-KR" sz="2400" b="1" dirty="0">
                <a:solidFill>
                  <a:srgbClr val="FF0000"/>
                </a:solidFill>
              </a:rPr>
              <a:t>PULL</a:t>
            </a:r>
            <a:r>
              <a:rPr lang="en-US" altLang="ko-KR" sz="2400" b="1" dirty="0">
                <a:solidFill>
                  <a:schemeClr val="tx1"/>
                </a:solidFill>
              </a:rPr>
              <a:t>,PUSH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139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27584" y="2483604"/>
            <a:ext cx="669674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Poll</a:t>
            </a:r>
          </a:p>
          <a:p>
            <a:pPr marL="0" lvl="1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DistributeEvent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538" y="2587367"/>
            <a:ext cx="6583462" cy="37147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0" y="0"/>
            <a:ext cx="2343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  <a:p>
            <a:r>
              <a:rPr lang="ko-KR" altLang="en-US" sz="1200" dirty="0">
                <a:solidFill>
                  <a:schemeClr val="accent1"/>
                </a:solidFill>
              </a:rPr>
              <a:t>초록색 </a:t>
            </a:r>
            <a:r>
              <a:rPr lang="en-US" altLang="ko-KR" sz="1200" dirty="0">
                <a:solidFill>
                  <a:schemeClr val="accent1"/>
                </a:solidFill>
              </a:rPr>
              <a:t>: </a:t>
            </a:r>
            <a:r>
              <a:rPr lang="ko-KR" altLang="en-US" sz="1200" dirty="0">
                <a:solidFill>
                  <a:schemeClr val="accent1"/>
                </a:solidFill>
              </a:rPr>
              <a:t>삭제 또는 변경</a:t>
            </a:r>
            <a:endParaRPr lang="en-US" altLang="ko-KR" sz="1200" dirty="0">
              <a:solidFill>
                <a:schemeClr val="accent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545" y="3816286"/>
            <a:ext cx="2731305" cy="1963876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36031AFB-5098-4A1A-A9E8-B31A9A841E0A}"/>
              </a:ext>
            </a:extLst>
          </p:cNvPr>
          <p:cNvSpPr/>
          <p:nvPr/>
        </p:nvSpPr>
        <p:spPr bwMode="auto">
          <a:xfrm>
            <a:off x="467544" y="1414528"/>
            <a:ext cx="8229600" cy="10233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FA0D706E-321C-44F7-AD8A-C554AE8F03D1}"/>
              </a:ext>
            </a:extLst>
          </p:cNvPr>
          <p:cNvSpPr txBox="1"/>
          <p:nvPr/>
        </p:nvSpPr>
        <p:spPr>
          <a:xfrm>
            <a:off x="7068461" y="1766114"/>
            <a:ext cx="156966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EMA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192.168.1.101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="" xmlns:a16="http://schemas.microsoft.com/office/drawing/2014/main" id="{0D990F90-1D33-46B5-9F4D-E932D87BF725}"/>
              </a:ext>
            </a:extLst>
          </p:cNvPr>
          <p:cNvCxnSpPr/>
          <p:nvPr/>
        </p:nvCxnSpPr>
        <p:spPr bwMode="auto">
          <a:xfrm>
            <a:off x="2195736" y="1844824"/>
            <a:ext cx="470780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2D621D0B-056C-4FBF-B75C-8011CD5E8AA1}"/>
              </a:ext>
            </a:extLst>
          </p:cNvPr>
          <p:cNvSpPr txBox="1"/>
          <p:nvPr/>
        </p:nvSpPr>
        <p:spPr>
          <a:xfrm>
            <a:off x="574325" y="1661318"/>
            <a:ext cx="15119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EMA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192.168.1.127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="" xmlns:a16="http://schemas.microsoft.com/office/drawing/2014/main" id="{8E4E188E-B8DE-4921-8068-41CCCA4531ED}"/>
              </a:ext>
            </a:extLst>
          </p:cNvPr>
          <p:cNvCxnSpPr/>
          <p:nvPr/>
        </p:nvCxnSpPr>
        <p:spPr bwMode="auto">
          <a:xfrm flipH="1">
            <a:off x="2195736" y="2276872"/>
            <a:ext cx="470780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4B173772-6A6E-4322-8AFB-798CB8C2EC56}"/>
              </a:ext>
            </a:extLst>
          </p:cNvPr>
          <p:cNvSpPr txBox="1"/>
          <p:nvPr/>
        </p:nvSpPr>
        <p:spPr>
          <a:xfrm>
            <a:off x="3987423" y="1984484"/>
            <a:ext cx="14782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DistributeEvent</a:t>
            </a: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C54D952D-88A5-403C-9CD6-DC42712E6EDD}"/>
              </a:ext>
            </a:extLst>
          </p:cNvPr>
          <p:cNvSpPr txBox="1"/>
          <p:nvPr/>
        </p:nvSpPr>
        <p:spPr>
          <a:xfrm>
            <a:off x="4136777" y="1552436"/>
            <a:ext cx="6495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(1)Poll</a:t>
            </a: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295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 smtClean="0"/>
              <a:t>4. EMS : Package Explanation</a:t>
            </a:r>
            <a:br>
              <a:rPr lang="en-US" altLang="ko-KR" sz="2500" b="1" dirty="0" smtClean="0"/>
            </a:br>
            <a:r>
              <a:rPr lang="en-US" altLang="ko-KR" sz="2500" b="1" dirty="0" smtClean="0"/>
              <a:t>OpenADR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36912"/>
            <a:ext cx="2705100" cy="2762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916832"/>
            <a:ext cx="1640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CoAP Package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91880" y="1547500"/>
            <a:ext cx="543135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In MIR Lab, We are using californium CoAP library</a:t>
            </a:r>
          </a:p>
          <a:p>
            <a:endParaRPr lang="en-US" altLang="ko-KR" b="1" dirty="0"/>
          </a:p>
          <a:p>
            <a:r>
              <a:rPr lang="en-US" altLang="ko-KR" b="1" i="1" dirty="0" err="1" smtClean="0"/>
              <a:t>com.mir.ems.classoap</a:t>
            </a:r>
            <a:endParaRPr lang="en-US" altLang="ko-KR" b="1" i="1" dirty="0" smtClean="0"/>
          </a:p>
          <a:p>
            <a:r>
              <a:rPr lang="en-US" altLang="ko-KR" sz="1500" b="1" dirty="0" smtClean="0"/>
              <a:t>- </a:t>
            </a:r>
            <a:r>
              <a:rPr lang="en-US" altLang="ko-KR" sz="1500" b="1" dirty="0" err="1" smtClean="0"/>
              <a:t>EMSCoAPServer</a:t>
            </a:r>
            <a:r>
              <a:rPr lang="en-US" altLang="ko-KR" sz="1500" b="1" dirty="0" smtClean="0"/>
              <a:t> :</a:t>
            </a:r>
          </a:p>
          <a:p>
            <a:r>
              <a:rPr lang="en-US" altLang="ko-KR" sz="1500" b="1" dirty="0" smtClean="0"/>
              <a:t>	 CoAP Server </a:t>
            </a:r>
          </a:p>
          <a:p>
            <a:r>
              <a:rPr lang="en-US" altLang="ko-KR" sz="1500" b="1" dirty="0" smtClean="0"/>
              <a:t>- </a:t>
            </a:r>
            <a:r>
              <a:rPr lang="en-US" altLang="ko-KR" sz="1500" b="1" dirty="0" err="1" smtClean="0"/>
              <a:t>CoAPMessageHanlder</a:t>
            </a:r>
            <a:r>
              <a:rPr lang="en-US" altLang="ko-KR" sz="1500" b="1" dirty="0" smtClean="0"/>
              <a:t> :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smtClean="0"/>
              <a:t>Handling the message that receive from CoAP Client</a:t>
            </a:r>
          </a:p>
          <a:p>
            <a:endParaRPr lang="en-US" altLang="ko-KR" sz="1500" b="1" dirty="0"/>
          </a:p>
          <a:p>
            <a:r>
              <a:rPr lang="en-US" altLang="ko-KR" b="1" i="1" dirty="0" err="1" smtClean="0"/>
              <a:t>com.mir.ems.classoap.resource</a:t>
            </a:r>
            <a:endParaRPr lang="en-US" altLang="ko-KR" b="1" i="1" dirty="0" smtClean="0"/>
          </a:p>
          <a:p>
            <a:r>
              <a:rPr lang="en-US" altLang="ko-KR" sz="1600" b="1" i="1" dirty="0" smtClean="0"/>
              <a:t>-</a:t>
            </a:r>
            <a:r>
              <a:rPr lang="en-US" altLang="ko-KR" sz="1600" b="1" i="1" dirty="0" err="1" smtClean="0"/>
              <a:t>CoAPMicroGrid</a:t>
            </a:r>
            <a:r>
              <a:rPr lang="en-US" altLang="ko-KR" sz="1600" b="1" i="1" dirty="0" smtClean="0"/>
              <a:t>:</a:t>
            </a:r>
          </a:p>
          <a:p>
            <a:r>
              <a:rPr lang="en-US" altLang="ko-KR" sz="1600" b="1" i="1" dirty="0" smtClean="0"/>
              <a:t>	Restful API (Only use PUT Method)</a:t>
            </a:r>
            <a:endParaRPr lang="en-US" altLang="ko-KR" sz="1600" b="1" i="1" dirty="0"/>
          </a:p>
          <a:p>
            <a:endParaRPr lang="en-US" altLang="ko-KR" sz="1500" b="1" dirty="0" smtClean="0"/>
          </a:p>
          <a:p>
            <a:r>
              <a:rPr lang="en-US" altLang="ko-KR" sz="1500" b="1" i="1" dirty="0" smtClean="0"/>
              <a:t>-</a:t>
            </a:r>
            <a:r>
              <a:rPr lang="en-US" altLang="ko-KR" sz="1500" b="1" i="1" dirty="0" err="1" smtClean="0"/>
              <a:t>CoAPObserver</a:t>
            </a:r>
            <a:r>
              <a:rPr lang="en-US" altLang="ko-KR" sz="1500" b="1" i="1" dirty="0" smtClean="0"/>
              <a:t>: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smtClean="0"/>
              <a:t>It is super class of </a:t>
            </a:r>
            <a:r>
              <a:rPr lang="en-US" altLang="ko-KR" sz="1500" b="1" dirty="0" err="1" smtClean="0"/>
              <a:t>CoAPObserverSubPath</a:t>
            </a:r>
            <a:endParaRPr lang="en-US" altLang="ko-KR" sz="1500" b="1" dirty="0" smtClean="0"/>
          </a:p>
          <a:p>
            <a:r>
              <a:rPr lang="en-US" altLang="ko-KR" sz="1500" b="1" i="1" dirty="0" smtClean="0"/>
              <a:t>-</a:t>
            </a:r>
            <a:r>
              <a:rPr lang="en-US" altLang="ko-KR" sz="1500" b="1" i="1" dirty="0" err="1" smtClean="0"/>
              <a:t>CoAPObserver</a:t>
            </a:r>
            <a:r>
              <a:rPr lang="en-US" altLang="ko-KR" sz="1500" b="1" i="1" dirty="0" smtClean="0"/>
              <a:t>: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smtClean="0"/>
              <a:t>Send Push Message when Event occur</a:t>
            </a:r>
          </a:p>
          <a:p>
            <a:r>
              <a:rPr lang="en-US" altLang="ko-KR" sz="1500" b="1" i="1" dirty="0" smtClean="0"/>
              <a:t>-</a:t>
            </a:r>
            <a:r>
              <a:rPr lang="en-US" altLang="ko-KR" sz="1500" b="1" i="1" dirty="0" err="1" smtClean="0"/>
              <a:t>CoAPOpenADR</a:t>
            </a:r>
            <a:r>
              <a:rPr lang="en-US" altLang="ko-KR" sz="1500" b="1" i="1" dirty="0" smtClean="0"/>
              <a:t>:</a:t>
            </a:r>
          </a:p>
          <a:p>
            <a:r>
              <a:rPr lang="en-US" altLang="ko-KR" sz="1500" b="1" dirty="0" smtClean="0"/>
              <a:t>	Process of OpenADR2.0b(e.g. </a:t>
            </a:r>
            <a:r>
              <a:rPr lang="en-US" altLang="ko-KR" sz="1500" b="1" dirty="0" err="1" smtClean="0"/>
              <a:t>queryRegistration</a:t>
            </a:r>
            <a:r>
              <a:rPr lang="en-US" altLang="ko-KR" sz="1500" b="1" dirty="0" smtClean="0"/>
              <a:t>)</a:t>
            </a:r>
          </a:p>
          <a:p>
            <a:r>
              <a:rPr lang="en-US" altLang="ko-KR" sz="1500" b="1" i="1" dirty="0" smtClean="0"/>
              <a:t>-</a:t>
            </a:r>
            <a:r>
              <a:rPr lang="en-US" altLang="ko-KR" sz="1500" b="1" i="1" dirty="0" err="1" smtClean="0"/>
              <a:t>JsonMessage</a:t>
            </a:r>
            <a:r>
              <a:rPr lang="en-US" altLang="ko-KR" sz="1500" b="1" i="1" dirty="0" smtClean="0"/>
              <a:t>: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smtClean="0"/>
              <a:t>Parsing JSON Type Message that receive from client</a:t>
            </a:r>
            <a:endParaRPr lang="en-US" altLang="ko-KR" sz="1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686800" y="908720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trike="sngStrike" dirty="0" smtClean="0"/>
              <a:t>각 패키지의 역할이</a:t>
            </a:r>
            <a:endParaRPr lang="en-US" altLang="ko-KR" strike="sngStrike" dirty="0" smtClean="0"/>
          </a:p>
          <a:p>
            <a:r>
              <a:rPr lang="ko-KR" altLang="en-US" strike="sngStrike" dirty="0" smtClean="0"/>
              <a:t>무엇인가</a:t>
            </a:r>
            <a:r>
              <a:rPr lang="en-US" altLang="ko-KR" strike="sngStrike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3710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/>
                </a:solidFill>
              </a:rPr>
              <a:t>2. Smart Home Energy Framework : </a:t>
            </a:r>
            <a:r>
              <a:rPr lang="en-US" altLang="ko-KR" sz="2800" b="1" dirty="0">
                <a:solidFill>
                  <a:schemeClr val="tx1"/>
                </a:solidFill>
              </a:rPr>
              <a:t/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2.2 EMAP(</a:t>
            </a:r>
            <a:r>
              <a:rPr lang="en-US" altLang="ko-KR" sz="2400" b="1" dirty="0">
                <a:solidFill>
                  <a:srgbClr val="FF0000"/>
                </a:solidFill>
              </a:rPr>
              <a:t>CoAP/JSON</a:t>
            </a:r>
            <a:r>
              <a:rPr lang="en-US" altLang="ko-KR" sz="2400" b="1" dirty="0">
                <a:solidFill>
                  <a:schemeClr val="tx1"/>
                </a:solidFill>
              </a:rPr>
              <a:t>, MQTT/JSON) : Event-</a:t>
            </a:r>
            <a:r>
              <a:rPr lang="en-US" altLang="ko-KR" sz="2400" b="1" dirty="0">
                <a:solidFill>
                  <a:srgbClr val="FF0000"/>
                </a:solidFill>
              </a:rPr>
              <a:t>PULL</a:t>
            </a:r>
            <a:r>
              <a:rPr lang="en-US" altLang="ko-KR" sz="2400" b="1" dirty="0">
                <a:solidFill>
                  <a:schemeClr val="tx1"/>
                </a:solidFill>
              </a:rPr>
              <a:t>,PUSH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140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67544" y="1414528"/>
            <a:ext cx="8229600" cy="10233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68461" y="1766114"/>
            <a:ext cx="156966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EMA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192.168.1.101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직선 화살표 연결선 24"/>
          <p:cNvCxnSpPr/>
          <p:nvPr/>
        </p:nvCxnSpPr>
        <p:spPr bwMode="auto">
          <a:xfrm>
            <a:off x="2195736" y="1844824"/>
            <a:ext cx="470780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74325" y="1661318"/>
            <a:ext cx="15119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EMA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192.168.1.127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직선 화살표 연결선 27"/>
          <p:cNvCxnSpPr/>
          <p:nvPr/>
        </p:nvCxnSpPr>
        <p:spPr bwMode="auto">
          <a:xfrm flipH="1">
            <a:off x="2195736" y="2276872"/>
            <a:ext cx="470780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987423" y="1984484"/>
            <a:ext cx="14782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DistributeEvent</a:t>
            </a: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36777" y="1552436"/>
            <a:ext cx="6495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(1)Poll</a:t>
            </a: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27584" y="2483604"/>
            <a:ext cx="669674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Poll</a:t>
            </a:r>
          </a:p>
          <a:p>
            <a:pPr marL="0" lvl="1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DistributeEvent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8304" y="1414528"/>
            <a:ext cx="1412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EMAP CoAP/JSON</a:t>
            </a:r>
            <a:endParaRPr lang="ko-KR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567691"/>
            <a:ext cx="6408712" cy="409575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0" y="0"/>
            <a:ext cx="2343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  <a:p>
            <a:r>
              <a:rPr lang="ko-KR" altLang="en-US" sz="1200" dirty="0">
                <a:solidFill>
                  <a:schemeClr val="accent1"/>
                </a:solidFill>
              </a:rPr>
              <a:t>초록색 </a:t>
            </a:r>
            <a:r>
              <a:rPr lang="en-US" altLang="ko-KR" sz="1200" dirty="0">
                <a:solidFill>
                  <a:schemeClr val="accent1"/>
                </a:solidFill>
              </a:rPr>
              <a:t>: </a:t>
            </a:r>
            <a:r>
              <a:rPr lang="ko-KR" altLang="en-US" sz="1200" dirty="0">
                <a:solidFill>
                  <a:schemeClr val="accent1"/>
                </a:solidFill>
              </a:rPr>
              <a:t>삭제 또는 변경</a:t>
            </a:r>
            <a:endParaRPr lang="en-US" altLang="ko-KR" sz="1200" dirty="0">
              <a:solidFill>
                <a:schemeClr val="accent1"/>
              </a:solidFill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12" y="5805264"/>
            <a:ext cx="2001128" cy="98609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5219" y="3020616"/>
            <a:ext cx="8933562" cy="381909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105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DistributeEvent Object</a:t>
            </a:r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“SrcEMA” : String,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“DestEMA” : String,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“requestID” : String,</a:t>
            </a:r>
          </a:p>
          <a:p>
            <a:r>
              <a:rPr lang="en-US" altLang="ko-KR" sz="105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“response” : Array,</a:t>
            </a:r>
          </a:p>
          <a:p>
            <a:r>
              <a:rPr lang="en-US" altLang="ko-KR" sz="105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“event” : Array,</a:t>
            </a:r>
          </a:p>
          <a:p>
            <a:r>
              <a:rPr lang="en-US" altLang="ko-KR" sz="105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“responseRequired” : String,</a:t>
            </a:r>
          </a:p>
          <a:p>
            <a:r>
              <a:rPr lang="en-US" altLang="ko-KR" sz="105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“service” : String,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“time” : Date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  <a:p>
            <a:endParaRPr lang="en-US" altLang="ko-KR" sz="8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8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8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462426" y="3106013"/>
            <a:ext cx="2534541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event</a:t>
            </a:r>
            <a:r>
              <a:rPr lang="en-US" altLang="ko-KR" sz="1000" dirty="0"/>
              <a:t> </a:t>
            </a:r>
            <a:r>
              <a:rPr lang="en-US" altLang="ko-KR" sz="1000" b="1" dirty="0"/>
              <a:t>Array</a:t>
            </a:r>
            <a:r>
              <a:rPr lang="en-US" altLang="ko-KR" sz="1000" dirty="0"/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“eventID” : String,</a:t>
            </a:r>
          </a:p>
          <a:p>
            <a:r>
              <a:rPr lang="en-US" altLang="ko-KR" sz="10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“eventSignals” : Array,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“modificationNumber” : Integer,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“modificationReason”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“priority” : Integer,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“marketContext”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“createdDataTime” : Date,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“eventStatus”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“testEvent” : Boolean,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“vtnComment”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“dtstart” : Date,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“duration”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“properties”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“components” : String,</a:t>
            </a:r>
          </a:p>
          <a:p>
            <a:r>
              <a:rPr lang="en-US" altLang="ko-KR" sz="10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</a:t>
            </a:r>
            <a:r>
              <a:rPr lang="en-US" altLang="ko-KR" sz="1000" dirty="0">
                <a:solidFill>
                  <a:schemeClr val="accent2"/>
                </a:solidFill>
              </a:rPr>
              <a:t>specificDestEMA</a:t>
            </a:r>
            <a:r>
              <a:rPr lang="en-US" altLang="ko-KR" sz="10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“tolerance”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“notification”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“rampUp”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“recovery” : String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5208051" y="5445224"/>
            <a:ext cx="2172261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intervals</a:t>
            </a:r>
            <a:r>
              <a:rPr lang="en-US" altLang="ko-KR" sz="1000" dirty="0"/>
              <a:t> </a:t>
            </a:r>
            <a:r>
              <a:rPr lang="en-US" altLang="ko-KR" sz="1000" b="1" dirty="0"/>
              <a:t>Array</a:t>
            </a:r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“duration”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“uid” : Integer,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“value” : Double</a:t>
            </a:r>
            <a:endParaRPr lang="en-US" altLang="ko-KR" sz="1000" dirty="0"/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290589" y="4768315"/>
            <a:ext cx="2121171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response</a:t>
            </a:r>
            <a:r>
              <a:rPr lang="en-US" altLang="ko-KR" sz="1000" dirty="0"/>
              <a:t> </a:t>
            </a:r>
            <a:r>
              <a:rPr lang="en-US" altLang="ko-KR" sz="1000" b="1" dirty="0"/>
              <a:t>Array</a:t>
            </a:r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“requestID”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“responseCode” : Integer,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“responseDescription” : String</a:t>
            </a:r>
            <a:endParaRPr lang="en-US" altLang="ko-KR" sz="1000" dirty="0"/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225585" y="3082551"/>
            <a:ext cx="3450871" cy="221865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1000" b="1" dirty="0"/>
              <a:t>eventSignals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eventSignal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” : String,</a:t>
            </a:r>
          </a:p>
          <a:p>
            <a:r>
              <a:rPr lang="en-US" sz="10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</a:t>
            </a:r>
            <a:r>
              <a:rPr lang="en-US" altLang="ko-KR" sz="1000" b="1" dirty="0"/>
              <a:t>intervals” : Array,</a:t>
            </a:r>
          </a:p>
          <a:p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signalName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” : String,</a:t>
            </a:r>
          </a:p>
          <a:p>
            <a:r>
              <a:rPr lang="en-US" sz="1000" dirty="0">
                <a:solidFill>
                  <a:srgbClr val="FF0000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   “signalType” : String, (Price Event, Control Event, Reserve</a:t>
            </a:r>
          </a:p>
          <a:p>
            <a:r>
              <a:rPr lang="en-US" sz="1000" dirty="0">
                <a:solidFill>
                  <a:srgbClr val="FF0000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   Mode, RealtimeDR</a:t>
            </a:r>
            <a:r>
              <a:rPr lang="ko-KR" altLang="en-US" sz="1000" dirty="0">
                <a:solidFill>
                  <a:srgbClr val="FF0000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인지 구분</a:t>
            </a:r>
            <a:r>
              <a:rPr lang="en-US" altLang="ko-KR" sz="1000" dirty="0">
                <a:solidFill>
                  <a:srgbClr val="FF0000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</a:t>
            </a:r>
            <a:r>
              <a:rPr lang="en-US" sz="1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</a:t>
            </a:r>
            <a:r>
              <a:rPr lang="en-US" sz="10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signalID</a:t>
            </a:r>
            <a:r>
              <a:rPr lang="en-US" sz="1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” : String,</a:t>
            </a:r>
          </a:p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</a:t>
            </a:r>
            <a:r>
              <a:rPr lang="en-US" sz="1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“currentValue”  : Double,</a:t>
            </a:r>
          </a:p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“threshold” : Double,</a:t>
            </a:r>
          </a:p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“capacity” :  Double,</a:t>
            </a:r>
          </a:p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“price” : Integer,</a:t>
            </a:r>
          </a:p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“unit” : String,</a:t>
            </a:r>
          </a:p>
          <a:p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091021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/>
                </a:solidFill>
              </a:rPr>
              <a:t>2. Smart Home Energy Framework : </a:t>
            </a:r>
            <a:r>
              <a:rPr lang="en-US" altLang="ko-KR" sz="2800" b="1" dirty="0">
                <a:solidFill>
                  <a:schemeClr val="tx1"/>
                </a:solidFill>
              </a:rPr>
              <a:t/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2.2 EMAP(</a:t>
            </a:r>
            <a:r>
              <a:rPr lang="en-US" altLang="ko-KR" sz="2400" b="1" dirty="0">
                <a:solidFill>
                  <a:srgbClr val="FF0000"/>
                </a:solidFill>
              </a:rPr>
              <a:t>CoAP/JSON</a:t>
            </a:r>
            <a:r>
              <a:rPr lang="en-US" altLang="ko-KR" sz="2400" b="1" dirty="0">
                <a:solidFill>
                  <a:schemeClr val="tx1"/>
                </a:solidFill>
              </a:rPr>
              <a:t>, MQTT/JSON) : Event-</a:t>
            </a:r>
            <a:r>
              <a:rPr lang="en-US" altLang="ko-KR" sz="2400" b="1" dirty="0">
                <a:solidFill>
                  <a:srgbClr val="FF0000"/>
                </a:solidFill>
              </a:rPr>
              <a:t>PULL</a:t>
            </a:r>
            <a:r>
              <a:rPr lang="en-US" altLang="ko-KR" sz="2400" b="1" dirty="0">
                <a:solidFill>
                  <a:schemeClr val="tx1"/>
                </a:solidFill>
              </a:rPr>
              <a:t>,PUSH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141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67544" y="1414528"/>
            <a:ext cx="8253633" cy="1023300"/>
            <a:chOff x="467544" y="1414528"/>
            <a:chExt cx="8253633" cy="1023300"/>
          </a:xfrm>
        </p:grpSpPr>
        <p:sp>
          <p:nvSpPr>
            <p:cNvPr id="26" name="직사각형 25"/>
            <p:cNvSpPr/>
            <p:nvPr/>
          </p:nvSpPr>
          <p:spPr bwMode="auto">
            <a:xfrm>
              <a:off x="467544" y="1414528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76655" y="1824555"/>
              <a:ext cx="13645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EMA 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직선 화살표 연결선 29"/>
            <p:cNvCxnSpPr/>
            <p:nvPr/>
          </p:nvCxnSpPr>
          <p:spPr bwMode="auto">
            <a:xfrm>
              <a:off x="2195736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664335" y="1824555"/>
              <a:ext cx="13580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EMA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직선 화살표 연결선 34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3987423" y="1984484"/>
              <a:ext cx="105830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(4) Response</a:t>
              </a:r>
              <a:endParaRPr lang="ko-K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96947" y="1531141"/>
              <a:ext cx="132921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(3) CreatedEvent</a:t>
              </a:r>
              <a:endParaRPr lang="ko-K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308304" y="1414528"/>
              <a:ext cx="14128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EMAP CoAP/JSON</a:t>
              </a:r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42775" y="2457720"/>
            <a:ext cx="13292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CreatedEvent</a:t>
            </a: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401774" y="2871183"/>
          <a:ext cx="8229599" cy="3650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54167">
                  <a:extLst>
                    <a:ext uri="{9D8B030D-6E8A-4147-A177-3AD203B41FA5}">
                      <a16:colId xmlns="" xmlns:a16="http://schemas.microsoft.com/office/drawing/2014/main" val="2689445855"/>
                    </a:ext>
                  </a:extLst>
                </a:gridCol>
                <a:gridCol w="1923478">
                  <a:extLst>
                    <a:ext uri="{9D8B030D-6E8A-4147-A177-3AD203B41FA5}">
                      <a16:colId xmlns="" xmlns:a16="http://schemas.microsoft.com/office/drawing/2014/main" val="2607720406"/>
                    </a:ext>
                  </a:extLst>
                </a:gridCol>
                <a:gridCol w="1965112">
                  <a:extLst>
                    <a:ext uri="{9D8B030D-6E8A-4147-A177-3AD203B41FA5}">
                      <a16:colId xmlns="" xmlns:a16="http://schemas.microsoft.com/office/drawing/2014/main" val="3801099928"/>
                    </a:ext>
                  </a:extLst>
                </a:gridCol>
                <a:gridCol w="2586842">
                  <a:extLst>
                    <a:ext uri="{9D8B030D-6E8A-4147-A177-3AD203B41FA5}">
                      <a16:colId xmlns="" xmlns:a16="http://schemas.microsoft.com/office/drawing/2014/main" val="593018372"/>
                    </a:ext>
                  </a:extLst>
                </a:gridCol>
              </a:tblGrid>
              <a:tr h="16424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Key Name</a:t>
                      </a:r>
                      <a:endParaRPr lang="en-US" sz="12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Reference</a:t>
                      </a:r>
                      <a:endParaRPr lang="en-US" sz="12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31351900"/>
                  </a:ext>
                </a:extLst>
              </a:tr>
              <a:tr h="1642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OpenADR 2.0b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SEP 2.0(IEC 61968)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72846845"/>
                  </a:ext>
                </a:extLst>
              </a:tr>
              <a:tr h="3284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err="1">
                          <a:effectLst/>
                        </a:rPr>
                        <a:t>SrcMEA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ei:venID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1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932744977"/>
                  </a:ext>
                </a:extLst>
              </a:tr>
              <a:tr h="3284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DestEMA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ei:vtnID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1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383711896"/>
                  </a:ext>
                </a:extLst>
              </a:tr>
              <a:tr h="3284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responseCode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ei:eiResponse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Ei:responseCode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1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397730349"/>
                  </a:ext>
                </a:extLst>
              </a:tr>
              <a:tr h="3284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responseDescription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ei:responseDescription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402224842"/>
                  </a:ext>
                </a:extLst>
              </a:tr>
              <a:tr h="3284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optType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ei:eventResponse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ei:optType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4147404889"/>
                  </a:ext>
                </a:extLst>
              </a:tr>
              <a:tr h="3284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eventID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ei:eventID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357447929"/>
                  </a:ext>
                </a:extLst>
              </a:tr>
              <a:tr h="3284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modificationNumber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ei:modificationNumber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964940272"/>
                  </a:ext>
                </a:extLst>
              </a:tr>
              <a:tr h="3284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requestID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pyld:requestID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705049703"/>
                  </a:ext>
                </a:extLst>
              </a:tr>
              <a:tr h="3284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service</a:t>
                      </a:r>
                      <a:endParaRPr lang="en-US" sz="1000" b="1" i="0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(Tag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000" b="0" i="0" u="none" strike="noStrike" baseline="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이름으로 존재</a:t>
                      </a:r>
                      <a:r>
                        <a:rPr lang="en-US" altLang="ko-KR" sz="1000" b="0" i="0" u="none" strike="noStrike" baseline="0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1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1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815740788"/>
                  </a:ext>
                </a:extLst>
              </a:tr>
              <a:tr h="3284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time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RandomizableEvent:creation Time</a:t>
                      </a:r>
                      <a:endParaRPr lang="en-US" sz="10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424639770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0" y="0"/>
            <a:ext cx="2343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414834894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/>
                </a:solidFill>
              </a:rPr>
              <a:t>2. Smart Home Energy Framework : </a:t>
            </a:r>
            <a:r>
              <a:rPr lang="en-US" altLang="ko-KR" sz="2800" b="1" dirty="0">
                <a:solidFill>
                  <a:schemeClr val="tx1"/>
                </a:solidFill>
              </a:rPr>
              <a:t/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2.2 EMAP(</a:t>
            </a:r>
            <a:r>
              <a:rPr lang="en-US" altLang="ko-KR" sz="2400" b="1" dirty="0">
                <a:solidFill>
                  <a:srgbClr val="FF0000"/>
                </a:solidFill>
              </a:rPr>
              <a:t>CoAP/JSON</a:t>
            </a:r>
            <a:r>
              <a:rPr lang="en-US" altLang="ko-KR" sz="2400" b="1" dirty="0">
                <a:solidFill>
                  <a:schemeClr val="tx1"/>
                </a:solidFill>
              </a:rPr>
              <a:t>, MQTT/JSON) : Event-</a:t>
            </a:r>
            <a:r>
              <a:rPr lang="en-US" altLang="ko-KR" sz="2400" b="1" dirty="0">
                <a:solidFill>
                  <a:srgbClr val="FF0000"/>
                </a:solidFill>
              </a:rPr>
              <a:t>PULL</a:t>
            </a:r>
            <a:r>
              <a:rPr lang="en-US" altLang="ko-KR" sz="2400" b="1" dirty="0">
                <a:solidFill>
                  <a:schemeClr val="tx1"/>
                </a:solidFill>
              </a:rPr>
              <a:t>,PUSH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142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467544" y="1414528"/>
            <a:ext cx="8229600" cy="10233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76655" y="1824555"/>
            <a:ext cx="13645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EMA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직선 화살표 연결선 29"/>
          <p:cNvCxnSpPr/>
          <p:nvPr/>
        </p:nvCxnSpPr>
        <p:spPr bwMode="auto">
          <a:xfrm>
            <a:off x="2195736" y="1844824"/>
            <a:ext cx="470780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664335" y="1824555"/>
            <a:ext cx="1358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EMA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직선 화살표 연결선 34"/>
          <p:cNvCxnSpPr/>
          <p:nvPr/>
        </p:nvCxnSpPr>
        <p:spPr bwMode="auto">
          <a:xfrm flipH="1">
            <a:off x="2195736" y="2276872"/>
            <a:ext cx="470780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3987423" y="1984484"/>
            <a:ext cx="10583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Response</a:t>
            </a: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96947" y="1531141"/>
            <a:ext cx="13292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CreatedEvent</a:t>
            </a: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08304" y="1414528"/>
            <a:ext cx="1412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EMAP CoAP/JSON</a:t>
            </a:r>
            <a:endParaRPr lang="ko-KR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2775" y="2457720"/>
            <a:ext cx="10583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Response</a:t>
            </a: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43307" y="2701233"/>
          <a:ext cx="8196895" cy="339760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00759">
                  <a:extLst>
                    <a:ext uri="{9D8B030D-6E8A-4147-A177-3AD203B41FA5}">
                      <a16:colId xmlns="" xmlns:a16="http://schemas.microsoft.com/office/drawing/2014/main" val="3260566757"/>
                    </a:ext>
                  </a:extLst>
                </a:gridCol>
                <a:gridCol w="2006546">
                  <a:extLst>
                    <a:ext uri="{9D8B030D-6E8A-4147-A177-3AD203B41FA5}">
                      <a16:colId xmlns="" xmlns:a16="http://schemas.microsoft.com/office/drawing/2014/main" val="3966861738"/>
                    </a:ext>
                  </a:extLst>
                </a:gridCol>
                <a:gridCol w="1981360">
                  <a:extLst>
                    <a:ext uri="{9D8B030D-6E8A-4147-A177-3AD203B41FA5}">
                      <a16:colId xmlns="" xmlns:a16="http://schemas.microsoft.com/office/drawing/2014/main" val="382724173"/>
                    </a:ext>
                  </a:extLst>
                </a:gridCol>
                <a:gridCol w="2608230">
                  <a:extLst>
                    <a:ext uri="{9D8B030D-6E8A-4147-A177-3AD203B41FA5}">
                      <a16:colId xmlns="" xmlns:a16="http://schemas.microsoft.com/office/drawing/2014/main" val="3764700885"/>
                    </a:ext>
                  </a:extLst>
                </a:gridCol>
              </a:tblGrid>
              <a:tr h="2123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Key Name</a:t>
                      </a:r>
                      <a:endParaRPr lang="en-US" sz="12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Reference</a:t>
                      </a:r>
                      <a:endParaRPr lang="en-US" sz="12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61248810"/>
                  </a:ext>
                </a:extLst>
              </a:tr>
              <a:tr h="2123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OpenADR 2.0b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SEP 2.0(IEC 61968)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32473006"/>
                  </a:ext>
                </a:extLst>
              </a:tr>
              <a:tr h="4247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SrcEMA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ei:vtnID</a:t>
                      </a:r>
                      <a:endParaRPr lang="en-US" sz="11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1" u="none" strike="noStrike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356952278"/>
                  </a:ext>
                </a:extLst>
              </a:tr>
              <a:tr h="4247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DestEMA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ei:venID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1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533391089"/>
                  </a:ext>
                </a:extLst>
              </a:tr>
              <a:tr h="4247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responseCode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ei:eiResponse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ei:responseCode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1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466322196"/>
                  </a:ext>
                </a:extLst>
              </a:tr>
              <a:tr h="4247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responseDescription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ei:responseDescription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555891025"/>
                  </a:ext>
                </a:extLst>
              </a:tr>
              <a:tr h="4247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requestID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Pyld:requestID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808861169"/>
                  </a:ext>
                </a:extLst>
              </a:tr>
              <a:tr h="4247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service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(Tag </a:t>
                      </a:r>
                      <a:r>
                        <a:rPr lang="ko-KR" altLang="en-US" sz="11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이름으로 존재</a:t>
                      </a:r>
                      <a:r>
                        <a:rPr lang="en-US" altLang="ko-KR" sz="11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1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1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207665947"/>
                  </a:ext>
                </a:extLst>
              </a:tr>
              <a:tr h="4247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time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1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1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RandomizableEvent:creationTime</a:t>
                      </a:r>
                      <a:endParaRPr lang="en-US" sz="11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729942906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0" y="0"/>
            <a:ext cx="2343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248081073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/>
                </a:solidFill>
              </a:rPr>
              <a:t>2. Smart Home Energy Framework : </a:t>
            </a:r>
            <a:r>
              <a:rPr lang="en-US" altLang="ko-KR" sz="2800" b="1" dirty="0">
                <a:solidFill>
                  <a:schemeClr val="tx1"/>
                </a:solidFill>
              </a:rPr>
              <a:t/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2.2 EMAP(</a:t>
            </a:r>
            <a:r>
              <a:rPr lang="en-US" altLang="ko-KR" sz="2400" b="1" dirty="0">
                <a:solidFill>
                  <a:srgbClr val="FF0000"/>
                </a:solidFill>
              </a:rPr>
              <a:t>CoAP/JSON</a:t>
            </a:r>
            <a:r>
              <a:rPr lang="en-US" altLang="ko-KR" sz="2400" b="1" dirty="0">
                <a:solidFill>
                  <a:schemeClr val="tx1"/>
                </a:solidFill>
              </a:rPr>
              <a:t>, MQTT/JSON) : Event-</a:t>
            </a:r>
            <a:r>
              <a:rPr lang="en-US" altLang="ko-KR" sz="2400" b="1" dirty="0">
                <a:solidFill>
                  <a:srgbClr val="FF0000"/>
                </a:solidFill>
              </a:rPr>
              <a:t>PULL</a:t>
            </a:r>
            <a:r>
              <a:rPr lang="en-US" altLang="ko-KR" sz="2400" b="1" dirty="0">
                <a:solidFill>
                  <a:schemeClr val="tx1"/>
                </a:solidFill>
              </a:rPr>
              <a:t>,PUSH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143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67544" y="1414528"/>
            <a:ext cx="8253633" cy="1023300"/>
            <a:chOff x="467544" y="1414528"/>
            <a:chExt cx="8253633" cy="1023300"/>
          </a:xfrm>
        </p:grpSpPr>
        <p:sp>
          <p:nvSpPr>
            <p:cNvPr id="26" name="직사각형 25"/>
            <p:cNvSpPr/>
            <p:nvPr/>
          </p:nvSpPr>
          <p:spPr bwMode="auto">
            <a:xfrm>
              <a:off x="467544" y="1414528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076655" y="1824555"/>
              <a:ext cx="13645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EMA 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직선 화살표 연결선 29"/>
            <p:cNvCxnSpPr/>
            <p:nvPr/>
          </p:nvCxnSpPr>
          <p:spPr bwMode="auto">
            <a:xfrm>
              <a:off x="2195736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664335" y="1824555"/>
              <a:ext cx="13580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EMA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직선 화살표 연결선 34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3987423" y="1984484"/>
              <a:ext cx="105830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(4) Response</a:t>
              </a:r>
              <a:endParaRPr lang="ko-K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96947" y="1531141"/>
              <a:ext cx="132921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(3) CreatedEvent</a:t>
              </a:r>
              <a:endParaRPr lang="ko-KR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308304" y="1414528"/>
              <a:ext cx="14128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EMAP CoAP/JSON</a:t>
              </a:r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142775" y="2457720"/>
            <a:ext cx="13292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CreatedEvent</a:t>
            </a: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8780350E-10D8-4346-A989-D65646AA8E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200" y="2847855"/>
          <a:ext cx="3657600" cy="2333625"/>
        </p:xfrm>
        <a:graphic>
          <a:graphicData uri="http://schemas.openxmlformats.org/drawingml/2006/table">
            <a:tbl>
              <a:tblPr/>
              <a:tblGrid>
                <a:gridCol w="1535367">
                  <a:extLst>
                    <a:ext uri="{9D8B030D-6E8A-4147-A177-3AD203B41FA5}">
                      <a16:colId xmlns="" xmlns:a16="http://schemas.microsoft.com/office/drawing/2014/main" val="324733039"/>
                    </a:ext>
                  </a:extLst>
                </a:gridCol>
                <a:gridCol w="2122233">
                  <a:extLst>
                    <a:ext uri="{9D8B030D-6E8A-4147-A177-3AD203B41FA5}">
                      <a16:colId xmlns="" xmlns:a16="http://schemas.microsoft.com/office/drawing/2014/main" val="1276217926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005472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SrcEMA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source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40671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destination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467234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84089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responseCode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118015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 of 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9435683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304047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modificationNumber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modification number(count)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80657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 paticipate event or not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414924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of service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4400716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 creation 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2460994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E9F40CA7-917E-487C-9282-64F954442F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34396" y="2842219"/>
          <a:ext cx="3606800" cy="1704975"/>
        </p:xfrm>
        <a:graphic>
          <a:graphicData uri="http://schemas.openxmlformats.org/drawingml/2006/table">
            <a:tbl>
              <a:tblPr/>
              <a:tblGrid>
                <a:gridCol w="1484593">
                  <a:extLst>
                    <a:ext uri="{9D8B030D-6E8A-4147-A177-3AD203B41FA5}">
                      <a16:colId xmlns="" xmlns:a16="http://schemas.microsoft.com/office/drawing/2014/main" val="1197573198"/>
                    </a:ext>
                  </a:extLst>
                </a:gridCol>
                <a:gridCol w="2122207">
                  <a:extLst>
                    <a:ext uri="{9D8B030D-6E8A-4147-A177-3AD203B41FA5}">
                      <a16:colId xmlns="" xmlns:a16="http://schemas.microsoft.com/office/drawing/2014/main" val="136197558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8857402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SrcEMA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source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326610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destination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146253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42374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responseCode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5001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 of 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04602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of service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0618501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 creation 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0078878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C71FD5B-BF1F-4CFD-AF5D-137DC2CFEE1A}"/>
              </a:ext>
            </a:extLst>
          </p:cNvPr>
          <p:cNvSpPr txBox="1"/>
          <p:nvPr/>
        </p:nvSpPr>
        <p:spPr>
          <a:xfrm>
            <a:off x="4516574" y="2457720"/>
            <a:ext cx="10583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Response</a:t>
            </a: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81863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/>
                </a:solidFill>
              </a:rPr>
              <a:t>2. Smart Home Energy Framework : </a:t>
            </a:r>
            <a:r>
              <a:rPr lang="en-US" altLang="ko-KR" sz="2800" b="1" dirty="0">
                <a:solidFill>
                  <a:schemeClr val="tx1"/>
                </a:solidFill>
              </a:rPr>
              <a:t/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2.2 EMAP(</a:t>
            </a:r>
            <a:r>
              <a:rPr lang="en-US" altLang="ko-KR" sz="2400" b="1" dirty="0">
                <a:solidFill>
                  <a:srgbClr val="FF0000"/>
                </a:solidFill>
              </a:rPr>
              <a:t>CoAP/JSON</a:t>
            </a:r>
            <a:r>
              <a:rPr lang="en-US" altLang="ko-KR" sz="2400" b="1" dirty="0">
                <a:solidFill>
                  <a:schemeClr val="tx1"/>
                </a:solidFill>
              </a:rPr>
              <a:t>, MQTT/JSON) : Event-</a:t>
            </a:r>
            <a:r>
              <a:rPr lang="en-US" altLang="ko-KR" sz="2400" b="1" dirty="0">
                <a:solidFill>
                  <a:srgbClr val="FF0000"/>
                </a:solidFill>
              </a:rPr>
              <a:t>PULL</a:t>
            </a:r>
            <a:r>
              <a:rPr lang="en-US" altLang="ko-KR" sz="2400" b="1" dirty="0">
                <a:solidFill>
                  <a:schemeClr val="tx1"/>
                </a:solidFill>
              </a:rPr>
              <a:t>,PUSH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144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67544" y="1414528"/>
            <a:ext cx="8229600" cy="10233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11120" y="1737449"/>
            <a:ext cx="156966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EMA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192.168.1.101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직선 화살표 연결선 24"/>
          <p:cNvCxnSpPr/>
          <p:nvPr/>
        </p:nvCxnSpPr>
        <p:spPr bwMode="auto">
          <a:xfrm>
            <a:off x="2195736" y="1844824"/>
            <a:ext cx="470780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642264" y="1661318"/>
            <a:ext cx="15119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EMA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192.168.1.127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직선 화살표 연결선 27"/>
          <p:cNvCxnSpPr/>
          <p:nvPr/>
        </p:nvCxnSpPr>
        <p:spPr bwMode="auto">
          <a:xfrm flipH="1">
            <a:off x="2195736" y="2276872"/>
            <a:ext cx="470780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987423" y="1984484"/>
            <a:ext cx="10583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Response</a:t>
            </a: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06135" y="1523303"/>
            <a:ext cx="13292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altLang="ko-KR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CretaedEvent</a:t>
            </a: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27584" y="2483604"/>
            <a:ext cx="669674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CreatedEvent</a:t>
            </a:r>
          </a:p>
          <a:p>
            <a:pPr marL="0" lvl="1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Response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8304" y="1414528"/>
            <a:ext cx="1412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EMAP CoAP/JSON</a:t>
            </a:r>
            <a:endParaRPr lang="ko-KR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5536" y="3136119"/>
            <a:ext cx="7962974" cy="335743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12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CreatedEvent Object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SrcEMA” </a:t>
            </a:r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: String,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“DestEMA” : String,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“requestID": String,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“responseCode": Integer,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“reponseDescription”: String,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“optType”: String,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“eventID” :  String,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“modificationNumber” : Integer,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12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“service” : String,</a:t>
            </a:r>
          </a:p>
          <a:p>
            <a:r>
              <a:rPr lang="en-US" altLang="ko-KR" sz="12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“type” : String,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“time” : Date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/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</a:b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796" y="3190556"/>
            <a:ext cx="3629025" cy="26574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319" y="2514927"/>
            <a:ext cx="6668169" cy="4191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0" y="0"/>
            <a:ext cx="2343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  <a:p>
            <a:r>
              <a:rPr lang="ko-KR" altLang="en-US" sz="1200" dirty="0">
                <a:solidFill>
                  <a:schemeClr val="accent1"/>
                </a:solidFill>
              </a:rPr>
              <a:t>초록색 </a:t>
            </a:r>
            <a:r>
              <a:rPr lang="en-US" altLang="ko-KR" sz="1200" dirty="0">
                <a:solidFill>
                  <a:schemeClr val="accent1"/>
                </a:solidFill>
              </a:rPr>
              <a:t>: </a:t>
            </a:r>
            <a:r>
              <a:rPr lang="ko-KR" altLang="en-US" sz="1200" dirty="0">
                <a:solidFill>
                  <a:schemeClr val="accent1"/>
                </a:solidFill>
              </a:rPr>
              <a:t>삭제 또는 변경</a:t>
            </a:r>
            <a:endParaRPr lang="en-US" altLang="ko-KR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3045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/>
                </a:solidFill>
              </a:rPr>
              <a:t>2. Smart Home Energy Framework : </a:t>
            </a:r>
            <a:r>
              <a:rPr lang="en-US" altLang="ko-KR" sz="2800" b="1" dirty="0">
                <a:solidFill>
                  <a:schemeClr val="tx1"/>
                </a:solidFill>
              </a:rPr>
              <a:t/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2.2 EMAP(</a:t>
            </a:r>
            <a:r>
              <a:rPr lang="en-US" altLang="ko-KR" sz="2400" b="1" dirty="0">
                <a:solidFill>
                  <a:srgbClr val="FF0000"/>
                </a:solidFill>
              </a:rPr>
              <a:t>CoAP/JSON</a:t>
            </a:r>
            <a:r>
              <a:rPr lang="en-US" altLang="ko-KR" sz="2400" b="1" dirty="0">
                <a:solidFill>
                  <a:schemeClr val="tx1"/>
                </a:solidFill>
              </a:rPr>
              <a:t>, MQTT/JSON) : Event-</a:t>
            </a:r>
            <a:r>
              <a:rPr lang="en-US" altLang="ko-KR" sz="2400" b="1" dirty="0">
                <a:solidFill>
                  <a:srgbClr val="FF0000"/>
                </a:solidFill>
              </a:rPr>
              <a:t>PULL</a:t>
            </a:r>
            <a:r>
              <a:rPr lang="en-US" altLang="ko-KR" sz="2400" b="1" dirty="0">
                <a:solidFill>
                  <a:schemeClr val="tx1"/>
                </a:solidFill>
              </a:rPr>
              <a:t>,PUSH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145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67544" y="1414528"/>
            <a:ext cx="8229600" cy="10233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11120" y="1737449"/>
            <a:ext cx="156966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EMA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192.168.1.101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직선 화살표 연결선 24"/>
          <p:cNvCxnSpPr/>
          <p:nvPr/>
        </p:nvCxnSpPr>
        <p:spPr bwMode="auto">
          <a:xfrm>
            <a:off x="2195736" y="1844824"/>
            <a:ext cx="470780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642264" y="1661318"/>
            <a:ext cx="15119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EMA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192.168.1.127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직선 화살표 연결선 27"/>
          <p:cNvCxnSpPr/>
          <p:nvPr/>
        </p:nvCxnSpPr>
        <p:spPr bwMode="auto">
          <a:xfrm flipH="1">
            <a:off x="2195736" y="2276872"/>
            <a:ext cx="470780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3987423" y="1984484"/>
            <a:ext cx="10583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Response</a:t>
            </a: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06135" y="1523303"/>
            <a:ext cx="13292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altLang="ko-KR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CretaedEvent</a:t>
            </a: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27584" y="2483604"/>
            <a:ext cx="6696744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CreatedEvent</a:t>
            </a:r>
          </a:p>
          <a:p>
            <a:pPr marL="0" lvl="1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Response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8304" y="1414528"/>
            <a:ext cx="1412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EMAP CoAP/JSON</a:t>
            </a:r>
            <a:endParaRPr lang="ko-KR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319" y="2514927"/>
            <a:ext cx="6668169" cy="419100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0" y="0"/>
            <a:ext cx="2343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  <a:p>
            <a:r>
              <a:rPr lang="ko-KR" altLang="en-US" sz="1200" dirty="0">
                <a:solidFill>
                  <a:schemeClr val="accent1"/>
                </a:solidFill>
              </a:rPr>
              <a:t>초록색 </a:t>
            </a:r>
            <a:r>
              <a:rPr lang="en-US" altLang="ko-KR" sz="1200" dirty="0">
                <a:solidFill>
                  <a:schemeClr val="accent1"/>
                </a:solidFill>
              </a:rPr>
              <a:t>: </a:t>
            </a:r>
            <a:r>
              <a:rPr lang="ko-KR" altLang="en-US" sz="1200" dirty="0">
                <a:solidFill>
                  <a:schemeClr val="accent1"/>
                </a:solidFill>
              </a:rPr>
              <a:t>삭제 또는 변경</a:t>
            </a:r>
            <a:endParaRPr lang="en-US" altLang="ko-KR" sz="1200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2726" y="3143660"/>
            <a:ext cx="7431682" cy="354209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Object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SrcEMA” </a:t>
            </a:r>
            <a:r>
              <a:rPr lang="en-US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: String,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“DestEMA” : String,</a:t>
            </a:r>
            <a:endParaRPr lang="en-US" sz="12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</a:t>
            </a:r>
            <a:r>
              <a:rPr lang="en-US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requestID": </a:t>
            </a:r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String</a:t>
            </a:r>
            <a:r>
              <a:rPr lang="en-US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</a:t>
            </a:r>
          </a:p>
          <a:p>
            <a:r>
              <a:rPr lang="en-US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“responseCode” : Integer,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“responseDescription”: String,</a:t>
            </a:r>
          </a:p>
          <a:p>
            <a:r>
              <a:rPr lang="en-US" altLang="ko-KR" sz="1200" strike="sngStrike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12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“version": Integer=&gt;</a:t>
            </a:r>
            <a:r>
              <a:rPr lang="ko-KR" altLang="en-US" sz="12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삭제</a:t>
            </a:r>
            <a:r>
              <a:rPr lang="en-US" altLang="ko-KR" sz="1200" strike="sngStrike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</a:t>
            </a:r>
          </a:p>
          <a:p>
            <a:r>
              <a:rPr lang="en-US" altLang="ko-KR" sz="12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“service”: String, 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“time” : Date</a:t>
            </a:r>
            <a:endParaRPr lang="en-US" sz="1200" dirty="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3835102"/>
            <a:ext cx="2818656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4848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3F5CC-B8E9-482F-A016-6EE14B7359EE}" type="slidenum">
              <a:rPr lang="ko-KR" altLang="en-US" smtClean="0"/>
              <a:pPr/>
              <a:t>146</a:t>
            </a:fld>
            <a:endParaRPr lang="ko-KR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00008" y="2564904"/>
            <a:ext cx="8743984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200" b="1" kern="0" dirty="0">
                <a:ea typeface="굴림" pitchFamily="50" charset="-127"/>
              </a:rPr>
              <a:t>EMAP</a:t>
            </a:r>
            <a:endParaRPr lang="en-US" altLang="ko-KR" sz="3200" b="1" kern="0" dirty="0"/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200" b="1" kern="0" dirty="0"/>
              <a:t>(3) </a:t>
            </a:r>
            <a:r>
              <a:rPr lang="en-US" altLang="ko-KR" sz="3200" b="1" dirty="0" err="1">
                <a:solidFill>
                  <a:schemeClr val="tx2"/>
                </a:solidFill>
              </a:rPr>
              <a:t>Event_PUSH</a:t>
            </a:r>
            <a:endParaRPr lang="en-US" altLang="ko-KR" sz="3200" b="1" dirty="0">
              <a:solidFill>
                <a:schemeClr val="tx2"/>
              </a:solidFill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200" b="1" kern="0" dirty="0">
              <a:solidFill>
                <a:schemeClr val="tx2"/>
              </a:solidFill>
            </a:endParaRPr>
          </a:p>
          <a:p>
            <a:pPr marL="2743200" lvl="5" indent="-4572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2400" b="1" kern="0" dirty="0" err="1">
                <a:solidFill>
                  <a:schemeClr val="accent2"/>
                </a:solidFill>
              </a:rPr>
              <a:t>CoAP</a:t>
            </a:r>
            <a:r>
              <a:rPr lang="en-US" altLang="ko-KR" sz="2400" b="1" kern="0" dirty="0">
                <a:solidFill>
                  <a:schemeClr val="accent2"/>
                </a:solidFill>
              </a:rPr>
              <a:t>/JSON</a:t>
            </a:r>
          </a:p>
          <a:p>
            <a:pPr marL="2743200" lvl="5" indent="-4572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2400" b="1" kern="0" dirty="0"/>
              <a:t>MQTT / JSON</a:t>
            </a:r>
          </a:p>
        </p:txBody>
      </p:sp>
    </p:spTree>
    <p:extLst>
      <p:ext uri="{BB962C8B-B14F-4D97-AF65-F5344CB8AC3E}">
        <p14:creationId xmlns:p14="http://schemas.microsoft.com/office/powerpoint/2010/main" val="70830681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838200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/>
                </a:solidFill>
              </a:rPr>
              <a:t>2. Smart Home Energy Framework : </a:t>
            </a:r>
            <a:r>
              <a:rPr lang="en-US" altLang="ko-KR" sz="2800" b="1" dirty="0">
                <a:solidFill>
                  <a:schemeClr val="tx1"/>
                </a:solidFill>
              </a:rPr>
              <a:t/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2.2 EMAP(CoAP/JSON, MQTT/JSON) : Event-PULL, </a:t>
            </a:r>
            <a:r>
              <a:rPr lang="en-US" altLang="ko-KR" sz="2400" b="1" dirty="0">
                <a:solidFill>
                  <a:srgbClr val="FF0000"/>
                </a:solidFill>
              </a:rPr>
              <a:t>PUSH</a:t>
            </a:r>
            <a:endParaRPr lang="ko-KR" altLang="en-US" sz="2400" i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6612207" y="6477000"/>
            <a:ext cx="1905000" cy="381000"/>
          </a:xfrm>
        </p:spPr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147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57200" y="1122039"/>
            <a:ext cx="8568952" cy="595257"/>
            <a:chOff x="467544" y="1414528"/>
            <a:chExt cx="8253633" cy="1023300"/>
          </a:xfrm>
        </p:grpSpPr>
        <p:sp>
          <p:nvSpPr>
            <p:cNvPr id="11" name="직사각형 10"/>
            <p:cNvSpPr/>
            <p:nvPr/>
          </p:nvSpPr>
          <p:spPr bwMode="auto">
            <a:xfrm>
              <a:off x="467544" y="1414528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19498" y="1824555"/>
              <a:ext cx="878854" cy="4497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EMA 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 bwMode="auto">
            <a:xfrm>
              <a:off x="2195740" y="2351200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909344" y="1824555"/>
              <a:ext cx="868045" cy="4497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EMA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 bwMode="auto">
            <a:xfrm flipH="1">
              <a:off x="2195738" y="1843461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3987423" y="1984483"/>
              <a:ext cx="761509" cy="396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(2) Response</a:t>
              </a:r>
              <a:endPara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96947" y="1531141"/>
              <a:ext cx="1007008" cy="396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(1) </a:t>
              </a:r>
              <a:r>
                <a:rPr lang="en-US" altLang="ko-KR" sz="800" dirty="0"/>
                <a:t>DistributeEvent</a:t>
              </a:r>
              <a:endPara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08304" y="1414528"/>
              <a:ext cx="1412873" cy="343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EMAP CoAP/JSON</a:t>
              </a:r>
              <a:endParaRPr lang="ko-KR" alt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0" y="0"/>
            <a:ext cx="2343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1666904"/>
            <a:ext cx="12442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ko-KR" sz="1000" dirty="0"/>
              <a:t>DistributeEvent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284000" y="1866959"/>
          <a:ext cx="8147245" cy="605946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29449">
                  <a:extLst>
                    <a:ext uri="{9D8B030D-6E8A-4147-A177-3AD203B41FA5}">
                      <a16:colId xmlns="" xmlns:a16="http://schemas.microsoft.com/office/drawing/2014/main" val="3163428177"/>
                    </a:ext>
                  </a:extLst>
                </a:gridCol>
                <a:gridCol w="1629449">
                  <a:extLst>
                    <a:ext uri="{9D8B030D-6E8A-4147-A177-3AD203B41FA5}">
                      <a16:colId xmlns="" xmlns:a16="http://schemas.microsoft.com/office/drawing/2014/main" val="3958474330"/>
                    </a:ext>
                  </a:extLst>
                </a:gridCol>
                <a:gridCol w="1629449">
                  <a:extLst>
                    <a:ext uri="{9D8B030D-6E8A-4147-A177-3AD203B41FA5}">
                      <a16:colId xmlns="" xmlns:a16="http://schemas.microsoft.com/office/drawing/2014/main" val="525130177"/>
                    </a:ext>
                  </a:extLst>
                </a:gridCol>
                <a:gridCol w="1629449">
                  <a:extLst>
                    <a:ext uri="{9D8B030D-6E8A-4147-A177-3AD203B41FA5}">
                      <a16:colId xmlns="" xmlns:a16="http://schemas.microsoft.com/office/drawing/2014/main" val="3739502335"/>
                    </a:ext>
                  </a:extLst>
                </a:gridCol>
                <a:gridCol w="1629449">
                  <a:extLst>
                    <a:ext uri="{9D8B030D-6E8A-4147-A177-3AD203B41FA5}">
                      <a16:colId xmlns="" xmlns:a16="http://schemas.microsoft.com/office/drawing/2014/main" val="3330854206"/>
                    </a:ext>
                  </a:extLst>
                </a:gridCol>
              </a:tblGrid>
              <a:tr h="92179"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effectLst/>
                        </a:rPr>
                        <a:t>Key Name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>
                    <a:solidFill>
                      <a:schemeClr val="accent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effectLst/>
                        </a:rPr>
                        <a:t>Reference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60776875"/>
                  </a:ext>
                </a:extLst>
              </a:tr>
              <a:tr h="9217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OpenADR 2.0b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SEP 2.0(IEC 61968)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58779085"/>
                  </a:ext>
                </a:extLst>
              </a:tr>
              <a:tr h="9217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SrcEMA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ei:vtnID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2113315887"/>
                  </a:ext>
                </a:extLst>
              </a:tr>
              <a:tr h="9217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DestEMA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ei:venID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1705835526"/>
                  </a:ext>
                </a:extLst>
              </a:tr>
              <a:tr h="9217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requestID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맑은 고딕" panose="020B0503020000020004" pitchFamily="50" charset="-127"/>
                        </a:rPr>
                        <a:t>ei:requestID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1040049681"/>
                  </a:ext>
                </a:extLst>
              </a:tr>
              <a:tr h="9217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responseRequired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맑은 고딕" panose="020B0503020000020004" pitchFamily="50" charset="-127"/>
                        </a:rPr>
                        <a:t>Ei:reponseRequired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2454017074"/>
                  </a:ext>
                </a:extLst>
              </a:tr>
              <a:tr h="9217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맑은 고딕" panose="020B0503020000020004" pitchFamily="50" charset="-127"/>
                        </a:rPr>
                        <a:t>response</a:t>
                      </a: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4821" marR="4821" marT="4821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ei:Response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맑은 고딕" panose="020B0503020000020004" pitchFamily="50" charset="-127"/>
                        </a:rPr>
                        <a:t>pyld:requestID</a:t>
                      </a: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1978708436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맑은 고딕" panose="020B0503020000020004" pitchFamily="50" charset="-127"/>
                        </a:rPr>
                        <a:t>responseCode</a:t>
                      </a: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맑은 고딕" panose="020B0503020000020004" pitchFamily="50" charset="-127"/>
                        </a:rPr>
                        <a:t>ei:responseCode</a:t>
                      </a: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3841649000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맑은 고딕" panose="020B0503020000020004" pitchFamily="50" charset="-127"/>
                        </a:rPr>
                        <a:t>responseDescription</a:t>
                      </a: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맑은 고딕" panose="020B0503020000020004" pitchFamily="50" charset="-127"/>
                        </a:rPr>
                        <a:t>ei:responseDescription</a:t>
                      </a: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2261205334"/>
                  </a:ext>
                </a:extLst>
              </a:tr>
              <a:tr h="92179">
                <a:tc rowSpan="19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event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eventID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rowSpan="10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oadrEvent:eiActivePeriod:eventDescriptor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eventID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428853065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맑은 고딕" panose="020B0503020000020004" pitchFamily="50" charset="-127"/>
                        </a:rPr>
                        <a:t>eventSignals</a:t>
                      </a: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</a:rPr>
                        <a:t>eventSignals</a:t>
                      </a: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3925593830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modificationNumber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modificationNumber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672993059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modificationReason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modificationReason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2122387850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priority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priority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4292213452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marketContext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eiMarketContext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641879084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createdDateTime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createdDateTime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1255510083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eventStatus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eventStatus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172404597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testEvent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testEvent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3653109831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vtnComment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vtnComment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2480875664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>
                          <a:effectLst/>
                        </a:rPr>
                        <a:t>properties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oadrEvent:eiActivePeriod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properties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545671751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components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components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2723919259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specificDestEMA</a:t>
                      </a:r>
                      <a:endParaRPr lang="en-US" sz="800" b="0" i="0" u="none" strike="noStrike" dirty="0">
                        <a:solidFill>
                          <a:schemeClr val="accent2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oadrEvent:eiTarget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venID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755912289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dtStart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oadrEvent:eiActivePeriod:properties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dtstart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91745238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1593407237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Tolerance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tolerance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1112218148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notification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x-eiNotification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322889759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rampUp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x-</a:t>
                      </a:r>
                      <a:r>
                        <a:rPr lang="en-US" sz="800" u="none" strike="noStrike" dirty="0" err="1">
                          <a:effectLst/>
                        </a:rPr>
                        <a:t>eiRampUp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3198435411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Recovery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x-eiRecovery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1454443998"/>
                  </a:ext>
                </a:extLst>
              </a:tr>
              <a:tr h="92179">
                <a:tc rowSpan="10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event:eventSignals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u="none" strike="noStrike" dirty="0" err="1">
                          <a:effectLst/>
                        </a:rPr>
                        <a:t>eventSignal</a:t>
                      </a:r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oadrEvent:eiEventSignals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eiEventSignal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4158930919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effectLst/>
                        </a:rPr>
                        <a:t>intervals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oadrEvent:eiEventSignals:eiEventSignal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intervals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32053955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signalName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signalName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4091374671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signalType</a:t>
                      </a:r>
                    </a:p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(Price Event, Control Event, Reserve Mode, RealtimeDR)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signalType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2013857875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signalID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signalID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1371822745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currentValue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currentValue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4220302116"/>
                  </a:ext>
                </a:extLst>
              </a:tr>
              <a:tr h="163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threshold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IdentifiedObject:DemandResponseProgram:availabilityUpdatePowerChnageThreshold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921029625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capacity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AccountBalance:availableCredit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1280640516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맑은 고딕" panose="020B0503020000020004" pitchFamily="50" charset="-127"/>
                        </a:rPr>
                        <a:t>price</a:t>
                      </a: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800" b="0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i="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PriceResponseCgfObject</a:t>
                      </a:r>
                      <a:endParaRPr lang="en-US" altLang="ko-KR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+mn-ea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10038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맑은 고딕" panose="020B0503020000020004" pitchFamily="50" charset="-127"/>
                        </a:rPr>
                        <a:t>unit</a:t>
                      </a: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800" b="0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/>
                </a:tc>
                <a:tc>
                  <a:txBody>
                    <a:bodyPr/>
                    <a:lstStyle/>
                    <a:p>
                      <a:pPr algn="ctr" fontAlgn="t"/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i="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CurrencyCodeObject</a:t>
                      </a:r>
                      <a:endParaRPr lang="en-US" altLang="ko-KR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+mn-ea"/>
                      </a:endParaRPr>
                    </a:p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10039"/>
                  </a:ext>
                </a:extLst>
              </a:tr>
              <a:tr h="92179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event:eventSignals:eventSignal:intervals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duration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oadrEvent:eiEventSignals:eiEventSignal:intervals:interval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duration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88112730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uid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uid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2488199027"/>
                  </a:ext>
                </a:extLst>
              </a:tr>
              <a:tr h="921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value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signalPayload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472027500"/>
                  </a:ext>
                </a:extLst>
              </a:tr>
              <a:tr h="110153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i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service</a:t>
                      </a:r>
                      <a:endParaRPr lang="en-US" sz="800" b="0" i="0" u="none" strike="noStrike" dirty="0">
                        <a:solidFill>
                          <a:schemeClr val="accent2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(Tag </a:t>
                      </a:r>
                      <a:r>
                        <a:rPr lang="ko-KR" altLang="en-US" sz="8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이름으로 존재</a:t>
                      </a:r>
                      <a:r>
                        <a:rPr lang="en-US" altLang="ko-KR" sz="8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r>
                        <a:rPr lang="ko-KR" altLang="en-US" sz="800" i="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accent2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chemeClr val="accent2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3769996509"/>
                  </a:ext>
                </a:extLst>
              </a:tr>
              <a:tr h="110153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RandomizableEvent:creation Time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821" marR="4821" marT="4821" marB="0" anchor="ctr"/>
                </a:tc>
                <a:extLst>
                  <a:ext uri="{0D108BD9-81ED-4DB2-BD59-A6C34878D82A}">
                    <a16:rowId xmlns="" xmlns:a16="http://schemas.microsoft.com/office/drawing/2014/main" val="1513693759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84000" y="5589240"/>
            <a:ext cx="1645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rgbClr val="FF0000"/>
                </a:solidFill>
              </a:rPr>
              <a:t>signalType</a:t>
            </a:r>
            <a:r>
              <a:rPr lang="ko-KR" altLang="en-US" sz="900" dirty="0">
                <a:solidFill>
                  <a:srgbClr val="FF0000"/>
                </a:solidFill>
              </a:rPr>
              <a:t>으로 </a:t>
            </a:r>
            <a:r>
              <a:rPr lang="en-US" altLang="ko-KR" sz="900" dirty="0">
                <a:solidFill>
                  <a:srgbClr val="FF0000"/>
                </a:solidFill>
              </a:rPr>
              <a:t>Price Event</a:t>
            </a:r>
            <a:r>
              <a:rPr lang="ko-KR" altLang="en-US" sz="900" dirty="0">
                <a:solidFill>
                  <a:srgbClr val="FF0000"/>
                </a:solidFill>
              </a:rPr>
              <a:t>인지 </a:t>
            </a:r>
            <a:endParaRPr lang="en-US" altLang="ko-KR" sz="900" dirty="0">
              <a:solidFill>
                <a:srgbClr val="FF0000"/>
              </a:solidFill>
            </a:endParaRPr>
          </a:p>
          <a:p>
            <a:r>
              <a:rPr lang="en-US" altLang="ko-KR" sz="900" dirty="0">
                <a:solidFill>
                  <a:srgbClr val="FF0000"/>
                </a:solidFill>
              </a:rPr>
              <a:t>Control Event, Reserve Mode, RealtimeDR</a:t>
            </a:r>
            <a:r>
              <a:rPr lang="ko-KR" altLang="en-US" sz="900" dirty="0">
                <a:solidFill>
                  <a:srgbClr val="FF0000"/>
                </a:solidFill>
              </a:rPr>
              <a:t>인지 구분한다</a:t>
            </a:r>
          </a:p>
        </p:txBody>
      </p:sp>
    </p:spTree>
    <p:extLst>
      <p:ext uri="{BB962C8B-B14F-4D97-AF65-F5344CB8AC3E}">
        <p14:creationId xmlns:p14="http://schemas.microsoft.com/office/powerpoint/2010/main" val="182911089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제목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2.2 EMAP(MQTT, CoAP/JSON)</a:t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800" b="1" dirty="0">
                <a:solidFill>
                  <a:schemeClr val="tx1"/>
                </a:solidFill>
              </a:rPr>
              <a:t>Service : EiEvent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23528" y="1340768"/>
            <a:ext cx="8927444" cy="12926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0"/>
            <a:r>
              <a:rPr lang="en-US" altLang="ko-KR" sz="2400" kern="0" dirty="0"/>
              <a:t>EMAP</a:t>
            </a:r>
          </a:p>
          <a:p>
            <a:pPr latinLnBrk="0"/>
            <a:r>
              <a:rPr lang="ko-KR" altLang="en-US" kern="0" dirty="0"/>
              <a:t> </a:t>
            </a:r>
            <a:r>
              <a:rPr lang="en-US" altLang="ko-KR" kern="0" dirty="0"/>
              <a:t>- EMA</a:t>
            </a:r>
            <a:r>
              <a:rPr lang="ko-KR" altLang="en-US" kern="0" dirty="0"/>
              <a:t>사이의 수요반응 통신 프로토콜이며</a:t>
            </a:r>
            <a:r>
              <a:rPr lang="en-US" altLang="ko-KR" kern="0" dirty="0"/>
              <a:t> OpenADR 2.0b</a:t>
            </a:r>
            <a:r>
              <a:rPr lang="ko-KR" altLang="en-US" kern="0" dirty="0"/>
              <a:t>의 모델링을 따랐으며 </a:t>
            </a:r>
            <a:endParaRPr lang="en-US" altLang="ko-KR" kern="0" dirty="0"/>
          </a:p>
          <a:p>
            <a:pPr latinLnBrk="0"/>
            <a:r>
              <a:rPr lang="ko-KR" altLang="en-US" kern="0" dirty="0"/>
              <a:t>일부 모델링을 확장했고 </a:t>
            </a:r>
            <a:r>
              <a:rPr lang="en-US" altLang="ko-KR" kern="0" dirty="0"/>
              <a:t> Discovery</a:t>
            </a:r>
            <a:r>
              <a:rPr lang="ko-KR" altLang="en-US" kern="0" dirty="0"/>
              <a:t>와 </a:t>
            </a:r>
            <a:r>
              <a:rPr lang="en-US" altLang="ko-KR" kern="0" dirty="0"/>
              <a:t>Monitoring, Control </a:t>
            </a:r>
            <a:r>
              <a:rPr lang="ko-KR" altLang="en-US" kern="0" dirty="0"/>
              <a:t>부분의 통신 프로토콜이 확장</a:t>
            </a:r>
            <a:r>
              <a:rPr lang="en-US" altLang="ko-KR" kern="0" dirty="0"/>
              <a:t>.</a:t>
            </a:r>
          </a:p>
          <a:p>
            <a:pPr latinLnBrk="1"/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14DAE57C-C206-4DC1-BF56-959FF558E971}"/>
              </a:ext>
            </a:extLst>
          </p:cNvPr>
          <p:cNvSpPr/>
          <p:nvPr/>
        </p:nvSpPr>
        <p:spPr bwMode="auto">
          <a:xfrm>
            <a:off x="487436" y="2510647"/>
            <a:ext cx="1143008" cy="38955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3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굴림" pitchFamily="50" charset="-127"/>
              </a:rPr>
              <a:t>Server EMA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b="1" dirty="0">
                <a:latin typeface="Times New Roman" pitchFamily="18" charset="0"/>
                <a:ea typeface="굴림" pitchFamily="50" charset="-127"/>
              </a:rPr>
              <a:t>(Client EMA)</a:t>
            </a:r>
            <a:endParaRPr kumimoji="0" lang="ko-KR" altLang="en-US" sz="1300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모서리가 둥근 직사각형 129">
            <a:extLst>
              <a:ext uri="{FF2B5EF4-FFF2-40B4-BE49-F238E27FC236}">
                <a16:creationId xmlns="" xmlns:a16="http://schemas.microsoft.com/office/drawing/2014/main" id="{C8F232CD-DFFB-4DF2-B693-EA5A4C518B2F}"/>
              </a:ext>
            </a:extLst>
          </p:cNvPr>
          <p:cNvSpPr/>
          <p:nvPr/>
        </p:nvSpPr>
        <p:spPr bwMode="auto">
          <a:xfrm>
            <a:off x="3059832" y="3067145"/>
            <a:ext cx="1296897" cy="505869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Discovery</a:t>
            </a:r>
            <a:endParaRPr kumimoji="0" lang="ko-KR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모서리가 둥근 직사각형 130">
            <a:extLst>
              <a:ext uri="{FF2B5EF4-FFF2-40B4-BE49-F238E27FC236}">
                <a16:creationId xmlns="" xmlns:a16="http://schemas.microsoft.com/office/drawing/2014/main" id="{62BDE8D1-7749-497F-97C7-4AFC1F762098}"/>
              </a:ext>
            </a:extLst>
          </p:cNvPr>
          <p:cNvSpPr/>
          <p:nvPr/>
        </p:nvSpPr>
        <p:spPr bwMode="auto">
          <a:xfrm>
            <a:off x="1058939" y="3067146"/>
            <a:ext cx="2000893" cy="505869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Session</a:t>
            </a:r>
            <a:r>
              <a:rPr kumimoji="0" lang="en-US" altLang="ko-KR" sz="13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 Setup</a:t>
            </a:r>
            <a:r>
              <a:rPr lang="en-US" altLang="ko-KR" sz="1300" baseline="0" dirty="0">
                <a:latin typeface="Times New Roman" pitchFamily="18" charset="0"/>
                <a:ea typeface="굴림" pitchFamily="50" charset="-127"/>
              </a:rPr>
              <a:t>(</a:t>
            </a:r>
            <a:r>
              <a:rPr lang="en-US" altLang="ko-KR" sz="1300" kern="0" dirty="0"/>
              <a:t>Registration</a:t>
            </a:r>
            <a:r>
              <a:rPr lang="en-US" altLang="ko-KR" sz="1300" baseline="0" dirty="0">
                <a:latin typeface="Times New Roman" pitchFamily="18" charset="0"/>
                <a:ea typeface="굴림" pitchFamily="50" charset="-127"/>
              </a:rPr>
              <a:t>)</a:t>
            </a:r>
            <a:endParaRPr kumimoji="0" lang="ko-KR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5" name="모서리가 둥근 직사각형 137">
            <a:extLst>
              <a:ext uri="{FF2B5EF4-FFF2-40B4-BE49-F238E27FC236}">
                <a16:creationId xmlns="" xmlns:a16="http://schemas.microsoft.com/office/drawing/2014/main" id="{9FEB6FC0-ED84-4165-90EC-199A096A7706}"/>
              </a:ext>
            </a:extLst>
          </p:cNvPr>
          <p:cNvSpPr/>
          <p:nvPr/>
        </p:nvSpPr>
        <p:spPr bwMode="auto">
          <a:xfrm>
            <a:off x="3065566" y="3777280"/>
            <a:ext cx="1290409" cy="5058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Monitoring</a:t>
            </a:r>
            <a:endParaRPr kumimoji="0" lang="ko-KR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모서리가 둥근 직사각형 139">
            <a:extLst>
              <a:ext uri="{FF2B5EF4-FFF2-40B4-BE49-F238E27FC236}">
                <a16:creationId xmlns="" xmlns:a16="http://schemas.microsoft.com/office/drawing/2014/main" id="{2EFD2E80-407D-49BA-9778-423AAEE77C56}"/>
              </a:ext>
            </a:extLst>
          </p:cNvPr>
          <p:cNvSpPr/>
          <p:nvPr/>
        </p:nvSpPr>
        <p:spPr bwMode="auto">
          <a:xfrm>
            <a:off x="1058939" y="3777281"/>
            <a:ext cx="2000893" cy="50586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>
                <a:latin typeface="Times New Roman" pitchFamily="18" charset="0"/>
                <a:ea typeface="굴림" pitchFamily="50" charset="-127"/>
              </a:rPr>
              <a:t>Report</a:t>
            </a:r>
            <a:endParaRPr kumimoji="0" lang="ko-KR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7" name="모서리가 둥근 직사각형 140">
            <a:extLst>
              <a:ext uri="{FF2B5EF4-FFF2-40B4-BE49-F238E27FC236}">
                <a16:creationId xmlns="" xmlns:a16="http://schemas.microsoft.com/office/drawing/2014/main" id="{3C410A13-3B51-4B99-821D-2C2FE6D8BB14}"/>
              </a:ext>
            </a:extLst>
          </p:cNvPr>
          <p:cNvSpPr/>
          <p:nvPr/>
        </p:nvSpPr>
        <p:spPr bwMode="auto">
          <a:xfrm>
            <a:off x="1058939" y="4510513"/>
            <a:ext cx="2000893" cy="60704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>
                <a:latin typeface="Times New Roman" pitchFamily="18" charset="0"/>
                <a:ea typeface="굴림" pitchFamily="50" charset="-127"/>
              </a:rPr>
              <a:t>Demand Response Event</a:t>
            </a:r>
            <a:endParaRPr kumimoji="0" lang="ko-KR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8" name="모서리가 둥근 직사각형 141">
            <a:extLst>
              <a:ext uri="{FF2B5EF4-FFF2-40B4-BE49-F238E27FC236}">
                <a16:creationId xmlns="" xmlns:a16="http://schemas.microsoft.com/office/drawing/2014/main" id="{DBC60AFB-E218-4FF9-976B-BCD031203A8C}"/>
              </a:ext>
            </a:extLst>
          </p:cNvPr>
          <p:cNvSpPr/>
          <p:nvPr/>
        </p:nvSpPr>
        <p:spPr bwMode="auto">
          <a:xfrm>
            <a:off x="3065564" y="4510512"/>
            <a:ext cx="1290412" cy="60704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Control</a:t>
            </a:r>
            <a:endParaRPr kumimoji="0" lang="ko-KR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9" name="모서리가 둥근 직사각형 158">
            <a:extLst>
              <a:ext uri="{FF2B5EF4-FFF2-40B4-BE49-F238E27FC236}">
                <a16:creationId xmlns="" xmlns:a16="http://schemas.microsoft.com/office/drawing/2014/main" id="{06D18446-4598-4A96-96A4-7DC111627338}"/>
              </a:ext>
            </a:extLst>
          </p:cNvPr>
          <p:cNvSpPr/>
          <p:nvPr/>
        </p:nvSpPr>
        <p:spPr bwMode="auto">
          <a:xfrm>
            <a:off x="1058939" y="5299395"/>
            <a:ext cx="3277714" cy="505869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00" dirty="0">
                <a:latin typeface="Times New Roman" pitchFamily="18" charset="0"/>
                <a:ea typeface="굴림" pitchFamily="50" charset="-127"/>
              </a:rPr>
              <a:t>Opt</a:t>
            </a:r>
            <a:endParaRPr lang="ko-KR" altLang="en-US" sz="1300" dirty="0"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="" xmlns:a16="http://schemas.microsoft.com/office/drawing/2014/main" id="{D7D20BB9-FAB5-4D6B-AE84-AF4B40BFD3C8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 bwMode="auto">
          <a:xfrm>
            <a:off x="1630444" y="2705421"/>
            <a:ext cx="2149523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EDA6FA12-DBDC-4F11-A882-8CFF3DDAE3EE}"/>
              </a:ext>
            </a:extLst>
          </p:cNvPr>
          <p:cNvSpPr txBox="1"/>
          <p:nvPr/>
        </p:nvSpPr>
        <p:spPr>
          <a:xfrm>
            <a:off x="2537875" y="2467797"/>
            <a:ext cx="708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EMAP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="" xmlns:a16="http://schemas.microsoft.com/office/drawing/2014/main" id="{DCDF0A21-5DDB-4CF1-86C9-EA105DFCD5CE}"/>
              </a:ext>
            </a:extLst>
          </p:cNvPr>
          <p:cNvCxnSpPr>
            <a:cxnSpLocks/>
            <a:stCxn id="22" idx="2"/>
          </p:cNvCxnSpPr>
          <p:nvPr/>
        </p:nvCxnSpPr>
        <p:spPr bwMode="auto">
          <a:xfrm>
            <a:off x="1058940" y="2900197"/>
            <a:ext cx="0" cy="3675808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5D7D80AA-D9B0-4EA6-A963-0717A85E1BDC}"/>
              </a:ext>
            </a:extLst>
          </p:cNvPr>
          <p:cNvSpPr/>
          <p:nvPr/>
        </p:nvSpPr>
        <p:spPr bwMode="auto">
          <a:xfrm>
            <a:off x="3779967" y="2510646"/>
            <a:ext cx="1080065" cy="38955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00" b="1" dirty="0">
                <a:latin typeface="Times New Roman" pitchFamily="18" charset="0"/>
                <a:ea typeface="굴림" pitchFamily="50" charset="-127"/>
              </a:rPr>
              <a:t>Client </a:t>
            </a:r>
            <a:r>
              <a:rPr lang="ko-KR" altLang="en-US" sz="1300" b="1" dirty="0">
                <a:latin typeface="Times New Roman" pitchFamily="18" charset="0"/>
                <a:ea typeface="굴림" pitchFamily="50" charset="-127"/>
              </a:rPr>
              <a:t> </a:t>
            </a:r>
            <a:r>
              <a:rPr lang="en-US" altLang="ko-KR" sz="1300" b="1" dirty="0">
                <a:latin typeface="Times New Roman" pitchFamily="18" charset="0"/>
                <a:ea typeface="굴림" pitchFamily="50" charset="-127"/>
              </a:rPr>
              <a:t>EMA</a:t>
            </a:r>
          </a:p>
        </p:txBody>
      </p:sp>
      <p:cxnSp>
        <p:nvCxnSpPr>
          <p:cNvPr id="41" name="직선 연결선 40"/>
          <p:cNvCxnSpPr/>
          <p:nvPr/>
        </p:nvCxnSpPr>
        <p:spPr bwMode="auto">
          <a:xfrm flipV="1">
            <a:off x="4355976" y="2924944"/>
            <a:ext cx="0" cy="3648153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내용 개체 틀 1"/>
          <p:cNvSpPr txBox="1">
            <a:spLocks/>
          </p:cNvSpPr>
          <p:nvPr/>
        </p:nvSpPr>
        <p:spPr bwMode="auto">
          <a:xfrm>
            <a:off x="4593535" y="3284059"/>
            <a:ext cx="4093265" cy="504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>
            <a:lvl1pPr marL="342891" indent="-342891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32" indent="-28574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2971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160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537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726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8914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103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latinLnBrk="0"/>
            <a:endParaRPr lang="en-US" altLang="ko-KR" sz="1050" kern="0" dirty="0"/>
          </a:p>
          <a:p>
            <a:pPr latinLnBrk="0"/>
            <a:r>
              <a:rPr lang="en-US" altLang="ko-KR" sz="1000" dirty="0">
                <a:latin typeface="Times New Roman" pitchFamily="18" charset="0"/>
                <a:ea typeface="굴림" pitchFamily="50" charset="-127"/>
              </a:rPr>
              <a:t>Opt</a:t>
            </a:r>
            <a:endParaRPr lang="en-US" altLang="ko-KR" sz="1050" kern="0" dirty="0"/>
          </a:p>
          <a:p>
            <a:pPr lvl="1" latinLnBrk="0"/>
            <a:r>
              <a:rPr lang="ko-KR" altLang="en-US" sz="900" kern="0" dirty="0"/>
              <a:t>에너지관리에이전트 프로토콜의 </a:t>
            </a:r>
            <a:r>
              <a:rPr lang="en-US" altLang="ko-KR" sz="900" kern="0" dirty="0"/>
              <a:t>Opt</a:t>
            </a:r>
            <a:r>
              <a:rPr lang="ko-KR" altLang="en-US" sz="900" kern="0" dirty="0"/>
              <a:t>는 클라이언트 에너지관리에이전트가 상위 서버 에너지관리에이전트에게 수요반응 이벤트의 </a:t>
            </a:r>
            <a:r>
              <a:rPr lang="ko-KR" altLang="en-US" sz="900" kern="0" dirty="0" err="1"/>
              <a:t>가용상태</a:t>
            </a:r>
            <a:r>
              <a:rPr lang="ko-KR" altLang="en-US" sz="900" kern="0" dirty="0"/>
              <a:t> 또는 수요반응 이벤트 프로그램 변경</a:t>
            </a:r>
            <a:r>
              <a:rPr lang="en-US" altLang="ko-KR" sz="900" kern="0" dirty="0"/>
              <a:t>, </a:t>
            </a:r>
            <a:r>
              <a:rPr lang="ko-KR" altLang="en-US" sz="900" kern="0" dirty="0"/>
              <a:t>수요반응 스케줄링을 요청을 알려주는 서비스</a:t>
            </a:r>
            <a:r>
              <a:rPr lang="en-US" altLang="ko-KR" sz="900" kern="0" dirty="0"/>
              <a:t>.</a:t>
            </a:r>
            <a:endParaRPr lang="ko-KR" altLang="en-US" sz="900" kern="0" dirty="0"/>
          </a:p>
        </p:txBody>
      </p:sp>
    </p:spTree>
    <p:extLst>
      <p:ext uri="{BB962C8B-B14F-4D97-AF65-F5344CB8AC3E}">
        <p14:creationId xmlns:p14="http://schemas.microsoft.com/office/powerpoint/2010/main" val="303301056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pPr lvl="0">
              <a:defRPr/>
            </a:pPr>
            <a:r>
              <a:rPr lang="en-US" altLang="ko-KR" sz="2800" b="1" dirty="0">
                <a:solidFill>
                  <a:schemeClr val="tx1"/>
                </a:solidFill>
              </a:rPr>
              <a:t>2.2 EMAP(MQTT, CoAP/JSON)</a:t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800" b="1" dirty="0">
                <a:solidFill>
                  <a:schemeClr val="tx1"/>
                </a:solidFill>
              </a:rPr>
              <a:t>Service : Opt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4061" y="1628800"/>
            <a:ext cx="8315878" cy="5229202"/>
            <a:chOff x="-71470" y="1214636"/>
            <a:chExt cx="9361710" cy="6460659"/>
          </a:xfrm>
        </p:grpSpPr>
        <p:cxnSp>
          <p:nvCxnSpPr>
            <p:cNvPr id="18" name="직선 연결선 17"/>
            <p:cNvCxnSpPr/>
            <p:nvPr/>
          </p:nvCxnSpPr>
          <p:spPr bwMode="auto">
            <a:xfrm>
              <a:off x="3212336" y="1702159"/>
              <a:ext cx="2342" cy="5973134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직선 연결선 19"/>
            <p:cNvCxnSpPr/>
            <p:nvPr/>
          </p:nvCxnSpPr>
          <p:spPr bwMode="auto">
            <a:xfrm>
              <a:off x="5905761" y="1731371"/>
              <a:ext cx="23561" cy="5943924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직사각형 25"/>
            <p:cNvSpPr/>
            <p:nvPr/>
          </p:nvSpPr>
          <p:spPr bwMode="auto">
            <a:xfrm>
              <a:off x="5320307" y="1243665"/>
              <a:ext cx="1143008" cy="500066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100" b="1" dirty="0">
                  <a:latin typeface="Times New Roman" pitchFamily="18" charset="0"/>
                  <a:ea typeface="굴림" pitchFamily="50" charset="-127"/>
                </a:rPr>
                <a:t>Client </a:t>
              </a:r>
              <a:r>
                <a:rPr lang="ko-KR" altLang="en-US" sz="1100" b="1" dirty="0">
                  <a:latin typeface="Times New Roman" pitchFamily="18" charset="0"/>
                  <a:ea typeface="굴림" pitchFamily="50" charset="-127"/>
                </a:rPr>
                <a:t> </a:t>
              </a:r>
              <a:r>
                <a:rPr lang="en-US" altLang="ko-KR" sz="1100" b="1" dirty="0">
                  <a:latin typeface="Times New Roman" pitchFamily="18" charset="0"/>
                  <a:ea typeface="굴림" pitchFamily="50" charset="-127"/>
                </a:rPr>
                <a:t>EMA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100" b="1" dirty="0">
                  <a:latin typeface="Times New Roman" pitchFamily="18" charset="0"/>
                  <a:ea typeface="굴림" pitchFamily="50" charset="-127"/>
                </a:rPr>
                <a:t>(Server EMA)</a:t>
              </a:r>
              <a:endParaRPr lang="ko-KR" altLang="en-US" sz="1100" b="1" dirty="0">
                <a:latin typeface="Times New Roman" pitchFamily="18" charset="0"/>
                <a:ea typeface="굴림" pitchFamily="50" charset="-127"/>
              </a:endParaRPr>
            </a:p>
          </p:txBody>
        </p:sp>
        <p:cxnSp>
          <p:nvCxnSpPr>
            <p:cNvPr id="47" name="직선 연결선 46"/>
            <p:cNvCxnSpPr>
              <a:stCxn id="138" idx="2"/>
            </p:cNvCxnSpPr>
            <p:nvPr/>
          </p:nvCxnSpPr>
          <p:spPr bwMode="auto">
            <a:xfrm flipH="1">
              <a:off x="500033" y="1721960"/>
              <a:ext cx="1" cy="5898200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8" name="직사각형 137"/>
            <p:cNvSpPr/>
            <p:nvPr/>
          </p:nvSpPr>
          <p:spPr bwMode="auto">
            <a:xfrm>
              <a:off x="-71470" y="1221894"/>
              <a:ext cx="1143008" cy="500066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100" b="1" dirty="0">
                  <a:latin typeface="Times New Roman" pitchFamily="18" charset="0"/>
                  <a:ea typeface="굴림" pitchFamily="50" charset="-127"/>
                </a:rPr>
                <a:t>VTN</a:t>
              </a:r>
              <a:endParaRPr kumimoji="0" lang="ko-KR" altLang="en-US" sz="11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2677102" y="1243665"/>
              <a:ext cx="1143008" cy="500066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100" b="1" i="0" u="none" strike="noStrike" cap="none" normalizeH="0" baseline="0" dirty="0">
                  <a:ln>
                    <a:noFill/>
                  </a:ln>
                  <a:effectLst/>
                  <a:latin typeface="Times New Roman" pitchFamily="18" charset="0"/>
                  <a:ea typeface="굴림" pitchFamily="50" charset="-127"/>
                </a:rPr>
                <a:t>VEN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100" b="1" i="0" u="none" strike="noStrike" cap="none" normalizeH="0" baseline="0" dirty="0">
                  <a:ln>
                    <a:noFill/>
                  </a:ln>
                  <a:effectLst/>
                  <a:latin typeface="Times New Roman" pitchFamily="18" charset="0"/>
                  <a:ea typeface="굴림" pitchFamily="50" charset="-127"/>
                </a:rPr>
                <a:t>Server EMA</a:t>
              </a:r>
              <a:endParaRPr kumimoji="0" lang="ko-KR" altLang="en-US" sz="11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cxnSp>
          <p:nvCxnSpPr>
            <p:cNvPr id="143" name="직선 연결선 142"/>
            <p:cNvCxnSpPr/>
            <p:nvPr/>
          </p:nvCxnSpPr>
          <p:spPr bwMode="auto">
            <a:xfrm flipH="1">
              <a:off x="8662583" y="1455600"/>
              <a:ext cx="931" cy="6219693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4" name="직사각형 143"/>
            <p:cNvSpPr/>
            <p:nvPr/>
          </p:nvSpPr>
          <p:spPr bwMode="auto">
            <a:xfrm>
              <a:off x="8034517" y="1214636"/>
              <a:ext cx="1255723" cy="500066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100" b="1" dirty="0">
                  <a:latin typeface="Times New Roman" pitchFamily="18" charset="0"/>
                  <a:ea typeface="굴림" pitchFamily="50" charset="-127"/>
                </a:rPr>
                <a:t>Device</a:t>
              </a:r>
              <a:endParaRPr lang="ko-KR" altLang="en-US" sz="1100" b="1" dirty="0"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1336419" y="1308764"/>
              <a:ext cx="1785257" cy="532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rgbClr val="0156FF"/>
                  </a:solidFill>
                </a:rPr>
                <a:t>OpenADR</a:t>
              </a:r>
            </a:p>
            <a:p>
              <a:r>
                <a:rPr lang="en-US" altLang="ko-KR" sz="1050" dirty="0">
                  <a:solidFill>
                    <a:srgbClr val="0156FF"/>
                  </a:solidFill>
                </a:rPr>
                <a:t>HTTP/XML</a:t>
              </a:r>
              <a:endParaRPr lang="ko-KR" altLang="en-US" sz="1050" dirty="0">
                <a:solidFill>
                  <a:srgbClr val="0156FF"/>
                </a:solidFill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804954" y="1295415"/>
              <a:ext cx="1785257" cy="532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rgbClr val="0156FF"/>
                  </a:solidFill>
                </a:rPr>
                <a:t>EMAI Protocol</a:t>
              </a:r>
            </a:p>
            <a:p>
              <a:r>
                <a:rPr lang="en-US" altLang="ko-KR" sz="1050" dirty="0">
                  <a:solidFill>
                    <a:srgbClr val="0156FF"/>
                  </a:solidFill>
                </a:rPr>
                <a:t>MQTT &amp; COAP/JSON</a:t>
              </a:r>
              <a:endParaRPr lang="ko-KR" altLang="en-US" sz="1050" dirty="0">
                <a:solidFill>
                  <a:srgbClr val="0156FF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6706704" y="1308764"/>
              <a:ext cx="1785257" cy="323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rgbClr val="0156FF"/>
                  </a:solidFill>
                </a:rPr>
                <a:t>GCON Protocol</a:t>
              </a:r>
              <a:endParaRPr lang="ko-KR" altLang="en-US" sz="1050" dirty="0">
                <a:solidFill>
                  <a:srgbClr val="0156FF"/>
                </a:solidFill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 bwMode="auto">
            <a:xfrm>
              <a:off x="500034" y="1926361"/>
              <a:ext cx="2714644" cy="785818"/>
            </a:xfrm>
            <a:prstGeom prst="round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rPr>
                <a:t>Opt</a:t>
              </a:r>
              <a:endParaRPr lang="en-US" altLang="ko-KR" sz="1200" baseline="0" dirty="0">
                <a:latin typeface="Times New Roman" pitchFamily="18" charset="0"/>
                <a:ea typeface="굴림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rPr>
                <a:t>Original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rPr>
                <a:t>OpenADR 2.0b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9" name="모서리가 둥근 직사각형 88"/>
            <p:cNvSpPr/>
            <p:nvPr/>
          </p:nvSpPr>
          <p:spPr bwMode="auto">
            <a:xfrm>
              <a:off x="3214678" y="2638086"/>
              <a:ext cx="2643205" cy="785818"/>
            </a:xfrm>
            <a:prstGeom prst="roundRect">
              <a:avLst/>
            </a:prstGeom>
            <a:solidFill>
              <a:srgbClr val="FF0000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rPr>
                <a:t>Opt</a:t>
              </a:r>
              <a:endParaRPr lang="en-US" altLang="ko-KR" sz="1200" baseline="0" dirty="0">
                <a:latin typeface="Times New Roman" pitchFamily="18" charset="0"/>
                <a:ea typeface="굴림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dirty="0">
                  <a:latin typeface="Times New Roman" pitchFamily="18" charset="0"/>
                  <a:ea typeface="굴림" pitchFamily="50" charset="-127"/>
                </a:rPr>
                <a:t>Extended</a:t>
              </a:r>
              <a:endParaRPr kumimoji="0" lang="en-US" altLang="ko-KR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rPr>
                <a:t>OpenADR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3357554" y="3438776"/>
              <a:ext cx="2428892" cy="4181384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ea typeface="굴림" pitchFamily="50" charset="-127"/>
                </a:rPr>
                <a:t> Session Setup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500" dirty="0">
                <a:solidFill>
                  <a:srgbClr val="FF0000"/>
                </a:solidFill>
                <a:latin typeface="Times New Roman" pitchFamily="18" charset="0"/>
                <a:ea typeface="굴림" pitchFamily="50" charset="-127"/>
              </a:endParaRP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dirty="0">
                  <a:solidFill>
                    <a:srgbClr val="FF0000"/>
                  </a:solidFill>
                  <a:latin typeface="Times New Roman" pitchFamily="18" charset="0"/>
                  <a:ea typeface="굴림" pitchFamily="50" charset="-127"/>
                </a:rPr>
                <a:t>+ requestPower : double,</a:t>
              </a: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dirty="0">
                  <a:solidFill>
                    <a:srgbClr val="FF0000"/>
                  </a:solidFill>
                  <a:latin typeface="Times New Roman" pitchFamily="18" charset="0"/>
                  <a:ea typeface="굴림" pitchFamily="50" charset="-127"/>
                </a:rPr>
                <a:t>+ startYMD: Integer,</a:t>
              </a: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dirty="0">
                  <a:solidFill>
                    <a:srgbClr val="FF0000"/>
                  </a:solidFill>
                  <a:latin typeface="Times New Roman" pitchFamily="18" charset="0"/>
                  <a:ea typeface="굴림" pitchFamily="50" charset="-127"/>
                </a:rPr>
                <a:t>+ startTime: Integer,</a:t>
              </a: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dirty="0">
                  <a:solidFill>
                    <a:srgbClr val="FF0000"/>
                  </a:solidFill>
                  <a:latin typeface="Times New Roman" pitchFamily="18" charset="0"/>
                  <a:ea typeface="굴림" pitchFamily="50" charset="-127"/>
                </a:rPr>
                <a:t>+ endYMD: Integer,</a:t>
              </a: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dirty="0">
                  <a:solidFill>
                    <a:srgbClr val="FF0000"/>
                  </a:solidFill>
                  <a:latin typeface="Times New Roman" pitchFamily="18" charset="0"/>
                  <a:ea typeface="굴림" pitchFamily="50" charset="-127"/>
                </a:rPr>
                <a:t>+ endTime: Integer,</a:t>
              </a: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dirty="0">
                  <a:solidFill>
                    <a:srgbClr val="FF0000"/>
                  </a:solidFill>
                  <a:latin typeface="Times New Roman" pitchFamily="18" charset="0"/>
                  <a:ea typeface="굴림" pitchFamily="50" charset="-127"/>
                </a:rPr>
                <a:t>+ optStatus: String,</a:t>
              </a: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dirty="0">
                  <a:solidFill>
                    <a:srgbClr val="FF0000"/>
                  </a:solidFill>
                  <a:latin typeface="Times New Roman" pitchFamily="18" charset="0"/>
                  <a:ea typeface="굴림" pitchFamily="50" charset="-127"/>
                </a:rPr>
                <a:t>+ time : Date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cxnSp>
          <p:nvCxnSpPr>
            <p:cNvPr id="105" name="직선 연결선 104"/>
            <p:cNvCxnSpPr/>
            <p:nvPr/>
          </p:nvCxnSpPr>
          <p:spPr bwMode="auto">
            <a:xfrm>
              <a:off x="3357554" y="3705673"/>
              <a:ext cx="2428892" cy="1588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직선 연결선 105"/>
            <p:cNvCxnSpPr/>
            <p:nvPr/>
          </p:nvCxnSpPr>
          <p:spPr bwMode="auto">
            <a:xfrm>
              <a:off x="3357554" y="7529607"/>
              <a:ext cx="2428892" cy="1588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7" name="모서리가 둥근 직사각형 106"/>
            <p:cNvSpPr/>
            <p:nvPr/>
          </p:nvSpPr>
          <p:spPr bwMode="auto">
            <a:xfrm>
              <a:off x="5929322" y="3214686"/>
              <a:ext cx="2643206" cy="785818"/>
            </a:xfrm>
            <a:prstGeom prst="round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rPr>
                <a:t>GCON</a:t>
              </a:r>
              <a:r>
                <a:rPr kumimoji="0" lang="en-US" altLang="ko-KR" sz="12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굴림" pitchFamily="50" charset="-127"/>
                </a:rPr>
                <a:t> Protocol</a:t>
              </a:r>
              <a:endPara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129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</a:t>
            </a:r>
            <a:r>
              <a:rPr lang="en-US" altLang="ko-KR" sz="2500" b="1" dirty="0" smtClean="0"/>
              <a:t>EMS </a:t>
            </a:r>
            <a:r>
              <a:rPr lang="en-US" altLang="ko-KR" sz="2500" b="1" dirty="0"/>
              <a:t>: Package Explanation</a:t>
            </a:r>
            <a:br>
              <a:rPr lang="en-US" altLang="ko-KR" sz="2500" b="1" dirty="0"/>
            </a:br>
            <a:r>
              <a:rPr lang="en-US" altLang="ko-KR" sz="2500" b="1" dirty="0"/>
              <a:t>OpenADR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916832"/>
            <a:ext cx="176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MQTT Package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91880" y="1547500"/>
            <a:ext cx="4833759" cy="346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In MIR Lab, We are using </a:t>
            </a:r>
            <a:r>
              <a:rPr lang="en-US" altLang="ko-KR" b="1" dirty="0" err="1" smtClean="0"/>
              <a:t>paho</a:t>
            </a:r>
            <a:r>
              <a:rPr lang="en-US" altLang="ko-KR" b="1" dirty="0" smtClean="0"/>
              <a:t> MQTT library</a:t>
            </a:r>
          </a:p>
          <a:p>
            <a:endParaRPr lang="en-US" altLang="ko-KR" b="1" dirty="0"/>
          </a:p>
          <a:p>
            <a:r>
              <a:rPr lang="en-US" altLang="ko-KR" b="1" i="1" dirty="0" err="1" smtClean="0"/>
              <a:t>com.mir.ems.mqtt</a:t>
            </a:r>
            <a:endParaRPr lang="en-US" altLang="ko-KR" b="1" i="1" dirty="0" smtClean="0"/>
          </a:p>
          <a:p>
            <a:r>
              <a:rPr lang="en-US" altLang="ko-KR" sz="1500" b="1" dirty="0" smtClean="0"/>
              <a:t>-</a:t>
            </a:r>
            <a:r>
              <a:rPr lang="en-US" altLang="ko-KR" sz="1500" b="1" dirty="0" err="1" smtClean="0"/>
              <a:t>Mqtt</a:t>
            </a:r>
            <a:r>
              <a:rPr lang="en-US" altLang="ko-KR" sz="1500" b="1" dirty="0" smtClean="0"/>
              <a:t>: </a:t>
            </a:r>
          </a:p>
          <a:p>
            <a:r>
              <a:rPr lang="en-US" altLang="ko-KR" sz="1500" b="1" dirty="0" smtClean="0"/>
              <a:t>	Start Publish, Subscribe and MQTT Client</a:t>
            </a:r>
          </a:p>
          <a:p>
            <a:endParaRPr lang="en-US" altLang="ko-KR" sz="1500" b="1" dirty="0"/>
          </a:p>
          <a:p>
            <a:r>
              <a:rPr lang="en-US" altLang="ko-KR" sz="1500" b="1" dirty="0" smtClean="0"/>
              <a:t>-</a:t>
            </a:r>
            <a:r>
              <a:rPr lang="en-US" altLang="ko-KR" sz="1500" b="1" dirty="0" err="1" smtClean="0"/>
              <a:t>HandleMqttMessage</a:t>
            </a:r>
            <a:r>
              <a:rPr lang="en-US" altLang="ko-KR" sz="1500" b="1" dirty="0" smtClean="0"/>
              <a:t>: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smtClean="0"/>
              <a:t>Handling the JSON and Text message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smtClean="0"/>
              <a:t>and publish Message to MQTT Broker</a:t>
            </a:r>
          </a:p>
          <a:p>
            <a:endParaRPr lang="en-US" altLang="ko-KR" sz="1500" b="1" dirty="0"/>
          </a:p>
          <a:p>
            <a:r>
              <a:rPr lang="en-US" altLang="ko-KR" sz="1500" b="1" dirty="0" smtClean="0"/>
              <a:t>-</a:t>
            </a:r>
            <a:r>
              <a:rPr lang="en-US" altLang="ko-KR" sz="1500" b="1" dirty="0" err="1" smtClean="0"/>
              <a:t>ProcessStatus</a:t>
            </a:r>
            <a:r>
              <a:rPr lang="en-US" altLang="ko-KR" sz="1500" b="1" dirty="0" smtClean="0"/>
              <a:t>: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smtClean="0"/>
              <a:t>Save the Process value (Poll or Event)</a:t>
            </a:r>
          </a:p>
          <a:p>
            <a:endParaRPr lang="en-US" altLang="ko-KR" sz="1500" b="1" dirty="0"/>
          </a:p>
          <a:p>
            <a:endParaRPr lang="en-US" altLang="ko-KR" sz="15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86412"/>
            <a:ext cx="278130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3F5CC-B8E9-482F-A016-6EE14B7359EE}" type="slidenum">
              <a:rPr lang="ko-KR" altLang="en-US" smtClean="0"/>
              <a:pPr/>
              <a:t>150</a:t>
            </a:fld>
            <a:endParaRPr lang="ko-KR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00008" y="2564904"/>
            <a:ext cx="8743984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200" b="1" kern="0" dirty="0">
                <a:ea typeface="굴림" pitchFamily="50" charset="-127"/>
              </a:rPr>
              <a:t>EMAP</a:t>
            </a:r>
            <a:endParaRPr lang="en-US" altLang="ko-KR" sz="3200" b="1" kern="0" dirty="0"/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200" b="1" kern="0" dirty="0"/>
              <a:t>(4) </a:t>
            </a:r>
            <a:r>
              <a:rPr lang="en-US" altLang="ko-KR" sz="3200" b="1" dirty="0" err="1">
                <a:solidFill>
                  <a:schemeClr val="tx2"/>
                </a:solidFill>
              </a:rPr>
              <a:t>Opt</a:t>
            </a:r>
            <a:endParaRPr lang="en-US" altLang="ko-KR" sz="3200" b="1" dirty="0">
              <a:solidFill>
                <a:schemeClr val="tx2"/>
              </a:solidFill>
            </a:endParaRP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200" b="1" kern="0" dirty="0">
              <a:solidFill>
                <a:schemeClr val="tx2"/>
              </a:solidFill>
            </a:endParaRPr>
          </a:p>
          <a:p>
            <a:pPr marL="2743200" lvl="5" indent="-4572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2400" b="1" kern="0" dirty="0" err="1">
                <a:solidFill>
                  <a:schemeClr val="accent2"/>
                </a:solidFill>
              </a:rPr>
              <a:t>CoAP</a:t>
            </a:r>
            <a:r>
              <a:rPr lang="en-US" altLang="ko-KR" sz="2400" b="1" kern="0" dirty="0">
                <a:solidFill>
                  <a:schemeClr val="accent2"/>
                </a:solidFill>
              </a:rPr>
              <a:t>/JSON</a:t>
            </a:r>
          </a:p>
          <a:p>
            <a:pPr marL="2743200" lvl="5" indent="-4572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2400" b="1" kern="0" dirty="0"/>
              <a:t>MQTT / JSON</a:t>
            </a:r>
          </a:p>
        </p:txBody>
      </p:sp>
    </p:spTree>
    <p:extLst>
      <p:ext uri="{BB962C8B-B14F-4D97-AF65-F5344CB8AC3E}">
        <p14:creationId xmlns:p14="http://schemas.microsoft.com/office/powerpoint/2010/main" val="429042515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/>
                </a:solidFill>
              </a:rPr>
              <a:t>2. Smart Home Energy Framework : </a:t>
            </a:r>
            <a:r>
              <a:rPr lang="en-US" altLang="ko-KR" sz="2800" b="1" dirty="0">
                <a:solidFill>
                  <a:schemeClr val="tx1"/>
                </a:solidFill>
              </a:rPr>
              <a:t/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2.2 EMAP(CoAP/JSON, MQTT/JSON) : Schedule by using Opt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151</a:t>
            </a:fld>
            <a:endParaRPr lang="ko-KR" altLang="en-US"/>
          </a:p>
        </p:txBody>
      </p:sp>
      <p:sp>
        <p:nvSpPr>
          <p:cNvPr id="14" name="직사각형 13"/>
          <p:cNvSpPr/>
          <p:nvPr/>
        </p:nvSpPr>
        <p:spPr bwMode="auto">
          <a:xfrm>
            <a:off x="3049796" y="1580871"/>
            <a:ext cx="1143008" cy="500066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b="1" dirty="0">
                <a:latin typeface="Times New Roman" pitchFamily="18" charset="0"/>
                <a:ea typeface="굴림" pitchFamily="50" charset="-127"/>
              </a:rPr>
              <a:t>Client</a:t>
            </a:r>
            <a:r>
              <a:rPr kumimoji="0" lang="en-US" altLang="ko-KR" sz="1300" b="1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  <a:ea typeface="굴림" pitchFamily="50" charset="-127"/>
              </a:rPr>
              <a:t> EMA 1</a:t>
            </a:r>
            <a:endParaRPr kumimoji="0" lang="ko-KR" altLang="en-US" sz="1300" b="1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5" name="직선 연결선 14"/>
          <p:cNvCxnSpPr>
            <a:cxnSpLocks/>
            <a:stCxn id="14" idx="2"/>
          </p:cNvCxnSpPr>
          <p:nvPr/>
        </p:nvCxnSpPr>
        <p:spPr bwMode="auto">
          <a:xfrm>
            <a:off x="3621300" y="2080937"/>
            <a:ext cx="0" cy="3774789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연결선 15"/>
          <p:cNvCxnSpPr>
            <a:cxnSpLocks/>
            <a:stCxn id="17" idx="2"/>
          </p:cNvCxnSpPr>
          <p:nvPr/>
        </p:nvCxnSpPr>
        <p:spPr bwMode="auto">
          <a:xfrm>
            <a:off x="6264505" y="2080937"/>
            <a:ext cx="0" cy="3774789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직사각형 16"/>
          <p:cNvSpPr/>
          <p:nvPr/>
        </p:nvSpPr>
        <p:spPr bwMode="auto">
          <a:xfrm>
            <a:off x="5693001" y="1580871"/>
            <a:ext cx="1143008" cy="500066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00" b="1" dirty="0">
                <a:latin typeface="Times New Roman" pitchFamily="18" charset="0"/>
                <a:ea typeface="굴림" pitchFamily="50" charset="-127"/>
              </a:rPr>
              <a:t>Client EMA 3</a:t>
            </a:r>
            <a:endParaRPr lang="ko-KR" altLang="en-US" sz="1300" b="1" dirty="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906655" y="1580871"/>
            <a:ext cx="1143008" cy="500066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b="1" dirty="0">
                <a:solidFill>
                  <a:srgbClr val="0070C0"/>
                </a:solidFill>
                <a:latin typeface="Times New Roman" pitchFamily="18" charset="0"/>
                <a:ea typeface="굴림" pitchFamily="50" charset="-127"/>
              </a:rPr>
              <a:t>Server EMA</a:t>
            </a:r>
            <a:endParaRPr kumimoji="0" lang="ko-KR" altLang="en-US" sz="13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24" name="직선 연결선 23"/>
          <p:cNvCxnSpPr>
            <a:cxnSpLocks/>
            <a:stCxn id="13" idx="2"/>
          </p:cNvCxnSpPr>
          <p:nvPr/>
        </p:nvCxnSpPr>
        <p:spPr bwMode="auto">
          <a:xfrm>
            <a:off x="1478159" y="2080937"/>
            <a:ext cx="0" cy="3774789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직사각형 25"/>
          <p:cNvSpPr/>
          <p:nvPr/>
        </p:nvSpPr>
        <p:spPr>
          <a:xfrm>
            <a:off x="1593048" y="2477658"/>
            <a:ext cx="19399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SEMA/1/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oadrSchedule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CreateOpt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553774" y="2791615"/>
            <a:ext cx="20185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CEMA/1/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oadrSchedule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CreatedOpt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직선 화살표 연결선 39"/>
          <p:cNvCxnSpPr/>
          <p:nvPr/>
        </p:nvCxnSpPr>
        <p:spPr bwMode="auto">
          <a:xfrm>
            <a:off x="1478159" y="2722291"/>
            <a:ext cx="2143140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2" name="직선 화살표 연결선 41"/>
          <p:cNvCxnSpPr/>
          <p:nvPr/>
        </p:nvCxnSpPr>
        <p:spPr bwMode="auto">
          <a:xfrm>
            <a:off x="1478159" y="3033794"/>
            <a:ext cx="2143140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49" name="직사각형 48"/>
          <p:cNvSpPr/>
          <p:nvPr/>
        </p:nvSpPr>
        <p:spPr bwMode="auto">
          <a:xfrm>
            <a:off x="4407117" y="1580871"/>
            <a:ext cx="1143008" cy="500066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300" b="1" dirty="0">
                <a:latin typeface="Times New Roman" pitchFamily="18" charset="0"/>
                <a:ea typeface="굴림" pitchFamily="50" charset="-127"/>
              </a:rPr>
              <a:t>Client EMA 2</a:t>
            </a:r>
            <a:endParaRPr lang="ko-KR" altLang="en-US" sz="1300" b="1" dirty="0"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51" name="직선 연결선 50"/>
          <p:cNvCxnSpPr>
            <a:cxnSpLocks/>
            <a:stCxn id="49" idx="2"/>
          </p:cNvCxnSpPr>
          <p:nvPr/>
        </p:nvCxnSpPr>
        <p:spPr bwMode="auto">
          <a:xfrm>
            <a:off x="4978621" y="2080937"/>
            <a:ext cx="0" cy="3774789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직선 화살표 연결선 67"/>
          <p:cNvCxnSpPr/>
          <p:nvPr/>
        </p:nvCxnSpPr>
        <p:spPr bwMode="auto">
          <a:xfrm>
            <a:off x="1478159" y="3445251"/>
            <a:ext cx="350046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9" name="직선 화살표 연결선 68"/>
          <p:cNvCxnSpPr/>
          <p:nvPr/>
        </p:nvCxnSpPr>
        <p:spPr bwMode="auto">
          <a:xfrm>
            <a:off x="1478159" y="3754330"/>
            <a:ext cx="350046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1" name="직선 화살표 연결선 80"/>
          <p:cNvCxnSpPr/>
          <p:nvPr/>
        </p:nvCxnSpPr>
        <p:spPr bwMode="auto">
          <a:xfrm>
            <a:off x="1482921" y="4138857"/>
            <a:ext cx="477680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85" name="직선 화살표 연결선 84"/>
          <p:cNvCxnSpPr/>
          <p:nvPr/>
        </p:nvCxnSpPr>
        <p:spPr bwMode="auto">
          <a:xfrm>
            <a:off x="1482921" y="4435215"/>
            <a:ext cx="4776802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9" name="직사각형 78"/>
          <p:cNvSpPr/>
          <p:nvPr/>
        </p:nvSpPr>
        <p:spPr>
          <a:xfrm>
            <a:off x="2277644" y="3189932"/>
            <a:ext cx="19399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SEMA/1/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oadrSchedule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CreateOpt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2238370" y="3503889"/>
            <a:ext cx="20185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CEMA/2/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oadrSchedule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CreatedOpt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939016" y="3890521"/>
            <a:ext cx="19399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SEMA/1/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oadrSchedule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CreateOpt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899742" y="4182806"/>
            <a:ext cx="201850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CEMA/3/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oadrSchedule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CreatedOpt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직선 화살표 연결선 98"/>
          <p:cNvCxnSpPr/>
          <p:nvPr/>
        </p:nvCxnSpPr>
        <p:spPr bwMode="auto">
          <a:xfrm>
            <a:off x="1478159" y="5137920"/>
            <a:ext cx="478156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00" name="직선 화살표 연결선 99"/>
          <p:cNvCxnSpPr/>
          <p:nvPr/>
        </p:nvCxnSpPr>
        <p:spPr bwMode="auto">
          <a:xfrm>
            <a:off x="1478159" y="5423672"/>
            <a:ext cx="4781564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01" name="직사각형 100"/>
          <p:cNvSpPr/>
          <p:nvPr/>
        </p:nvSpPr>
        <p:spPr>
          <a:xfrm>
            <a:off x="2911788" y="4859274"/>
            <a:ext cx="19607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SEMA/1/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oadrSchedule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CancelOpt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843660" y="5173231"/>
            <a:ext cx="209704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CEMA/3/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oadrSchedule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ko-KR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CanceledOpt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오른쪽 중괄호 8"/>
          <p:cNvSpPr/>
          <p:nvPr/>
        </p:nvSpPr>
        <p:spPr bwMode="auto">
          <a:xfrm>
            <a:off x="6284223" y="2722291"/>
            <a:ext cx="203730" cy="1706736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7757" y="3429465"/>
            <a:ext cx="134382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Create Schedule</a:t>
            </a:r>
            <a:endParaRPr lang="ko-KR" altLang="en-US" sz="1300" b="1" dirty="0"/>
          </a:p>
        </p:txBody>
      </p:sp>
      <p:sp>
        <p:nvSpPr>
          <p:cNvPr id="103" name="오른쪽 중괄호 102"/>
          <p:cNvSpPr/>
          <p:nvPr/>
        </p:nvSpPr>
        <p:spPr bwMode="auto">
          <a:xfrm>
            <a:off x="6299785" y="5044192"/>
            <a:ext cx="203730" cy="504297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6487953" y="5150146"/>
            <a:ext cx="233448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/>
              <a:t>Cancel Schedule that reserved</a:t>
            </a:r>
            <a:endParaRPr lang="ko-KR" alt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5690200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2"/>
          <p:cNvSpPr>
            <a:spLocks noGrp="1"/>
          </p:cNvSpPr>
          <p:nvPr>
            <p:ph type="title"/>
          </p:nvPr>
        </p:nvSpPr>
        <p:spPr>
          <a:xfrm>
            <a:off x="28604" y="233346"/>
            <a:ext cx="8686800" cy="838200"/>
          </a:xfrm>
          <a:noFill/>
        </p:spPr>
        <p:txBody>
          <a:bodyPr/>
          <a:lstStyle/>
          <a:p>
            <a:pPr lvl="0">
              <a:defRPr/>
            </a:pPr>
            <a:r>
              <a:rPr lang="en-US" altLang="ko-KR" sz="3200" b="1" dirty="0">
                <a:solidFill>
                  <a:schemeClr val="tx1"/>
                </a:solidFill>
              </a:rPr>
              <a:t>2.2 EMAP(</a:t>
            </a:r>
            <a:r>
              <a:rPr lang="en-US" altLang="ko-KR" sz="3200" b="1" dirty="0">
                <a:solidFill>
                  <a:schemeClr val="accent2"/>
                </a:solidFill>
              </a:rPr>
              <a:t>CoAP/JSON</a:t>
            </a:r>
            <a:r>
              <a:rPr lang="en-US" altLang="ko-KR" sz="3200" b="1" dirty="0">
                <a:solidFill>
                  <a:schemeClr val="tx1"/>
                </a:solidFill>
              </a:rPr>
              <a:t>)</a:t>
            </a:r>
            <a:br>
              <a:rPr lang="en-US" altLang="ko-KR" sz="3200" b="1" dirty="0">
                <a:solidFill>
                  <a:schemeClr val="tx1"/>
                </a:solidFill>
              </a:rPr>
            </a:br>
            <a:r>
              <a:rPr lang="en-US" altLang="ko-KR" sz="3200" b="1" dirty="0">
                <a:solidFill>
                  <a:schemeClr val="tx1"/>
                </a:solidFill>
              </a:rPr>
              <a:t>Service : Opt</a:t>
            </a:r>
            <a:endParaRPr lang="en-US" altLang="zh-CN" sz="3200" b="1" dirty="0"/>
          </a:p>
        </p:txBody>
      </p:sp>
      <p:sp>
        <p:nvSpPr>
          <p:cNvPr id="161" name="직사각형 160"/>
          <p:cNvSpPr/>
          <p:nvPr/>
        </p:nvSpPr>
        <p:spPr>
          <a:xfrm>
            <a:off x="611561" y="1484784"/>
            <a:ext cx="1512707" cy="593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EMA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6947725" y="1484784"/>
            <a:ext cx="1512707" cy="593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EMA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0" name="직선 연결선 189"/>
          <p:cNvCxnSpPr/>
          <p:nvPr/>
        </p:nvCxnSpPr>
        <p:spPr>
          <a:xfrm flipH="1">
            <a:off x="7704078" y="2078530"/>
            <a:ext cx="3" cy="4779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74471" y="3358153"/>
            <a:ext cx="1909497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	: 2.05 Content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</a:t>
            </a:r>
            <a:r>
              <a:rPr lang="en-US" altLang="ko-KR" sz="1100" dirty="0"/>
              <a:t>CreatedOpt</a:t>
            </a:r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직선 연결선 37"/>
          <p:cNvCxnSpPr/>
          <p:nvPr/>
        </p:nvCxnSpPr>
        <p:spPr>
          <a:xfrm flipH="1">
            <a:off x="1331640" y="2060848"/>
            <a:ext cx="3" cy="4779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07044" y="2492896"/>
            <a:ext cx="2579552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	: /EMAP/SEMA/1.0b/Opt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CreateOpt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1331640" y="2924944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1331640" y="3789040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오른쪽 중괄호 19"/>
          <p:cNvSpPr/>
          <p:nvPr/>
        </p:nvSpPr>
        <p:spPr bwMode="auto">
          <a:xfrm rot="10800000">
            <a:off x="949094" y="2924943"/>
            <a:ext cx="357189" cy="846082"/>
          </a:xfrm>
          <a:prstGeom prst="rightBrace">
            <a:avLst>
              <a:gd name="adj1" fmla="val 8333"/>
              <a:gd name="adj2" fmla="val 51966"/>
            </a:avLst>
          </a:prstGeom>
          <a:noFill/>
          <a:ln w="12699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496" y="3140968"/>
            <a:ext cx="9578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CreateOpt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11760" y="4582289"/>
            <a:ext cx="2595582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	: /EMAP/SEMA/1.0b/Opt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CancelOpt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46860" y="5518393"/>
            <a:ext cx="1944763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	: 2.05 Content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</a:t>
            </a:r>
            <a:r>
              <a:rPr lang="en-US" altLang="ko-KR" sz="1100" dirty="0"/>
              <a:t>CanceledOpt</a:t>
            </a:r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오른쪽 중괄호 32"/>
          <p:cNvSpPr/>
          <p:nvPr/>
        </p:nvSpPr>
        <p:spPr bwMode="auto">
          <a:xfrm rot="10800000">
            <a:off x="969667" y="4931819"/>
            <a:ext cx="357189" cy="1020933"/>
          </a:xfrm>
          <a:prstGeom prst="rightBrace">
            <a:avLst>
              <a:gd name="adj1" fmla="val 8333"/>
              <a:gd name="adj2" fmla="val 51966"/>
            </a:avLst>
          </a:prstGeom>
          <a:noFill/>
          <a:ln w="12699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5496" y="5065439"/>
            <a:ext cx="9669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CancelOpt</a:t>
            </a:r>
          </a:p>
        </p:txBody>
      </p:sp>
      <p:sp>
        <p:nvSpPr>
          <p:cNvPr id="34" name="물결 33"/>
          <p:cNvSpPr/>
          <p:nvPr/>
        </p:nvSpPr>
        <p:spPr bwMode="auto">
          <a:xfrm>
            <a:off x="1331640" y="4005064"/>
            <a:ext cx="6336170" cy="169580"/>
          </a:xfrm>
          <a:prstGeom prst="wave">
            <a:avLst/>
          </a:prstGeom>
          <a:solidFill>
            <a:srgbClr val="FFFFD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1331640" y="5085184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1331640" y="5949280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66174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solidFill>
                  <a:schemeClr val="tx1"/>
                </a:solidFill>
              </a:rPr>
              <a:t>2. Smart Home Energy Framework : </a:t>
            </a:r>
            <a:r>
              <a:rPr lang="en-US" altLang="ko-KR" b="1" dirty="0">
                <a:solidFill>
                  <a:schemeClr val="tx1"/>
                </a:solidFill>
              </a:rPr>
              <a:t/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2.2 EMAP(</a:t>
            </a:r>
            <a:r>
              <a:rPr lang="en-US" altLang="ko-KR" sz="2000" b="1" dirty="0">
                <a:solidFill>
                  <a:srgbClr val="FF0000"/>
                </a:solidFill>
              </a:rPr>
              <a:t>CoAP/JSON</a:t>
            </a:r>
            <a:r>
              <a:rPr lang="en-US" altLang="ko-KR" sz="2000" b="1" dirty="0">
                <a:solidFill>
                  <a:schemeClr val="tx1"/>
                </a:solidFill>
              </a:rPr>
              <a:t>, MQTT/JSON) : </a:t>
            </a:r>
            <a:r>
              <a:rPr lang="en-US" altLang="ko-KR" sz="2000" b="1" dirty="0">
                <a:solidFill>
                  <a:srgbClr val="FF0000"/>
                </a:solidFill>
              </a:rPr>
              <a:t>Schedule (Opt)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153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57200" y="1414528"/>
            <a:ext cx="8229600" cy="10233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95891" y="1824555"/>
            <a:ext cx="14799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EMA #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직선 화살표 연결선 24"/>
          <p:cNvCxnSpPr/>
          <p:nvPr/>
        </p:nvCxnSpPr>
        <p:spPr bwMode="auto">
          <a:xfrm>
            <a:off x="2195737" y="1844824"/>
            <a:ext cx="470780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664333" y="1824555"/>
            <a:ext cx="15184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EMA #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직선 화살표 연결선 27"/>
          <p:cNvCxnSpPr/>
          <p:nvPr/>
        </p:nvCxnSpPr>
        <p:spPr bwMode="auto">
          <a:xfrm flipH="1">
            <a:off x="2195736" y="2276872"/>
            <a:ext cx="470780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613689" y="1984485"/>
            <a:ext cx="3871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CreatedOpt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69193" y="1552436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CreateOpt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8304" y="1414528"/>
            <a:ext cx="1412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EMAP CoAP/JSON</a:t>
            </a:r>
            <a:endParaRPr lang="ko-KR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/>
          </p:nvPr>
        </p:nvGraphicFramePr>
        <p:xfrm>
          <a:off x="185343" y="2624183"/>
          <a:ext cx="8635129" cy="430628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10823">
                  <a:extLst>
                    <a:ext uri="{9D8B030D-6E8A-4147-A177-3AD203B41FA5}">
                      <a16:colId xmlns="" xmlns:a16="http://schemas.microsoft.com/office/drawing/2014/main" val="1932224742"/>
                    </a:ext>
                  </a:extLst>
                </a:gridCol>
                <a:gridCol w="14108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68463">
                  <a:extLst>
                    <a:ext uri="{9D8B030D-6E8A-4147-A177-3AD203B41FA5}">
                      <a16:colId xmlns="" xmlns:a16="http://schemas.microsoft.com/office/drawing/2014/main" val="2218542714"/>
                    </a:ext>
                  </a:extLst>
                </a:gridCol>
                <a:gridCol w="1746265">
                  <a:extLst>
                    <a:ext uri="{9D8B030D-6E8A-4147-A177-3AD203B41FA5}">
                      <a16:colId xmlns="" xmlns:a16="http://schemas.microsoft.com/office/drawing/2014/main" val="3140809946"/>
                    </a:ext>
                  </a:extLst>
                </a:gridCol>
                <a:gridCol w="2298755">
                  <a:extLst>
                    <a:ext uri="{9D8B030D-6E8A-4147-A177-3AD203B41FA5}">
                      <a16:colId xmlns="" xmlns:a16="http://schemas.microsoft.com/office/drawing/2014/main" val="3220278600"/>
                    </a:ext>
                  </a:extLst>
                </a:gridCol>
              </a:tblGrid>
              <a:tr h="165960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Key Name</a:t>
                      </a:r>
                      <a:endParaRPr lang="en-US" sz="9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Reference</a:t>
                      </a:r>
                      <a:endParaRPr lang="en-US" sz="9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63902095"/>
                  </a:ext>
                </a:extLst>
              </a:tr>
              <a:tr h="155236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OpenADR 2.0b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SEP 2.0(IEC 61968)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1286002"/>
                  </a:ext>
                </a:extLst>
              </a:tr>
              <a:tr h="2069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SrcEMA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ei:vtnID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1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455051092"/>
                  </a:ext>
                </a:extLst>
              </a:tr>
              <a:tr h="2069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DestEMA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ei:venID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1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123099833"/>
                  </a:ext>
                </a:extLst>
              </a:tr>
              <a:tr h="2069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optID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ei:qualifiedEventID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1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761109653"/>
                  </a:ext>
                </a:extLst>
              </a:tr>
              <a:tr h="2069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optType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ei:optType</a:t>
                      </a:r>
                      <a:endParaRPr lang="ko-KR" altLang="en-US" sz="9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485920688"/>
                  </a:ext>
                </a:extLst>
              </a:tr>
              <a:tr h="2069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optReason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ei:optReason</a:t>
                      </a:r>
                      <a:endParaRPr lang="ko-KR" altLang="en-US" sz="9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4133536643"/>
                  </a:ext>
                </a:extLst>
              </a:tr>
              <a:tr h="2069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requestID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pyld:requestID</a:t>
                      </a:r>
                      <a:endParaRPr lang="ko-KR" altLang="en-US" sz="9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897396618"/>
                  </a:ext>
                </a:extLst>
              </a:tr>
              <a:tr h="21991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marketContext</a:t>
                      </a: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ei:marektContext</a:t>
                      </a:r>
                      <a:endParaRPr lang="ko-KR" altLang="en-US" sz="9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892662688"/>
                  </a:ext>
                </a:extLst>
              </a:tr>
              <a:tr h="2069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createdDateTime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ei:createdDateTime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526086733"/>
                  </a:ext>
                </a:extLst>
              </a:tr>
              <a:tr h="206981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accent2"/>
                          </a:solidFill>
                        </a:rPr>
                        <a:t>service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9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(Tag </a:t>
                      </a:r>
                      <a:r>
                        <a:rPr lang="ko-KR" altLang="en-US" sz="9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이름으로 존재</a:t>
                      </a:r>
                      <a:r>
                        <a:rPr lang="en-US" altLang="ko-KR" sz="9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0845623"/>
                  </a:ext>
                </a:extLst>
              </a:tr>
              <a:tr h="206981">
                <a:tc rowSpan="7">
                  <a:txBody>
                    <a:bodyPr/>
                    <a:lstStyle/>
                    <a:p>
                      <a:pPr algn="ctr"/>
                      <a:endParaRPr lang="en-US" altLang="ko-KR" sz="900" dirty="0"/>
                    </a:p>
                    <a:p>
                      <a:pPr algn="ctr"/>
                      <a:endParaRPr lang="en-US" altLang="ko-KR" sz="900" dirty="0"/>
                    </a:p>
                    <a:p>
                      <a:pPr algn="ctr"/>
                      <a:endParaRPr lang="en-US" altLang="ko-KR" sz="900" dirty="0"/>
                    </a:p>
                    <a:p>
                      <a:pPr algn="ctr"/>
                      <a:endParaRPr lang="en-US" altLang="ko-KR" sz="900" dirty="0"/>
                    </a:p>
                    <a:p>
                      <a:pPr algn="ctr"/>
                      <a:endParaRPr lang="en-US" altLang="ko-KR" sz="900" dirty="0"/>
                    </a:p>
                    <a:p>
                      <a:pPr algn="ctr"/>
                      <a:endParaRPr lang="en-US" altLang="ko-KR" sz="900" dirty="0"/>
                    </a:p>
                    <a:p>
                      <a:pPr algn="ctr"/>
                      <a:r>
                        <a:rPr lang="en-US" altLang="ko-KR" sz="900" dirty="0"/>
                        <a:t>available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latin typeface="Times New Roman" panose="02020603050405020304" pitchFamily="18" charset="0"/>
                          <a:ea typeface="굴림" panose="020B0600000101010101" pitchFamily="50" charset="-127"/>
                          <a:cs typeface="Times New Roman" panose="02020603050405020304" pitchFamily="18" charset="0"/>
                        </a:rPr>
                        <a:t>dtstart</a:t>
                      </a:r>
                      <a:endParaRPr lang="ko-KR" altLang="en-US" sz="9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104774920"/>
                  </a:ext>
                </a:extLst>
              </a:tr>
              <a:tr h="206981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duration</a:t>
                      </a:r>
                      <a:endParaRPr lang="ko-KR" altLang="en-US" sz="9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RandomizableEvent:randomizeDuration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06981">
                <a:tc vMerge="1"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request</a:t>
                      </a:r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Power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>
                          <a:solidFill>
                            <a:srgbClr val="FF0000"/>
                          </a:solidFill>
                        </a:rPr>
                        <a:t>xcal</a:t>
                      </a:r>
                      <a:r>
                        <a:rPr lang="en-US" altLang="ko-KR" sz="900" baseline="0" dirty="0">
                          <a:solidFill>
                            <a:srgbClr val="FF0000"/>
                          </a:solidFill>
                        </a:rPr>
                        <a:t> :availability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  <a:tr h="310473">
                <a:tc vMerge="1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startYMD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>
                          <a:solidFill>
                            <a:srgbClr val="FF0000"/>
                          </a:solidFill>
                        </a:rPr>
                        <a:t>TimeObject:</a:t>
                      </a:r>
                      <a:r>
                        <a:rPr lang="en-US" altLang="ko-KR" sz="900" baseline="0" dirty="0" err="1">
                          <a:solidFill>
                            <a:srgbClr val="FF0000"/>
                          </a:solidFill>
                        </a:rPr>
                        <a:t>dstStartTime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35866719"/>
                  </a:ext>
                </a:extLst>
              </a:tr>
              <a:tr h="310473">
                <a:tc vMerge="1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startTime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>
                          <a:solidFill>
                            <a:srgbClr val="FF0000"/>
                          </a:solidFill>
                        </a:rPr>
                        <a:t>TimeObject:</a:t>
                      </a:r>
                      <a:r>
                        <a:rPr lang="en-US" altLang="ko-KR" sz="900" baseline="0" dirty="0" err="1">
                          <a:solidFill>
                            <a:srgbClr val="FF0000"/>
                          </a:solidFill>
                        </a:rPr>
                        <a:t>dstStartTime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619152529"/>
                  </a:ext>
                </a:extLst>
              </a:tr>
              <a:tr h="310473">
                <a:tc vMerge="1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endYMD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>
                          <a:solidFill>
                            <a:srgbClr val="FF0000"/>
                          </a:solidFill>
                        </a:rPr>
                        <a:t>TimeObject:</a:t>
                      </a:r>
                      <a:r>
                        <a:rPr lang="en-US" altLang="ko-KR" sz="900" baseline="0" dirty="0" err="1">
                          <a:solidFill>
                            <a:srgbClr val="FF0000"/>
                          </a:solidFill>
                        </a:rPr>
                        <a:t>dstEndTime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424257986"/>
                  </a:ext>
                </a:extLst>
              </a:tr>
              <a:tr h="310473">
                <a:tc vMerge="1"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endTime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>
                          <a:solidFill>
                            <a:srgbClr val="FF0000"/>
                          </a:solidFill>
                        </a:rPr>
                        <a:t>TimeObject:</a:t>
                      </a:r>
                      <a:r>
                        <a:rPr lang="en-US" altLang="ko-KR" sz="900" baseline="0" dirty="0" err="1">
                          <a:solidFill>
                            <a:srgbClr val="FF0000"/>
                          </a:solidFill>
                        </a:rPr>
                        <a:t>dstEndTime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4130183887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F7B3D64B-7898-4F92-AE1F-0FBFE65AD48D}"/>
              </a:ext>
            </a:extLst>
          </p:cNvPr>
          <p:cNvSpPr/>
          <p:nvPr/>
        </p:nvSpPr>
        <p:spPr>
          <a:xfrm>
            <a:off x="0" y="0"/>
            <a:ext cx="2343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15920DA-2AC1-47F0-934B-8FB1A8280BB9}"/>
              </a:ext>
            </a:extLst>
          </p:cNvPr>
          <p:cNvSpPr txBox="1"/>
          <p:nvPr/>
        </p:nvSpPr>
        <p:spPr>
          <a:xfrm>
            <a:off x="185342" y="2346442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CreateOpt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82044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solidFill>
                  <a:schemeClr val="tx1"/>
                </a:solidFill>
              </a:rPr>
              <a:t>2. Smart Home Energy Framework : </a:t>
            </a:r>
            <a:r>
              <a:rPr lang="en-US" altLang="ko-KR" b="1" dirty="0">
                <a:solidFill>
                  <a:schemeClr val="tx1"/>
                </a:solidFill>
              </a:rPr>
              <a:t/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2.2 EMAP(</a:t>
            </a:r>
            <a:r>
              <a:rPr lang="en-US" altLang="ko-KR" sz="2000" b="1" dirty="0">
                <a:solidFill>
                  <a:srgbClr val="FF0000"/>
                </a:solidFill>
              </a:rPr>
              <a:t>CoAP/JSON</a:t>
            </a:r>
            <a:r>
              <a:rPr lang="en-US" altLang="ko-KR" sz="2000" b="1" dirty="0">
                <a:solidFill>
                  <a:schemeClr val="tx1"/>
                </a:solidFill>
              </a:rPr>
              <a:t>, MQTT/JSON) : </a:t>
            </a:r>
            <a:r>
              <a:rPr lang="en-US" altLang="ko-KR" sz="2000" b="1" dirty="0">
                <a:solidFill>
                  <a:srgbClr val="FF0000"/>
                </a:solidFill>
              </a:rPr>
              <a:t>Schedule (Opt)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154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57200" y="1414528"/>
            <a:ext cx="8229600" cy="10233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95891" y="1824555"/>
            <a:ext cx="14799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EMA #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직선 화살표 연결선 24"/>
          <p:cNvCxnSpPr/>
          <p:nvPr/>
        </p:nvCxnSpPr>
        <p:spPr bwMode="auto">
          <a:xfrm>
            <a:off x="2195737" y="1844824"/>
            <a:ext cx="470780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664333" y="1824555"/>
            <a:ext cx="15184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EMA #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직선 화살표 연결선 27"/>
          <p:cNvCxnSpPr/>
          <p:nvPr/>
        </p:nvCxnSpPr>
        <p:spPr bwMode="auto">
          <a:xfrm flipH="1">
            <a:off x="2195736" y="2276872"/>
            <a:ext cx="470780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613689" y="1984485"/>
            <a:ext cx="3871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CreatedOpt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69193" y="1552436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CreateOpt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8304" y="1414528"/>
            <a:ext cx="1412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EMAP CoAP/JSON</a:t>
            </a:r>
            <a:endParaRPr lang="ko-KR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CDBB056B-4652-45FC-BBF0-9841D3F261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8858" y="3403800"/>
          <a:ext cx="8229600" cy="234749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07146">
                  <a:extLst>
                    <a:ext uri="{9D8B030D-6E8A-4147-A177-3AD203B41FA5}">
                      <a16:colId xmlns="" xmlns:a16="http://schemas.microsoft.com/office/drawing/2014/main" val="1932224742"/>
                    </a:ext>
                  </a:extLst>
                </a:gridCol>
                <a:gridCol w="4003817">
                  <a:extLst>
                    <a:ext uri="{9D8B030D-6E8A-4147-A177-3AD203B41FA5}">
                      <a16:colId xmlns="" xmlns:a16="http://schemas.microsoft.com/office/drawing/2014/main" val="2218542714"/>
                    </a:ext>
                  </a:extLst>
                </a:gridCol>
                <a:gridCol w="2618637">
                  <a:extLst>
                    <a:ext uri="{9D8B030D-6E8A-4147-A177-3AD203B41FA5}">
                      <a16:colId xmlns="" xmlns:a16="http://schemas.microsoft.com/office/drawing/2014/main" val="3220278600"/>
                    </a:ext>
                  </a:extLst>
                </a:gridCol>
              </a:tblGrid>
              <a:tr h="15391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Key Name</a:t>
                      </a:r>
                      <a:endParaRPr lang="en-US" sz="12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Reference</a:t>
                      </a:r>
                      <a:endParaRPr lang="en-US" sz="12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63902095"/>
                  </a:ext>
                </a:extLst>
              </a:tr>
              <a:tr h="1204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OpenADR 2.0b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SEP 2.0(IEC 61968)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1286002"/>
                  </a:ext>
                </a:extLst>
              </a:tr>
              <a:tr h="120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SrcEMA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ei:vtnID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775468462"/>
                  </a:ext>
                </a:extLst>
              </a:tr>
              <a:tr h="274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DestEMA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ei:venID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1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455051092"/>
                  </a:ext>
                </a:extLst>
              </a:tr>
              <a:tr h="240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responseCode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ei:responseCode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1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123099833"/>
                  </a:ext>
                </a:extLst>
              </a:tr>
              <a:tr h="240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responseDescription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ei:responseDescription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1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761109653"/>
                  </a:ext>
                </a:extLst>
              </a:tr>
              <a:tr h="240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requestID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pyld:requestID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485920688"/>
                  </a:ext>
                </a:extLst>
              </a:tr>
              <a:tr h="240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ei:optID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4133536643"/>
                  </a:ext>
                </a:extLst>
              </a:tr>
              <a:tr h="240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optStatus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IdentifiedObject:TrafiiProfile:ServiceKind</a:t>
                      </a:r>
                      <a:endParaRPr lang="en-US" sz="11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708913694"/>
                  </a:ext>
                </a:extLst>
              </a:tr>
              <a:tr h="240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2"/>
                          </a:solidFill>
                        </a:rPr>
                        <a:t>service</a:t>
                      </a:r>
                      <a:endParaRPr lang="ko-KR" altLang="en-US" sz="10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(Tag </a:t>
                      </a:r>
                      <a:r>
                        <a:rPr lang="ko-KR" altLang="en-US" sz="11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이름으로 존재</a:t>
                      </a:r>
                      <a:r>
                        <a:rPr lang="en-US" altLang="ko-KR" sz="11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89739661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07EF1D6-FCA3-43DB-840F-5BB874CECA12}"/>
              </a:ext>
            </a:extLst>
          </p:cNvPr>
          <p:cNvSpPr txBox="1"/>
          <p:nvPr/>
        </p:nvSpPr>
        <p:spPr>
          <a:xfrm>
            <a:off x="-512404" y="2935068"/>
            <a:ext cx="3871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CreatedOpt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7CA1541B-8550-4010-B9D1-0A9853A6AA1F}"/>
              </a:ext>
            </a:extLst>
          </p:cNvPr>
          <p:cNvSpPr/>
          <p:nvPr/>
        </p:nvSpPr>
        <p:spPr>
          <a:xfrm>
            <a:off x="0" y="0"/>
            <a:ext cx="2343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139593676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solidFill>
                  <a:schemeClr val="tx1"/>
                </a:solidFill>
              </a:rPr>
              <a:t>2. Smart Home Energy Framework : </a:t>
            </a:r>
            <a:r>
              <a:rPr lang="en-US" altLang="ko-KR" b="1" dirty="0">
                <a:solidFill>
                  <a:schemeClr val="tx1"/>
                </a:solidFill>
              </a:rPr>
              <a:t/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2.2 EMAP(</a:t>
            </a:r>
            <a:r>
              <a:rPr lang="en-US" altLang="ko-KR" sz="2000" b="1" dirty="0">
                <a:solidFill>
                  <a:srgbClr val="FF0000"/>
                </a:solidFill>
              </a:rPr>
              <a:t>CoAP/JSON</a:t>
            </a:r>
            <a:r>
              <a:rPr lang="en-US" altLang="ko-KR" sz="2000" b="1" dirty="0">
                <a:solidFill>
                  <a:schemeClr val="tx1"/>
                </a:solidFill>
              </a:rPr>
              <a:t>, MQTT/JSON) : </a:t>
            </a:r>
            <a:r>
              <a:rPr lang="en-US" altLang="ko-KR" sz="2000" b="1" dirty="0">
                <a:solidFill>
                  <a:srgbClr val="FF0000"/>
                </a:solidFill>
              </a:rPr>
              <a:t>Schedule (Opt)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155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57200" y="1414528"/>
            <a:ext cx="8229600" cy="10233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95891" y="1824555"/>
            <a:ext cx="14799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EMA #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직선 화살표 연결선 24"/>
          <p:cNvCxnSpPr/>
          <p:nvPr/>
        </p:nvCxnSpPr>
        <p:spPr bwMode="auto">
          <a:xfrm>
            <a:off x="2195737" y="1844824"/>
            <a:ext cx="470780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664333" y="1824555"/>
            <a:ext cx="15184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EMA #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직선 화살표 연결선 27"/>
          <p:cNvCxnSpPr/>
          <p:nvPr/>
        </p:nvCxnSpPr>
        <p:spPr bwMode="auto">
          <a:xfrm flipH="1">
            <a:off x="2195736" y="2276872"/>
            <a:ext cx="470780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613689" y="1984485"/>
            <a:ext cx="3871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CreatedOpt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69193" y="1552436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CreateOpt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08304" y="1414528"/>
            <a:ext cx="1412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EMAP CoAP/JSON</a:t>
            </a:r>
            <a:endParaRPr lang="ko-KR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15920DA-2AC1-47F0-934B-8FB1A8280BB9}"/>
              </a:ext>
            </a:extLst>
          </p:cNvPr>
          <p:cNvSpPr txBox="1"/>
          <p:nvPr/>
        </p:nvSpPr>
        <p:spPr>
          <a:xfrm>
            <a:off x="185342" y="2468412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CreateOpt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A80BBB59-6EE4-478C-9288-2421395D85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200" y="2806774"/>
          <a:ext cx="3708399" cy="3381375"/>
        </p:xfrm>
        <a:graphic>
          <a:graphicData uri="http://schemas.openxmlformats.org/drawingml/2006/table">
            <a:tbl>
              <a:tblPr/>
              <a:tblGrid>
                <a:gridCol w="685213">
                  <a:extLst>
                    <a:ext uri="{9D8B030D-6E8A-4147-A177-3AD203B41FA5}">
                      <a16:colId xmlns="" xmlns:a16="http://schemas.microsoft.com/office/drawing/2014/main" val="394463979"/>
                    </a:ext>
                  </a:extLst>
                </a:gridCol>
                <a:gridCol w="1018303">
                  <a:extLst>
                    <a:ext uri="{9D8B030D-6E8A-4147-A177-3AD203B41FA5}">
                      <a16:colId xmlns="" xmlns:a16="http://schemas.microsoft.com/office/drawing/2014/main" val="728286495"/>
                    </a:ext>
                  </a:extLst>
                </a:gridCol>
                <a:gridCol w="2004883">
                  <a:extLst>
                    <a:ext uri="{9D8B030D-6E8A-4147-A177-3AD203B41FA5}">
                      <a16:colId xmlns="" xmlns:a16="http://schemas.microsoft.com/office/drawing/2014/main" val="2497489100"/>
                    </a:ext>
                  </a:extLst>
                </a:gridCol>
              </a:tblGrid>
              <a:tr h="21907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11859354"/>
                  </a:ext>
                </a:extLst>
              </a:tr>
              <a:tr h="21907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SrcEMA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source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41184588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destination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57982455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54898338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of opt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21722591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optReason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 reason(e.g. emergency)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06676211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marketContext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refer market address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03472307"/>
                  </a:ext>
                </a:extLst>
              </a:tr>
              <a:tr h="209550">
                <a:tc rowSpan="7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available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dtstart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 start 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759026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duration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 duration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2263759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requestPower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 전력량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9203377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startYMD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 start 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47937380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 start 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9232604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endYMD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 end 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4300494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endTime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 end 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15264273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3179433"/>
                  </a:ext>
                </a:extLst>
              </a:tr>
              <a:tr h="21907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of service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5697897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21376690-5CF7-4775-82DD-C21CB123BB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60032" y="2806774"/>
          <a:ext cx="3606800" cy="1914525"/>
        </p:xfrm>
        <a:graphic>
          <a:graphicData uri="http://schemas.openxmlformats.org/drawingml/2006/table">
            <a:tbl>
              <a:tblPr/>
              <a:tblGrid>
                <a:gridCol w="1484593">
                  <a:extLst>
                    <a:ext uri="{9D8B030D-6E8A-4147-A177-3AD203B41FA5}">
                      <a16:colId xmlns="" xmlns:a16="http://schemas.microsoft.com/office/drawing/2014/main" val="1666910145"/>
                    </a:ext>
                  </a:extLst>
                </a:gridCol>
                <a:gridCol w="2122207">
                  <a:extLst>
                    <a:ext uri="{9D8B030D-6E8A-4147-A177-3AD203B41FA5}">
                      <a16:colId xmlns="" xmlns:a16="http://schemas.microsoft.com/office/drawing/2014/main" val="2860669189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0887155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SrcEMA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source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943292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destination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976885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821891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responseCode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143527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 of 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183772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358567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of service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1148126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optStatus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4793936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082A4A8-E645-4712-A66A-9D274A5A5184}"/>
              </a:ext>
            </a:extLst>
          </p:cNvPr>
          <p:cNvSpPr txBox="1"/>
          <p:nvPr/>
        </p:nvSpPr>
        <p:spPr>
          <a:xfrm>
            <a:off x="4603563" y="2468412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CreatedOpt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15880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>
                <a:solidFill>
                  <a:schemeClr val="tx1"/>
                </a:solidFill>
              </a:rPr>
              <a:t>2. Smart Home Energy Framework : </a:t>
            </a:r>
            <a:r>
              <a:rPr lang="en-US" altLang="ko-KR" b="1" dirty="0">
                <a:solidFill>
                  <a:schemeClr val="tx1"/>
                </a:solidFill>
              </a:rPr>
              <a:t/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2.2 EMAP(</a:t>
            </a:r>
            <a:r>
              <a:rPr lang="en-US" altLang="ko-KR" sz="2000" b="1" dirty="0">
                <a:solidFill>
                  <a:srgbClr val="FF0000"/>
                </a:solidFill>
              </a:rPr>
              <a:t>CoAP/JSON</a:t>
            </a:r>
            <a:r>
              <a:rPr lang="en-US" altLang="ko-KR" sz="2000" b="1" dirty="0">
                <a:solidFill>
                  <a:schemeClr val="tx1"/>
                </a:solidFill>
              </a:rPr>
              <a:t>, MQTT/JSON) : </a:t>
            </a:r>
            <a:r>
              <a:rPr lang="en-US" altLang="ko-KR" sz="2000" b="1" dirty="0">
                <a:solidFill>
                  <a:srgbClr val="FF0000"/>
                </a:solidFill>
              </a:rPr>
              <a:t>Schedule (Opt)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156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57200" y="1414528"/>
            <a:ext cx="8229600" cy="10233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95891" y="1824555"/>
            <a:ext cx="14799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EMA #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직선 화살표 연결선 24"/>
          <p:cNvCxnSpPr/>
          <p:nvPr/>
        </p:nvCxnSpPr>
        <p:spPr bwMode="auto">
          <a:xfrm>
            <a:off x="2195737" y="1844824"/>
            <a:ext cx="470780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664333" y="1824555"/>
            <a:ext cx="15184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EMA #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직선 화살표 연결선 27"/>
          <p:cNvCxnSpPr/>
          <p:nvPr/>
        </p:nvCxnSpPr>
        <p:spPr bwMode="auto">
          <a:xfrm flipH="1">
            <a:off x="2195736" y="2276872"/>
            <a:ext cx="470780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1" name="직사각형 30"/>
          <p:cNvSpPr/>
          <p:nvPr/>
        </p:nvSpPr>
        <p:spPr>
          <a:xfrm>
            <a:off x="522289" y="2730215"/>
            <a:ext cx="669674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CreatedOpt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3689" y="1984485"/>
            <a:ext cx="3871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CreatedOpt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69193" y="1552436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CreateOpt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33414" y="2992016"/>
            <a:ext cx="7396793" cy="20647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pPr marL="0" lvl="1"/>
            <a:r>
              <a:rPr lang="en-US" altLang="ko-K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CreateOpt  </a:t>
            </a:r>
            <a:r>
              <a:rPr lang="en-US" altLang="ko-KR" sz="10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Object</a:t>
            </a:r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altLang="ko-KR" sz="1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SrcEMA” </a:t>
            </a:r>
            <a:r>
              <a:rPr lang="en-US" altLang="ko-KR" sz="1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: String,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“DestEMA” : String, </a:t>
            </a:r>
          </a:p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“optID”: String,</a:t>
            </a:r>
          </a:p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“optType”: String,</a:t>
            </a:r>
          </a:p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“optReason”: String,</a:t>
            </a:r>
          </a:p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“requestID” : </a:t>
            </a:r>
            <a:r>
              <a:rPr lang="en-US" altLang="ko-KR" sz="1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String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“marketContext” : String,</a:t>
            </a:r>
            <a:endParaRPr lang="en-US" altLang="ko-KR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“createdDateTime”: Date,</a:t>
            </a:r>
          </a:p>
          <a:p>
            <a:r>
              <a:rPr lang="en-US" altLang="ko-KR" sz="1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“service” : String,</a:t>
            </a:r>
          </a:p>
          <a:p>
            <a:r>
              <a:rPr lang="en-US" altLang="ko-K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“available” : Array,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50046" y="5346125"/>
            <a:ext cx="200702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solidFill>
                  <a:srgbClr val="FF0000"/>
                </a:solidFill>
              </a:rPr>
              <a:t>*optStatus: Accept, Reject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08304" y="1414528"/>
            <a:ext cx="1412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EMAP CoAP/JSON</a:t>
            </a:r>
            <a:endParaRPr lang="ko-KR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22289" y="2431125"/>
            <a:ext cx="669674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CreateOpt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 rotWithShape="1">
          <a:blip r:embed="rId3"/>
          <a:srcRect t="13065" b="81355"/>
          <a:stretch/>
        </p:blipFill>
        <p:spPr bwMode="auto">
          <a:xfrm>
            <a:off x="2175891" y="2621517"/>
            <a:ext cx="6298045" cy="283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3"/>
          <a:srcRect t="33526" r="52619"/>
          <a:stretch/>
        </p:blipFill>
        <p:spPr bwMode="auto">
          <a:xfrm>
            <a:off x="4851796" y="3068960"/>
            <a:ext cx="2984073" cy="185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6" name="그룹 25"/>
          <p:cNvGrpSpPr/>
          <p:nvPr/>
        </p:nvGrpSpPr>
        <p:grpSpPr>
          <a:xfrm>
            <a:off x="833414" y="5085184"/>
            <a:ext cx="7396793" cy="1756992"/>
            <a:chOff x="586656" y="3973526"/>
            <a:chExt cx="8305824" cy="1756992"/>
          </a:xfrm>
        </p:grpSpPr>
        <p:sp>
          <p:nvSpPr>
            <p:cNvPr id="29" name="TextBox 28"/>
            <p:cNvSpPr txBox="1"/>
            <p:nvPr/>
          </p:nvSpPr>
          <p:spPr>
            <a:xfrm>
              <a:off x="586656" y="3973526"/>
              <a:ext cx="8305824" cy="175699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lIns="108000" tIns="108000" rIns="108000" bIns="108000" rtlCol="0" anchor="ctr">
              <a:spAutoFit/>
            </a:bodyPr>
            <a:lstStyle/>
            <a:p>
              <a:pPr marL="0" lvl="1"/>
              <a:r>
                <a:rPr lang="en-US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CreatedOpt </a:t>
              </a:r>
              <a:r>
                <a:rPr lang="en-US" sz="1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Object</a:t>
              </a:r>
              <a:r>
                <a:rPr lang="en-US" sz="10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{</a:t>
              </a:r>
            </a:p>
            <a:p>
              <a:r>
                <a:rPr lang="en-US" altLang="ko-KR" sz="10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“</a:t>
              </a: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SrcEMA” </a:t>
              </a:r>
              <a:r>
                <a:rPr lang="en-US" altLang="ko-KR" sz="10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: String,</a:t>
              </a:r>
            </a:p>
            <a:p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“DestEMA” : String,</a:t>
              </a:r>
              <a:endParaRPr lang="en-US" sz="1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  <a:p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“optID”: String,</a:t>
              </a:r>
            </a:p>
            <a:p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“requestID”: </a:t>
              </a:r>
              <a:r>
                <a:rPr lang="en-US" altLang="ko-KR" sz="10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String</a:t>
              </a: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</a:p>
            <a:p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“responseCode”: Integer,</a:t>
              </a:r>
            </a:p>
            <a:p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“responseDescription” : String</a:t>
              </a:r>
              <a:r>
                <a:rPr lang="en-US" altLang="ko-KR" sz="1000" dirty="0">
                  <a:solidFill>
                    <a:srgbClr val="19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</a:p>
            <a:p>
              <a:r>
                <a:rPr lang="en-US" altLang="ko-KR" sz="1000" dirty="0">
                  <a:solidFill>
                    <a:srgbClr val="1966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“service” : String,</a:t>
              </a:r>
            </a:p>
            <a:p>
              <a:r>
                <a:rPr lang="en-US" altLang="ko-KR" sz="1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“optStatus”: String</a:t>
              </a:r>
            </a:p>
            <a:p>
              <a:r>
                <a:rPr lang="en-US" sz="10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}</a:t>
              </a:r>
            </a:p>
          </p:txBody>
        </p:sp>
        <p:pic>
          <p:nvPicPr>
            <p:cNvPr id="34" name="Picture 2"/>
            <p:cNvPicPr>
              <a:picLocks noChangeAspect="1" noChangeArrowheads="1"/>
            </p:cNvPicPr>
            <p:nvPr/>
          </p:nvPicPr>
          <p:blipFill rotWithShape="1">
            <a:blip r:embed="rId4"/>
            <a:srcRect t="71540"/>
            <a:stretch/>
          </p:blipFill>
          <p:spPr bwMode="auto">
            <a:xfrm>
              <a:off x="2654700" y="4301194"/>
              <a:ext cx="6030190" cy="11412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0F22F922-5E2C-4F07-A244-1769D3745566}"/>
              </a:ext>
            </a:extLst>
          </p:cNvPr>
          <p:cNvSpPr/>
          <p:nvPr/>
        </p:nvSpPr>
        <p:spPr>
          <a:xfrm>
            <a:off x="0" y="0"/>
            <a:ext cx="2343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  <a:p>
            <a:r>
              <a:rPr lang="ko-KR" altLang="en-US" sz="1200" dirty="0">
                <a:solidFill>
                  <a:schemeClr val="accent1"/>
                </a:solidFill>
              </a:rPr>
              <a:t>초록색 </a:t>
            </a:r>
            <a:r>
              <a:rPr lang="en-US" altLang="ko-KR" sz="1200" dirty="0">
                <a:solidFill>
                  <a:schemeClr val="accent1"/>
                </a:solidFill>
              </a:rPr>
              <a:t>: </a:t>
            </a:r>
            <a:r>
              <a:rPr lang="ko-KR" altLang="en-US" sz="1200" dirty="0">
                <a:solidFill>
                  <a:schemeClr val="accent1"/>
                </a:solidFill>
              </a:rPr>
              <a:t>삭제 또는 변경</a:t>
            </a:r>
            <a:endParaRPr lang="en-US" altLang="ko-KR" sz="1200" dirty="0">
              <a:solidFill>
                <a:schemeClr val="accent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82967" y="3356992"/>
            <a:ext cx="174118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available</a:t>
            </a:r>
            <a:r>
              <a:rPr lang="en-US" altLang="ko-KR" sz="1000" b="1" dirty="0"/>
              <a:t> Array</a:t>
            </a:r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“dtstart” : Date,</a:t>
            </a:r>
          </a:p>
          <a:p>
            <a:r>
              <a:rPr lang="en-US" altLang="ko-KR" sz="1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“duration” : String,</a:t>
            </a:r>
          </a:p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ko-KR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“request</a:t>
            </a:r>
            <a:r>
              <a:rPr lang="en-US" altLang="ko-KR" sz="1000" dirty="0">
                <a:solidFill>
                  <a:srgbClr val="FF0000"/>
                </a:solidFill>
              </a:rPr>
              <a:t>Power” : double,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“startYMD”: Integer,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“startTime”: Integer,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“endYMD”: Integer,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“endTime”: Integer,</a:t>
            </a:r>
            <a:endParaRPr lang="en-US" altLang="ko-KR" sz="1000" dirty="0"/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420409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21844" y="282189"/>
            <a:ext cx="8229600" cy="838200"/>
          </a:xfrm>
        </p:spPr>
        <p:txBody>
          <a:bodyPr/>
          <a:lstStyle/>
          <a:p>
            <a:r>
              <a:rPr lang="en-US" altLang="ko-KR" sz="4000" b="1" dirty="0">
                <a:solidFill>
                  <a:schemeClr val="tx1"/>
                </a:solidFill>
              </a:rPr>
              <a:t>2. Smart Home Energy Framework : </a:t>
            </a:r>
            <a:r>
              <a:rPr lang="en-US" altLang="ko-KR" sz="2000" b="1" dirty="0">
                <a:solidFill>
                  <a:schemeClr val="tx1"/>
                </a:solidFill>
              </a:rPr>
              <a:t/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2.2 EMAP(</a:t>
            </a:r>
            <a:r>
              <a:rPr lang="en-US" altLang="ko-KR" sz="2000" b="1" dirty="0">
                <a:solidFill>
                  <a:srgbClr val="FF0000"/>
                </a:solidFill>
              </a:rPr>
              <a:t>CoAP/JSON</a:t>
            </a:r>
            <a:r>
              <a:rPr lang="en-US" altLang="ko-KR" sz="2000" b="1" dirty="0">
                <a:solidFill>
                  <a:schemeClr val="tx1"/>
                </a:solidFill>
              </a:rPr>
              <a:t>, MQTT/JSON) : </a:t>
            </a:r>
            <a:r>
              <a:rPr lang="en-US" altLang="ko-KR" sz="2000" b="1" dirty="0">
                <a:solidFill>
                  <a:srgbClr val="FF0000"/>
                </a:solidFill>
              </a:rPr>
              <a:t>Schedule _CancelOpt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157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57200" y="1414528"/>
            <a:ext cx="8229600" cy="10233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95891" y="1824555"/>
            <a:ext cx="14799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EMA #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직선 화살표 연결선 24"/>
          <p:cNvCxnSpPr/>
          <p:nvPr/>
        </p:nvCxnSpPr>
        <p:spPr bwMode="auto">
          <a:xfrm>
            <a:off x="2195737" y="1844824"/>
            <a:ext cx="470780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664333" y="1824555"/>
            <a:ext cx="15184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EMA #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직선 화살표 연결선 27"/>
          <p:cNvCxnSpPr/>
          <p:nvPr/>
        </p:nvCxnSpPr>
        <p:spPr bwMode="auto">
          <a:xfrm flipH="1">
            <a:off x="2195736" y="2276872"/>
            <a:ext cx="470780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613689" y="1984485"/>
            <a:ext cx="3871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CanceledOpt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53964" y="1552436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CancelOpt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08304" y="1414528"/>
            <a:ext cx="1412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EMAP CoAP/JSON</a:t>
            </a:r>
            <a:endParaRPr lang="ko-KR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71B474AB-CA42-4DBC-A0BE-C017D9449CD4}"/>
              </a:ext>
            </a:extLst>
          </p:cNvPr>
          <p:cNvSpPr/>
          <p:nvPr/>
        </p:nvSpPr>
        <p:spPr>
          <a:xfrm>
            <a:off x="0" y="0"/>
            <a:ext cx="2343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="" xmlns:a16="http://schemas.microsoft.com/office/drawing/2014/main" id="{18151FC3-9E18-4581-A789-98921F1290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6248" y="2663458"/>
          <a:ext cx="8229600" cy="185981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07146">
                  <a:extLst>
                    <a:ext uri="{9D8B030D-6E8A-4147-A177-3AD203B41FA5}">
                      <a16:colId xmlns="" xmlns:a16="http://schemas.microsoft.com/office/drawing/2014/main" val="1932224742"/>
                    </a:ext>
                  </a:extLst>
                </a:gridCol>
                <a:gridCol w="4003817">
                  <a:extLst>
                    <a:ext uri="{9D8B030D-6E8A-4147-A177-3AD203B41FA5}">
                      <a16:colId xmlns="" xmlns:a16="http://schemas.microsoft.com/office/drawing/2014/main" val="2218542714"/>
                    </a:ext>
                  </a:extLst>
                </a:gridCol>
                <a:gridCol w="2618637">
                  <a:extLst>
                    <a:ext uri="{9D8B030D-6E8A-4147-A177-3AD203B41FA5}">
                      <a16:colId xmlns="" xmlns:a16="http://schemas.microsoft.com/office/drawing/2014/main" val="3220278600"/>
                    </a:ext>
                  </a:extLst>
                </a:gridCol>
              </a:tblGrid>
              <a:tr h="15391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Key Name</a:t>
                      </a:r>
                      <a:endParaRPr lang="en-US" sz="12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Reference</a:t>
                      </a:r>
                      <a:endParaRPr lang="en-US" sz="12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63902095"/>
                  </a:ext>
                </a:extLst>
              </a:tr>
              <a:tr h="1204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OpenADR 2.0b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SEP 2.0(IEC 61968)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1286002"/>
                  </a:ext>
                </a:extLst>
              </a:tr>
              <a:tr h="120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SrcEMA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ei:vtnID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775468462"/>
                  </a:ext>
                </a:extLst>
              </a:tr>
              <a:tr h="274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DestEMA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ei:venID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1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455051092"/>
                  </a:ext>
                </a:extLst>
              </a:tr>
              <a:tr h="240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requestID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pyld:requestID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1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123099833"/>
                  </a:ext>
                </a:extLst>
              </a:tr>
              <a:tr h="240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>
                          <a:solidFill>
                            <a:schemeClr val="tx1"/>
                          </a:solidFill>
                        </a:rPr>
                        <a:t>ei:OptID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1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761109653"/>
                  </a:ext>
                </a:extLst>
              </a:tr>
              <a:tr h="240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rgbClr val="FF0000"/>
                          </a:solidFill>
                        </a:rPr>
                        <a:t>time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RandomizableEvent:creation</a:t>
                      </a:r>
                      <a:r>
                        <a:rPr lang="en-US" altLang="ko-KR" sz="1100" baseline="0" dirty="0">
                          <a:solidFill>
                            <a:srgbClr val="FF0000"/>
                          </a:solidFill>
                        </a:rPr>
                        <a:t> Time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485920688"/>
                  </a:ext>
                </a:extLst>
              </a:tr>
              <a:tr h="240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2"/>
                          </a:solidFill>
                        </a:rPr>
                        <a:t>service</a:t>
                      </a:r>
                      <a:endParaRPr lang="ko-KR" altLang="en-US" sz="10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(Tag </a:t>
                      </a:r>
                      <a:r>
                        <a:rPr lang="ko-KR" altLang="en-US" sz="11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이름으로 존재</a:t>
                      </a:r>
                      <a:r>
                        <a:rPr lang="en-US" altLang="ko-KR" sz="11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84750217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8C20F7C-F185-4CCF-B63F-E1A0E5A736DC}"/>
              </a:ext>
            </a:extLst>
          </p:cNvPr>
          <p:cNvSpPr txBox="1"/>
          <p:nvPr/>
        </p:nvSpPr>
        <p:spPr>
          <a:xfrm>
            <a:off x="263422" y="2409323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CancelOpt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="" xmlns:a16="http://schemas.microsoft.com/office/drawing/2014/main" id="{5BA5C0FC-8655-4F4D-ABD9-41F9EC52967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6248" y="4706238"/>
          <a:ext cx="8229600" cy="234114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07146">
                  <a:extLst>
                    <a:ext uri="{9D8B030D-6E8A-4147-A177-3AD203B41FA5}">
                      <a16:colId xmlns="" xmlns:a16="http://schemas.microsoft.com/office/drawing/2014/main" val="1932224742"/>
                    </a:ext>
                  </a:extLst>
                </a:gridCol>
                <a:gridCol w="4003817">
                  <a:extLst>
                    <a:ext uri="{9D8B030D-6E8A-4147-A177-3AD203B41FA5}">
                      <a16:colId xmlns="" xmlns:a16="http://schemas.microsoft.com/office/drawing/2014/main" val="2218542714"/>
                    </a:ext>
                  </a:extLst>
                </a:gridCol>
                <a:gridCol w="2618637">
                  <a:extLst>
                    <a:ext uri="{9D8B030D-6E8A-4147-A177-3AD203B41FA5}">
                      <a16:colId xmlns="" xmlns:a16="http://schemas.microsoft.com/office/drawing/2014/main" val="3220278600"/>
                    </a:ext>
                  </a:extLst>
                </a:gridCol>
              </a:tblGrid>
              <a:tr h="15391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Key Name</a:t>
                      </a:r>
                      <a:endParaRPr lang="en-US" sz="12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Reference</a:t>
                      </a:r>
                      <a:endParaRPr lang="en-US" sz="12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63902095"/>
                  </a:ext>
                </a:extLst>
              </a:tr>
              <a:tr h="1204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OpenADR 2.0b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SEP 2.0(IEC 61968)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1286002"/>
                  </a:ext>
                </a:extLst>
              </a:tr>
              <a:tr h="1204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SrcEMA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ei:vtnID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775468462"/>
                  </a:ext>
                </a:extLst>
              </a:tr>
              <a:tr h="274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DestEMA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ei:venID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1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455051092"/>
                  </a:ext>
                </a:extLst>
              </a:tr>
              <a:tr h="240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responseCode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Ei:responseCode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1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123099833"/>
                  </a:ext>
                </a:extLst>
              </a:tr>
              <a:tr h="2408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responseDescription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ei:responseDescription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1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761109653"/>
                  </a:ext>
                </a:extLst>
              </a:tr>
              <a:tr h="323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requestID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Pyld:requestID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485920688"/>
                  </a:ext>
                </a:extLst>
              </a:tr>
              <a:tr h="323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optID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ei:optID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4049002782"/>
                  </a:ext>
                </a:extLst>
              </a:tr>
              <a:tr h="323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2"/>
                          </a:solidFill>
                        </a:rPr>
                        <a:t>service</a:t>
                      </a:r>
                      <a:endParaRPr lang="ko-KR" altLang="en-US" sz="1000" dirty="0">
                        <a:solidFill>
                          <a:schemeClr val="accent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(Tag </a:t>
                      </a:r>
                      <a:r>
                        <a:rPr lang="ko-KR" altLang="en-US" sz="11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이름으로 존재</a:t>
                      </a:r>
                      <a:r>
                        <a:rPr lang="en-US" altLang="ko-KR" sz="11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87457983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B5DC1673-7CB4-4A70-BBC4-7EB62676C432}"/>
              </a:ext>
            </a:extLst>
          </p:cNvPr>
          <p:cNvSpPr txBox="1"/>
          <p:nvPr/>
        </p:nvSpPr>
        <p:spPr>
          <a:xfrm>
            <a:off x="-900608" y="4469633"/>
            <a:ext cx="3871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CanceledOpt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87801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21844" y="282189"/>
            <a:ext cx="8229600" cy="838200"/>
          </a:xfrm>
        </p:spPr>
        <p:txBody>
          <a:bodyPr/>
          <a:lstStyle/>
          <a:p>
            <a:r>
              <a:rPr lang="en-US" altLang="ko-KR" sz="4000" b="1" dirty="0">
                <a:solidFill>
                  <a:schemeClr val="tx1"/>
                </a:solidFill>
              </a:rPr>
              <a:t>2. Smart Home Energy Framework : </a:t>
            </a:r>
            <a:r>
              <a:rPr lang="en-US" altLang="ko-KR" sz="2000" b="1" dirty="0">
                <a:solidFill>
                  <a:schemeClr val="tx1"/>
                </a:solidFill>
              </a:rPr>
              <a:t/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2.2 EMAP(</a:t>
            </a:r>
            <a:r>
              <a:rPr lang="en-US" altLang="ko-KR" sz="2000" b="1" dirty="0">
                <a:solidFill>
                  <a:srgbClr val="FF0000"/>
                </a:solidFill>
              </a:rPr>
              <a:t>CoAP/JSON</a:t>
            </a:r>
            <a:r>
              <a:rPr lang="en-US" altLang="ko-KR" sz="2000" b="1" dirty="0">
                <a:solidFill>
                  <a:schemeClr val="tx1"/>
                </a:solidFill>
              </a:rPr>
              <a:t>, MQTT/JSON) : </a:t>
            </a:r>
            <a:r>
              <a:rPr lang="en-US" altLang="ko-KR" sz="2000" b="1" dirty="0">
                <a:solidFill>
                  <a:srgbClr val="FF0000"/>
                </a:solidFill>
              </a:rPr>
              <a:t>Schedule _CancelOpt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158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57200" y="1414528"/>
            <a:ext cx="8229600" cy="10233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95891" y="1824555"/>
            <a:ext cx="14799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EMA #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직선 화살표 연결선 24"/>
          <p:cNvCxnSpPr/>
          <p:nvPr/>
        </p:nvCxnSpPr>
        <p:spPr bwMode="auto">
          <a:xfrm>
            <a:off x="2195737" y="1844824"/>
            <a:ext cx="470780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664333" y="1824555"/>
            <a:ext cx="15184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EMA #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직선 화살표 연결선 27"/>
          <p:cNvCxnSpPr/>
          <p:nvPr/>
        </p:nvCxnSpPr>
        <p:spPr bwMode="auto">
          <a:xfrm flipH="1">
            <a:off x="2195736" y="2276872"/>
            <a:ext cx="470780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613689" y="1984485"/>
            <a:ext cx="3871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CanceledOpt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53964" y="1552436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CancelOpt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08304" y="1414528"/>
            <a:ext cx="1412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EMAP CoAP/JSON</a:t>
            </a:r>
            <a:endParaRPr lang="ko-KR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98C20F7C-F185-4CCF-B63F-E1A0E5A736DC}"/>
              </a:ext>
            </a:extLst>
          </p:cNvPr>
          <p:cNvSpPr txBox="1"/>
          <p:nvPr/>
        </p:nvSpPr>
        <p:spPr>
          <a:xfrm>
            <a:off x="263422" y="2473151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CancelOpt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B5DC1673-7CB4-4A70-BBC4-7EB62676C432}"/>
              </a:ext>
            </a:extLst>
          </p:cNvPr>
          <p:cNvSpPr txBox="1"/>
          <p:nvPr/>
        </p:nvSpPr>
        <p:spPr>
          <a:xfrm>
            <a:off x="3013046" y="2463861"/>
            <a:ext cx="3871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CanceledOpt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71EB805C-576F-4CC0-A4F9-63B96A14A3F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200" y="2797671"/>
          <a:ext cx="2730500" cy="1495425"/>
        </p:xfrm>
        <a:graphic>
          <a:graphicData uri="http://schemas.openxmlformats.org/drawingml/2006/table">
            <a:tbl>
              <a:tblPr/>
              <a:tblGrid>
                <a:gridCol w="799171">
                  <a:extLst>
                    <a:ext uri="{9D8B030D-6E8A-4147-A177-3AD203B41FA5}">
                      <a16:colId xmlns="" xmlns:a16="http://schemas.microsoft.com/office/drawing/2014/main" val="3307382372"/>
                    </a:ext>
                  </a:extLst>
                </a:gridCol>
                <a:gridCol w="1931329">
                  <a:extLst>
                    <a:ext uri="{9D8B030D-6E8A-4147-A177-3AD203B41FA5}">
                      <a16:colId xmlns="" xmlns:a16="http://schemas.microsoft.com/office/drawing/2014/main" val="4201394924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5621756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SrcEMA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source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551238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destination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54447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949199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8620536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of service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3198733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 creation 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6140245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28C2CE70-ECA3-45BD-9F9A-D94ADC24B85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9938" y="2797671"/>
          <a:ext cx="3606800" cy="1704975"/>
        </p:xfrm>
        <a:graphic>
          <a:graphicData uri="http://schemas.openxmlformats.org/drawingml/2006/table">
            <a:tbl>
              <a:tblPr/>
              <a:tblGrid>
                <a:gridCol w="1484593">
                  <a:extLst>
                    <a:ext uri="{9D8B030D-6E8A-4147-A177-3AD203B41FA5}">
                      <a16:colId xmlns="" xmlns:a16="http://schemas.microsoft.com/office/drawing/2014/main" val="2149876836"/>
                    </a:ext>
                  </a:extLst>
                </a:gridCol>
                <a:gridCol w="2122207">
                  <a:extLst>
                    <a:ext uri="{9D8B030D-6E8A-4147-A177-3AD203B41FA5}">
                      <a16:colId xmlns="" xmlns:a16="http://schemas.microsoft.com/office/drawing/2014/main" val="3564512707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603344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SrcEMA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source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548541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destination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239189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616145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responseCode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264799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 of 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404566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7094869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of service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1946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18679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921844" y="282189"/>
            <a:ext cx="8229600" cy="838200"/>
          </a:xfrm>
        </p:spPr>
        <p:txBody>
          <a:bodyPr/>
          <a:lstStyle/>
          <a:p>
            <a:r>
              <a:rPr lang="en-US" altLang="ko-KR" sz="4000" b="1" dirty="0">
                <a:solidFill>
                  <a:schemeClr val="tx1"/>
                </a:solidFill>
              </a:rPr>
              <a:t>2. Smart Home Energy Framework : </a:t>
            </a:r>
            <a:r>
              <a:rPr lang="en-US" altLang="ko-KR" sz="2000" b="1" dirty="0">
                <a:solidFill>
                  <a:schemeClr val="tx1"/>
                </a:solidFill>
              </a:rPr>
              <a:t/>
            </a:r>
            <a:br>
              <a:rPr lang="en-US" altLang="ko-KR" sz="2000" b="1" dirty="0">
                <a:solidFill>
                  <a:schemeClr val="tx1"/>
                </a:solidFill>
              </a:rPr>
            </a:br>
            <a:r>
              <a:rPr lang="en-US" altLang="ko-KR" sz="2000" b="1" dirty="0">
                <a:solidFill>
                  <a:schemeClr val="tx1"/>
                </a:solidFill>
              </a:rPr>
              <a:t>2.2 EMAP(</a:t>
            </a:r>
            <a:r>
              <a:rPr lang="en-US" altLang="ko-KR" sz="2000" b="1" dirty="0">
                <a:solidFill>
                  <a:srgbClr val="FF0000"/>
                </a:solidFill>
              </a:rPr>
              <a:t>CoAP/JSON</a:t>
            </a:r>
            <a:r>
              <a:rPr lang="en-US" altLang="ko-KR" sz="2000" b="1" dirty="0">
                <a:solidFill>
                  <a:schemeClr val="tx1"/>
                </a:solidFill>
              </a:rPr>
              <a:t>, MQTT/JSON) : </a:t>
            </a:r>
            <a:r>
              <a:rPr lang="en-US" altLang="ko-KR" sz="2000" b="1" dirty="0">
                <a:solidFill>
                  <a:srgbClr val="FF0000"/>
                </a:solidFill>
              </a:rPr>
              <a:t>Schedule _CancelOpt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159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57200" y="1414528"/>
            <a:ext cx="8229600" cy="10233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95891" y="1824555"/>
            <a:ext cx="147995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EMA #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직선 화살표 연결선 24"/>
          <p:cNvCxnSpPr/>
          <p:nvPr/>
        </p:nvCxnSpPr>
        <p:spPr bwMode="auto">
          <a:xfrm>
            <a:off x="2195737" y="1844824"/>
            <a:ext cx="470780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664333" y="1824555"/>
            <a:ext cx="15184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EMA #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직선 화살표 연결선 27"/>
          <p:cNvCxnSpPr/>
          <p:nvPr/>
        </p:nvCxnSpPr>
        <p:spPr bwMode="auto">
          <a:xfrm flipH="1">
            <a:off x="2195736" y="2276872"/>
            <a:ext cx="470780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1" name="직사각형 30"/>
          <p:cNvSpPr/>
          <p:nvPr/>
        </p:nvSpPr>
        <p:spPr>
          <a:xfrm>
            <a:off x="827584" y="2571744"/>
            <a:ext cx="6696744" cy="538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CancelOpt</a:t>
            </a:r>
          </a:p>
          <a:p>
            <a:pPr marL="342900" indent="-342900">
              <a:buAutoNum type="arabicParenBoth"/>
            </a:pP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CanceledOpt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613689" y="1984485"/>
            <a:ext cx="3871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CanceledOpt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53964" y="1552436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CancelOpt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7200" y="3144745"/>
            <a:ext cx="8425008" cy="160310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pPr marL="0" lvl="1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CancelOpt </a:t>
            </a:r>
            <a:r>
              <a:rPr lang="en-US" sz="10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JSONObject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“optID”: String, </a:t>
            </a:r>
          </a:p>
          <a:p>
            <a:r>
              <a:rPr lang="en-US" altLang="ko-KR" sz="1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SrcEMA” </a:t>
            </a:r>
            <a:r>
              <a:rPr lang="en-US" altLang="ko-KR" sz="1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: String,</a:t>
            </a:r>
          </a:p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“DestEMA” : String,</a:t>
            </a:r>
          </a:p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“requestID”: </a:t>
            </a:r>
            <a:r>
              <a:rPr lang="en-US" altLang="ko-KR" sz="1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String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“service” : String</a:t>
            </a:r>
          </a:p>
          <a:p>
            <a:r>
              <a:rPr lang="en-US" altLang="ko-KR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“time”: Date</a:t>
            </a:r>
          </a:p>
          <a:p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08304" y="1414528"/>
            <a:ext cx="1412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EMAP CoAP/JSON</a:t>
            </a:r>
            <a:endParaRPr lang="ko-KR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/>
          <a:srcRect t="75861"/>
          <a:stretch/>
        </p:blipFill>
        <p:spPr bwMode="auto">
          <a:xfrm>
            <a:off x="2182762" y="3387615"/>
            <a:ext cx="6262924" cy="926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457200" y="4873896"/>
            <a:ext cx="8425008" cy="160310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pPr marL="0" lvl="1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CanceledOpt </a:t>
            </a:r>
            <a:r>
              <a:rPr lang="en-US" sz="10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“optID”: String,</a:t>
            </a:r>
          </a:p>
          <a:p>
            <a:r>
              <a:rPr lang="en-US" altLang="ko-KR" sz="1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SrcEMA” </a:t>
            </a:r>
            <a:r>
              <a:rPr lang="en-US" altLang="ko-KR" sz="1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: String,</a:t>
            </a:r>
          </a:p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“DestEMA” : String,</a:t>
            </a:r>
            <a:endParaRPr lang="en-US" altLang="ko-KR" sz="10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“requestID”: </a:t>
            </a:r>
            <a:r>
              <a:rPr lang="en-US" altLang="ko-KR" sz="1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String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“responseCode”: Integer,</a:t>
            </a:r>
          </a:p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“responseDescription” : String,</a:t>
            </a:r>
          </a:p>
          <a:p>
            <a:r>
              <a:rPr lang="en-US" altLang="ko-KR" sz="1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“service”: String</a:t>
            </a:r>
          </a:p>
          <a:p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4"/>
          <a:srcRect t="74700"/>
          <a:stretch/>
        </p:blipFill>
        <p:spPr bwMode="auto">
          <a:xfrm>
            <a:off x="2087962" y="5235728"/>
            <a:ext cx="6487886" cy="98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 rotWithShape="1">
          <a:blip r:embed="rId3"/>
          <a:srcRect t="12968" b="81403"/>
          <a:stretch/>
        </p:blipFill>
        <p:spPr bwMode="auto">
          <a:xfrm>
            <a:off x="2401186" y="2652221"/>
            <a:ext cx="6481022" cy="332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8282886F-A212-4E3D-A5EB-634BEF715CC0}"/>
              </a:ext>
            </a:extLst>
          </p:cNvPr>
          <p:cNvSpPr/>
          <p:nvPr/>
        </p:nvSpPr>
        <p:spPr>
          <a:xfrm>
            <a:off x="0" y="0"/>
            <a:ext cx="2343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  <a:p>
            <a:r>
              <a:rPr lang="ko-KR" altLang="en-US" sz="1200" dirty="0">
                <a:solidFill>
                  <a:schemeClr val="accent1"/>
                </a:solidFill>
              </a:rPr>
              <a:t>초록색 </a:t>
            </a:r>
            <a:r>
              <a:rPr lang="en-US" altLang="ko-KR" sz="1200" dirty="0">
                <a:solidFill>
                  <a:schemeClr val="accent1"/>
                </a:solidFill>
              </a:rPr>
              <a:t>: </a:t>
            </a:r>
            <a:r>
              <a:rPr lang="ko-KR" altLang="en-US" sz="1200" dirty="0">
                <a:solidFill>
                  <a:schemeClr val="accent1"/>
                </a:solidFill>
              </a:rPr>
              <a:t>삭제 또는 변경</a:t>
            </a:r>
            <a:endParaRPr lang="en-US" altLang="ko-KR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397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</a:t>
            </a:r>
            <a:r>
              <a:rPr lang="en-US" altLang="ko-KR" sz="2500" b="1" dirty="0" smtClean="0"/>
              <a:t>EMS </a:t>
            </a:r>
            <a:r>
              <a:rPr lang="en-US" altLang="ko-KR" sz="2500" b="1" dirty="0"/>
              <a:t>: Package Explanation</a:t>
            </a:r>
            <a:br>
              <a:rPr lang="en-US" altLang="ko-KR" sz="2500" b="1" dirty="0"/>
            </a:br>
            <a:r>
              <a:rPr lang="en-US" altLang="ko-KR" sz="2500" b="1" dirty="0"/>
              <a:t>OpenADR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2672" t="23988" r="78034" b="25128"/>
          <a:stretch/>
        </p:blipFill>
        <p:spPr>
          <a:xfrm>
            <a:off x="6009407" y="2681875"/>
            <a:ext cx="2656587" cy="37951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380" y="3744336"/>
            <a:ext cx="2276475" cy="1076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30213" y="1590768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OpenADR</a:t>
            </a:r>
            <a:r>
              <a:rPr lang="en-US" altLang="ko-KR" dirty="0" smtClean="0"/>
              <a:t> Model Package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0011" y="159076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Protocol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011" y="2984807"/>
            <a:ext cx="2059484" cy="14523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43710" y="15907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0011" y="2344690"/>
            <a:ext cx="8386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MQTT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012" y="5047346"/>
            <a:ext cx="2059484" cy="12668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20011" y="4678014"/>
            <a:ext cx="8002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COAP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 bwMode="auto">
          <a:xfrm>
            <a:off x="323528" y="2714022"/>
            <a:ext cx="2386608" cy="186710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323528" y="4950460"/>
            <a:ext cx="2386608" cy="157488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186708" y="3503294"/>
            <a:ext cx="2386608" cy="157488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 bwMode="auto">
          <a:xfrm>
            <a:off x="2915816" y="1556792"/>
            <a:ext cx="0" cy="5301208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직선 연결선 20"/>
          <p:cNvCxnSpPr/>
          <p:nvPr/>
        </p:nvCxnSpPr>
        <p:spPr bwMode="auto">
          <a:xfrm>
            <a:off x="5794954" y="1556792"/>
            <a:ext cx="0" cy="5301208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오른쪽 화살표 21"/>
          <p:cNvSpPr/>
          <p:nvPr/>
        </p:nvSpPr>
        <p:spPr bwMode="auto">
          <a:xfrm>
            <a:off x="5669260" y="4221088"/>
            <a:ext cx="342900" cy="599573"/>
          </a:xfrm>
          <a:prstGeom prst="rightArrow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3" name="오른쪽 화살표 22"/>
          <p:cNvSpPr/>
          <p:nvPr/>
        </p:nvSpPr>
        <p:spPr bwMode="auto">
          <a:xfrm>
            <a:off x="2867744" y="4221088"/>
            <a:ext cx="342900" cy="599573"/>
          </a:xfrm>
          <a:prstGeom prst="rightArrow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87547" y="2941667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프로토콜 서비스 참조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139952" y="5368570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서비스에 맞는</a:t>
            </a:r>
            <a:endParaRPr lang="en-US" altLang="ko-KR" dirty="0" smtClean="0"/>
          </a:p>
          <a:p>
            <a:r>
              <a:rPr lang="ko-KR" altLang="en-US" dirty="0" smtClean="0"/>
              <a:t>모델링 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838200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/>
                </a:solidFill>
              </a:rPr>
              <a:t>2. Smart Home Energy Framework : </a:t>
            </a:r>
            <a:r>
              <a:rPr lang="en-US" altLang="ko-KR" sz="2800" b="1" dirty="0">
                <a:solidFill>
                  <a:schemeClr val="tx1"/>
                </a:solidFill>
              </a:rPr>
              <a:t/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2.2 EMAP(CoAP/JSON, MQTT/JSON) : Event-PULL, </a:t>
            </a:r>
            <a:r>
              <a:rPr lang="en-US" altLang="ko-KR" sz="2400" b="1" dirty="0">
                <a:solidFill>
                  <a:srgbClr val="FF0000"/>
                </a:solidFill>
              </a:rPr>
              <a:t>PUSH</a:t>
            </a:r>
            <a:endParaRPr lang="ko-KR" altLang="en-US" sz="2400" i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6612207" y="6477000"/>
            <a:ext cx="1905000" cy="381000"/>
          </a:xfrm>
        </p:spPr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160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88302" y="2587485"/>
          <a:ext cx="8229600" cy="379438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07146">
                  <a:extLst>
                    <a:ext uri="{9D8B030D-6E8A-4147-A177-3AD203B41FA5}">
                      <a16:colId xmlns="" xmlns:a16="http://schemas.microsoft.com/office/drawing/2014/main" val="2637785159"/>
                    </a:ext>
                  </a:extLst>
                </a:gridCol>
                <a:gridCol w="2014552">
                  <a:extLst>
                    <a:ext uri="{9D8B030D-6E8A-4147-A177-3AD203B41FA5}">
                      <a16:colId xmlns="" xmlns:a16="http://schemas.microsoft.com/office/drawing/2014/main" val="2283146120"/>
                    </a:ext>
                  </a:extLst>
                </a:gridCol>
                <a:gridCol w="1989265">
                  <a:extLst>
                    <a:ext uri="{9D8B030D-6E8A-4147-A177-3AD203B41FA5}">
                      <a16:colId xmlns="" xmlns:a16="http://schemas.microsoft.com/office/drawing/2014/main" val="950540152"/>
                    </a:ext>
                  </a:extLst>
                </a:gridCol>
                <a:gridCol w="2618637">
                  <a:extLst>
                    <a:ext uri="{9D8B030D-6E8A-4147-A177-3AD203B41FA5}">
                      <a16:colId xmlns="" xmlns:a16="http://schemas.microsoft.com/office/drawing/2014/main" val="234232744"/>
                    </a:ext>
                  </a:extLst>
                </a:gridCol>
              </a:tblGrid>
              <a:tr h="21079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Key Name</a:t>
                      </a:r>
                      <a:endParaRPr lang="en-US" sz="12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Reference</a:t>
                      </a:r>
                      <a:endParaRPr lang="en-US" sz="12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94308092"/>
                  </a:ext>
                </a:extLst>
              </a:tr>
              <a:tr h="2107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OpenADR 2.0b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SEP 2.0(IEC 61968)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24618"/>
                  </a:ext>
                </a:extLst>
              </a:tr>
              <a:tr h="4215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SrcEMA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ei:vtnID</a:t>
                      </a:r>
                      <a:endParaRPr lang="en-US" sz="11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1" u="none" strike="noStrike" dirty="0">
                        <a:solidFill>
                          <a:schemeClr val="accent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856391388"/>
                  </a:ext>
                </a:extLst>
              </a:tr>
              <a:tr h="4215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DestEMA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ei:venID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1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075675750"/>
                  </a:ext>
                </a:extLst>
              </a:tr>
              <a:tr h="4215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responseCode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ei:eiResponse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ei:responseCode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1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763654000"/>
                  </a:ext>
                </a:extLst>
              </a:tr>
              <a:tr h="4215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responseDescription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ei:responseDescription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02662651"/>
                  </a:ext>
                </a:extLst>
              </a:tr>
              <a:tr h="4215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requestID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Pyld:requestID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207462990"/>
                  </a:ext>
                </a:extLst>
              </a:tr>
              <a:tr h="4215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service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(Tag </a:t>
                      </a:r>
                      <a:r>
                        <a:rPr lang="ko-KR" altLang="en-US" sz="11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이름으로 존재</a:t>
                      </a:r>
                      <a:r>
                        <a:rPr lang="en-US" altLang="ko-KR" sz="11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1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1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7387512"/>
                  </a:ext>
                </a:extLst>
              </a:tr>
              <a:tr h="4215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type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1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1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TariffProfile:serviceCategoryKind:ServiceKind</a:t>
                      </a:r>
                      <a:endParaRPr lang="en-US" sz="11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403286130"/>
                  </a:ext>
                </a:extLst>
              </a:tr>
              <a:tr h="4215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time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1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100" b="0" i="1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RandomizableEvent:creationTime</a:t>
                      </a:r>
                      <a:endParaRPr lang="en-US" sz="11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542526052"/>
                  </a:ext>
                </a:extLst>
              </a:tr>
            </a:tbl>
          </a:graphicData>
        </a:graphic>
      </p:graphicFrame>
      <p:grpSp>
        <p:nvGrpSpPr>
          <p:cNvPr id="9" name="그룹 8"/>
          <p:cNvGrpSpPr/>
          <p:nvPr/>
        </p:nvGrpSpPr>
        <p:grpSpPr>
          <a:xfrm>
            <a:off x="516124" y="1484784"/>
            <a:ext cx="8568952" cy="595257"/>
            <a:chOff x="467544" y="1414528"/>
            <a:chExt cx="8253633" cy="1023300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467544" y="1414528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19498" y="1824555"/>
              <a:ext cx="878854" cy="4497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EMA 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 bwMode="auto">
            <a:xfrm>
              <a:off x="2195736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909344" y="1824555"/>
              <a:ext cx="868045" cy="4497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EMA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3987423" y="1984483"/>
              <a:ext cx="761509" cy="396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(2) Response</a:t>
              </a:r>
              <a:endPara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96947" y="1531141"/>
              <a:ext cx="1007008" cy="396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(1) </a:t>
              </a:r>
              <a:r>
                <a:rPr lang="en-US" altLang="ko-KR" sz="800" dirty="0"/>
                <a:t>DistributeEvent</a:t>
              </a:r>
              <a:endPara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08304" y="1414528"/>
              <a:ext cx="1412873" cy="343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EMAP CoAP/JSON</a:t>
              </a:r>
              <a:endParaRPr lang="ko-KR" alt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0" y="0"/>
            <a:ext cx="2343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2103446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Response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32524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838200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/>
                </a:solidFill>
              </a:rPr>
              <a:t>2. Smart Home Energy Framework : </a:t>
            </a:r>
            <a:r>
              <a:rPr lang="en-US" altLang="ko-KR" sz="2800" b="1" dirty="0">
                <a:solidFill>
                  <a:schemeClr val="tx1"/>
                </a:solidFill>
              </a:rPr>
              <a:t/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2.2 EMAP(CoAP/JSON, MQTT/JSON) : Event-PULL, </a:t>
            </a:r>
            <a:r>
              <a:rPr lang="en-US" altLang="ko-KR" sz="2400" b="1" dirty="0">
                <a:solidFill>
                  <a:srgbClr val="FF0000"/>
                </a:solidFill>
              </a:rPr>
              <a:t>PUSH</a:t>
            </a:r>
            <a:endParaRPr lang="ko-KR" altLang="en-US" sz="2400" i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6612207" y="6477000"/>
            <a:ext cx="1905000" cy="381000"/>
          </a:xfrm>
        </p:spPr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161</a:t>
            </a:fld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57200" y="1122039"/>
            <a:ext cx="8568952" cy="595257"/>
            <a:chOff x="467544" y="1414528"/>
            <a:chExt cx="8253633" cy="1023300"/>
          </a:xfrm>
        </p:grpSpPr>
        <p:sp>
          <p:nvSpPr>
            <p:cNvPr id="11" name="직사각형 10"/>
            <p:cNvSpPr/>
            <p:nvPr/>
          </p:nvSpPr>
          <p:spPr bwMode="auto">
            <a:xfrm>
              <a:off x="467544" y="1414528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19498" y="1824555"/>
              <a:ext cx="878854" cy="4497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EMA 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 bwMode="auto">
            <a:xfrm>
              <a:off x="2195740" y="2351200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909344" y="1824555"/>
              <a:ext cx="868045" cy="4497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EMA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 bwMode="auto">
            <a:xfrm flipH="1">
              <a:off x="2195738" y="1843461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3987423" y="1984483"/>
              <a:ext cx="761509" cy="396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(2) Response</a:t>
              </a:r>
              <a:endPara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96947" y="1531141"/>
              <a:ext cx="1007008" cy="396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(1) </a:t>
              </a:r>
              <a:r>
                <a:rPr lang="en-US" altLang="ko-KR" sz="800" dirty="0"/>
                <a:t>DistributeEvent</a:t>
              </a:r>
              <a:endPara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08304" y="1414528"/>
              <a:ext cx="1412873" cy="343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EMAP CoAP/JSON</a:t>
              </a:r>
              <a:endParaRPr lang="ko-KR" alt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0" y="1666904"/>
            <a:ext cx="12442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ko-KR" sz="1000" dirty="0"/>
              <a:t>DistributeEvent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1D918A8D-80E2-460C-A795-137CC5E3F2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200" y="1956102"/>
          <a:ext cx="6624737" cy="4857274"/>
        </p:xfrm>
        <a:graphic>
          <a:graphicData uri="http://schemas.openxmlformats.org/drawingml/2006/table">
            <a:tbl>
              <a:tblPr/>
              <a:tblGrid>
                <a:gridCol w="833884">
                  <a:extLst>
                    <a:ext uri="{9D8B030D-6E8A-4147-A177-3AD203B41FA5}">
                      <a16:colId xmlns="" xmlns:a16="http://schemas.microsoft.com/office/drawing/2014/main" val="2220297675"/>
                    </a:ext>
                  </a:extLst>
                </a:gridCol>
                <a:gridCol w="1146589">
                  <a:extLst>
                    <a:ext uri="{9D8B030D-6E8A-4147-A177-3AD203B41FA5}">
                      <a16:colId xmlns="" xmlns:a16="http://schemas.microsoft.com/office/drawing/2014/main" val="3565231790"/>
                    </a:ext>
                  </a:extLst>
                </a:gridCol>
                <a:gridCol w="787556">
                  <a:extLst>
                    <a:ext uri="{9D8B030D-6E8A-4147-A177-3AD203B41FA5}">
                      <a16:colId xmlns="" xmlns:a16="http://schemas.microsoft.com/office/drawing/2014/main" val="2234358222"/>
                    </a:ext>
                  </a:extLst>
                </a:gridCol>
                <a:gridCol w="810719">
                  <a:extLst>
                    <a:ext uri="{9D8B030D-6E8A-4147-A177-3AD203B41FA5}">
                      <a16:colId xmlns="" xmlns:a16="http://schemas.microsoft.com/office/drawing/2014/main" val="4190389813"/>
                    </a:ext>
                  </a:extLst>
                </a:gridCol>
                <a:gridCol w="3045989">
                  <a:extLst>
                    <a:ext uri="{9D8B030D-6E8A-4147-A177-3AD203B41FA5}">
                      <a16:colId xmlns="" xmlns:a16="http://schemas.microsoft.com/office/drawing/2014/main" val="236252962"/>
                    </a:ext>
                  </a:extLst>
                </a:gridCol>
              </a:tblGrid>
              <a:tr h="12238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25131988"/>
                  </a:ext>
                </a:extLst>
              </a:tr>
              <a:tr h="122384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SrcEMA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source EMA identifier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60810160"/>
                  </a:ext>
                </a:extLst>
              </a:tr>
              <a:tr h="117063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DestEMA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destination EMA identifier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4083889"/>
                  </a:ext>
                </a:extLst>
              </a:tr>
              <a:tr h="117063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00981148"/>
                  </a:ext>
                </a:extLst>
              </a:tr>
              <a:tr h="1170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responseCode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 code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04990660"/>
                  </a:ext>
                </a:extLst>
              </a:tr>
              <a:tr h="1170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responseDescription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 of response code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32044391"/>
                  </a:ext>
                </a:extLst>
              </a:tr>
              <a:tr h="117063">
                <a:tc rowSpan="29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eventID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identifier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90337420"/>
                  </a:ext>
                </a:extLst>
              </a:tr>
              <a:tr h="1170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eventSiganls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intervals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duration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signal interval duration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07310192"/>
                  </a:ext>
                </a:extLst>
              </a:tr>
              <a:tr h="1170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uid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user id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77148192"/>
                  </a:ext>
                </a:extLst>
              </a:tr>
              <a:tr h="1170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value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23092055"/>
                  </a:ext>
                </a:extLst>
              </a:tr>
              <a:tr h="1170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signalName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signal name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53532082"/>
                  </a:ext>
                </a:extLst>
              </a:tr>
              <a:tr h="1170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signalType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signal type (bi direct, level)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36604289"/>
                  </a:ext>
                </a:extLst>
              </a:tr>
              <a:tr h="1170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signalID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signal ID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3794863"/>
                  </a:ext>
                </a:extLst>
              </a:tr>
              <a:tr h="1170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currentValue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current usage value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60993095"/>
                  </a:ext>
                </a:extLst>
              </a:tr>
              <a:tr h="1170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threshold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available amount of energy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5525445"/>
                  </a:ext>
                </a:extLst>
              </a:tr>
              <a:tr h="1170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capacity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가능량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threshold - power)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61763251"/>
                  </a:ext>
                </a:extLst>
              </a:tr>
              <a:tr h="1170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price of energy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00213396"/>
                  </a:ext>
                </a:extLst>
              </a:tr>
              <a:tr h="1170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unit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21580321"/>
                  </a:ext>
                </a:extLst>
              </a:tr>
              <a:tr h="1170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modificationNumber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modification Number(count)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11735698"/>
                  </a:ext>
                </a:extLst>
              </a:tr>
              <a:tr h="1170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modificationReason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modification reason(event reason)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30320432"/>
                  </a:ext>
                </a:extLst>
              </a:tr>
              <a:tr h="1170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priority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priority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30806370"/>
                  </a:ext>
                </a:extLst>
              </a:tr>
              <a:tr h="1170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marketContext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market address(market reference)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85116464"/>
                  </a:ext>
                </a:extLst>
              </a:tr>
              <a:tr h="1170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createdDateTime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create date &amp; time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59401118"/>
                  </a:ext>
                </a:extLst>
              </a:tr>
              <a:tr h="1170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eventStatus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status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26493862"/>
                  </a:ext>
                </a:extLst>
              </a:tr>
              <a:tr h="1170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testEvent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 event test or not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9993440"/>
                  </a:ext>
                </a:extLst>
              </a:tr>
              <a:tr h="1170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vtnComment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34690135"/>
                  </a:ext>
                </a:extLst>
              </a:tr>
              <a:tr h="1170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dtStart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start time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69799267"/>
                  </a:ext>
                </a:extLst>
              </a:tr>
              <a:tr h="1170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duration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duration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72632021"/>
                  </a:ext>
                </a:extLst>
              </a:tr>
              <a:tr h="1170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properties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81942928"/>
                  </a:ext>
                </a:extLst>
              </a:tr>
              <a:tr h="1170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components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23965808"/>
                  </a:ext>
                </a:extLst>
              </a:tr>
              <a:tr h="1170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specificDestEMA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specific target EMA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35561316"/>
                  </a:ext>
                </a:extLst>
              </a:tr>
              <a:tr h="1170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tolerance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tolerance duration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25655242"/>
                  </a:ext>
                </a:extLst>
              </a:tr>
              <a:tr h="1170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notification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notification duration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07930357"/>
                  </a:ext>
                </a:extLst>
              </a:tr>
              <a:tr h="1170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rampUp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ramp up duration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10825419"/>
                  </a:ext>
                </a:extLst>
              </a:tr>
              <a:tr h="1170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recovery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02689442"/>
                  </a:ext>
                </a:extLst>
              </a:tr>
              <a:tr h="117063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responseRequired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 mandatory or not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25801495"/>
                  </a:ext>
                </a:extLst>
              </a:tr>
              <a:tr h="117063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of service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35752828"/>
                  </a:ext>
                </a:extLst>
              </a:tr>
              <a:tr h="122384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</a:p>
                  </a:txBody>
                  <a:tcPr marL="5903" marR="5903" marT="590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 creation time</a:t>
                      </a:r>
                    </a:p>
                  </a:txBody>
                  <a:tcPr marL="5903" marR="5903" marT="59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92649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99415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838200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/>
                </a:solidFill>
              </a:rPr>
              <a:t>2. Smart Home Energy Framework : </a:t>
            </a:r>
            <a:r>
              <a:rPr lang="en-US" altLang="ko-KR" sz="2800" b="1" dirty="0">
                <a:solidFill>
                  <a:schemeClr val="tx1"/>
                </a:solidFill>
              </a:rPr>
              <a:t/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2.2 EMAP(CoAP/JSON, MQTT/JSON) : Event-PULL, </a:t>
            </a:r>
            <a:r>
              <a:rPr lang="en-US" altLang="ko-KR" sz="2400" b="1" dirty="0">
                <a:solidFill>
                  <a:srgbClr val="FF0000"/>
                </a:solidFill>
              </a:rPr>
              <a:t>PUSH</a:t>
            </a:r>
            <a:endParaRPr lang="ko-KR" altLang="en-US" sz="2400" i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6612207" y="6477000"/>
            <a:ext cx="1905000" cy="381000"/>
          </a:xfrm>
        </p:spPr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162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16124" y="1484784"/>
            <a:ext cx="8568952" cy="595257"/>
            <a:chOff x="467544" y="1414528"/>
            <a:chExt cx="8253633" cy="1023300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467544" y="1414528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19498" y="1824555"/>
              <a:ext cx="878854" cy="4497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EMA 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직선 화살표 연결선 11"/>
            <p:cNvCxnSpPr/>
            <p:nvPr/>
          </p:nvCxnSpPr>
          <p:spPr bwMode="auto">
            <a:xfrm>
              <a:off x="2195736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909344" y="1824555"/>
              <a:ext cx="868045" cy="4497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EMA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3987423" y="1984483"/>
              <a:ext cx="761509" cy="396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(2) Response</a:t>
              </a:r>
              <a:endPara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996947" y="1531141"/>
              <a:ext cx="1007008" cy="396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(1) </a:t>
              </a:r>
              <a:r>
                <a:rPr lang="en-US" altLang="ko-KR" sz="800" dirty="0"/>
                <a:t>DistributeEvent</a:t>
              </a:r>
              <a:endPara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08304" y="1414528"/>
              <a:ext cx="1412873" cy="343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EMAP CoAP/JSON</a:t>
              </a:r>
              <a:endParaRPr lang="ko-KR" alt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0" y="2103446"/>
            <a:ext cx="8915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Response</a:t>
            </a:r>
            <a:endParaRPr lang="ko-KR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="" xmlns:a16="http://schemas.microsoft.com/office/drawing/2014/main" id="{B940E679-7D60-4985-B0FE-2748E1354C4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16124" y="2421825"/>
          <a:ext cx="3606800" cy="1704975"/>
        </p:xfrm>
        <a:graphic>
          <a:graphicData uri="http://schemas.openxmlformats.org/drawingml/2006/table">
            <a:tbl>
              <a:tblPr/>
              <a:tblGrid>
                <a:gridCol w="1484593">
                  <a:extLst>
                    <a:ext uri="{9D8B030D-6E8A-4147-A177-3AD203B41FA5}">
                      <a16:colId xmlns="" xmlns:a16="http://schemas.microsoft.com/office/drawing/2014/main" val="1197573198"/>
                    </a:ext>
                  </a:extLst>
                </a:gridCol>
                <a:gridCol w="2122207">
                  <a:extLst>
                    <a:ext uri="{9D8B030D-6E8A-4147-A177-3AD203B41FA5}">
                      <a16:colId xmlns="" xmlns:a16="http://schemas.microsoft.com/office/drawing/2014/main" val="136197558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8857402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SrcEMA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source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326610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destination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146253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42374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responseCode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5001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 of 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04602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of service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0618501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 creation 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00788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35118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-828600" y="505317"/>
            <a:ext cx="10972848" cy="524369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/>
                </a:solidFill>
              </a:rPr>
              <a:t>2. Smart Home Energy Framework : </a:t>
            </a:r>
            <a:r>
              <a:rPr lang="en-US" altLang="ko-KR" sz="2800" b="1" dirty="0">
                <a:solidFill>
                  <a:schemeClr val="tx1"/>
                </a:solidFill>
              </a:rPr>
              <a:t/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2.2 </a:t>
            </a:r>
            <a:r>
              <a:rPr lang="en-US" altLang="ko-KR" sz="2400" b="1" dirty="0">
                <a:solidFill>
                  <a:srgbClr val="FF0000"/>
                </a:solidFill>
              </a:rPr>
              <a:t>EMAP(CoAP/JSON</a:t>
            </a:r>
            <a:r>
              <a:rPr lang="en-US" altLang="ko-KR" sz="2400" b="1" dirty="0">
                <a:solidFill>
                  <a:schemeClr val="tx1"/>
                </a:solidFill>
              </a:rPr>
              <a:t>, MQTT/JSON) : Event-PULL, </a:t>
            </a:r>
            <a:r>
              <a:rPr lang="en-US" altLang="ko-KR" sz="2400" b="1" dirty="0">
                <a:solidFill>
                  <a:srgbClr val="FF0000"/>
                </a:solidFill>
              </a:rPr>
              <a:t>PUSH</a:t>
            </a:r>
            <a:endParaRPr lang="ko-KR" altLang="en-US" sz="2400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163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67544" y="1414528"/>
            <a:ext cx="8229600" cy="10233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76655" y="1824555"/>
            <a:ext cx="13645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EMA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4335" y="1824555"/>
            <a:ext cx="1358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EMA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27584" y="2483604"/>
            <a:ext cx="669674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DistributeEvent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08304" y="1340768"/>
            <a:ext cx="1412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EMAP CoAP/JSON</a:t>
            </a:r>
            <a:endParaRPr lang="ko-KR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직선 화살표 연결선 35"/>
          <p:cNvCxnSpPr/>
          <p:nvPr/>
        </p:nvCxnSpPr>
        <p:spPr bwMode="auto">
          <a:xfrm flipH="1">
            <a:off x="2182376" y="1777172"/>
            <a:ext cx="470780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3797135" y="1484784"/>
            <a:ext cx="14782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DistributeEvent</a:t>
            </a: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직선 화살표 연결선 39"/>
          <p:cNvCxnSpPr/>
          <p:nvPr/>
        </p:nvCxnSpPr>
        <p:spPr bwMode="auto">
          <a:xfrm flipH="1">
            <a:off x="2182376" y="2198372"/>
            <a:ext cx="470780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4007129" y="1912476"/>
            <a:ext cx="10583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Response</a:t>
            </a: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851" y="5085184"/>
            <a:ext cx="2752069" cy="144338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96A7C598-970E-4E3C-934F-806B5B92DA35}"/>
              </a:ext>
            </a:extLst>
          </p:cNvPr>
          <p:cNvSpPr/>
          <p:nvPr/>
        </p:nvSpPr>
        <p:spPr>
          <a:xfrm>
            <a:off x="0" y="0"/>
            <a:ext cx="2343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  <a:p>
            <a:r>
              <a:rPr lang="ko-KR" altLang="en-US" sz="1200" dirty="0">
                <a:solidFill>
                  <a:schemeClr val="accent1"/>
                </a:solidFill>
              </a:rPr>
              <a:t>초록색 </a:t>
            </a:r>
            <a:r>
              <a:rPr lang="en-US" altLang="ko-KR" sz="1200" dirty="0">
                <a:solidFill>
                  <a:schemeClr val="accent1"/>
                </a:solidFill>
              </a:rPr>
              <a:t>: </a:t>
            </a:r>
            <a:r>
              <a:rPr lang="ko-KR" altLang="en-US" sz="1200" dirty="0">
                <a:solidFill>
                  <a:schemeClr val="accent1"/>
                </a:solidFill>
              </a:rPr>
              <a:t>삭제 또는 변경</a:t>
            </a:r>
            <a:endParaRPr lang="en-US" altLang="ko-KR" sz="1200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499" y="2835634"/>
            <a:ext cx="8933562" cy="381909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105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DistributeEvent Object</a:t>
            </a:r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“SrcEMA” : String,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“DestEMA” : String,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“requestID” : String,</a:t>
            </a:r>
          </a:p>
          <a:p>
            <a:r>
              <a:rPr lang="en-US" altLang="ko-KR" sz="105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“response” : Array,</a:t>
            </a:r>
          </a:p>
          <a:p>
            <a:r>
              <a:rPr lang="en-US" altLang="ko-KR" sz="105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“event” : Array,</a:t>
            </a:r>
          </a:p>
          <a:p>
            <a:r>
              <a:rPr lang="en-US" altLang="ko-KR" sz="105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“responseRequired” : String,</a:t>
            </a:r>
          </a:p>
          <a:p>
            <a:r>
              <a:rPr lang="en-US" altLang="ko-KR" sz="105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“service” : String,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“time” : Date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  <a:p>
            <a:endParaRPr lang="en-US" altLang="ko-KR" sz="8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8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8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269707" y="2985333"/>
            <a:ext cx="2534541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event</a:t>
            </a:r>
            <a:r>
              <a:rPr lang="en-US" altLang="ko-KR" sz="1000" dirty="0"/>
              <a:t> </a:t>
            </a:r>
            <a:r>
              <a:rPr lang="en-US" altLang="ko-KR" sz="1000" b="1" dirty="0"/>
              <a:t>Array</a:t>
            </a:r>
            <a:r>
              <a:rPr lang="en-US" altLang="ko-KR" sz="1000" dirty="0"/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“eventID” : String,</a:t>
            </a:r>
          </a:p>
          <a:p>
            <a:r>
              <a:rPr lang="en-US" altLang="ko-KR" sz="10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“eventSignals” : Array,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“modificationNumber” : Integer,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“modificationReason”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“priority” : Integer,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“marketContext”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“createdDataTime” : Date,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“eventStatus”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“testEvent” : Boolean,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“vtnComment”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“dtstart” : Date,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“duration”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“properties”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“components” : String,</a:t>
            </a:r>
          </a:p>
          <a:p>
            <a:r>
              <a:rPr lang="en-US" altLang="ko-KR" sz="10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</a:t>
            </a:r>
            <a:r>
              <a:rPr lang="en-US" altLang="ko-KR" sz="1000" dirty="0">
                <a:solidFill>
                  <a:schemeClr val="accent2"/>
                </a:solidFill>
              </a:rPr>
              <a:t>specificDestEMA</a:t>
            </a:r>
            <a:r>
              <a:rPr lang="en-US" altLang="ko-KR" sz="10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“tolerance”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“notification”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“rampUp”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“recovery” : String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6876257" y="5519554"/>
            <a:ext cx="2016224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intervals</a:t>
            </a:r>
            <a:r>
              <a:rPr lang="en-US" altLang="ko-KR" sz="1000" dirty="0"/>
              <a:t> </a:t>
            </a:r>
            <a:r>
              <a:rPr lang="en-US" altLang="ko-KR" sz="1000" b="1" dirty="0"/>
              <a:t>Array</a:t>
            </a:r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“duration”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“uid” : Integer,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“value” : Double</a:t>
            </a:r>
            <a:endParaRPr lang="en-US" altLang="ko-KR" sz="1000" dirty="0"/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2051720" y="3595890"/>
            <a:ext cx="2121171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response</a:t>
            </a:r>
            <a:r>
              <a:rPr lang="en-US" altLang="ko-KR" sz="1000" dirty="0"/>
              <a:t> </a:t>
            </a:r>
            <a:r>
              <a:rPr lang="en-US" altLang="ko-KR" sz="1000" b="1" dirty="0"/>
              <a:t>Array</a:t>
            </a:r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“requestID”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“responseCode” : Integer,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“responseDescription” : String</a:t>
            </a:r>
            <a:endParaRPr lang="en-US" altLang="ko-KR" sz="1000" dirty="0"/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6876256" y="3000671"/>
            <a:ext cx="2016224" cy="237254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1000" b="1" dirty="0"/>
              <a:t>eventSignals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eventSignal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” : String,</a:t>
            </a:r>
          </a:p>
          <a:p>
            <a:r>
              <a:rPr lang="en-US" sz="10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</a:t>
            </a:r>
            <a:r>
              <a:rPr lang="en-US" altLang="ko-KR" sz="1000" b="1" dirty="0"/>
              <a:t>intervals” : Array,</a:t>
            </a:r>
          </a:p>
          <a:p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</a:t>
            </a:r>
            <a:r>
              <a:rPr lang="en-US" sz="1000" dirty="0" err="1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signalName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” : String,</a:t>
            </a:r>
          </a:p>
          <a:p>
            <a:r>
              <a:rPr lang="en-US" sz="1000" dirty="0">
                <a:solidFill>
                  <a:srgbClr val="FF0000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   “signalType” : String, (Price Event, Control Event, Reserve</a:t>
            </a:r>
          </a:p>
          <a:p>
            <a:r>
              <a:rPr lang="en-US" sz="1000" dirty="0">
                <a:solidFill>
                  <a:srgbClr val="FF0000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   Mode, RealtimeDR</a:t>
            </a:r>
            <a:r>
              <a:rPr lang="ko-KR" altLang="en-US" sz="1000" dirty="0">
                <a:solidFill>
                  <a:srgbClr val="FF0000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인지 구분</a:t>
            </a:r>
            <a:r>
              <a:rPr lang="en-US" altLang="ko-KR" sz="1000" dirty="0">
                <a:solidFill>
                  <a:srgbClr val="FF0000"/>
                </a:solidFill>
                <a:ea typeface="굴림" panose="020B0600000101010101" pitchFamily="50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</a:t>
            </a:r>
            <a:r>
              <a:rPr lang="en-US" sz="1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</a:t>
            </a:r>
            <a:r>
              <a:rPr lang="en-US" sz="10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signalID</a:t>
            </a:r>
            <a:r>
              <a:rPr lang="en-US" sz="1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” : String,</a:t>
            </a:r>
          </a:p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</a:t>
            </a:r>
            <a:r>
              <a:rPr lang="en-US" sz="1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“currentValue”  : Double,</a:t>
            </a:r>
          </a:p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“threshold” : Double,</a:t>
            </a:r>
          </a:p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“capacity” :  Double,</a:t>
            </a:r>
          </a:p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“price” : Integer,</a:t>
            </a:r>
          </a:p>
          <a:p>
            <a:r>
              <a:rPr lang="en-US" sz="10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“unit” : String,</a:t>
            </a:r>
          </a:p>
          <a:p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095718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/>
                </a:solidFill>
              </a:rPr>
              <a:t>2. Smart Home Energy Framework : </a:t>
            </a:r>
            <a:r>
              <a:rPr lang="en-US" altLang="ko-KR" sz="2800" b="1" dirty="0">
                <a:solidFill>
                  <a:schemeClr val="tx1"/>
                </a:solidFill>
              </a:rPr>
              <a:t/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2.2 </a:t>
            </a:r>
            <a:r>
              <a:rPr lang="en-US" altLang="ko-KR" sz="2400" b="1" dirty="0">
                <a:solidFill>
                  <a:srgbClr val="FF0000"/>
                </a:solidFill>
              </a:rPr>
              <a:t>EMAP(CoAP/JSON</a:t>
            </a:r>
            <a:r>
              <a:rPr lang="en-US" altLang="ko-KR" sz="2400" b="1" dirty="0">
                <a:solidFill>
                  <a:schemeClr val="tx1"/>
                </a:solidFill>
              </a:rPr>
              <a:t>, MQTT/JSON) : Event-PULL, </a:t>
            </a:r>
            <a:r>
              <a:rPr lang="en-US" altLang="ko-KR" sz="2400" b="1" dirty="0">
                <a:solidFill>
                  <a:srgbClr val="FF0000"/>
                </a:solidFill>
              </a:rPr>
              <a:t>PUSH</a:t>
            </a:r>
            <a:endParaRPr lang="ko-KR" altLang="en-US" sz="2400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164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467544" y="1414528"/>
            <a:ext cx="8229600" cy="10233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76655" y="1824555"/>
            <a:ext cx="13645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EMA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4335" y="1824555"/>
            <a:ext cx="1358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EMA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57224" y="2571744"/>
            <a:ext cx="66967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Response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08304" y="1414528"/>
            <a:ext cx="1412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EMAP CoAP/JSON</a:t>
            </a:r>
            <a:endParaRPr lang="ko-KR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706" y="2845561"/>
            <a:ext cx="8033489" cy="20647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Response Object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SrcEMA” </a:t>
            </a:r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: String,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“DestEMA” : String,</a:t>
            </a:r>
          </a:p>
          <a:p>
            <a:r>
              <a:rPr lang="en-US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</a:t>
            </a:r>
            <a:r>
              <a:rPr lang="en-US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requestID": </a:t>
            </a:r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String</a:t>
            </a:r>
            <a:r>
              <a:rPr lang="en-US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</a:t>
            </a:r>
          </a:p>
          <a:p>
            <a:r>
              <a:rPr lang="en-US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“responseCode” : Integer,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“responseDescription”: String,</a:t>
            </a:r>
          </a:p>
          <a:p>
            <a:r>
              <a:rPr lang="en-US" altLang="ko-KR" sz="12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“service” : String,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“type": String,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“time” : Date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171538" y="5039814"/>
            <a:ext cx="5918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type :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Registration</a:t>
            </a:r>
            <a:r>
              <a:rPr lang="en-US" altLang="ko-KR" b="1" dirty="0">
                <a:solidFill>
                  <a:srgbClr val="FF0000"/>
                </a:solidFill>
              </a:rPr>
              <a:t> ,</a:t>
            </a:r>
            <a:r>
              <a:rPr lang="en-US" altLang="ko-KR" dirty="0">
                <a:solidFill>
                  <a:srgbClr val="FF0000"/>
                </a:solidFill>
              </a:rPr>
              <a:t>Periodic , 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report, Event, Price</a:t>
            </a:r>
            <a:r>
              <a:rPr lang="ko-KR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인지 구분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/>
          <p:cNvCxnSpPr/>
          <p:nvPr/>
        </p:nvCxnSpPr>
        <p:spPr bwMode="auto">
          <a:xfrm flipH="1">
            <a:off x="2182376" y="1777172"/>
            <a:ext cx="470780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797135" y="1484784"/>
            <a:ext cx="147829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DistributeEvent</a:t>
            </a: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직선 화살표 연결선 25"/>
          <p:cNvCxnSpPr/>
          <p:nvPr/>
        </p:nvCxnSpPr>
        <p:spPr bwMode="auto">
          <a:xfrm flipH="1">
            <a:off x="2182376" y="2198372"/>
            <a:ext cx="470780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4007129" y="1912476"/>
            <a:ext cx="10583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Response</a:t>
            </a: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161" y="2960881"/>
            <a:ext cx="3190875" cy="180098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CD681B4-F80E-4A73-B32A-DBE3D7547FF2}"/>
              </a:ext>
            </a:extLst>
          </p:cNvPr>
          <p:cNvSpPr/>
          <p:nvPr/>
        </p:nvSpPr>
        <p:spPr>
          <a:xfrm>
            <a:off x="0" y="0"/>
            <a:ext cx="2343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  <a:p>
            <a:r>
              <a:rPr lang="ko-KR" altLang="en-US" sz="1200" dirty="0">
                <a:solidFill>
                  <a:schemeClr val="accent1"/>
                </a:solidFill>
              </a:rPr>
              <a:t>초록색 </a:t>
            </a:r>
            <a:r>
              <a:rPr lang="en-US" altLang="ko-KR" sz="1200" dirty="0">
                <a:solidFill>
                  <a:schemeClr val="accent1"/>
                </a:solidFill>
              </a:rPr>
              <a:t>: </a:t>
            </a:r>
            <a:r>
              <a:rPr lang="ko-KR" altLang="en-US" sz="1200" dirty="0">
                <a:solidFill>
                  <a:schemeClr val="accent1"/>
                </a:solidFill>
              </a:rPr>
              <a:t>삭제 또는 변경</a:t>
            </a:r>
            <a:endParaRPr lang="en-US" altLang="ko-KR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91818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838200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/>
                </a:solidFill>
              </a:rPr>
              <a:t>2. Smart Home Energy Framework : </a:t>
            </a:r>
            <a:r>
              <a:rPr lang="en-US" altLang="ko-KR" sz="2800" b="1" dirty="0">
                <a:solidFill>
                  <a:schemeClr val="tx1"/>
                </a:solidFill>
              </a:rPr>
              <a:t/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2.2 EMAP(CoAP/JSON, MQTT/JSON) : Event-PULL, </a:t>
            </a:r>
            <a:r>
              <a:rPr lang="en-US" altLang="ko-KR" sz="2400" b="1" dirty="0">
                <a:solidFill>
                  <a:srgbClr val="FF0000"/>
                </a:solidFill>
              </a:rPr>
              <a:t>PUSH</a:t>
            </a:r>
            <a:endParaRPr lang="ko-KR" altLang="en-US" sz="2400" i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6612207" y="6477000"/>
            <a:ext cx="1905000" cy="381000"/>
          </a:xfrm>
        </p:spPr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165</a:t>
            </a:fld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614361" y="2501416"/>
          <a:ext cx="8161769" cy="403454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54167">
                  <a:extLst>
                    <a:ext uri="{9D8B030D-6E8A-4147-A177-3AD203B41FA5}">
                      <a16:colId xmlns="" xmlns:a16="http://schemas.microsoft.com/office/drawing/2014/main" val="990495702"/>
                    </a:ext>
                  </a:extLst>
                </a:gridCol>
                <a:gridCol w="1923478">
                  <a:extLst>
                    <a:ext uri="{9D8B030D-6E8A-4147-A177-3AD203B41FA5}">
                      <a16:colId xmlns="" xmlns:a16="http://schemas.microsoft.com/office/drawing/2014/main" val="1735955009"/>
                    </a:ext>
                  </a:extLst>
                </a:gridCol>
                <a:gridCol w="1965112">
                  <a:extLst>
                    <a:ext uri="{9D8B030D-6E8A-4147-A177-3AD203B41FA5}">
                      <a16:colId xmlns="" xmlns:a16="http://schemas.microsoft.com/office/drawing/2014/main" val="3446460507"/>
                    </a:ext>
                  </a:extLst>
                </a:gridCol>
                <a:gridCol w="2519012">
                  <a:extLst>
                    <a:ext uri="{9D8B030D-6E8A-4147-A177-3AD203B41FA5}">
                      <a16:colId xmlns="" xmlns:a16="http://schemas.microsoft.com/office/drawing/2014/main" val="2585955836"/>
                    </a:ext>
                  </a:extLst>
                </a:gridCol>
              </a:tblGrid>
              <a:tr h="16107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Key Name</a:t>
                      </a:r>
                      <a:endParaRPr lang="en-US" sz="12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Reference</a:t>
                      </a:r>
                      <a:endParaRPr lang="en-US" sz="12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3706440"/>
                  </a:ext>
                </a:extLst>
              </a:tr>
              <a:tr h="1834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OpenADR 2.0b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SEP 2.0(IEC 61968)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72250865"/>
                  </a:ext>
                </a:extLst>
              </a:tr>
              <a:tr h="3668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err="1">
                          <a:effectLst/>
                        </a:rPr>
                        <a:t>SrcMEA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ei:venID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1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466775198"/>
                  </a:ext>
                </a:extLst>
              </a:tr>
              <a:tr h="3668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DestEMA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ei:vtnID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1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746012492"/>
                  </a:ext>
                </a:extLst>
              </a:tr>
              <a:tr h="3668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responseCode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ei:eiResponse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Ei:responseCode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1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849529569"/>
                  </a:ext>
                </a:extLst>
              </a:tr>
              <a:tr h="3668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responseDescription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ei:responseDescription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557987695"/>
                  </a:ext>
                </a:extLst>
              </a:tr>
              <a:tr h="3668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optType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err="1">
                          <a:effectLst/>
                        </a:rPr>
                        <a:t>ei:eventResponse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ei:optType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809616711"/>
                  </a:ext>
                </a:extLst>
              </a:tr>
              <a:tr h="3668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eventID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 err="1">
                          <a:effectLst/>
                        </a:rPr>
                        <a:t>ei:eventID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087390795"/>
                  </a:ext>
                </a:extLst>
              </a:tr>
              <a:tr h="3668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modificationNumber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effectLst/>
                        </a:rPr>
                        <a:t>ei:modificationNumber</a:t>
                      </a:r>
                      <a:endParaRPr lang="en-US" sz="10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569908376"/>
                  </a:ext>
                </a:extLst>
              </a:tr>
              <a:tr h="3668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requestID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</a:rPr>
                        <a:t>pyld:requestID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353835954"/>
                  </a:ext>
                </a:extLst>
              </a:tr>
              <a:tr h="3668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service</a:t>
                      </a:r>
                      <a:endParaRPr lang="en-US" sz="1000" b="1" i="0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(Tag </a:t>
                      </a:r>
                      <a:r>
                        <a:rPr lang="ko-KR" altLang="en-US" sz="10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이름으로 존재</a:t>
                      </a:r>
                      <a:r>
                        <a:rPr lang="en-US" altLang="ko-KR" sz="10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1" u="none" strike="noStrike" dirty="0"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1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82525525"/>
                  </a:ext>
                </a:extLst>
              </a:tr>
              <a:tr h="3668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time</a:t>
                      </a:r>
                      <a:endParaRPr 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0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RandomizableEvent:creation Time</a:t>
                      </a:r>
                      <a:endParaRPr lang="en-US" sz="10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96893697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2193639"/>
            <a:ext cx="1492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(3) CreatedEvent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0" y="0"/>
            <a:ext cx="2343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457200" y="1429556"/>
            <a:ext cx="8568952" cy="595257"/>
            <a:chOff x="467544" y="1414528"/>
            <a:chExt cx="8253633" cy="1023300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467544" y="1414528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19498" y="1824555"/>
              <a:ext cx="878854" cy="4497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EMA 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 bwMode="auto">
            <a:xfrm>
              <a:off x="2195736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909344" y="1824555"/>
              <a:ext cx="868045" cy="4497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EMA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987423" y="1984483"/>
              <a:ext cx="761509" cy="396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(4) Response</a:t>
              </a:r>
              <a:endPara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96947" y="1531141"/>
              <a:ext cx="908191" cy="396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(3) </a:t>
              </a:r>
              <a:r>
                <a:rPr lang="en-US" altLang="ko-KR" sz="800" dirty="0"/>
                <a:t>CreatedEvent</a:t>
              </a:r>
              <a:endPara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08304" y="1414528"/>
              <a:ext cx="1412873" cy="343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EMAP CoAP/JSON</a:t>
              </a:r>
              <a:endParaRPr lang="ko-KR" alt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6266300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838200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/>
                </a:solidFill>
              </a:rPr>
              <a:t>2. Smart Home Energy Framework : </a:t>
            </a:r>
            <a:r>
              <a:rPr lang="en-US" altLang="ko-KR" sz="2800" b="1" dirty="0">
                <a:solidFill>
                  <a:schemeClr val="tx1"/>
                </a:solidFill>
              </a:rPr>
              <a:t/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2.2 EMAP(CoAP/JSON, MQTT/JSON) : Event-PULL, </a:t>
            </a:r>
            <a:r>
              <a:rPr lang="en-US" altLang="ko-KR" sz="2400" b="1" dirty="0">
                <a:solidFill>
                  <a:srgbClr val="FF0000"/>
                </a:solidFill>
              </a:rPr>
              <a:t>PUSH</a:t>
            </a:r>
            <a:endParaRPr lang="ko-KR" altLang="en-US" sz="2400" i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6612207" y="6477000"/>
            <a:ext cx="1905000" cy="381000"/>
          </a:xfrm>
        </p:spPr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166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476672" y="2564904"/>
          <a:ext cx="8229600" cy="379438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07146">
                  <a:extLst>
                    <a:ext uri="{9D8B030D-6E8A-4147-A177-3AD203B41FA5}">
                      <a16:colId xmlns="" xmlns:a16="http://schemas.microsoft.com/office/drawing/2014/main" val="1932224742"/>
                    </a:ext>
                  </a:extLst>
                </a:gridCol>
                <a:gridCol w="2014552">
                  <a:extLst>
                    <a:ext uri="{9D8B030D-6E8A-4147-A177-3AD203B41FA5}">
                      <a16:colId xmlns="" xmlns:a16="http://schemas.microsoft.com/office/drawing/2014/main" val="2218542714"/>
                    </a:ext>
                  </a:extLst>
                </a:gridCol>
                <a:gridCol w="1989265">
                  <a:extLst>
                    <a:ext uri="{9D8B030D-6E8A-4147-A177-3AD203B41FA5}">
                      <a16:colId xmlns="" xmlns:a16="http://schemas.microsoft.com/office/drawing/2014/main" val="3140809946"/>
                    </a:ext>
                  </a:extLst>
                </a:gridCol>
                <a:gridCol w="2618637">
                  <a:extLst>
                    <a:ext uri="{9D8B030D-6E8A-4147-A177-3AD203B41FA5}">
                      <a16:colId xmlns="" xmlns:a16="http://schemas.microsoft.com/office/drawing/2014/main" val="3220278600"/>
                    </a:ext>
                  </a:extLst>
                </a:gridCol>
              </a:tblGrid>
              <a:tr h="21079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Key Name</a:t>
                      </a:r>
                      <a:endParaRPr lang="en-US" sz="12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Reference</a:t>
                      </a:r>
                      <a:endParaRPr lang="en-US" sz="12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63902095"/>
                  </a:ext>
                </a:extLst>
              </a:tr>
              <a:tr h="2107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OpenADR 2.0b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SEP 2.0(IEC 61968)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51286002"/>
                  </a:ext>
                </a:extLst>
              </a:tr>
              <a:tr h="4215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SrcEMA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ei:vtnID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1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455051092"/>
                  </a:ext>
                </a:extLst>
              </a:tr>
              <a:tr h="4215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DestEMA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ei:venID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1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123099833"/>
                  </a:ext>
                </a:extLst>
              </a:tr>
              <a:tr h="4215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responseCode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ei:eiResponse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ei:responseCode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1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761109653"/>
                  </a:ext>
                </a:extLst>
              </a:tr>
              <a:tr h="4215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responseDescription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ei:responseDescription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485920688"/>
                  </a:ext>
                </a:extLst>
              </a:tr>
              <a:tr h="4215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requestID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effectLst/>
                        </a:rPr>
                        <a:t>Pyld:requestID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4133536643"/>
                  </a:ext>
                </a:extLst>
              </a:tr>
              <a:tr h="4215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service</a:t>
                      </a:r>
                      <a:endParaRPr lang="en-US" sz="1100" b="1" i="0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(Tag </a:t>
                      </a:r>
                      <a:r>
                        <a:rPr lang="ko-KR" altLang="en-US" sz="11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이름으로 존재</a:t>
                      </a:r>
                      <a:r>
                        <a:rPr lang="en-US" altLang="ko-KR" sz="11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100" b="0" i="1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1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708913694"/>
                  </a:ext>
                </a:extLst>
              </a:tr>
              <a:tr h="4215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type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1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1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TariffProfile:serviceCategoryKind:ServiceKind</a:t>
                      </a:r>
                      <a:endParaRPr lang="en-US" sz="11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897396618"/>
                  </a:ext>
                </a:extLst>
              </a:tr>
              <a:tr h="4215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time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1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1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RandomizableEvent:creationTime</a:t>
                      </a:r>
                      <a:endParaRPr lang="en-US" sz="11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412219461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4788" y="2163076"/>
            <a:ext cx="1156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(4)Response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2343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457200" y="1429556"/>
            <a:ext cx="8568952" cy="595257"/>
            <a:chOff x="467544" y="1414528"/>
            <a:chExt cx="8253633" cy="1023300"/>
          </a:xfrm>
        </p:grpSpPr>
        <p:sp>
          <p:nvSpPr>
            <p:cNvPr id="20" name="직사각형 19"/>
            <p:cNvSpPr/>
            <p:nvPr/>
          </p:nvSpPr>
          <p:spPr bwMode="auto">
            <a:xfrm>
              <a:off x="467544" y="1414528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319498" y="1824555"/>
              <a:ext cx="878854" cy="4497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EMA 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직선 화살표 연결선 21"/>
            <p:cNvCxnSpPr/>
            <p:nvPr/>
          </p:nvCxnSpPr>
          <p:spPr bwMode="auto">
            <a:xfrm>
              <a:off x="2195736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909344" y="1824555"/>
              <a:ext cx="868045" cy="4497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EMA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직선 화살표 연결선 23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25" name="TextBox 24"/>
            <p:cNvSpPr txBox="1"/>
            <p:nvPr/>
          </p:nvSpPr>
          <p:spPr>
            <a:xfrm>
              <a:off x="3987423" y="1984483"/>
              <a:ext cx="761509" cy="396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(4) Response</a:t>
              </a:r>
              <a:endPara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996947" y="1531141"/>
              <a:ext cx="908191" cy="396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(3) </a:t>
              </a:r>
              <a:r>
                <a:rPr lang="en-US" altLang="ko-KR" sz="800" dirty="0"/>
                <a:t>CreatedEvent</a:t>
              </a:r>
              <a:endPara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308304" y="1414528"/>
              <a:ext cx="1412873" cy="343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EMAP CoAP/JSON</a:t>
              </a:r>
              <a:endParaRPr lang="ko-KR" alt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350114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838200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/>
                </a:solidFill>
              </a:rPr>
              <a:t>2. Smart Home Energy Framework : </a:t>
            </a:r>
            <a:r>
              <a:rPr lang="en-US" altLang="ko-KR" sz="2800" b="1" dirty="0">
                <a:solidFill>
                  <a:schemeClr val="tx1"/>
                </a:solidFill>
              </a:rPr>
              <a:t/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2.2 EMAP(CoAP/JSON, MQTT/JSON) : Event-PULL, </a:t>
            </a:r>
            <a:r>
              <a:rPr lang="en-US" altLang="ko-KR" sz="2400" b="1" dirty="0">
                <a:solidFill>
                  <a:srgbClr val="FF0000"/>
                </a:solidFill>
              </a:rPr>
              <a:t>PUSH</a:t>
            </a:r>
            <a:endParaRPr lang="ko-KR" altLang="en-US" sz="2400" i="1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>
          <a:xfrm>
            <a:off x="6612207" y="6477000"/>
            <a:ext cx="1905000" cy="381000"/>
          </a:xfrm>
        </p:spPr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167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2193639"/>
            <a:ext cx="1492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(3) CreatedEvent</a:t>
            </a:r>
            <a:endParaRPr lang="ko-KR" altLang="en-US" sz="14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457200" y="1429556"/>
            <a:ext cx="8568952" cy="595257"/>
            <a:chOff x="467544" y="1414528"/>
            <a:chExt cx="8253633" cy="1023300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467544" y="1414528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19498" y="1824555"/>
              <a:ext cx="878854" cy="4497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EMA 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직선 화살표 연결선 13"/>
            <p:cNvCxnSpPr/>
            <p:nvPr/>
          </p:nvCxnSpPr>
          <p:spPr bwMode="auto">
            <a:xfrm>
              <a:off x="2195736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909344" y="1824555"/>
              <a:ext cx="868045" cy="4497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EMA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987423" y="1984483"/>
              <a:ext cx="761509" cy="396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(4) Response</a:t>
              </a:r>
              <a:endPara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96947" y="1531141"/>
              <a:ext cx="908191" cy="396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(3) </a:t>
              </a:r>
              <a:r>
                <a:rPr lang="en-US" altLang="ko-KR" sz="800" dirty="0"/>
                <a:t>CreatedEvent</a:t>
              </a:r>
              <a:endParaRPr lang="ko-KR" altLang="en-US" sz="9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08304" y="1414528"/>
              <a:ext cx="1412873" cy="343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EMAP CoAP/JSON</a:t>
              </a:r>
              <a:endParaRPr lang="ko-KR" altLang="en-US" sz="7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07CF461E-6B29-4918-8C35-DCBD847C06A4}"/>
              </a:ext>
            </a:extLst>
          </p:cNvPr>
          <p:cNvSpPr txBox="1"/>
          <p:nvPr/>
        </p:nvSpPr>
        <p:spPr>
          <a:xfrm>
            <a:off x="4506851" y="2163076"/>
            <a:ext cx="1156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(4)Response</a:t>
            </a:r>
            <a:endParaRPr lang="ko-KR" altLang="en-US" sz="1400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09F06990-007E-4037-9A02-BC9B29290EB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57200" y="2618318"/>
          <a:ext cx="3657600" cy="2333625"/>
        </p:xfrm>
        <a:graphic>
          <a:graphicData uri="http://schemas.openxmlformats.org/drawingml/2006/table">
            <a:tbl>
              <a:tblPr/>
              <a:tblGrid>
                <a:gridCol w="1535367">
                  <a:extLst>
                    <a:ext uri="{9D8B030D-6E8A-4147-A177-3AD203B41FA5}">
                      <a16:colId xmlns="" xmlns:a16="http://schemas.microsoft.com/office/drawing/2014/main" val="324733039"/>
                    </a:ext>
                  </a:extLst>
                </a:gridCol>
                <a:gridCol w="2122233">
                  <a:extLst>
                    <a:ext uri="{9D8B030D-6E8A-4147-A177-3AD203B41FA5}">
                      <a16:colId xmlns="" xmlns:a16="http://schemas.microsoft.com/office/drawing/2014/main" val="1276217926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005472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SrcEMA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source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40671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destination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467234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84089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responseCode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118015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 of 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9435683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304047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modificationNumber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modification number(count)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80657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 paticipate event or not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414924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of service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4400716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 creation 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24609940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="" xmlns:a16="http://schemas.microsoft.com/office/drawing/2014/main" id="{A93B7C3B-314B-46C1-9283-50A72C13AA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34396" y="2612682"/>
          <a:ext cx="3606800" cy="1704975"/>
        </p:xfrm>
        <a:graphic>
          <a:graphicData uri="http://schemas.openxmlformats.org/drawingml/2006/table">
            <a:tbl>
              <a:tblPr/>
              <a:tblGrid>
                <a:gridCol w="1484593">
                  <a:extLst>
                    <a:ext uri="{9D8B030D-6E8A-4147-A177-3AD203B41FA5}">
                      <a16:colId xmlns="" xmlns:a16="http://schemas.microsoft.com/office/drawing/2014/main" val="1197573198"/>
                    </a:ext>
                  </a:extLst>
                </a:gridCol>
                <a:gridCol w="2122207">
                  <a:extLst>
                    <a:ext uri="{9D8B030D-6E8A-4147-A177-3AD203B41FA5}">
                      <a16:colId xmlns="" xmlns:a16="http://schemas.microsoft.com/office/drawing/2014/main" val="136197558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8857402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SrcEMA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source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326610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destination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1462538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42374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responseCode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5001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 of 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04602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of service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0618501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 creation 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00788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218944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/>
                </a:solidFill>
              </a:rPr>
              <a:t>2. Smart Home Energy Framework : </a:t>
            </a:r>
            <a:r>
              <a:rPr lang="en-US" altLang="ko-KR" sz="2800" b="1" dirty="0">
                <a:solidFill>
                  <a:schemeClr val="tx1"/>
                </a:solidFill>
              </a:rPr>
              <a:t/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2.2 </a:t>
            </a:r>
            <a:r>
              <a:rPr lang="en-US" altLang="ko-KR" sz="2400" b="1" dirty="0">
                <a:solidFill>
                  <a:srgbClr val="FF0000"/>
                </a:solidFill>
              </a:rPr>
              <a:t>EMAP(CoAP/JSON</a:t>
            </a:r>
            <a:r>
              <a:rPr lang="en-US" altLang="ko-KR" sz="2400" b="1" dirty="0">
                <a:solidFill>
                  <a:schemeClr val="tx1"/>
                </a:solidFill>
              </a:rPr>
              <a:t>, MQTT/JSON) : Event-PULL, </a:t>
            </a:r>
            <a:r>
              <a:rPr lang="en-US" altLang="ko-KR" sz="2400" b="1" dirty="0">
                <a:solidFill>
                  <a:srgbClr val="FF0000"/>
                </a:solidFill>
              </a:rPr>
              <a:t>PUSH</a:t>
            </a:r>
            <a:endParaRPr lang="ko-KR" altLang="en-US" sz="2400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168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00" y="3418849"/>
            <a:ext cx="7934102" cy="261876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CreatedEvent Object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SrcEMA” </a:t>
            </a:r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: String,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“DestEMA” : String,</a:t>
            </a:r>
          </a:p>
          <a:p>
            <a:r>
              <a:rPr lang="en-US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</a:t>
            </a:r>
            <a:r>
              <a:rPr lang="en-US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requestID": </a:t>
            </a:r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String</a:t>
            </a:r>
            <a:r>
              <a:rPr lang="en-US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</a:t>
            </a:r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“responseCode": Integer,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“reponseDescription”: String,  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“optType”: String,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“eventID” :  String, 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“modificationNumber” : Integer,</a:t>
            </a:r>
          </a:p>
          <a:p>
            <a:r>
              <a:rPr lang="en-US" altLang="ko-KR" sz="12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“service” : String,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“time” : Date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27584" y="2483604"/>
            <a:ext cx="669674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CreatedEvent</a:t>
            </a:r>
          </a:p>
          <a:p>
            <a:pPr marL="0" lvl="1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Response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67544" y="1414528"/>
            <a:ext cx="8229600" cy="10233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76655" y="1824555"/>
            <a:ext cx="13645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EMA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4335" y="1824555"/>
            <a:ext cx="1358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EMA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08304" y="1340768"/>
            <a:ext cx="1412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EMAP CoAP/JSON</a:t>
            </a:r>
            <a:endParaRPr lang="ko-KR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 bwMode="auto">
          <a:xfrm flipH="1">
            <a:off x="2182376" y="1777172"/>
            <a:ext cx="470780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871675" y="1484784"/>
            <a:ext cx="13292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CreatedEvent</a:t>
            </a: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 bwMode="auto">
          <a:xfrm flipH="1">
            <a:off x="2182376" y="2198372"/>
            <a:ext cx="470780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4007129" y="1912476"/>
            <a:ext cx="10583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Response</a:t>
            </a: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9" y="2484269"/>
            <a:ext cx="6552728" cy="381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462" y="3863058"/>
            <a:ext cx="3600450" cy="174197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D122A1AD-9DB3-4319-B60E-423A144399B0}"/>
              </a:ext>
            </a:extLst>
          </p:cNvPr>
          <p:cNvSpPr/>
          <p:nvPr/>
        </p:nvSpPr>
        <p:spPr>
          <a:xfrm>
            <a:off x="0" y="0"/>
            <a:ext cx="2343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  <a:p>
            <a:r>
              <a:rPr lang="ko-KR" altLang="en-US" sz="1200" dirty="0">
                <a:solidFill>
                  <a:schemeClr val="accent1"/>
                </a:solidFill>
              </a:rPr>
              <a:t>초록색 </a:t>
            </a:r>
            <a:r>
              <a:rPr lang="en-US" altLang="ko-KR" sz="1200" dirty="0">
                <a:solidFill>
                  <a:schemeClr val="accent1"/>
                </a:solidFill>
              </a:rPr>
              <a:t>: </a:t>
            </a:r>
            <a:r>
              <a:rPr lang="ko-KR" altLang="en-US" sz="1200" dirty="0">
                <a:solidFill>
                  <a:schemeClr val="accent1"/>
                </a:solidFill>
              </a:rPr>
              <a:t>삭제 또는 변경</a:t>
            </a:r>
            <a:endParaRPr lang="en-US" altLang="ko-KR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62604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/>
                </a:solidFill>
              </a:rPr>
              <a:t>2. Smart Home Energy Framework : </a:t>
            </a:r>
            <a:r>
              <a:rPr lang="en-US" altLang="ko-KR" sz="2800" b="1" dirty="0">
                <a:solidFill>
                  <a:schemeClr val="tx1"/>
                </a:solidFill>
              </a:rPr>
              <a:t/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2.2 </a:t>
            </a:r>
            <a:r>
              <a:rPr lang="en-US" altLang="ko-KR" sz="2400" b="1" dirty="0">
                <a:solidFill>
                  <a:srgbClr val="FF0000"/>
                </a:solidFill>
              </a:rPr>
              <a:t>EMAP(CoAP/JSON</a:t>
            </a:r>
            <a:r>
              <a:rPr lang="en-US" altLang="ko-KR" sz="2400" b="1" dirty="0">
                <a:solidFill>
                  <a:schemeClr val="tx1"/>
                </a:solidFill>
              </a:rPr>
              <a:t>, MQTT/JSON) : Event-PULL, </a:t>
            </a:r>
            <a:r>
              <a:rPr lang="en-US" altLang="ko-KR" sz="2400" b="1" dirty="0">
                <a:solidFill>
                  <a:srgbClr val="FF0000"/>
                </a:solidFill>
              </a:rPr>
              <a:t>PUSH</a:t>
            </a:r>
            <a:endParaRPr lang="ko-KR" altLang="en-US" sz="2400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169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27584" y="2483604"/>
            <a:ext cx="669674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CreatedEvent</a:t>
            </a:r>
          </a:p>
          <a:p>
            <a:pPr marL="0" lvl="1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Response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67544" y="1414528"/>
            <a:ext cx="8229600" cy="10233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76655" y="1824555"/>
            <a:ext cx="13645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EMA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4335" y="1824555"/>
            <a:ext cx="135806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EMA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08304" y="1340768"/>
            <a:ext cx="14128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EMAP CoAP/JSON</a:t>
            </a:r>
            <a:endParaRPr lang="ko-KR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 bwMode="auto">
          <a:xfrm flipH="1">
            <a:off x="2182376" y="1777172"/>
            <a:ext cx="470780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871675" y="1484784"/>
            <a:ext cx="132921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CreatedEvent</a:t>
            </a: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 bwMode="auto">
          <a:xfrm flipH="1">
            <a:off x="2182376" y="2198372"/>
            <a:ext cx="470780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4007129" y="1912476"/>
            <a:ext cx="10583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Response</a:t>
            </a:r>
            <a:endParaRPr lang="ko-KR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0125" y="3575997"/>
            <a:ext cx="7287647" cy="280343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Response Object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SrcEMA” </a:t>
            </a:r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: String,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“DestEMA” : String,</a:t>
            </a:r>
          </a:p>
          <a:p>
            <a:r>
              <a:rPr lang="en-US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</a:t>
            </a:r>
            <a:r>
              <a:rPr lang="en-US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requestID": </a:t>
            </a:r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String</a:t>
            </a:r>
            <a:r>
              <a:rPr lang="en-US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</a:t>
            </a:r>
          </a:p>
          <a:p>
            <a:r>
              <a:rPr lang="en-US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“responseCode” : Integer,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“responseDescription”: String,</a:t>
            </a:r>
          </a:p>
          <a:p>
            <a:r>
              <a:rPr lang="en-US" altLang="ko-KR" sz="12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“service”: String,</a:t>
            </a:r>
            <a:endParaRPr lang="en-US" altLang="ko-KR" sz="12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“type": String,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“time” : Date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9" y="2484269"/>
            <a:ext cx="6552728" cy="381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259" y="4042897"/>
            <a:ext cx="3914775" cy="1869631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D122A1AD-9DB3-4319-B60E-423A144399B0}"/>
              </a:ext>
            </a:extLst>
          </p:cNvPr>
          <p:cNvSpPr/>
          <p:nvPr/>
        </p:nvSpPr>
        <p:spPr>
          <a:xfrm>
            <a:off x="0" y="0"/>
            <a:ext cx="2343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  <a:p>
            <a:r>
              <a:rPr lang="ko-KR" altLang="en-US" sz="1200" dirty="0">
                <a:solidFill>
                  <a:schemeClr val="accent1"/>
                </a:solidFill>
              </a:rPr>
              <a:t>초록색 </a:t>
            </a:r>
            <a:r>
              <a:rPr lang="en-US" altLang="ko-KR" sz="1200" dirty="0">
                <a:solidFill>
                  <a:schemeClr val="accent1"/>
                </a:solidFill>
              </a:rPr>
              <a:t>: </a:t>
            </a:r>
            <a:r>
              <a:rPr lang="ko-KR" altLang="en-US" sz="1200" dirty="0">
                <a:solidFill>
                  <a:schemeClr val="accent1"/>
                </a:solidFill>
              </a:rPr>
              <a:t>삭제 또는 변경</a:t>
            </a:r>
            <a:endParaRPr lang="en-US" altLang="ko-KR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896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</a:t>
            </a:r>
            <a:r>
              <a:rPr lang="en-US" altLang="ko-KR" sz="2500" b="1" dirty="0" smtClean="0"/>
              <a:t>EMS </a:t>
            </a:r>
            <a:r>
              <a:rPr lang="en-US" altLang="ko-KR" sz="2500" b="1" dirty="0"/>
              <a:t>: Package Explanation</a:t>
            </a:r>
            <a:br>
              <a:rPr lang="en-US" altLang="ko-KR" sz="2500" b="1" dirty="0"/>
            </a:br>
            <a:r>
              <a:rPr lang="en-US" altLang="ko-KR" sz="2500" b="1" dirty="0" err="1" smtClean="0"/>
              <a:t>OpenADR</a:t>
            </a:r>
            <a:r>
              <a:rPr lang="en-US" altLang="ko-KR" sz="2500" b="1" dirty="0" smtClean="0"/>
              <a:t> – Server Side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340768"/>
            <a:ext cx="566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CoAP Server Class :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발신 메시지 서비스에 따른 분류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57200" y="1772816"/>
            <a:ext cx="8229600" cy="466281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… [Line 952]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server.add</a:t>
            </a:r>
            <a:r>
              <a:rPr lang="en-US" altLang="ko-KR" sz="1100" dirty="0">
                <a:ea typeface="+mj-ea"/>
              </a:rPr>
              <a:t>(new </a:t>
            </a:r>
            <a:r>
              <a:rPr lang="en-US" altLang="ko-KR" sz="1100" dirty="0" err="1">
                <a:ea typeface="+mj-ea"/>
              </a:rPr>
              <a:t>Emap</a:t>
            </a:r>
            <a:r>
              <a:rPr lang="en-US" altLang="ko-KR" sz="1100" dirty="0">
                <a:ea typeface="+mj-ea"/>
              </a:rPr>
              <a:t>("EMAP"));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server.add</a:t>
            </a:r>
            <a:r>
              <a:rPr lang="en-US" altLang="ko-KR" sz="1100" dirty="0">
                <a:ea typeface="+mj-ea"/>
              </a:rPr>
              <a:t>(new </a:t>
            </a:r>
            <a:r>
              <a:rPr lang="en-US" altLang="ko-KR" sz="1100" dirty="0" err="1">
                <a:ea typeface="+mj-ea"/>
              </a:rPr>
              <a:t>OpenADR</a:t>
            </a:r>
            <a:r>
              <a:rPr lang="en-US" altLang="ko-KR" sz="1100" dirty="0">
                <a:ea typeface="+mj-ea"/>
              </a:rPr>
              <a:t>("</a:t>
            </a:r>
            <a:r>
              <a:rPr lang="en-US" altLang="ko-KR" sz="1100" dirty="0" err="1">
                <a:ea typeface="+mj-ea"/>
              </a:rPr>
              <a:t>OpenADR</a:t>
            </a:r>
            <a:r>
              <a:rPr lang="en-US" altLang="ko-KR" sz="1100" dirty="0">
                <a:ea typeface="+mj-ea"/>
              </a:rPr>
              <a:t>"));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// </a:t>
            </a:r>
            <a:r>
              <a:rPr lang="en-US" altLang="ko-KR" sz="1100" dirty="0" smtClean="0">
                <a:ea typeface="+mj-ea"/>
              </a:rPr>
              <a:t>Observe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server.add</a:t>
            </a:r>
            <a:r>
              <a:rPr lang="en-US" altLang="ko-KR" sz="1100" dirty="0">
                <a:ea typeface="+mj-ea"/>
              </a:rPr>
              <a:t>(new </a:t>
            </a:r>
            <a:r>
              <a:rPr lang="en-US" altLang="ko-KR" sz="1100" dirty="0" err="1">
                <a:ea typeface="+mj-ea"/>
              </a:rPr>
              <a:t>CoAPObserver</a:t>
            </a:r>
            <a:r>
              <a:rPr lang="en-US" altLang="ko-KR" sz="1100" dirty="0">
                <a:ea typeface="+mj-ea"/>
              </a:rPr>
              <a:t>("OpenADR2.0b"));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server.add</a:t>
            </a:r>
            <a:r>
              <a:rPr lang="en-US" altLang="ko-KR" sz="1100" dirty="0">
                <a:ea typeface="+mj-ea"/>
              </a:rPr>
              <a:t>(new </a:t>
            </a:r>
            <a:r>
              <a:rPr lang="en-US" altLang="ko-KR" sz="1100" dirty="0" err="1">
                <a:ea typeface="+mj-ea"/>
              </a:rPr>
              <a:t>CoAPObserver</a:t>
            </a:r>
            <a:r>
              <a:rPr lang="en-US" altLang="ko-KR" sz="1100" dirty="0">
                <a:ea typeface="+mj-ea"/>
              </a:rPr>
              <a:t>("EMAP1.0b</a:t>
            </a:r>
            <a:r>
              <a:rPr lang="en-US" altLang="ko-KR" sz="1100" dirty="0" smtClean="0">
                <a:ea typeface="+mj-ea"/>
              </a:rPr>
              <a:t>"));</a:t>
            </a:r>
          </a:p>
          <a:p>
            <a:endParaRPr lang="en-US" altLang="ko-KR" sz="1100" dirty="0" smtClean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public class </a:t>
            </a:r>
            <a:r>
              <a:rPr lang="en-US" altLang="ko-KR" sz="1100" dirty="0" err="1">
                <a:ea typeface="+mj-ea"/>
              </a:rPr>
              <a:t>Emap</a:t>
            </a:r>
            <a:r>
              <a:rPr lang="en-US" altLang="ko-KR" sz="1100" dirty="0">
                <a:ea typeface="+mj-ea"/>
              </a:rPr>
              <a:t> extends </a:t>
            </a:r>
            <a:r>
              <a:rPr lang="en-US" altLang="ko-KR" sz="1100" dirty="0" err="1">
                <a:ea typeface="+mj-ea"/>
              </a:rPr>
              <a:t>CoapResource</a:t>
            </a:r>
            <a:r>
              <a:rPr lang="en-US" altLang="ko-KR" sz="1100" dirty="0">
                <a:ea typeface="+mj-ea"/>
              </a:rPr>
              <a:t> {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public </a:t>
            </a:r>
            <a:r>
              <a:rPr lang="en-US" altLang="ko-KR" sz="1100" dirty="0" err="1">
                <a:ea typeface="+mj-ea"/>
              </a:rPr>
              <a:t>Emap</a:t>
            </a:r>
            <a:r>
              <a:rPr lang="en-US" altLang="ko-KR" sz="1100" dirty="0">
                <a:ea typeface="+mj-ea"/>
              </a:rPr>
              <a:t>(String name) {</a:t>
            </a:r>
          </a:p>
          <a:p>
            <a:r>
              <a:rPr lang="en-US" altLang="ko-KR" sz="1100" dirty="0">
                <a:ea typeface="+mj-ea"/>
              </a:rPr>
              <a:t>		// TODO Auto-generated constructor stub</a:t>
            </a:r>
          </a:p>
          <a:p>
            <a:r>
              <a:rPr lang="en-US" altLang="ko-KR" sz="1100" dirty="0">
                <a:ea typeface="+mj-ea"/>
              </a:rPr>
              <a:t>		super(name);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add(new </a:t>
            </a:r>
            <a:r>
              <a:rPr lang="en-US" altLang="ko-KR" sz="1100" dirty="0" err="1">
                <a:ea typeface="+mj-ea"/>
              </a:rPr>
              <a:t>SystemID</a:t>
            </a:r>
            <a:r>
              <a:rPr lang="en-US" altLang="ko-KR" sz="1100" dirty="0">
                <a:ea typeface="+mj-ea"/>
              </a:rPr>
              <a:t>(</a:t>
            </a:r>
            <a:r>
              <a:rPr lang="en-US" altLang="ko-KR" sz="1100" dirty="0" err="1">
                <a:ea typeface="+mj-ea"/>
              </a:rPr>
              <a:t>global.SYSTEM_ID</a:t>
            </a:r>
            <a:r>
              <a:rPr lang="en-US" altLang="ko-KR" sz="1100" dirty="0">
                <a:ea typeface="+mj-ea"/>
              </a:rPr>
              <a:t>, name));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}</a:t>
            </a:r>
          </a:p>
          <a:p>
            <a:r>
              <a:rPr lang="en-US" altLang="ko-KR" sz="1100" dirty="0" smtClean="0">
                <a:ea typeface="+mj-ea"/>
              </a:rPr>
              <a:t>}</a:t>
            </a:r>
          </a:p>
          <a:p>
            <a:r>
              <a:rPr lang="en-US" altLang="ko-KR" sz="1100" dirty="0" smtClean="0">
                <a:ea typeface="+mj-ea"/>
              </a:rPr>
              <a:t>….</a:t>
            </a:r>
          </a:p>
          <a:p>
            <a:r>
              <a:rPr lang="en-US" altLang="ko-KR" sz="1100" dirty="0">
                <a:ea typeface="+mj-ea"/>
              </a:rPr>
              <a:t>		// </a:t>
            </a:r>
            <a:r>
              <a:rPr lang="en-US" altLang="ko-KR" sz="1100" dirty="0" err="1" smtClean="0">
                <a:ea typeface="+mj-ea"/>
              </a:rPr>
              <a:t>OpenADR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add(new </a:t>
            </a:r>
            <a:r>
              <a:rPr lang="en-US" altLang="ko-KR" sz="1100" dirty="0" err="1">
                <a:ea typeface="+mj-ea"/>
              </a:rPr>
              <a:t>SessionSetup</a:t>
            </a:r>
            <a:r>
              <a:rPr lang="en-US" altLang="ko-KR" sz="1100" dirty="0">
                <a:ea typeface="+mj-ea"/>
              </a:rPr>
              <a:t>("</a:t>
            </a:r>
            <a:r>
              <a:rPr lang="en-US" altLang="ko-KR" sz="1100" dirty="0" err="1">
                <a:ea typeface="+mj-ea"/>
              </a:rPr>
              <a:t>SessionSetup</a:t>
            </a:r>
            <a:r>
              <a:rPr lang="en-US" altLang="ko-KR" sz="1100" dirty="0">
                <a:ea typeface="+mj-ea"/>
              </a:rPr>
              <a:t>"));</a:t>
            </a:r>
          </a:p>
          <a:p>
            <a:r>
              <a:rPr lang="en-US" altLang="ko-KR" sz="1100" dirty="0">
                <a:ea typeface="+mj-ea"/>
              </a:rPr>
              <a:t>		add(new Report("Report"));</a:t>
            </a:r>
          </a:p>
          <a:p>
            <a:r>
              <a:rPr lang="en-US" altLang="ko-KR" sz="1100" dirty="0">
                <a:ea typeface="+mj-ea"/>
              </a:rPr>
              <a:t>		add(new Opt("Opt"));</a:t>
            </a:r>
          </a:p>
          <a:p>
            <a:r>
              <a:rPr lang="en-US" altLang="ko-KR" sz="1100" dirty="0">
                <a:ea typeface="+mj-ea"/>
              </a:rPr>
              <a:t>		add(new </a:t>
            </a:r>
            <a:r>
              <a:rPr lang="en-US" altLang="ko-KR" sz="1100" dirty="0" err="1">
                <a:ea typeface="+mj-ea"/>
              </a:rPr>
              <a:t>DemandResponseEvent</a:t>
            </a:r>
            <a:r>
              <a:rPr lang="en-US" altLang="ko-KR" sz="1100" dirty="0">
                <a:ea typeface="+mj-ea"/>
              </a:rPr>
              <a:t>("Event"));</a:t>
            </a:r>
          </a:p>
          <a:p>
            <a:r>
              <a:rPr lang="en-US" altLang="ko-KR" sz="1100" dirty="0">
                <a:ea typeface="+mj-ea"/>
              </a:rPr>
              <a:t>		add(new </a:t>
            </a:r>
            <a:r>
              <a:rPr lang="en-US" altLang="ko-KR" sz="1100" dirty="0" err="1">
                <a:ea typeface="+mj-ea"/>
              </a:rPr>
              <a:t>DemandResponseEvent</a:t>
            </a:r>
            <a:r>
              <a:rPr lang="en-US" altLang="ko-KR" sz="1100" dirty="0">
                <a:ea typeface="+mj-ea"/>
              </a:rPr>
              <a:t>("Poll"));</a:t>
            </a:r>
          </a:p>
        </p:txBody>
      </p:sp>
    </p:spTree>
    <p:extLst>
      <p:ext uri="{BB962C8B-B14F-4D97-AF65-F5344CB8AC3E}">
        <p14:creationId xmlns:p14="http://schemas.microsoft.com/office/powerpoint/2010/main" val="2125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Java Thread Management </a:t>
            </a:r>
          </a:p>
          <a:p>
            <a:pPr lvl="1"/>
            <a:r>
              <a:rPr lang="en-US" altLang="ko-KR" sz="2200" dirty="0" smtClean="0"/>
              <a:t>Smart Meter : Periodical On Demand Request</a:t>
            </a:r>
            <a:endParaRPr lang="ko-KR" altLang="en-US" sz="2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Appendix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/>
              <a:pPr>
                <a:defRPr/>
              </a:pPr>
              <a:t>170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719264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Thread Management</a:t>
            </a:r>
            <a:endParaRPr lang="zh-CN" altLang="en-US" dirty="0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57213" indent="-214313">
              <a:spcBef>
                <a:spcPct val="20000"/>
              </a:spcBef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8B715A-E87A-4B2E-B54D-698640521983}" type="slidenum">
              <a:rPr lang="ko-KR" altLang="en-US" sz="105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171</a:t>
            </a:fld>
            <a:r>
              <a:rPr lang="en-US" altLang="ko-KR" sz="1050">
                <a:solidFill>
                  <a:srgbClr val="000000"/>
                </a:solidFill>
              </a:rPr>
              <a:t>/33</a:t>
            </a:r>
            <a:endParaRPr lang="ko-KR" altLang="en-US" sz="1050">
              <a:solidFill>
                <a:srgbClr val="000000"/>
              </a:solidFill>
            </a:endParaRPr>
          </a:p>
        </p:txBody>
      </p:sp>
      <p:sp>
        <p:nvSpPr>
          <p:cNvPr id="11269" name="页脚占位符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57213" indent="-214313">
              <a:spcBef>
                <a:spcPct val="20000"/>
              </a:spcBef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050">
                <a:solidFill>
                  <a:srgbClr val="000000"/>
                </a:solidFill>
              </a:rPr>
              <a:t>Mir2017</a:t>
            </a:r>
            <a:endParaRPr lang="ko-KR" altLang="ko-KR" sz="1050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7200" y="1556792"/>
            <a:ext cx="8229600" cy="3439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JButton btnNewButton = new JButton("SET");</a:t>
            </a:r>
            <a:endParaRPr lang="en-US" altLang="ko-KR" sz="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btnNewButton.setBounds(556, 242, 62, 23);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add(btnNewButton);</a:t>
            </a:r>
          </a:p>
          <a:p>
            <a:endParaRPr lang="ko-KR" altLang="en-US" sz="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btnNewButton.addActionListener(new ActionListener() {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@Override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void actionPerformed(ActionEvent e) {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(global.onDemandCNT &gt; 0) {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Thread[] ee = new Thread[10000];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ko-KR" altLang="en-US" sz="7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Thread.enumerate(ee</a:t>
            </a:r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altLang="ko-KR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ko-KR" altLang="en-US" sz="750" b="1" i="1" dirty="0">
                <a:latin typeface="+mn-ea"/>
              </a:rPr>
              <a:t>현재 실행되고 있는 </a:t>
            </a:r>
            <a:r>
              <a:rPr lang="en-US" altLang="ko-KR" sz="750" b="1" i="1" dirty="0">
                <a:latin typeface="+mn-ea"/>
              </a:rPr>
              <a:t>Thread List</a:t>
            </a:r>
            <a:r>
              <a:rPr lang="ko-KR" altLang="en-US" sz="750" b="1" i="1" dirty="0">
                <a:latin typeface="+mn-ea"/>
              </a:rPr>
              <a:t>를 </a:t>
            </a:r>
            <a:r>
              <a:rPr lang="en-US" altLang="ko-KR" sz="750" b="1" i="1" dirty="0">
                <a:latin typeface="+mn-ea"/>
              </a:rPr>
              <a:t>Thread </a:t>
            </a:r>
            <a:r>
              <a:rPr lang="ko-KR" altLang="en-US" sz="750" b="1" i="1" dirty="0">
                <a:latin typeface="+mn-ea"/>
              </a:rPr>
              <a:t>배열에 저장한다</a:t>
            </a:r>
          </a:p>
          <a:p>
            <a:endParaRPr lang="ko-KR" altLang="en-US" sz="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for (int i = 0; i &lt; ee.length; i++) {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ko-KR" altLang="en-US" sz="7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(ee[i].getName().equals("onDemand")) {</a:t>
            </a:r>
            <a:r>
              <a:rPr lang="en-US" altLang="ko-KR" sz="7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</a:t>
            </a:r>
            <a:r>
              <a:rPr lang="ko-KR" altLang="en-US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배열에 </a:t>
            </a:r>
            <a:r>
              <a:rPr lang="en-US" altLang="ko-KR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ko-KR" sz="75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onDemand</a:t>
            </a:r>
            <a:r>
              <a:rPr lang="en-US" altLang="ko-KR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ko-KR" altLang="en-US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라는 이름인 </a:t>
            </a:r>
            <a:r>
              <a:rPr lang="en-US" altLang="ko-KR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ko-KR" altLang="en-US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검색한다</a:t>
            </a:r>
            <a:r>
              <a:rPr lang="en-US" altLang="ko-KR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ko-KR" altLang="en-US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ko-KR" altLang="en-US" sz="7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ee[i].interrupt();</a:t>
            </a:r>
            <a:r>
              <a:rPr lang="en-US" altLang="ko-KR" sz="7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ko-KR" altLang="en-US" sz="75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해당 </a:t>
            </a:r>
            <a:r>
              <a:rPr lang="en-US" altLang="ko-KR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ko-KR" altLang="en-US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가 있을 경우 </a:t>
            </a:r>
            <a:r>
              <a:rPr lang="en-US" altLang="ko-KR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lang="ko-KR" altLang="en-US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명령어를 통해 종료한다</a:t>
            </a:r>
            <a:r>
              <a:rPr lang="en-US" altLang="ko-KR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ko-KR" altLang="en-US" sz="75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7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break;</a:t>
            </a:r>
            <a:r>
              <a:rPr lang="en-US" altLang="ko-KR" sz="7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ko-KR" altLang="en-US" sz="75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검색 </a:t>
            </a:r>
            <a:r>
              <a:rPr lang="ko-KR" altLang="en-US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시간을 줄이기 위해 </a:t>
            </a:r>
            <a:r>
              <a:rPr lang="en-US" altLang="ko-KR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break;</a:t>
            </a:r>
            <a:endParaRPr lang="ko-KR" altLang="en-US" sz="75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7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} else {</a:t>
            </a:r>
            <a:r>
              <a:rPr lang="en-US" altLang="ko-KR" sz="7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ko-KR" sz="75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 </a:t>
            </a:r>
            <a:r>
              <a:rPr lang="ko-KR" altLang="en-US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이라는 명령어를 쓰는 것 보다 수행하는 </a:t>
            </a:r>
            <a:r>
              <a:rPr lang="en-US" altLang="ko-KR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Class</a:t>
            </a:r>
            <a:r>
              <a:rPr lang="ko-KR" altLang="en-US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</a:t>
            </a:r>
            <a:r>
              <a:rPr lang="en-US" altLang="ko-KR" sz="75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Interrupt Option</a:t>
            </a:r>
            <a:r>
              <a:rPr lang="ko-KR" altLang="en-US" sz="75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을 </a:t>
            </a:r>
            <a:r>
              <a:rPr lang="ko-KR" altLang="en-US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걸어 주는 것이 효율 적인 </a:t>
            </a:r>
            <a:r>
              <a:rPr lang="en-US" altLang="ko-KR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</a:t>
            </a:r>
            <a:r>
              <a:rPr lang="ko-KR" altLang="en-US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관리 </a:t>
            </a:r>
            <a:r>
              <a:rPr lang="ko-KR" altLang="en-US" sz="75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방법</a:t>
            </a:r>
            <a:endParaRPr lang="ko-KR" altLang="en-US" sz="75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7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}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}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int sec = Integer.parseInt(textField.getText()) * 1000;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RunnableJob onDemandInterval = new RunnableJob(sec);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Thread onDemandRequest = new Thread(onDemandInterval);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onDemandRequest.setName("onDemand");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onDemandRequest.start();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global.onDemandCNT += 1;</a:t>
            </a:r>
          </a:p>
          <a:p>
            <a:endParaRPr lang="ko-KR" altLang="en-US" sz="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9517569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Thread management</a:t>
            </a:r>
            <a:endParaRPr lang="zh-CN" altLang="en-US" dirty="0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57213" indent="-214313">
              <a:spcBef>
                <a:spcPct val="20000"/>
              </a:spcBef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8B715A-E87A-4B2E-B54D-698640521983}" type="slidenum">
              <a:rPr lang="ko-KR" altLang="en-US" sz="105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172</a:t>
            </a:fld>
            <a:r>
              <a:rPr lang="en-US" altLang="ko-KR" sz="1050">
                <a:solidFill>
                  <a:srgbClr val="000000"/>
                </a:solidFill>
              </a:rPr>
              <a:t>/33</a:t>
            </a:r>
            <a:endParaRPr lang="ko-KR" altLang="en-US" sz="1050">
              <a:solidFill>
                <a:srgbClr val="000000"/>
              </a:solidFill>
            </a:endParaRPr>
          </a:p>
        </p:txBody>
      </p:sp>
      <p:sp>
        <p:nvSpPr>
          <p:cNvPr id="11269" name="页脚占位符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57213" indent="-214313">
              <a:spcBef>
                <a:spcPct val="20000"/>
              </a:spcBef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050">
                <a:solidFill>
                  <a:srgbClr val="000000"/>
                </a:solidFill>
              </a:rPr>
              <a:t>Mir2017</a:t>
            </a:r>
            <a:endParaRPr lang="ko-KR" altLang="ko-KR" sz="105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5191" y="1494555"/>
            <a:ext cx="885361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RunnableJob implements Runnable {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int intervalTime = 1000;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RunnableJob(int interval) {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this.intervalTime = interval;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@Override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void run() {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ko-KR" altLang="en-US" sz="7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 {</a:t>
            </a:r>
          </a:p>
          <a:p>
            <a:r>
              <a:rPr lang="ko-KR" altLang="en-US" sz="7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while (!</a:t>
            </a:r>
            <a:r>
              <a:rPr lang="ko-KR" altLang="en-US" sz="75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altLang="ko-KR" sz="75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.class</a:t>
            </a:r>
            <a:r>
              <a:rPr lang="ko-KR" altLang="en-US" sz="75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urrentThread</a:t>
            </a:r>
            <a:r>
              <a:rPr lang="ko-KR" altLang="en-US" sz="7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().isInterrupted()) {</a:t>
            </a:r>
            <a:r>
              <a:rPr lang="en-US" altLang="ko-KR" sz="7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75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Thread.isInterrupt</a:t>
            </a:r>
            <a:r>
              <a:rPr lang="en-US" altLang="ko-KR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ko-KR" altLang="en-US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아니라 현재 수행 중인 </a:t>
            </a:r>
            <a:r>
              <a:rPr lang="en-US" altLang="ko-KR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ko-KR" altLang="en-US" sz="7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를 종료하는 코드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long sTime = </a:t>
            </a:r>
            <a:r>
              <a:rPr lang="ko-KR" altLang="en-US" sz="7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ko-KR" sz="7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.class</a:t>
            </a:r>
            <a:r>
              <a:rPr lang="ko-KR" altLang="en-US" sz="7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urrentTimeMillis</a:t>
            </a:r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Thread.sleep(intervalTime);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long cTime = </a:t>
            </a:r>
            <a:r>
              <a:rPr lang="ko-KR" altLang="en-US" sz="7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ko-KR" sz="7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.class</a:t>
            </a:r>
            <a:r>
              <a:rPr lang="ko-KR" altLang="en-US" sz="7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urrentTimeMillis</a:t>
            </a:r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long rTime = cTime - sTime;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System.out.println(rTime / 1000 + "초");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Object[] dcuList = global.dcuHashMap.keySet().toArray();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for (int i = 0; i &lt; dcuList.length; i++) {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System.out.println(global.dcuHashMap.get(dcuList[i]).toString());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String[] parseRemoteIp = global.dcuHashMap.get(dcuList[i].toString()).toString().split("/");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String remoteIp = parseRemoteIp[0];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String dcuId = parseRemoteIp[1];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String meterId = parseRemoteIp[4];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JSONArray meterList = global.dcuHashMap.get(dcuList[i]).getMeterInfo();</a:t>
            </a:r>
          </a:p>
          <a:p>
            <a:endParaRPr lang="ko-KR" altLang="en-US" sz="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for (int j = 0; j &lt; meterList.size(); j++) {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JSONArray meterIDarr = new JSONArray();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meterIDarr.add(meterList.get(j));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TcpClient tcpClient = new TcpClient(remoteIp, dcuId, meterIDarr, "ondemand");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tcpClient.start();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}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ko-KR" altLang="en-US" sz="7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 catch (InterruptedException e) {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e.printStackTrace();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 finally {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System.out.println("OnDemand Thread is Dead");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endParaRPr lang="ko-KR" altLang="en-US" sz="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ko-KR" altLang="en-US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77442946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수정 된 사항</a:t>
            </a:r>
            <a:endParaRPr lang="zh-CN" altLang="en-US" dirty="0" smtClean="0"/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57213" indent="-214313">
              <a:spcBef>
                <a:spcPct val="20000"/>
              </a:spcBef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8B715A-E87A-4B2E-B54D-698640521983}" type="slidenum">
              <a:rPr lang="ko-KR" altLang="en-US" sz="105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173</a:t>
            </a:fld>
            <a:r>
              <a:rPr lang="en-US" altLang="ko-KR" sz="1050">
                <a:solidFill>
                  <a:srgbClr val="000000"/>
                </a:solidFill>
              </a:rPr>
              <a:t>/33</a:t>
            </a:r>
            <a:endParaRPr lang="ko-KR" altLang="en-US" sz="1050">
              <a:solidFill>
                <a:srgbClr val="000000"/>
              </a:solidFill>
            </a:endParaRPr>
          </a:p>
        </p:txBody>
      </p:sp>
      <p:sp>
        <p:nvSpPr>
          <p:cNvPr id="11269" name="页脚占位符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557213" indent="-214313">
              <a:spcBef>
                <a:spcPct val="20000"/>
              </a:spcBef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857250" indent="-171450">
              <a:spcBef>
                <a:spcPct val="20000"/>
              </a:spcBef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ko-KR" sz="1050">
                <a:solidFill>
                  <a:srgbClr val="000000"/>
                </a:solidFill>
              </a:rPr>
              <a:t>Mir2017</a:t>
            </a:r>
            <a:endParaRPr lang="ko-KR" altLang="ko-KR" sz="1050">
              <a:solidFill>
                <a:srgbClr val="00000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22299"/>
            <a:ext cx="5027173" cy="379270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 bwMode="auto">
          <a:xfrm>
            <a:off x="3033584" y="5484856"/>
            <a:ext cx="2438432" cy="230144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858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1500"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97612" y="1922299"/>
            <a:ext cx="3450368" cy="23775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50" dirty="0"/>
              <a:t>목적</a:t>
            </a:r>
            <a:r>
              <a:rPr lang="en-US" altLang="ko-KR" sz="1350" dirty="0"/>
              <a:t>:</a:t>
            </a:r>
          </a:p>
          <a:p>
            <a:r>
              <a:rPr lang="en-US" altLang="ko-KR" sz="1350" dirty="0"/>
              <a:t>Data Traffic &amp; Event Response </a:t>
            </a:r>
            <a:r>
              <a:rPr lang="ko-KR" altLang="en-US" sz="1350" dirty="0"/>
              <a:t>실험을 위해</a:t>
            </a:r>
            <a:endParaRPr lang="en-US" altLang="ko-KR" sz="1350" dirty="0"/>
          </a:p>
          <a:p>
            <a:r>
              <a:rPr lang="en-US" altLang="ko-KR" sz="1350" dirty="0"/>
              <a:t>On-Demand Interval Time</a:t>
            </a:r>
            <a:r>
              <a:rPr lang="ko-KR" altLang="en-US" sz="1350" dirty="0"/>
              <a:t>을 설정 할 수 있다</a:t>
            </a:r>
            <a:r>
              <a:rPr lang="en-US" altLang="ko-KR" sz="1350" dirty="0"/>
              <a:t>.</a:t>
            </a:r>
          </a:p>
          <a:p>
            <a:endParaRPr lang="en-US" altLang="ko-KR" sz="1350" dirty="0"/>
          </a:p>
          <a:p>
            <a:r>
              <a:rPr lang="ko-KR" altLang="en-US" sz="1350" dirty="0"/>
              <a:t>기존 문제점</a:t>
            </a:r>
            <a:r>
              <a:rPr lang="en-US" altLang="ko-KR" sz="1350" dirty="0"/>
              <a:t>:</a:t>
            </a:r>
          </a:p>
          <a:p>
            <a:r>
              <a:rPr lang="ko-KR" altLang="en-US" sz="1350" dirty="0"/>
              <a:t>기존에는 </a:t>
            </a:r>
            <a:r>
              <a:rPr lang="en-US" altLang="ko-KR" sz="1350" dirty="0"/>
              <a:t>‘SET’ </a:t>
            </a:r>
            <a:r>
              <a:rPr lang="ko-KR" altLang="en-US" sz="1350" dirty="0"/>
              <a:t>버튼을 누를 때 마다</a:t>
            </a:r>
            <a:endParaRPr lang="en-US" altLang="ko-KR" sz="1350" dirty="0"/>
          </a:p>
          <a:p>
            <a:r>
              <a:rPr lang="en-US" altLang="ko-KR" sz="1350" dirty="0"/>
              <a:t>Thread</a:t>
            </a:r>
            <a:r>
              <a:rPr lang="ko-KR" altLang="en-US" sz="1350" dirty="0"/>
              <a:t>가 추가적으로 생성된다</a:t>
            </a:r>
            <a:r>
              <a:rPr lang="en-US" altLang="ko-KR" sz="1350" dirty="0"/>
              <a:t>.</a:t>
            </a:r>
          </a:p>
          <a:p>
            <a:endParaRPr lang="en-US" altLang="ko-KR" sz="1350" dirty="0"/>
          </a:p>
          <a:p>
            <a:r>
              <a:rPr lang="ko-KR" altLang="en-US" sz="1350" dirty="0"/>
              <a:t>해결방법</a:t>
            </a:r>
            <a:r>
              <a:rPr lang="en-US" altLang="ko-KR" sz="1350" dirty="0"/>
              <a:t>:</a:t>
            </a:r>
          </a:p>
          <a:p>
            <a:r>
              <a:rPr lang="en-US" altLang="ko-KR" sz="1350" dirty="0"/>
              <a:t>Thread Interrupt </a:t>
            </a:r>
            <a:r>
              <a:rPr lang="ko-KR" altLang="en-US" sz="1350" dirty="0"/>
              <a:t>함수를 이용하여 </a:t>
            </a:r>
            <a:endParaRPr lang="en-US" altLang="ko-KR" sz="1350" dirty="0"/>
          </a:p>
          <a:p>
            <a:r>
              <a:rPr lang="ko-KR" altLang="en-US" sz="1350" dirty="0"/>
              <a:t>보다 효과적으로 </a:t>
            </a:r>
            <a:r>
              <a:rPr lang="en-US" altLang="ko-KR" sz="1350" dirty="0"/>
              <a:t>Thread</a:t>
            </a:r>
            <a:r>
              <a:rPr lang="ko-KR" altLang="en-US" sz="1350" dirty="0"/>
              <a:t>를 관리한다</a:t>
            </a:r>
            <a:r>
              <a:rPr lang="en-US" altLang="ko-KR" sz="13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0402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</a:t>
            </a:r>
            <a:r>
              <a:rPr lang="en-US" altLang="ko-KR" sz="2500" b="1" dirty="0" smtClean="0"/>
              <a:t>EMS </a:t>
            </a:r>
            <a:r>
              <a:rPr lang="en-US" altLang="ko-KR" sz="2500" b="1" dirty="0"/>
              <a:t>: Package Explanation</a:t>
            </a:r>
            <a:br>
              <a:rPr lang="en-US" altLang="ko-KR" sz="2500" b="1" dirty="0"/>
            </a:br>
            <a:r>
              <a:rPr lang="en-US" altLang="ko-KR" sz="2500" b="1" dirty="0" err="1" smtClean="0"/>
              <a:t>OpenADR</a:t>
            </a:r>
            <a:r>
              <a:rPr lang="en-US" altLang="ko-KR" sz="2500" b="1" dirty="0" smtClean="0"/>
              <a:t> - </a:t>
            </a:r>
            <a:r>
              <a:rPr lang="en-US" altLang="ko-KR" sz="2500" b="1" dirty="0"/>
              <a:t>Server Side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340768"/>
            <a:ext cx="7701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CoAP Observe Class[Push] </a:t>
            </a:r>
            <a:r>
              <a:rPr lang="ko-KR" altLang="en-US" dirty="0" smtClean="0"/>
              <a:t>별도 </a:t>
            </a:r>
            <a:r>
              <a:rPr lang="en-US" altLang="ko-KR" dirty="0" smtClean="0"/>
              <a:t>Class : COAP Client Observe function for Push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807005"/>
            <a:ext cx="821925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public </a:t>
            </a:r>
            <a:r>
              <a:rPr lang="ko-KR" altLang="en-US" sz="1100" dirty="0"/>
              <a:t>CoAPObserverSubPath(String name, String parentPath) {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smtClean="0"/>
              <a:t>super(name</a:t>
            </a:r>
            <a:r>
              <a:rPr lang="ko-KR" altLang="en-US" sz="1100" dirty="0"/>
              <a:t>);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smtClean="0"/>
              <a:t>this.name </a:t>
            </a:r>
            <a:r>
              <a:rPr lang="ko-KR" altLang="en-US" sz="1100" dirty="0"/>
              <a:t>= name;</a:t>
            </a:r>
          </a:p>
          <a:p>
            <a:r>
              <a:rPr lang="ko-KR" altLang="en-US" sz="1100" b="1" dirty="0">
                <a:solidFill>
                  <a:srgbClr val="FF0000"/>
                </a:solidFill>
              </a:rPr>
              <a:t>	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setObservable(true);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			// Observe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활성화</a:t>
            </a:r>
            <a:endParaRPr lang="ko-KR" altLang="en-US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	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setObserveType(Type.NON</a:t>
            </a:r>
            <a:r>
              <a:rPr lang="ko-KR" altLang="en-US" sz="1100" b="1" dirty="0">
                <a:solidFill>
                  <a:srgbClr val="FF0000"/>
                </a:solidFill>
              </a:rPr>
              <a:t>);</a:t>
            </a:r>
          </a:p>
          <a:p>
            <a:r>
              <a:rPr lang="ko-KR" altLang="en-US" sz="1100" b="1" dirty="0">
                <a:solidFill>
                  <a:srgbClr val="FF0000"/>
                </a:solidFill>
              </a:rPr>
              <a:t>	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getAttributes</a:t>
            </a:r>
            <a:r>
              <a:rPr lang="ko-KR" altLang="en-US" sz="1100" b="1" dirty="0">
                <a:solidFill>
                  <a:srgbClr val="FF0000"/>
                </a:solidFill>
              </a:rPr>
              <a:t>().setObservable();</a:t>
            </a:r>
          </a:p>
          <a:p>
            <a:endParaRPr lang="ko-KR" altLang="en-US" sz="1100" dirty="0"/>
          </a:p>
          <a:p>
            <a:r>
              <a:rPr lang="ko-KR" altLang="en-US" sz="1100" dirty="0"/>
              <a:t>	</a:t>
            </a:r>
            <a:r>
              <a:rPr lang="ko-KR" altLang="en-US" sz="1100" dirty="0" smtClean="0"/>
              <a:t>setParentPath(parentPath</a:t>
            </a:r>
            <a:r>
              <a:rPr lang="ko-KR" altLang="en-US" sz="1100" dirty="0"/>
              <a:t>);</a:t>
            </a:r>
          </a:p>
          <a:p>
            <a:endParaRPr lang="ko-KR" altLang="en-US" sz="1100" dirty="0"/>
          </a:p>
          <a:p>
            <a:r>
              <a:rPr lang="ko-KR" altLang="en-US" sz="1100" dirty="0"/>
              <a:t>	</a:t>
            </a:r>
            <a:r>
              <a:rPr lang="ko-KR" altLang="en-US" sz="1100" dirty="0" smtClean="0"/>
              <a:t>Timer </a:t>
            </a:r>
            <a:r>
              <a:rPr lang="ko-KR" altLang="en-US" sz="1100" dirty="0"/>
              <a:t>timer = new Timer();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smtClean="0"/>
              <a:t>timer.schedule(new </a:t>
            </a:r>
            <a:r>
              <a:rPr lang="ko-KR" altLang="en-US" sz="1100" dirty="0"/>
              <a:t>UpdateTask(), 0, </a:t>
            </a:r>
            <a:r>
              <a:rPr lang="ko-KR" altLang="en-US" sz="1100" dirty="0" smtClean="0"/>
              <a:t>1);</a:t>
            </a:r>
            <a:endParaRPr lang="ko-KR" altLang="en-US" sz="1100" dirty="0"/>
          </a:p>
          <a:p>
            <a:r>
              <a:rPr lang="ko-KR" altLang="en-US" sz="1100" dirty="0" smtClean="0"/>
              <a:t>}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b="1" dirty="0" smtClean="0">
                <a:solidFill>
                  <a:srgbClr val="FF0000"/>
                </a:solidFill>
              </a:rPr>
              <a:t>[Line 44] : Observe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상태 체크</a:t>
            </a:r>
            <a:endParaRPr lang="en-US" altLang="ko-KR" sz="1100" b="1" dirty="0" smtClean="0">
              <a:solidFill>
                <a:srgbClr val="FF0000"/>
              </a:solidFill>
            </a:endParaRPr>
          </a:p>
          <a:p>
            <a:r>
              <a:rPr lang="en-US" altLang="ko-KR" sz="1100" dirty="0" smtClean="0"/>
              <a:t>private </a:t>
            </a:r>
            <a:r>
              <a:rPr lang="en-US" altLang="ko-KR" sz="1100" dirty="0"/>
              <a:t>class </a:t>
            </a:r>
            <a:r>
              <a:rPr lang="en-US" altLang="ko-KR" sz="1100" dirty="0" err="1"/>
              <a:t>UpdateTask</a:t>
            </a:r>
            <a:r>
              <a:rPr lang="en-US" altLang="ko-KR" sz="1100" dirty="0"/>
              <a:t> extends </a:t>
            </a:r>
            <a:r>
              <a:rPr lang="en-US" altLang="ko-KR" sz="1100" dirty="0" err="1"/>
              <a:t>TimerTask</a:t>
            </a:r>
            <a:r>
              <a:rPr lang="en-US" altLang="ko-KR" sz="1100" dirty="0"/>
              <a:t> {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public </a:t>
            </a:r>
            <a:r>
              <a:rPr lang="en-US" altLang="ko-KR" sz="1100" dirty="0"/>
              <a:t>void run() {	</a:t>
            </a:r>
          </a:p>
          <a:p>
            <a:endParaRPr lang="en-US" altLang="ko-KR" sz="1100" dirty="0"/>
          </a:p>
          <a:p>
            <a:r>
              <a:rPr lang="en-US" altLang="ko-KR" sz="1100" dirty="0"/>
              <a:t>		</a:t>
            </a:r>
            <a:r>
              <a:rPr lang="en-US" altLang="ko-KR" sz="1100" dirty="0" smtClean="0"/>
              <a:t>if </a:t>
            </a:r>
            <a:r>
              <a:rPr lang="en-US" altLang="ko-KR" sz="1100" dirty="0"/>
              <a:t>(</a:t>
            </a:r>
            <a:r>
              <a:rPr lang="en-US" altLang="ko-KR" sz="1100" dirty="0" err="1"/>
              <a:t>global.getObs_emaProtocolCoAP_EventFlag</a:t>
            </a:r>
            <a:r>
              <a:rPr lang="en-US" altLang="ko-KR" sz="1100" dirty="0" smtClean="0"/>
              <a:t>().</a:t>
            </a:r>
            <a:r>
              <a:rPr lang="en-US" altLang="ko-KR" sz="1100" dirty="0" err="1" smtClean="0"/>
              <a:t>classontainsKey</a:t>
            </a:r>
            <a:r>
              <a:rPr lang="en-US" altLang="ko-KR" sz="1100" dirty="0" smtClean="0"/>
              <a:t>(name</a:t>
            </a:r>
            <a:r>
              <a:rPr lang="en-US" altLang="ko-KR" sz="1100" dirty="0"/>
              <a:t>)) {</a:t>
            </a:r>
          </a:p>
          <a:p>
            <a:r>
              <a:rPr lang="en-US" altLang="ko-KR" sz="1100" dirty="0"/>
              <a:t>			if (</a:t>
            </a:r>
            <a:r>
              <a:rPr lang="en-US" altLang="ko-KR" sz="1100" dirty="0" err="1"/>
              <a:t>global.getObs_emaProtocolCoAP_EventFlag</a:t>
            </a:r>
            <a:r>
              <a:rPr lang="en-US" altLang="ko-KR" sz="1100" dirty="0"/>
              <a:t>().get(name).</a:t>
            </a:r>
            <a:r>
              <a:rPr lang="en-US" altLang="ko-KR" sz="1100" dirty="0" err="1"/>
              <a:t>isEventFlag</a:t>
            </a:r>
            <a:r>
              <a:rPr lang="en-US" altLang="ko-KR" sz="1100" dirty="0"/>
              <a:t>()) {</a:t>
            </a:r>
          </a:p>
          <a:p>
            <a:r>
              <a:rPr lang="en-US" altLang="ko-KR" sz="1100" dirty="0"/>
              <a:t>				changed();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			</a:t>
            </a:r>
            <a:r>
              <a:rPr lang="en-US" altLang="ko-KR" sz="1100" dirty="0" smtClean="0"/>
              <a:t>}</a:t>
            </a:r>
            <a:endParaRPr lang="en-US" altLang="ko-KR" sz="1100" dirty="0"/>
          </a:p>
          <a:p>
            <a:r>
              <a:rPr lang="en-US" altLang="ko-KR" sz="1100" dirty="0"/>
              <a:t>		</a:t>
            </a:r>
            <a:r>
              <a:rPr lang="en-US" altLang="ko-KR" sz="1100" dirty="0" smtClean="0"/>
              <a:t>}</a:t>
            </a:r>
            <a:endParaRPr lang="en-US" altLang="ko-KR" sz="1100" dirty="0"/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}</a:t>
            </a:r>
            <a:endParaRPr lang="en-US" altLang="ko-KR" sz="1100" dirty="0"/>
          </a:p>
          <a:p>
            <a:r>
              <a:rPr lang="en-US" altLang="ko-KR" sz="1100" dirty="0" smtClean="0"/>
              <a:t>}</a:t>
            </a:r>
            <a:endParaRPr lang="en-US" altLang="ko-KR" sz="1100" dirty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4934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</a:t>
            </a:r>
            <a:r>
              <a:rPr lang="en-US" altLang="ko-KR" sz="2500" b="1" dirty="0" smtClean="0"/>
              <a:t>EMS </a:t>
            </a:r>
            <a:r>
              <a:rPr lang="en-US" altLang="ko-KR" sz="2500" b="1" dirty="0"/>
              <a:t>: Package Explanation</a:t>
            </a:r>
            <a:br>
              <a:rPr lang="en-US" altLang="ko-KR" sz="2500" b="1" dirty="0"/>
            </a:br>
            <a:r>
              <a:rPr lang="en-US" altLang="ko-KR" sz="2500" b="1" dirty="0" err="1" smtClean="0"/>
              <a:t>OpenADR</a:t>
            </a:r>
            <a:r>
              <a:rPr lang="en-US" altLang="ko-KR" sz="2500" b="1" dirty="0" smtClean="0"/>
              <a:t> - </a:t>
            </a:r>
            <a:r>
              <a:rPr lang="en-US" altLang="ko-KR" sz="2500" b="1" dirty="0"/>
              <a:t>Server Side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340768"/>
            <a:ext cx="7701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CoAP Observe Class[Push] </a:t>
            </a:r>
            <a:r>
              <a:rPr lang="ko-KR" altLang="en-US" dirty="0" smtClean="0"/>
              <a:t>별도 </a:t>
            </a:r>
            <a:r>
              <a:rPr lang="en-US" altLang="ko-KR" dirty="0" smtClean="0"/>
              <a:t>Class : COAP Client Observe function for Push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57200" y="1772816"/>
            <a:ext cx="8229600" cy="50013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… [Line 63]Observe Initial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 smtClean="0">
                <a:ea typeface="+mj-ea"/>
              </a:rPr>
              <a:t>Response </a:t>
            </a:r>
            <a:r>
              <a:rPr lang="en-US" altLang="ko-KR" sz="1100" dirty="0" err="1">
                <a:ea typeface="+mj-ea"/>
              </a:rPr>
              <a:t>response</a:t>
            </a:r>
            <a:r>
              <a:rPr lang="en-US" altLang="ko-KR" sz="1100" dirty="0">
                <a:ea typeface="+mj-ea"/>
              </a:rPr>
              <a:t> = new </a:t>
            </a:r>
            <a:r>
              <a:rPr lang="en-US" altLang="ko-KR" sz="1100" dirty="0" smtClean="0">
                <a:ea typeface="+mj-ea"/>
              </a:rPr>
              <a:t>Response(</a:t>
            </a:r>
            <a:r>
              <a:rPr lang="en-US" altLang="ko-KR" sz="1100" dirty="0" err="1" smtClean="0">
                <a:ea typeface="+mj-ea"/>
              </a:rPr>
              <a:t>ResponseCode.classONTENT</a:t>
            </a:r>
            <a:r>
              <a:rPr lang="en-US" altLang="ko-KR" sz="1100" dirty="0" smtClean="0">
                <a:ea typeface="+mj-ea"/>
              </a:rPr>
              <a:t>);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 smtClean="0">
                <a:ea typeface="+mj-ea"/>
              </a:rPr>
              <a:t>if </a:t>
            </a:r>
            <a:r>
              <a:rPr lang="en-US" altLang="ko-KR" sz="1100" dirty="0">
                <a:ea typeface="+mj-ea"/>
              </a:rPr>
              <a:t>((!</a:t>
            </a:r>
            <a:r>
              <a:rPr lang="en-US" altLang="ko-KR" sz="1100" dirty="0" err="1">
                <a:ea typeface="+mj-ea"/>
              </a:rPr>
              <a:t>global.getObs_emaProtocolCoAP_EventFlag</a:t>
            </a:r>
            <a:r>
              <a:rPr lang="en-US" altLang="ko-KR" sz="1100" dirty="0" smtClean="0">
                <a:ea typeface="+mj-ea"/>
              </a:rPr>
              <a:t>().</a:t>
            </a:r>
            <a:r>
              <a:rPr lang="en-US" altLang="ko-KR" sz="1100" dirty="0" err="1" smtClean="0">
                <a:ea typeface="+mj-ea"/>
              </a:rPr>
              <a:t>classontainsKey</a:t>
            </a:r>
            <a:r>
              <a:rPr lang="en-US" altLang="ko-KR" sz="1100" dirty="0" smtClean="0">
                <a:ea typeface="+mj-ea"/>
              </a:rPr>
              <a:t>(name</a:t>
            </a:r>
            <a:r>
              <a:rPr lang="en-US" altLang="ko-KR" sz="1100" dirty="0">
                <a:ea typeface="+mj-ea"/>
              </a:rPr>
              <a:t>))</a:t>
            </a:r>
          </a:p>
          <a:p>
            <a:r>
              <a:rPr lang="en-US" altLang="ko-KR" sz="1100" dirty="0">
                <a:ea typeface="+mj-ea"/>
              </a:rPr>
              <a:t>		|| (!</a:t>
            </a:r>
            <a:r>
              <a:rPr lang="en-US" altLang="ko-KR" sz="1100" dirty="0" err="1">
                <a:ea typeface="+mj-ea"/>
              </a:rPr>
              <a:t>global.getObs_emaProtocolCoAP_EventFlag</a:t>
            </a:r>
            <a:r>
              <a:rPr lang="en-US" altLang="ko-KR" sz="1100" dirty="0">
                <a:ea typeface="+mj-ea"/>
              </a:rPr>
              <a:t>().get(name).</a:t>
            </a:r>
            <a:r>
              <a:rPr lang="en-US" altLang="ko-KR" sz="1100" dirty="0" err="1">
                <a:ea typeface="+mj-ea"/>
              </a:rPr>
              <a:t>isEventFlag</a:t>
            </a:r>
            <a:r>
              <a:rPr lang="en-US" altLang="ko-KR" sz="1100" dirty="0" smtClean="0">
                <a:ea typeface="+mj-ea"/>
              </a:rPr>
              <a:t>())){</a:t>
            </a:r>
            <a:endParaRPr lang="en-US" altLang="ko-KR" sz="1100" dirty="0">
              <a:ea typeface="+mj-ea"/>
            </a:endParaRP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 smtClean="0">
                <a:ea typeface="+mj-ea"/>
              </a:rPr>
              <a:t>	</a:t>
            </a:r>
            <a:r>
              <a:rPr lang="en-US" altLang="ko-KR" sz="1100" dirty="0" err="1" smtClean="0">
                <a:ea typeface="+mj-ea"/>
              </a:rPr>
              <a:t>response.setPayload</a:t>
            </a:r>
            <a:r>
              <a:rPr lang="en-US" altLang="ko-KR" sz="1100" dirty="0">
                <a:ea typeface="+mj-ea"/>
              </a:rPr>
              <a:t>("</a:t>
            </a:r>
            <a:r>
              <a:rPr lang="en-US" altLang="ko-KR" sz="1100" dirty="0" err="1">
                <a:ea typeface="+mj-ea"/>
              </a:rPr>
              <a:t>Initial_Success</a:t>
            </a:r>
            <a:r>
              <a:rPr lang="en-US" altLang="ko-KR" sz="1100" dirty="0">
                <a:ea typeface="+mj-ea"/>
              </a:rPr>
              <a:t>");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err="1" smtClean="0">
                <a:ea typeface="+mj-ea"/>
              </a:rPr>
              <a:t>exchange.respond</a:t>
            </a:r>
            <a:r>
              <a:rPr lang="en-US" altLang="ko-KR" sz="1100" dirty="0" smtClean="0">
                <a:ea typeface="+mj-ea"/>
              </a:rPr>
              <a:t>(response);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new </a:t>
            </a:r>
            <a:r>
              <a:rPr lang="en-US" altLang="ko-KR" sz="1100" dirty="0">
                <a:ea typeface="+mj-ea"/>
              </a:rPr>
              <a:t>Thread(new Runnable() {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smtClean="0">
                <a:ea typeface="+mj-ea"/>
              </a:rPr>
              <a:t>public </a:t>
            </a:r>
            <a:r>
              <a:rPr lang="en-US" altLang="ko-KR" sz="1100" dirty="0">
                <a:ea typeface="+mj-ea"/>
              </a:rPr>
              <a:t>void run() {</a:t>
            </a: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dirty="0" err="1" smtClean="0">
                <a:ea typeface="+mj-ea"/>
              </a:rPr>
              <a:t>global.obs_emaProtocolCoAP_EventFlag.put</a:t>
            </a:r>
            <a:r>
              <a:rPr lang="en-US" altLang="ko-KR" sz="1100" dirty="0" smtClean="0">
                <a:ea typeface="+mj-ea"/>
              </a:rPr>
              <a:t>(name</a:t>
            </a:r>
            <a:r>
              <a:rPr lang="en-US" altLang="ko-KR" sz="1100" dirty="0">
                <a:ea typeface="+mj-ea"/>
              </a:rPr>
              <a:t>, new </a:t>
            </a:r>
            <a:r>
              <a:rPr lang="en-US" altLang="ko-KR" sz="1100" dirty="0" err="1">
                <a:ea typeface="+mj-ea"/>
              </a:rPr>
              <a:t>EMAP_CoAP_EMA_DR</a:t>
            </a:r>
            <a:r>
              <a:rPr lang="en-US" altLang="ko-KR" sz="1100" dirty="0">
                <a:ea typeface="+mj-ea"/>
              </a:rPr>
              <a:t>());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}}).</a:t>
            </a:r>
            <a:r>
              <a:rPr lang="en-US" altLang="ko-KR" sz="1100" dirty="0">
                <a:ea typeface="+mj-ea"/>
              </a:rPr>
              <a:t>start();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 smtClean="0">
                <a:ea typeface="+mj-ea"/>
              </a:rPr>
              <a:t>}</a:t>
            </a:r>
          </a:p>
          <a:p>
            <a:r>
              <a:rPr lang="en-US" altLang="ko-KR" sz="1100" b="1" dirty="0" smtClean="0">
                <a:solidFill>
                  <a:srgbClr val="FF0000"/>
                </a:solidFill>
              </a:rPr>
              <a:t>[</a:t>
            </a:r>
            <a:r>
              <a:rPr lang="en-US" altLang="ko-KR" sz="1100" b="1" dirty="0">
                <a:solidFill>
                  <a:srgbClr val="FF0000"/>
                </a:solidFill>
              </a:rPr>
              <a:t>Line 152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] Event Send</a:t>
            </a:r>
          </a:p>
          <a:p>
            <a:endParaRPr lang="en-US" altLang="ko-KR" sz="1100" dirty="0"/>
          </a:p>
          <a:p>
            <a:r>
              <a:rPr lang="en-US" altLang="ko-KR" sz="1100" dirty="0"/>
              <a:t>if (</a:t>
            </a:r>
            <a:r>
              <a:rPr lang="en-US" altLang="ko-KR" sz="1100" dirty="0" err="1"/>
              <a:t>getParentPath</a:t>
            </a:r>
            <a:r>
              <a:rPr lang="en-US" altLang="ko-KR" sz="1100" dirty="0" smtClean="0"/>
              <a:t>().</a:t>
            </a:r>
            <a:r>
              <a:rPr lang="en-US" altLang="ko-KR" sz="1100" dirty="0" err="1" smtClean="0"/>
              <a:t>classontains</a:t>
            </a:r>
            <a:r>
              <a:rPr lang="en-US" altLang="ko-KR" sz="1100" dirty="0"/>
              <a:t>("EMAP")) {</a:t>
            </a:r>
          </a:p>
          <a:p>
            <a:endParaRPr lang="en-US" altLang="ko-KR" sz="1100" dirty="0"/>
          </a:p>
          <a:p>
            <a:r>
              <a:rPr lang="en-US" altLang="ko-KR" sz="1100" dirty="0"/>
              <a:t>	new Thread(new Runnable() {</a:t>
            </a:r>
          </a:p>
          <a:p>
            <a:r>
              <a:rPr lang="en-US" altLang="ko-KR" sz="1100" dirty="0"/>
              <a:t>		public void run() {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global.obs_emaProtocolCoAP_EventFlag.replace</a:t>
            </a:r>
            <a:r>
              <a:rPr lang="en-US" altLang="ko-KR" sz="1100" dirty="0"/>
              <a:t>(name,</a:t>
            </a:r>
          </a:p>
          <a:p>
            <a:r>
              <a:rPr lang="en-US" altLang="ko-KR" sz="1100" dirty="0"/>
              <a:t>		new </a:t>
            </a:r>
            <a:r>
              <a:rPr lang="en-US" altLang="ko-KR" sz="1100" dirty="0" err="1"/>
              <a:t>EMAP_CoAP_EMA_DR</a:t>
            </a:r>
            <a:r>
              <a:rPr lang="en-US" altLang="ko-KR" sz="1100" dirty="0"/>
              <a:t>().</a:t>
            </a:r>
            <a:r>
              <a:rPr lang="en-US" altLang="ko-KR" sz="1100" dirty="0" err="1"/>
              <a:t>setEventFlag</a:t>
            </a:r>
            <a:r>
              <a:rPr lang="en-US" altLang="ko-KR" sz="1100" dirty="0"/>
              <a:t>(false));</a:t>
            </a:r>
          </a:p>
          <a:p>
            <a:r>
              <a:rPr lang="en-US" altLang="ko-KR" sz="1100" dirty="0"/>
              <a:t>		}</a:t>
            </a:r>
          </a:p>
          <a:p>
            <a:r>
              <a:rPr lang="en-US" altLang="ko-KR" sz="1100" dirty="0"/>
              <a:t>	}).start();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	…. Event Send 				</a:t>
            </a:r>
          </a:p>
          <a:p>
            <a:r>
              <a:rPr lang="en-US" altLang="ko-KR" sz="1100" dirty="0"/>
              <a:t>}	</a:t>
            </a:r>
          </a:p>
          <a:p>
            <a:endParaRPr lang="en-US" altLang="ko-KR" sz="1100" dirty="0" smtClean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481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Lecture Index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 bwMode="auto">
          <a:xfrm>
            <a:off x="467544" y="1772816"/>
            <a:ext cx="4104456" cy="914400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smtClean="0">
                <a:latin typeface="Times New Roman" pitchFamily="18" charset="0"/>
                <a:ea typeface="굴림" pitchFamily="50" charset="-127"/>
              </a:rPr>
              <a:t>Base Conception</a:t>
            </a:r>
            <a:endParaRPr kumimoji="0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467544" y="3272126"/>
            <a:ext cx="4104456" cy="914400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smtClean="0">
                <a:latin typeface="Times New Roman" pitchFamily="18" charset="0"/>
                <a:ea typeface="굴림" pitchFamily="50" charset="-127"/>
              </a:rPr>
              <a:t>Architecture</a:t>
            </a:r>
            <a:endParaRPr kumimoji="0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67544" y="4771435"/>
            <a:ext cx="4104456" cy="914400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smtClean="0">
                <a:latin typeface="Times New Roman" pitchFamily="18" charset="0"/>
                <a:ea typeface="굴림" pitchFamily="50" charset="-127"/>
              </a:rPr>
              <a:t>Practical Exercise</a:t>
            </a:r>
            <a:endParaRPr kumimoji="0" lang="ko-K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아래쪽 화살표 7"/>
          <p:cNvSpPr/>
          <p:nvPr/>
        </p:nvSpPr>
        <p:spPr bwMode="auto">
          <a:xfrm>
            <a:off x="2062064" y="2852936"/>
            <a:ext cx="864096" cy="288032"/>
          </a:xfrm>
          <a:prstGeom prst="downArrow">
            <a:avLst/>
          </a:prstGeom>
          <a:solidFill>
            <a:schemeClr val="tx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아래쪽 화살표 9"/>
          <p:cNvSpPr/>
          <p:nvPr/>
        </p:nvSpPr>
        <p:spPr bwMode="auto">
          <a:xfrm>
            <a:off x="2087724" y="4334964"/>
            <a:ext cx="864096" cy="288032"/>
          </a:xfrm>
          <a:prstGeom prst="downArrow">
            <a:avLst/>
          </a:prstGeom>
          <a:solidFill>
            <a:schemeClr val="tx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98368" y="1904735"/>
            <a:ext cx="20831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500" dirty="0" smtClean="0"/>
              <a:t>OpenADR</a:t>
            </a:r>
          </a:p>
          <a:p>
            <a:r>
              <a:rPr lang="en-US" altLang="ko-KR" sz="1500" dirty="0"/>
              <a:t>2. </a:t>
            </a:r>
            <a:r>
              <a:rPr lang="en-US" altLang="ko-KR" sz="1500" dirty="0" smtClean="0"/>
              <a:t>   System Architecture</a:t>
            </a:r>
            <a:endParaRPr lang="en-US" altLang="ko-KR" sz="1500" dirty="0"/>
          </a:p>
        </p:txBody>
      </p:sp>
      <p:sp>
        <p:nvSpPr>
          <p:cNvPr id="13" name="TextBox 12"/>
          <p:cNvSpPr txBox="1"/>
          <p:nvPr/>
        </p:nvSpPr>
        <p:spPr>
          <a:xfrm>
            <a:off x="4794136" y="3336911"/>
            <a:ext cx="208743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3.   EMS Overview</a:t>
            </a:r>
          </a:p>
          <a:p>
            <a:r>
              <a:rPr lang="en-US" altLang="ko-KR" sz="1500" dirty="0" smtClean="0"/>
              <a:t>4.   Package Explanation</a:t>
            </a:r>
          </a:p>
          <a:p>
            <a:r>
              <a:rPr lang="en-US" altLang="ko-KR" sz="1500" dirty="0" smtClean="0"/>
              <a:t>6.   Message Format</a:t>
            </a:r>
            <a:endParaRPr lang="ko-KR" altLang="en-US" sz="1500" dirty="0"/>
          </a:p>
        </p:txBody>
      </p:sp>
      <p:sp>
        <p:nvSpPr>
          <p:cNvPr id="14" name="TextBox 13"/>
          <p:cNvSpPr txBox="1"/>
          <p:nvPr/>
        </p:nvSpPr>
        <p:spPr>
          <a:xfrm>
            <a:off x="4798368" y="4770573"/>
            <a:ext cx="283282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/>
              <a:t>7.   How to Execute MIR Program</a:t>
            </a:r>
          </a:p>
          <a:p>
            <a:r>
              <a:rPr lang="en-US" altLang="ko-KR" sz="1500" dirty="0"/>
              <a:t>	</a:t>
            </a:r>
            <a:r>
              <a:rPr lang="en-US" altLang="ko-KR" sz="1500" dirty="0" smtClean="0"/>
              <a:t>(EMS, VTN, EMA)</a:t>
            </a:r>
          </a:p>
          <a:p>
            <a:r>
              <a:rPr lang="en-US" altLang="ko-KR" sz="1500" dirty="0" smtClean="0"/>
              <a:t>8.   Experiment Procedure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61766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</a:t>
            </a:r>
            <a:r>
              <a:rPr lang="en-US" altLang="ko-KR" sz="2500" b="1" dirty="0" smtClean="0"/>
              <a:t>EMS </a:t>
            </a:r>
            <a:r>
              <a:rPr lang="en-US" altLang="ko-KR" sz="2500" b="1" dirty="0"/>
              <a:t>: Package Explanation</a:t>
            </a:r>
            <a:br>
              <a:rPr lang="en-US" altLang="ko-KR" sz="2500" b="1" dirty="0"/>
            </a:br>
            <a:r>
              <a:rPr lang="en-US" altLang="ko-KR" sz="2500" b="1" dirty="0" err="1" smtClean="0"/>
              <a:t>OpenADR</a:t>
            </a:r>
            <a:r>
              <a:rPr lang="en-US" altLang="ko-KR" sz="2500" b="1" dirty="0" smtClean="0"/>
              <a:t> - </a:t>
            </a:r>
            <a:r>
              <a:rPr lang="en-US" altLang="ko-KR" sz="2500" b="1" dirty="0"/>
              <a:t>Server Side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340768"/>
            <a:ext cx="830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MQTT Class :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발신 메시지에 따라 서비스 분류 </a:t>
            </a:r>
            <a:r>
              <a:rPr lang="en-US" altLang="ko-KR" dirty="0" smtClean="0"/>
              <a:t>(Session Setup/Report/Event/Opt)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57200" y="1772816"/>
            <a:ext cx="8229600" cy="50013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… [Line 183]</a:t>
            </a:r>
          </a:p>
          <a:p>
            <a:r>
              <a:rPr lang="en-US" altLang="ko-KR" sz="1100" dirty="0" smtClean="0">
                <a:ea typeface="+mj-ea"/>
              </a:rPr>
              <a:t>if </a:t>
            </a:r>
            <a:r>
              <a:rPr lang="en-US" altLang="ko-KR" sz="1100" dirty="0">
                <a:ea typeface="+mj-ea"/>
              </a:rPr>
              <a:t>(</a:t>
            </a:r>
            <a:r>
              <a:rPr lang="en-US" altLang="ko-KR" sz="1100" dirty="0" err="1">
                <a:ea typeface="+mj-ea"/>
              </a:rPr>
              <a:t>topicParse</a:t>
            </a:r>
            <a:r>
              <a:rPr lang="en-US" altLang="ko-KR" sz="1100" dirty="0">
                <a:ea typeface="+mj-ea"/>
              </a:rPr>
              <a:t>[1].equals("</a:t>
            </a:r>
            <a:r>
              <a:rPr lang="en-US" altLang="ko-KR" sz="1100" dirty="0" err="1">
                <a:ea typeface="+mj-ea"/>
              </a:rPr>
              <a:t>OpenADR</a:t>
            </a:r>
            <a:r>
              <a:rPr lang="en-US" altLang="ko-KR" sz="1100" dirty="0">
                <a:ea typeface="+mj-ea"/>
              </a:rPr>
              <a:t>")) {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String </a:t>
            </a:r>
            <a:r>
              <a:rPr lang="en-US" altLang="ko-KR" sz="1100" dirty="0" err="1">
                <a:ea typeface="+mj-ea"/>
              </a:rPr>
              <a:t>profileVersion</a:t>
            </a:r>
            <a:r>
              <a:rPr lang="en-US" altLang="ko-KR" sz="1100" dirty="0">
                <a:ea typeface="+mj-ea"/>
              </a:rPr>
              <a:t> = "OpenADR2.0b</a:t>
            </a:r>
            <a:r>
              <a:rPr lang="en-US" altLang="ko-KR" sz="1100" dirty="0" smtClean="0">
                <a:ea typeface="+mj-ea"/>
              </a:rPr>
              <a:t>";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String </a:t>
            </a:r>
            <a:r>
              <a:rPr lang="en-US" altLang="ko-KR" sz="1100" dirty="0">
                <a:ea typeface="+mj-ea"/>
              </a:rPr>
              <a:t>service = </a:t>
            </a:r>
            <a:r>
              <a:rPr lang="en-US" altLang="ko-KR" sz="1100" dirty="0" err="1">
                <a:ea typeface="+mj-ea"/>
              </a:rPr>
              <a:t>msg_json.getString</a:t>
            </a:r>
            <a:r>
              <a:rPr lang="en-US" altLang="ko-KR" sz="1100" dirty="0">
                <a:ea typeface="+mj-ea"/>
              </a:rPr>
              <a:t>("service");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service </a:t>
            </a:r>
            <a:r>
              <a:rPr lang="en-US" altLang="ko-KR" sz="1100" dirty="0">
                <a:ea typeface="+mj-ea"/>
              </a:rPr>
              <a:t>= </a:t>
            </a:r>
            <a:r>
              <a:rPr lang="en-US" altLang="ko-KR" sz="1100" dirty="0" err="1">
                <a:ea typeface="+mj-ea"/>
              </a:rPr>
              <a:t>service.replaceAll</a:t>
            </a:r>
            <a:r>
              <a:rPr lang="en-US" altLang="ko-KR" sz="1100" dirty="0">
                <a:ea typeface="+mj-ea"/>
              </a:rPr>
              <a:t>("</a:t>
            </a:r>
            <a:r>
              <a:rPr lang="en-US" altLang="ko-KR" sz="1100" dirty="0" err="1">
                <a:ea typeface="+mj-ea"/>
              </a:rPr>
              <a:t>oadr</a:t>
            </a:r>
            <a:r>
              <a:rPr lang="en-US" altLang="ko-KR" sz="1100" dirty="0">
                <a:ea typeface="+mj-ea"/>
              </a:rPr>
              <a:t>", </a:t>
            </a:r>
            <a:r>
              <a:rPr lang="en-US" altLang="ko-KR" sz="1100" dirty="0" smtClean="0">
                <a:ea typeface="+mj-ea"/>
              </a:rPr>
              <a:t>"");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// </a:t>
            </a:r>
            <a:r>
              <a:rPr lang="en-US" altLang="ko-KR" sz="1100" dirty="0">
                <a:ea typeface="+mj-ea"/>
              </a:rPr>
              <a:t>Session Setup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if </a:t>
            </a:r>
            <a:r>
              <a:rPr lang="en-US" altLang="ko-KR" sz="1100" dirty="0">
                <a:ea typeface="+mj-ea"/>
              </a:rPr>
              <a:t>(</a:t>
            </a:r>
            <a:r>
              <a:rPr lang="en-US" altLang="ko-KR" sz="1100" dirty="0" err="1">
                <a:ea typeface="+mj-ea"/>
              </a:rPr>
              <a:t>topicParse</a:t>
            </a:r>
            <a:r>
              <a:rPr lang="en-US" altLang="ko-KR" sz="1100" dirty="0">
                <a:ea typeface="+mj-ea"/>
              </a:rPr>
              <a:t>[4].equals("</a:t>
            </a:r>
            <a:r>
              <a:rPr lang="en-US" altLang="ko-KR" sz="1100" dirty="0" err="1">
                <a:ea typeface="+mj-ea"/>
              </a:rPr>
              <a:t>SessionSetup</a:t>
            </a:r>
            <a:r>
              <a:rPr lang="en-US" altLang="ko-KR" sz="1100" dirty="0">
                <a:ea typeface="+mj-ea"/>
              </a:rPr>
              <a:t>")) </a:t>
            </a:r>
            <a:r>
              <a:rPr lang="en-US" altLang="ko-KR" sz="1100" dirty="0" smtClean="0">
                <a:ea typeface="+mj-ea"/>
              </a:rPr>
              <a:t>{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if (</a:t>
            </a:r>
            <a:r>
              <a:rPr lang="en-US" altLang="ko-KR" sz="1100" dirty="0" err="1">
                <a:ea typeface="+mj-ea"/>
              </a:rPr>
              <a:t>service.matches</a:t>
            </a:r>
            <a:r>
              <a:rPr lang="en-US" altLang="ko-KR" sz="1100" dirty="0">
                <a:ea typeface="+mj-ea"/>
              </a:rPr>
              <a:t>("</a:t>
            </a:r>
            <a:r>
              <a:rPr lang="en-US" altLang="ko-KR" sz="1100" dirty="0" err="1">
                <a:ea typeface="+mj-ea"/>
              </a:rPr>
              <a:t>QueryRegistration|oadrQueryRegistration</a:t>
            </a:r>
            <a:r>
              <a:rPr lang="en-US" altLang="ko-KR" sz="1100" dirty="0">
                <a:ea typeface="+mj-ea"/>
              </a:rPr>
              <a:t>"))</a:t>
            </a:r>
          </a:p>
          <a:p>
            <a:r>
              <a:rPr lang="en-US" altLang="ko-KR" sz="1100" dirty="0">
                <a:ea typeface="+mj-ea"/>
              </a:rPr>
              <a:t>		service = "CONNECTREGISTRATION</a:t>
            </a:r>
            <a:r>
              <a:rPr lang="en-US" altLang="ko-KR" sz="1100" dirty="0" smtClean="0">
                <a:ea typeface="+mj-ea"/>
              </a:rPr>
              <a:t>";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	new </a:t>
            </a:r>
            <a:r>
              <a:rPr lang="en-US" altLang="ko-KR" sz="1100" dirty="0" err="1">
                <a:ea typeface="+mj-ea"/>
              </a:rPr>
              <a:t>SessionSetup</a:t>
            </a:r>
            <a:r>
              <a:rPr lang="en-US" altLang="ko-KR" sz="1100" dirty="0">
                <a:ea typeface="+mj-ea"/>
              </a:rPr>
              <a:t>(client, service, </a:t>
            </a:r>
            <a:r>
              <a:rPr lang="en-US" altLang="ko-KR" sz="1100" dirty="0" err="1">
                <a:ea typeface="+mj-ea"/>
              </a:rPr>
              <a:t>msg_json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profileVersion</a:t>
            </a:r>
            <a:r>
              <a:rPr lang="en-US" altLang="ko-KR" sz="1100" dirty="0">
                <a:ea typeface="+mj-ea"/>
              </a:rPr>
              <a:t>).start();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}</a:t>
            </a:r>
            <a:endParaRPr lang="en-US" altLang="ko-KR" sz="1100" dirty="0">
              <a:ea typeface="+mj-ea"/>
            </a:endParaRP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// </a:t>
            </a:r>
            <a:r>
              <a:rPr lang="en-US" altLang="ko-KR" sz="1100" dirty="0">
                <a:ea typeface="+mj-ea"/>
              </a:rPr>
              <a:t>Report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else </a:t>
            </a:r>
            <a:r>
              <a:rPr lang="en-US" altLang="ko-KR" sz="1100" dirty="0">
                <a:ea typeface="+mj-ea"/>
              </a:rPr>
              <a:t>if (</a:t>
            </a:r>
            <a:r>
              <a:rPr lang="en-US" altLang="ko-KR" sz="1100" dirty="0" err="1">
                <a:ea typeface="+mj-ea"/>
              </a:rPr>
              <a:t>topicParse</a:t>
            </a:r>
            <a:r>
              <a:rPr lang="en-US" altLang="ko-KR" sz="1100" dirty="0">
                <a:ea typeface="+mj-ea"/>
              </a:rPr>
              <a:t>[4].equals("Report")) {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smtClean="0">
                <a:ea typeface="+mj-ea"/>
              </a:rPr>
              <a:t>new </a:t>
            </a:r>
            <a:r>
              <a:rPr lang="en-US" altLang="ko-KR" sz="1100" dirty="0">
                <a:ea typeface="+mj-ea"/>
              </a:rPr>
              <a:t>Report(client, service, </a:t>
            </a:r>
            <a:r>
              <a:rPr lang="en-US" altLang="ko-KR" sz="1100" dirty="0" err="1">
                <a:ea typeface="+mj-ea"/>
              </a:rPr>
              <a:t>msg_json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profileVersion</a:t>
            </a:r>
            <a:r>
              <a:rPr lang="en-US" altLang="ko-KR" sz="1100" dirty="0">
                <a:ea typeface="+mj-ea"/>
              </a:rPr>
              <a:t>).start();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}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// </a:t>
            </a:r>
            <a:r>
              <a:rPr lang="en-US" altLang="ko-KR" sz="1100" dirty="0">
                <a:ea typeface="+mj-ea"/>
              </a:rPr>
              <a:t>Event</a:t>
            </a:r>
          </a:p>
          <a:p>
            <a:r>
              <a:rPr lang="en-US" altLang="ko-KR" sz="1100" dirty="0" smtClean="0">
                <a:ea typeface="+mj-ea"/>
              </a:rPr>
              <a:t>	else </a:t>
            </a:r>
            <a:r>
              <a:rPr lang="en-US" altLang="ko-KR" sz="1100" dirty="0">
                <a:ea typeface="+mj-ea"/>
              </a:rPr>
              <a:t>if (</a:t>
            </a:r>
            <a:r>
              <a:rPr lang="en-US" altLang="ko-KR" sz="1100" dirty="0" err="1">
                <a:ea typeface="+mj-ea"/>
              </a:rPr>
              <a:t>topicParse</a:t>
            </a:r>
            <a:r>
              <a:rPr lang="en-US" altLang="ko-KR" sz="1100" dirty="0">
                <a:ea typeface="+mj-ea"/>
              </a:rPr>
              <a:t>[4].matches("</a:t>
            </a:r>
            <a:r>
              <a:rPr lang="en-US" altLang="ko-KR" sz="1100" dirty="0" err="1">
                <a:ea typeface="+mj-ea"/>
              </a:rPr>
              <a:t>Event|Poll</a:t>
            </a:r>
            <a:r>
              <a:rPr lang="en-US" altLang="ko-KR" sz="1100" dirty="0">
                <a:ea typeface="+mj-ea"/>
              </a:rPr>
              <a:t>")) {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smtClean="0">
                <a:ea typeface="+mj-ea"/>
              </a:rPr>
              <a:t>new </a:t>
            </a:r>
            <a:r>
              <a:rPr lang="en-US" altLang="ko-KR" sz="1100" dirty="0" err="1">
                <a:ea typeface="+mj-ea"/>
              </a:rPr>
              <a:t>DemandResponseEvent</a:t>
            </a:r>
            <a:r>
              <a:rPr lang="en-US" altLang="ko-KR" sz="1100" dirty="0">
                <a:ea typeface="+mj-ea"/>
              </a:rPr>
              <a:t>(client, service, </a:t>
            </a:r>
            <a:r>
              <a:rPr lang="en-US" altLang="ko-KR" sz="1100" dirty="0" err="1">
                <a:ea typeface="+mj-ea"/>
              </a:rPr>
              <a:t>msg_json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profileVersion</a:t>
            </a:r>
            <a:r>
              <a:rPr lang="en-US" altLang="ko-KR" sz="1100" dirty="0">
                <a:ea typeface="+mj-ea"/>
              </a:rPr>
              <a:t>).start();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}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// </a:t>
            </a:r>
            <a:r>
              <a:rPr lang="en-US" altLang="ko-KR" sz="1100" dirty="0">
                <a:ea typeface="+mj-ea"/>
              </a:rPr>
              <a:t>Opt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smtClean="0">
                <a:ea typeface="+mj-ea"/>
              </a:rPr>
              <a:t>else </a:t>
            </a:r>
            <a:r>
              <a:rPr lang="en-US" altLang="ko-KR" sz="1100" dirty="0">
                <a:ea typeface="+mj-ea"/>
              </a:rPr>
              <a:t>if (</a:t>
            </a:r>
            <a:r>
              <a:rPr lang="en-US" altLang="ko-KR" sz="1100" dirty="0" err="1">
                <a:ea typeface="+mj-ea"/>
              </a:rPr>
              <a:t>topicParse</a:t>
            </a:r>
            <a:r>
              <a:rPr lang="en-US" altLang="ko-KR" sz="1100" dirty="0">
                <a:ea typeface="+mj-ea"/>
              </a:rPr>
              <a:t>[4].matches("Opt")) {</a:t>
            </a:r>
          </a:p>
          <a:p>
            <a:r>
              <a:rPr lang="en-US" altLang="ko-KR" sz="1100" dirty="0">
                <a:ea typeface="+mj-ea"/>
              </a:rPr>
              <a:t>		new Opt(client, service, </a:t>
            </a:r>
            <a:r>
              <a:rPr lang="en-US" altLang="ko-KR" sz="1100" dirty="0" err="1">
                <a:ea typeface="+mj-ea"/>
              </a:rPr>
              <a:t>msg_json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profileVersion</a:t>
            </a:r>
            <a:r>
              <a:rPr lang="en-US" altLang="ko-KR" sz="1100" dirty="0">
                <a:ea typeface="+mj-ea"/>
              </a:rPr>
              <a:t>).start();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}</a:t>
            </a:r>
            <a:endParaRPr lang="en-US" altLang="ko-KR" sz="1100" dirty="0">
              <a:ea typeface="+mj-ea"/>
            </a:endParaRP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			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 smtClean="0">
                <a:ea typeface="+mj-ea"/>
              </a:rPr>
              <a:t>}</a:t>
            </a:r>
            <a:endParaRPr lang="ko-KR" altLang="en-US" sz="11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6010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</a:t>
            </a:r>
            <a:r>
              <a:rPr lang="en-US" altLang="ko-KR" sz="2500" b="1" dirty="0" smtClean="0"/>
              <a:t>EMS </a:t>
            </a:r>
            <a:r>
              <a:rPr lang="en-US" altLang="ko-KR" sz="2500" b="1" dirty="0"/>
              <a:t>: Package Explanation</a:t>
            </a:r>
            <a:br>
              <a:rPr lang="en-US" altLang="ko-KR" sz="2500" b="1" dirty="0"/>
            </a:br>
            <a:r>
              <a:rPr lang="en-US" altLang="ko-KR" sz="2500" b="1" dirty="0" err="1" smtClean="0"/>
              <a:t>OpenADR</a:t>
            </a:r>
            <a:r>
              <a:rPr lang="en-US" altLang="ko-KR" sz="2500" b="1" dirty="0" smtClean="0"/>
              <a:t> - </a:t>
            </a:r>
            <a:r>
              <a:rPr lang="en-US" altLang="ko-KR" sz="2500" b="1" dirty="0"/>
              <a:t>Server Side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340768"/>
            <a:ext cx="832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Session Setup/Report/Event/Opt Class : </a:t>
            </a:r>
            <a:r>
              <a:rPr lang="ko-KR" altLang="en-US" dirty="0" smtClean="0"/>
              <a:t>상세 서비스 분류 </a:t>
            </a:r>
            <a:r>
              <a:rPr lang="en-US" altLang="ko-KR" dirty="0" err="1" smtClean="0"/>
              <a:t>ConnectRegistration</a:t>
            </a:r>
            <a:r>
              <a:rPr lang="en-US" altLang="ko-KR" dirty="0" smtClean="0"/>
              <a:t>, Poll…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57200" y="1772816"/>
            <a:ext cx="8229600" cy="415498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… [Line 182]</a:t>
            </a:r>
          </a:p>
          <a:p>
            <a:r>
              <a:rPr lang="en-US" altLang="ko-KR" sz="1100" dirty="0">
                <a:ea typeface="+mj-ea"/>
              </a:rPr>
              <a:t>switch (type) {</a:t>
            </a:r>
          </a:p>
          <a:p>
            <a:r>
              <a:rPr lang="en-US" altLang="ko-KR" sz="1100" dirty="0">
                <a:ea typeface="+mj-ea"/>
              </a:rPr>
              <a:t>		case CONNECTREGISTRATION:</a:t>
            </a: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dirty="0" err="1">
                <a:ea typeface="+mj-ea"/>
              </a:rPr>
              <a:t>this.setPayload</a:t>
            </a:r>
            <a:r>
              <a:rPr lang="en-US" altLang="ko-KR" sz="1100" dirty="0">
                <a:ea typeface="+mj-ea"/>
              </a:rPr>
              <a:t> = </a:t>
            </a:r>
            <a:r>
              <a:rPr lang="en-US" altLang="ko-KR" sz="1100" b="1" dirty="0" err="1">
                <a:ea typeface="+mj-ea"/>
              </a:rPr>
              <a:t>acknowledgeCONNECTREGISTRATION</a:t>
            </a:r>
            <a:r>
              <a:rPr lang="en-US" altLang="ko-KR" sz="1100" b="1" dirty="0">
                <a:ea typeface="+mj-ea"/>
              </a:rPr>
              <a:t>(payload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		break;</a:t>
            </a:r>
          </a:p>
          <a:p>
            <a:r>
              <a:rPr lang="en-US" altLang="ko-KR" sz="1100" dirty="0">
                <a:ea typeface="+mj-ea"/>
              </a:rPr>
              <a:t>		case CREATEPARTYREGISTRATION:</a:t>
            </a: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dirty="0" err="1">
                <a:ea typeface="+mj-ea"/>
              </a:rPr>
              <a:t>this.setPayload</a:t>
            </a:r>
            <a:r>
              <a:rPr lang="en-US" altLang="ko-KR" sz="1100" dirty="0">
                <a:ea typeface="+mj-ea"/>
              </a:rPr>
              <a:t> = </a:t>
            </a:r>
            <a:r>
              <a:rPr lang="en-US" altLang="ko-KR" sz="1100" b="1" dirty="0" err="1">
                <a:ea typeface="+mj-ea"/>
              </a:rPr>
              <a:t>acknowledgeCREATEPARTYREGISTRATION</a:t>
            </a:r>
            <a:r>
              <a:rPr lang="en-US" altLang="ko-KR" sz="1100" b="1" dirty="0">
                <a:ea typeface="+mj-ea"/>
              </a:rPr>
              <a:t>(payload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		break;</a:t>
            </a:r>
          </a:p>
          <a:p>
            <a:r>
              <a:rPr lang="en-US" altLang="ko-KR" sz="1100" dirty="0">
                <a:ea typeface="+mj-ea"/>
              </a:rPr>
              <a:t>		case REGISTERREPORT:</a:t>
            </a: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dirty="0" err="1">
                <a:ea typeface="+mj-ea"/>
              </a:rPr>
              <a:t>this.setPayload</a:t>
            </a:r>
            <a:r>
              <a:rPr lang="en-US" altLang="ko-KR" sz="1100" dirty="0">
                <a:ea typeface="+mj-ea"/>
              </a:rPr>
              <a:t> = </a:t>
            </a:r>
            <a:r>
              <a:rPr lang="en-US" altLang="ko-KR" sz="1100" b="1" dirty="0" err="1">
                <a:ea typeface="+mj-ea"/>
              </a:rPr>
              <a:t>acknowledgeREGISTERREPORT</a:t>
            </a:r>
            <a:r>
              <a:rPr lang="en-US" altLang="ko-KR" sz="1100" b="1" dirty="0">
                <a:ea typeface="+mj-ea"/>
              </a:rPr>
              <a:t>(payload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		break;</a:t>
            </a:r>
          </a:p>
          <a:p>
            <a:r>
              <a:rPr lang="en-US" altLang="ko-KR" sz="1100" dirty="0">
                <a:ea typeface="+mj-ea"/>
              </a:rPr>
              <a:t>		case POLL:</a:t>
            </a: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dirty="0" err="1">
                <a:ea typeface="+mj-ea"/>
              </a:rPr>
              <a:t>this.setPayload</a:t>
            </a:r>
            <a:r>
              <a:rPr lang="en-US" altLang="ko-KR" sz="1100" dirty="0">
                <a:ea typeface="+mj-ea"/>
              </a:rPr>
              <a:t> = </a:t>
            </a:r>
            <a:r>
              <a:rPr lang="en-US" altLang="ko-KR" sz="1100" b="1" dirty="0" err="1">
                <a:ea typeface="+mj-ea"/>
              </a:rPr>
              <a:t>acknowledgePOLL</a:t>
            </a:r>
            <a:r>
              <a:rPr lang="en-US" altLang="ko-KR" sz="1100" b="1" dirty="0">
                <a:ea typeface="+mj-ea"/>
              </a:rPr>
              <a:t>(payload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		break;</a:t>
            </a:r>
          </a:p>
          <a:p>
            <a:r>
              <a:rPr lang="en-US" altLang="ko-KR" sz="1100" dirty="0">
                <a:ea typeface="+mj-ea"/>
              </a:rPr>
              <a:t>		case REGISTEREDREPORT:</a:t>
            </a: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dirty="0" err="1">
                <a:ea typeface="+mj-ea"/>
              </a:rPr>
              <a:t>this.setPayload</a:t>
            </a:r>
            <a:r>
              <a:rPr lang="en-US" altLang="ko-KR" sz="1100" dirty="0">
                <a:ea typeface="+mj-ea"/>
              </a:rPr>
              <a:t> = </a:t>
            </a:r>
            <a:r>
              <a:rPr lang="en-US" altLang="ko-KR" sz="1100" b="1" dirty="0" err="1">
                <a:ea typeface="+mj-ea"/>
              </a:rPr>
              <a:t>acknowledgeREGISTEREDREPORT</a:t>
            </a:r>
            <a:r>
              <a:rPr lang="en-US" altLang="ko-KR" sz="1100" b="1" dirty="0">
                <a:ea typeface="+mj-ea"/>
              </a:rPr>
              <a:t>(payload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		break;</a:t>
            </a:r>
          </a:p>
          <a:p>
            <a:r>
              <a:rPr lang="en-US" altLang="ko-KR" sz="1100" dirty="0">
                <a:ea typeface="+mj-ea"/>
              </a:rPr>
              <a:t>		case REQUESTEVENT:</a:t>
            </a: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dirty="0" err="1">
                <a:ea typeface="+mj-ea"/>
              </a:rPr>
              <a:t>this.setPayload</a:t>
            </a:r>
            <a:r>
              <a:rPr lang="en-US" altLang="ko-KR" sz="1100" dirty="0">
                <a:ea typeface="+mj-ea"/>
              </a:rPr>
              <a:t> = </a:t>
            </a:r>
            <a:r>
              <a:rPr lang="en-US" altLang="ko-KR" sz="1100" b="1" dirty="0" err="1">
                <a:ea typeface="+mj-ea"/>
              </a:rPr>
              <a:t>acknowledgeREQUESTEVENT</a:t>
            </a:r>
            <a:r>
              <a:rPr lang="en-US" altLang="ko-KR" sz="1100" b="1" dirty="0">
                <a:ea typeface="+mj-ea"/>
              </a:rPr>
              <a:t>(payload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		break;</a:t>
            </a:r>
          </a:p>
          <a:p>
            <a:r>
              <a:rPr lang="en-US" altLang="ko-KR" sz="1100" dirty="0">
                <a:ea typeface="+mj-ea"/>
              </a:rPr>
              <a:t>		case CANCELPARTYREGISTRATION:</a:t>
            </a: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dirty="0" err="1">
                <a:ea typeface="+mj-ea"/>
              </a:rPr>
              <a:t>this.setPayload</a:t>
            </a:r>
            <a:r>
              <a:rPr lang="en-US" altLang="ko-KR" sz="1100" dirty="0">
                <a:ea typeface="+mj-ea"/>
              </a:rPr>
              <a:t> = </a:t>
            </a:r>
            <a:r>
              <a:rPr lang="en-US" altLang="ko-KR" sz="1100" b="1" dirty="0" err="1">
                <a:ea typeface="+mj-ea"/>
              </a:rPr>
              <a:t>acknowledgeCANCELPARTYREGISTRATION</a:t>
            </a:r>
            <a:r>
              <a:rPr lang="en-US" altLang="ko-KR" sz="1100" b="1" dirty="0">
                <a:ea typeface="+mj-ea"/>
              </a:rPr>
              <a:t>(payload</a:t>
            </a:r>
            <a:r>
              <a:rPr lang="en-US" altLang="ko-KR" sz="1100" dirty="0">
                <a:ea typeface="+mj-ea"/>
              </a:rPr>
              <a:t>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	break;</a:t>
            </a:r>
            <a:endParaRPr lang="ko-KR" altLang="en-US" sz="11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657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</a:t>
            </a:r>
            <a:r>
              <a:rPr lang="en-US" altLang="ko-KR" sz="2500" b="1" dirty="0" smtClean="0"/>
              <a:t>EMS </a:t>
            </a:r>
            <a:r>
              <a:rPr lang="en-US" altLang="ko-KR" sz="2500" b="1" dirty="0"/>
              <a:t>: Package Explanation</a:t>
            </a:r>
            <a:br>
              <a:rPr lang="en-US" altLang="ko-KR" sz="2500" b="1" dirty="0"/>
            </a:br>
            <a:r>
              <a:rPr lang="en-US" altLang="ko-KR" sz="2500" b="1" dirty="0" err="1" smtClean="0"/>
              <a:t>OpenADR</a:t>
            </a:r>
            <a:r>
              <a:rPr lang="en-US" altLang="ko-KR" sz="2500" b="1" dirty="0" smtClean="0"/>
              <a:t> - </a:t>
            </a:r>
            <a:r>
              <a:rPr lang="en-US" altLang="ko-KR" sz="2500" b="1" dirty="0"/>
              <a:t>Server Side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340768"/>
            <a:ext cx="72058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en-US" altLang="ko-KR" dirty="0" err="1" smtClean="0"/>
              <a:t>CreatedPartyRegistration</a:t>
            </a:r>
            <a:r>
              <a:rPr lang="en-US" altLang="ko-KR" dirty="0" smtClean="0"/>
              <a:t> Class : </a:t>
            </a:r>
            <a:r>
              <a:rPr lang="ko-KR" altLang="en-US" dirty="0" smtClean="0"/>
              <a:t>상세 서비스 </a:t>
            </a:r>
            <a:r>
              <a:rPr lang="en-US" altLang="ko-KR" dirty="0" err="1"/>
              <a:t>CreatedPartyRegistration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/>
              <a:t>	</a:t>
            </a:r>
            <a:r>
              <a:rPr lang="en-US" altLang="ko-KR" dirty="0" smtClean="0"/>
              <a:t>				Message Build up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57200" y="1772816"/>
            <a:ext cx="8229600" cy="449353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… [Line 101] JSON Message build up</a:t>
            </a:r>
          </a:p>
          <a:p>
            <a:endParaRPr lang="en-US" altLang="ko-KR" sz="1100" b="1" dirty="0" smtClean="0">
              <a:solidFill>
                <a:srgbClr val="FF0000"/>
              </a:solidFill>
              <a:ea typeface="+mj-ea"/>
            </a:endParaRPr>
          </a:p>
          <a:p>
            <a:r>
              <a:rPr lang="en-US" altLang="ko-KR" sz="1100" dirty="0">
                <a:ea typeface="+mj-ea"/>
              </a:rPr>
              <a:t>public class </a:t>
            </a:r>
            <a:r>
              <a:rPr lang="en-US" altLang="ko-KR" sz="1100" dirty="0" err="1">
                <a:ea typeface="+mj-ea"/>
              </a:rPr>
              <a:t>CreatedPartyRegistration</a:t>
            </a:r>
            <a:r>
              <a:rPr lang="en-US" altLang="ko-KR" sz="1100" dirty="0">
                <a:ea typeface="+mj-ea"/>
              </a:rPr>
              <a:t> {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private String </a:t>
            </a:r>
            <a:r>
              <a:rPr lang="en-US" altLang="ko-KR" sz="1100" dirty="0" err="1">
                <a:ea typeface="+mj-ea"/>
              </a:rPr>
              <a:t>srcEMA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destEMA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responseDescription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requestID</a:t>
            </a:r>
            <a:r>
              <a:rPr lang="en-US" altLang="ko-KR" sz="1100" dirty="0">
                <a:ea typeface="+mj-ea"/>
              </a:rPr>
              <a:t>, duration, service, </a:t>
            </a:r>
            <a:r>
              <a:rPr lang="en-US" altLang="ko-KR" sz="1100" dirty="0" err="1">
                <a:ea typeface="+mj-ea"/>
              </a:rPr>
              <a:t>registrationID</a:t>
            </a:r>
            <a:r>
              <a:rPr lang="en-US" altLang="ko-KR" sz="1100" dirty="0">
                <a:ea typeface="+mj-ea"/>
              </a:rPr>
              <a:t>;</a:t>
            </a:r>
          </a:p>
          <a:p>
            <a:r>
              <a:rPr lang="en-US" altLang="ko-KR" sz="1100" dirty="0">
                <a:ea typeface="+mj-ea"/>
              </a:rPr>
              <a:t>	private </a:t>
            </a:r>
            <a:r>
              <a:rPr lang="en-US" altLang="ko-KR" sz="1100" dirty="0" err="1">
                <a:ea typeface="+mj-ea"/>
              </a:rPr>
              <a:t>int</a:t>
            </a:r>
            <a:r>
              <a:rPr lang="en-US" altLang="ko-KR" sz="1100" dirty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responseCode</a:t>
            </a:r>
            <a:r>
              <a:rPr lang="en-US" altLang="ko-KR" sz="1100" dirty="0">
                <a:ea typeface="+mj-ea"/>
              </a:rPr>
              <a:t>;</a:t>
            </a:r>
          </a:p>
          <a:p>
            <a:r>
              <a:rPr lang="en-US" altLang="ko-KR" sz="1100" dirty="0">
                <a:ea typeface="+mj-ea"/>
              </a:rPr>
              <a:t>	private String profile;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public </a:t>
            </a:r>
            <a:r>
              <a:rPr lang="en-US" altLang="ko-KR" sz="1100" dirty="0" err="1">
                <a:ea typeface="+mj-ea"/>
              </a:rPr>
              <a:t>CreatedPartyRegistration</a:t>
            </a:r>
            <a:r>
              <a:rPr lang="en-US" altLang="ko-KR" sz="1100" dirty="0">
                <a:ea typeface="+mj-ea"/>
              </a:rPr>
              <a:t>() {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}</a:t>
            </a:r>
            <a:endParaRPr lang="en-US" altLang="ko-KR" sz="1100" dirty="0" smtClean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@Override</a:t>
            </a:r>
          </a:p>
          <a:p>
            <a:r>
              <a:rPr lang="en-US" altLang="ko-KR" sz="1100" dirty="0">
                <a:ea typeface="+mj-ea"/>
              </a:rPr>
              <a:t>	public String </a:t>
            </a:r>
            <a:r>
              <a:rPr lang="en-US" altLang="ko-KR" sz="1100" dirty="0" err="1">
                <a:ea typeface="+mj-ea"/>
              </a:rPr>
              <a:t>toString</a:t>
            </a:r>
            <a:r>
              <a:rPr lang="en-US" altLang="ko-KR" sz="1100" dirty="0">
                <a:ea typeface="+mj-ea"/>
              </a:rPr>
              <a:t>() {</a:t>
            </a:r>
          </a:p>
          <a:p>
            <a:endParaRPr lang="en-US" altLang="ko-KR" sz="1100" dirty="0">
              <a:ea typeface="+mj-ea"/>
            </a:endParaRP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return "{\"</a:t>
            </a:r>
            <a:r>
              <a:rPr lang="en-US" altLang="ko-KR" sz="1100" dirty="0" err="1">
                <a:ea typeface="+mj-ea"/>
              </a:rPr>
              <a:t>vtnID</a:t>
            </a:r>
            <a:r>
              <a:rPr lang="en-US" altLang="ko-KR" sz="1100" dirty="0">
                <a:ea typeface="+mj-ea"/>
              </a:rPr>
              <a:t>" + "\":" + "\"" + </a:t>
            </a:r>
            <a:r>
              <a:rPr lang="en-US" altLang="ko-KR" sz="1100" dirty="0" err="1">
                <a:ea typeface="+mj-ea"/>
              </a:rPr>
              <a:t>getSrcEMA</a:t>
            </a:r>
            <a:r>
              <a:rPr lang="en-US" altLang="ko-KR" sz="1100" dirty="0">
                <a:ea typeface="+mj-ea"/>
              </a:rPr>
              <a:t>() + "\"" + ", "</a:t>
            </a:r>
          </a:p>
          <a:p>
            <a:r>
              <a:rPr lang="en-US" altLang="ko-KR" sz="1100" dirty="0">
                <a:ea typeface="+mj-ea"/>
              </a:rPr>
              <a:t>		+ "\"</a:t>
            </a:r>
            <a:r>
              <a:rPr lang="en-US" altLang="ko-KR" sz="1100" dirty="0" err="1">
                <a:ea typeface="+mj-ea"/>
              </a:rPr>
              <a:t>venID</a:t>
            </a:r>
            <a:r>
              <a:rPr lang="en-US" altLang="ko-KR" sz="1100" dirty="0">
                <a:ea typeface="+mj-ea"/>
              </a:rPr>
              <a:t>" + "\":" + "\"" + </a:t>
            </a:r>
            <a:r>
              <a:rPr lang="en-US" altLang="ko-KR" sz="1100" dirty="0" err="1">
                <a:ea typeface="+mj-ea"/>
              </a:rPr>
              <a:t>getDestEMA</a:t>
            </a:r>
            <a:r>
              <a:rPr lang="en-US" altLang="ko-KR" sz="1100" dirty="0">
                <a:ea typeface="+mj-ea"/>
              </a:rPr>
              <a:t>() + "\"" + ", "</a:t>
            </a:r>
          </a:p>
          <a:p>
            <a:r>
              <a:rPr lang="en-US" altLang="ko-KR" sz="1100" dirty="0">
                <a:ea typeface="+mj-ea"/>
              </a:rPr>
              <a:t>		+"\"</a:t>
            </a:r>
            <a:r>
              <a:rPr lang="en-US" altLang="ko-KR" sz="1100" dirty="0" err="1">
                <a:ea typeface="+mj-ea"/>
              </a:rPr>
              <a:t>responseCode</a:t>
            </a:r>
            <a:r>
              <a:rPr lang="en-US" altLang="ko-KR" sz="1100" dirty="0">
                <a:ea typeface="+mj-ea"/>
              </a:rPr>
              <a:t>" + "\":" + "\"" + </a:t>
            </a:r>
            <a:r>
              <a:rPr lang="en-US" altLang="ko-KR" sz="1100" dirty="0" err="1">
                <a:ea typeface="+mj-ea"/>
              </a:rPr>
              <a:t>getResponseCode</a:t>
            </a:r>
            <a:r>
              <a:rPr lang="en-US" altLang="ko-KR" sz="1100" dirty="0">
                <a:ea typeface="+mj-ea"/>
              </a:rPr>
              <a:t>() + "\"" + ", "</a:t>
            </a:r>
          </a:p>
          <a:p>
            <a:r>
              <a:rPr lang="en-US" altLang="ko-KR" sz="1100" dirty="0">
                <a:ea typeface="+mj-ea"/>
              </a:rPr>
              <a:t>		+"\"</a:t>
            </a:r>
            <a:r>
              <a:rPr lang="en-US" altLang="ko-KR" sz="1100" dirty="0" err="1">
                <a:ea typeface="+mj-ea"/>
              </a:rPr>
              <a:t>responseDescription</a:t>
            </a:r>
            <a:r>
              <a:rPr lang="en-US" altLang="ko-KR" sz="1100" dirty="0">
                <a:ea typeface="+mj-ea"/>
              </a:rPr>
              <a:t>" + "\":" + "\"" + </a:t>
            </a:r>
            <a:r>
              <a:rPr lang="en-US" altLang="ko-KR" sz="1100" dirty="0" err="1">
                <a:ea typeface="+mj-ea"/>
              </a:rPr>
              <a:t>getResponseDescription</a:t>
            </a:r>
            <a:r>
              <a:rPr lang="en-US" altLang="ko-KR" sz="1100" dirty="0">
                <a:ea typeface="+mj-ea"/>
              </a:rPr>
              <a:t>() + "\"" + ", "</a:t>
            </a:r>
          </a:p>
          <a:p>
            <a:r>
              <a:rPr lang="en-US" altLang="ko-KR" sz="1100" dirty="0">
                <a:ea typeface="+mj-ea"/>
              </a:rPr>
              <a:t>		+"\"</a:t>
            </a:r>
            <a:r>
              <a:rPr lang="en-US" altLang="ko-KR" sz="1100" dirty="0" err="1">
                <a:ea typeface="+mj-ea"/>
              </a:rPr>
              <a:t>requestID</a:t>
            </a:r>
            <a:r>
              <a:rPr lang="en-US" altLang="ko-KR" sz="1100" dirty="0">
                <a:ea typeface="+mj-ea"/>
              </a:rPr>
              <a:t>" + "\":" + "\"" + </a:t>
            </a:r>
            <a:r>
              <a:rPr lang="en-US" altLang="ko-KR" sz="1100" dirty="0" err="1">
                <a:ea typeface="+mj-ea"/>
              </a:rPr>
              <a:t>getRequestID</a:t>
            </a:r>
            <a:r>
              <a:rPr lang="en-US" altLang="ko-KR" sz="1100" dirty="0">
                <a:ea typeface="+mj-ea"/>
              </a:rPr>
              <a:t>() + "\"" + ", "</a:t>
            </a:r>
          </a:p>
          <a:p>
            <a:r>
              <a:rPr lang="en-US" altLang="ko-KR" sz="1100" dirty="0">
                <a:ea typeface="+mj-ea"/>
              </a:rPr>
              <a:t>		+"\"duration" + "\":" + "\"" + </a:t>
            </a:r>
            <a:r>
              <a:rPr lang="en-US" altLang="ko-KR" sz="1100" dirty="0" err="1">
                <a:ea typeface="+mj-ea"/>
              </a:rPr>
              <a:t>getDuration</a:t>
            </a:r>
            <a:r>
              <a:rPr lang="en-US" altLang="ko-KR" sz="1100" dirty="0">
                <a:ea typeface="+mj-ea"/>
              </a:rPr>
              <a:t>() + "\"" + ", "</a:t>
            </a:r>
          </a:p>
          <a:p>
            <a:r>
              <a:rPr lang="en-US" altLang="ko-KR" sz="1100" dirty="0">
                <a:ea typeface="+mj-ea"/>
              </a:rPr>
              <a:t>		+"\"service" + "\":" + "\"" + </a:t>
            </a:r>
            <a:r>
              <a:rPr lang="en-US" altLang="ko-KR" sz="1100" dirty="0" err="1">
                <a:ea typeface="+mj-ea"/>
              </a:rPr>
              <a:t>getService</a:t>
            </a:r>
            <a:r>
              <a:rPr lang="en-US" altLang="ko-KR" sz="1100" dirty="0">
                <a:ea typeface="+mj-ea"/>
              </a:rPr>
              <a:t>() + "\"" + ", "</a:t>
            </a:r>
          </a:p>
          <a:p>
            <a:r>
              <a:rPr lang="en-US" altLang="ko-KR" sz="1100" dirty="0">
                <a:ea typeface="+mj-ea"/>
              </a:rPr>
              <a:t>		+"\"</a:t>
            </a:r>
            <a:r>
              <a:rPr lang="en-US" altLang="ko-KR" sz="1100" dirty="0" err="1">
                <a:ea typeface="+mj-ea"/>
              </a:rPr>
              <a:t>registrationID</a:t>
            </a:r>
            <a:r>
              <a:rPr lang="en-US" altLang="ko-KR" sz="1100" dirty="0">
                <a:ea typeface="+mj-ea"/>
              </a:rPr>
              <a:t>" + "\":" + "\"" + </a:t>
            </a:r>
            <a:r>
              <a:rPr lang="en-US" altLang="ko-KR" sz="1100" dirty="0" err="1">
                <a:ea typeface="+mj-ea"/>
              </a:rPr>
              <a:t>getRegistrationID</a:t>
            </a:r>
            <a:r>
              <a:rPr lang="en-US" altLang="ko-KR" sz="1100" dirty="0">
                <a:ea typeface="+mj-ea"/>
              </a:rPr>
              <a:t>() + "\"" + ", "</a:t>
            </a:r>
          </a:p>
          <a:p>
            <a:r>
              <a:rPr lang="en-US" altLang="ko-KR" sz="1100" dirty="0">
                <a:ea typeface="+mj-ea"/>
              </a:rPr>
              <a:t>		+ "\"</a:t>
            </a:r>
            <a:r>
              <a:rPr lang="en-US" altLang="ko-KR" sz="1100" dirty="0" err="1">
                <a:ea typeface="+mj-ea"/>
              </a:rPr>
              <a:t>oadrProfile</a:t>
            </a:r>
            <a:r>
              <a:rPr lang="en-US" altLang="ko-KR" sz="1100" dirty="0">
                <a:ea typeface="+mj-ea"/>
              </a:rPr>
              <a:t>" + "\": "+ </a:t>
            </a:r>
            <a:r>
              <a:rPr lang="en-US" altLang="ko-KR" sz="1100" dirty="0" err="1">
                <a:ea typeface="+mj-ea"/>
              </a:rPr>
              <a:t>getProfile</a:t>
            </a:r>
            <a:r>
              <a:rPr lang="en-US" altLang="ko-KR" sz="1100" dirty="0">
                <a:ea typeface="+mj-ea"/>
              </a:rPr>
              <a:t>() + "}";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65888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</a:t>
            </a:r>
            <a:r>
              <a:rPr lang="en-US" altLang="ko-KR" sz="2500" b="1" dirty="0" smtClean="0"/>
              <a:t>EMS </a:t>
            </a:r>
            <a:r>
              <a:rPr lang="en-US" altLang="ko-KR" sz="2500" b="1" dirty="0"/>
              <a:t>: Package Explanation</a:t>
            </a:r>
            <a:br>
              <a:rPr lang="en-US" altLang="ko-KR" sz="2500" b="1" dirty="0"/>
            </a:br>
            <a:r>
              <a:rPr lang="en-US" altLang="ko-KR" sz="2500" b="1" dirty="0" err="1" smtClean="0"/>
              <a:t>OpenADR</a:t>
            </a:r>
            <a:r>
              <a:rPr lang="en-US" altLang="ko-KR" sz="2500" b="1" dirty="0" smtClean="0"/>
              <a:t> - </a:t>
            </a:r>
            <a:r>
              <a:rPr lang="en-US" altLang="ko-KR" sz="2500" b="1" dirty="0">
                <a:solidFill>
                  <a:srgbClr val="FF0000"/>
                </a:solidFill>
              </a:rPr>
              <a:t>Client Side</a:t>
            </a:r>
            <a:endParaRPr lang="en-US" altLang="ko-KR" sz="2500" b="1" dirty="0">
              <a:solidFill>
                <a:srgbClr val="FF0000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340768"/>
            <a:ext cx="830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MQTT Class : </a:t>
            </a:r>
            <a:r>
              <a:rPr lang="ko-KR" altLang="en-US" dirty="0"/>
              <a:t>수</a:t>
            </a:r>
            <a:r>
              <a:rPr lang="en-US" altLang="ko-KR" dirty="0"/>
              <a:t>/</a:t>
            </a:r>
            <a:r>
              <a:rPr lang="ko-KR" altLang="en-US" dirty="0"/>
              <a:t>발신 메시지에 따라 서비스 분류 </a:t>
            </a:r>
            <a:r>
              <a:rPr lang="en-US" altLang="ko-KR" dirty="0"/>
              <a:t>(Session Setup/Report/Event/Opt)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57200" y="1772816"/>
            <a:ext cx="8229600" cy="530914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rgbClr val="FF0000"/>
                </a:solidFill>
                <a:ea typeface="+mj-ea"/>
              </a:rPr>
              <a:t>… [Line 101] </a:t>
            </a:r>
          </a:p>
          <a:p>
            <a:r>
              <a:rPr lang="en-US" altLang="ko-KR" sz="1100" b="1" dirty="0" smtClean="0"/>
              <a:t>if (</a:t>
            </a:r>
            <a:r>
              <a:rPr lang="en-US" altLang="ko-KR" sz="1100" b="1" dirty="0" err="1" smtClean="0"/>
              <a:t>topicParse</a:t>
            </a:r>
            <a:r>
              <a:rPr lang="en-US" altLang="ko-KR" sz="1100" b="1" dirty="0" smtClean="0"/>
              <a:t>[1].equals("</a:t>
            </a:r>
            <a:r>
              <a:rPr lang="en-US" altLang="ko-KR" sz="1100" b="1" dirty="0" err="1" smtClean="0"/>
              <a:t>OpenADR</a:t>
            </a:r>
            <a:r>
              <a:rPr lang="en-US" altLang="ko-KR" sz="1100" b="1" dirty="0" smtClean="0"/>
              <a:t>") &amp;&amp; </a:t>
            </a:r>
            <a:r>
              <a:rPr lang="en-US" altLang="ko-KR" sz="1100" b="1" dirty="0" err="1" smtClean="0"/>
              <a:t>topicParse</a:t>
            </a:r>
            <a:r>
              <a:rPr lang="en-US" altLang="ko-KR" sz="1100" b="1" dirty="0" smtClean="0"/>
              <a:t>[2].equals(</a:t>
            </a:r>
            <a:r>
              <a:rPr lang="en-US" altLang="ko-KR" sz="1100" b="1" dirty="0" err="1" smtClean="0"/>
              <a:t>global.</a:t>
            </a:r>
            <a:r>
              <a:rPr lang="en-US" altLang="ko-KR" sz="1100" b="1" i="1" dirty="0" err="1" smtClean="0"/>
              <a:t>CHILD_ID</a:t>
            </a:r>
            <a:r>
              <a:rPr lang="en-US" altLang="ko-KR" sz="1100" b="1" i="1" dirty="0" smtClean="0"/>
              <a:t>)) {</a:t>
            </a:r>
            <a:endParaRPr lang="ko-KR" altLang="en-US" sz="1100" dirty="0" smtClean="0"/>
          </a:p>
          <a:p>
            <a:endParaRPr lang="ko-KR" altLang="en-US" sz="1100" dirty="0"/>
          </a:p>
          <a:p>
            <a:r>
              <a:rPr lang="en-US" altLang="ko-KR" sz="1100" i="1" dirty="0"/>
              <a:t>Services </a:t>
            </a:r>
            <a:r>
              <a:rPr lang="en-US" altLang="ko-KR" sz="1100" b="1" i="1" dirty="0" err="1"/>
              <a:t>services</a:t>
            </a:r>
            <a:r>
              <a:rPr lang="en-US" altLang="ko-KR" sz="1100" b="1" i="1" dirty="0"/>
              <a:t> = </a:t>
            </a:r>
            <a:r>
              <a:rPr lang="en-US" altLang="ko-KR" sz="1100" b="1" i="1" dirty="0" err="1"/>
              <a:t>Services.valueOf</a:t>
            </a:r>
            <a:r>
              <a:rPr lang="en-US" altLang="ko-KR" sz="1100" b="1" i="1" dirty="0"/>
              <a:t>(</a:t>
            </a:r>
            <a:r>
              <a:rPr lang="en-US" altLang="ko-KR" sz="1100" b="1" i="1" dirty="0" err="1"/>
              <a:t>topicParse</a:t>
            </a:r>
            <a:r>
              <a:rPr lang="en-US" altLang="ko-KR" sz="1100" b="1" i="1" dirty="0"/>
              <a:t>[4]);</a:t>
            </a:r>
          </a:p>
          <a:p>
            <a:r>
              <a:rPr lang="en-US" altLang="ko-KR" sz="1100" b="1" dirty="0"/>
              <a:t>switch (services) {</a:t>
            </a:r>
          </a:p>
          <a:p>
            <a:r>
              <a:rPr lang="en-US" altLang="ko-KR" sz="1100" b="1" dirty="0"/>
              <a:t>case </a:t>
            </a:r>
            <a:r>
              <a:rPr lang="en-US" altLang="ko-KR" sz="1100" b="1" i="1" dirty="0" err="1"/>
              <a:t>SessionSetup</a:t>
            </a:r>
            <a:r>
              <a:rPr lang="en-US" altLang="ko-KR" sz="1100" b="1" i="1" dirty="0"/>
              <a:t>:</a:t>
            </a:r>
          </a:p>
          <a:p>
            <a:r>
              <a:rPr lang="en-US" altLang="ko-KR" sz="1100" b="1" dirty="0"/>
              <a:t>try {</a:t>
            </a:r>
          </a:p>
          <a:p>
            <a:r>
              <a:rPr lang="en-US" altLang="ko-KR" sz="1100" dirty="0" err="1"/>
              <a:t>sessionSetup</a:t>
            </a:r>
            <a:r>
              <a:rPr lang="en-US" altLang="ko-KR" sz="1100" dirty="0"/>
              <a:t>(procedure, </a:t>
            </a:r>
            <a:r>
              <a:rPr lang="en-US" altLang="ko-KR" sz="1100" dirty="0" err="1"/>
              <a:t>profileVersion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} </a:t>
            </a:r>
            <a:r>
              <a:rPr lang="en-US" altLang="ko-KR" sz="1100" b="1" dirty="0"/>
              <a:t>catch (</a:t>
            </a:r>
            <a:r>
              <a:rPr lang="en-US" altLang="ko-KR" sz="1100" b="1" dirty="0" err="1"/>
              <a:t>JSONException</a:t>
            </a:r>
            <a:r>
              <a:rPr lang="en-US" altLang="ko-KR" sz="1100" b="1" dirty="0"/>
              <a:t> e) </a:t>
            </a:r>
            <a:r>
              <a:rPr lang="en-US" altLang="ko-KR" sz="1100" b="1" dirty="0" smtClean="0"/>
              <a:t>{</a:t>
            </a:r>
          </a:p>
          <a:p>
            <a:r>
              <a:rPr lang="en-US" altLang="ko-KR" sz="1100" dirty="0" err="1" smtClean="0"/>
              <a:t>e.printStackTrace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b="1" dirty="0"/>
              <a:t>break;</a:t>
            </a:r>
          </a:p>
          <a:p>
            <a:r>
              <a:rPr lang="en-US" altLang="ko-KR" sz="1100" b="1" dirty="0"/>
              <a:t>case </a:t>
            </a:r>
            <a:r>
              <a:rPr lang="en-US" altLang="ko-KR" sz="1100" b="1" i="1" dirty="0"/>
              <a:t>Poll:</a:t>
            </a:r>
          </a:p>
          <a:p>
            <a:r>
              <a:rPr lang="en-US" altLang="ko-KR" sz="1100" b="1" dirty="0"/>
              <a:t>try {</a:t>
            </a:r>
          </a:p>
          <a:p>
            <a:r>
              <a:rPr lang="en-US" altLang="ko-KR" sz="1100" dirty="0"/>
              <a:t>poll(procedure, </a:t>
            </a:r>
            <a:r>
              <a:rPr lang="en-US" altLang="ko-KR" sz="1100" dirty="0" err="1"/>
              <a:t>profileVersion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} </a:t>
            </a:r>
            <a:r>
              <a:rPr lang="en-US" altLang="ko-KR" sz="1100" b="1" dirty="0"/>
              <a:t>catch (</a:t>
            </a:r>
            <a:r>
              <a:rPr lang="en-US" altLang="ko-KR" sz="1100" b="1" dirty="0" err="1"/>
              <a:t>JSONException</a:t>
            </a:r>
            <a:r>
              <a:rPr lang="en-US" altLang="ko-KR" sz="1100" b="1" dirty="0"/>
              <a:t> e) </a:t>
            </a:r>
            <a:r>
              <a:rPr lang="en-US" altLang="ko-KR" sz="1100" b="1" dirty="0" smtClean="0"/>
              <a:t>{</a:t>
            </a:r>
          </a:p>
          <a:p>
            <a:r>
              <a:rPr lang="en-US" altLang="ko-KR" sz="1100" dirty="0" err="1" smtClean="0"/>
              <a:t>e.printStackTrace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}</a:t>
            </a:r>
          </a:p>
          <a:p>
            <a:r>
              <a:rPr lang="en-US" altLang="ko-KR" sz="1100" b="1" dirty="0"/>
              <a:t>break;</a:t>
            </a:r>
          </a:p>
          <a:p>
            <a:r>
              <a:rPr lang="en-US" altLang="ko-KR" sz="1100" b="1" dirty="0"/>
              <a:t>case </a:t>
            </a:r>
            <a:r>
              <a:rPr lang="en-US" altLang="ko-KR" sz="1100" b="1" i="1" dirty="0"/>
              <a:t>Report:</a:t>
            </a:r>
          </a:p>
          <a:p>
            <a:r>
              <a:rPr lang="en-US" altLang="ko-KR" sz="1100" dirty="0"/>
              <a:t>report(procedure, </a:t>
            </a:r>
            <a:r>
              <a:rPr lang="en-US" altLang="ko-KR" sz="1100" dirty="0" err="1"/>
              <a:t>profileVersion</a:t>
            </a:r>
            <a:r>
              <a:rPr lang="en-US" altLang="ko-KR" sz="1100" dirty="0"/>
              <a:t>);</a:t>
            </a:r>
          </a:p>
          <a:p>
            <a:r>
              <a:rPr lang="en-US" altLang="ko-KR" sz="1100" b="1" dirty="0"/>
              <a:t>break;</a:t>
            </a:r>
          </a:p>
          <a:p>
            <a:r>
              <a:rPr lang="en-US" altLang="ko-KR" sz="1100" b="1" dirty="0"/>
              <a:t>case </a:t>
            </a:r>
            <a:r>
              <a:rPr lang="en-US" altLang="ko-KR" sz="1100" b="1" i="1" dirty="0"/>
              <a:t>Opt:</a:t>
            </a:r>
          </a:p>
          <a:p>
            <a:r>
              <a:rPr lang="en-US" altLang="ko-KR" sz="1100" dirty="0"/>
              <a:t>opt(procedure, </a:t>
            </a:r>
            <a:r>
              <a:rPr lang="en-US" altLang="ko-KR" sz="1100" dirty="0" err="1"/>
              <a:t>profileVersion</a:t>
            </a:r>
            <a:r>
              <a:rPr lang="en-US" altLang="ko-KR" sz="1100" dirty="0"/>
              <a:t>);</a:t>
            </a:r>
          </a:p>
          <a:p>
            <a:r>
              <a:rPr lang="en-US" altLang="ko-KR" sz="1100" b="1" dirty="0"/>
              <a:t>break;</a:t>
            </a:r>
          </a:p>
          <a:p>
            <a:r>
              <a:rPr lang="en-US" altLang="ko-KR" sz="1100" b="1" dirty="0"/>
              <a:t>case </a:t>
            </a:r>
            <a:r>
              <a:rPr lang="en-US" altLang="ko-KR" sz="1100" b="1" i="1" dirty="0"/>
              <a:t>Event:</a:t>
            </a:r>
          </a:p>
          <a:p>
            <a:r>
              <a:rPr lang="en-US" altLang="ko-KR" sz="1100" dirty="0"/>
              <a:t>poll(procedure, </a:t>
            </a:r>
            <a:r>
              <a:rPr lang="en-US" altLang="ko-KR" sz="1100" dirty="0" err="1"/>
              <a:t>profileVersion</a:t>
            </a:r>
            <a:r>
              <a:rPr lang="en-US" altLang="ko-KR" sz="1100" dirty="0"/>
              <a:t>);</a:t>
            </a:r>
          </a:p>
          <a:p>
            <a:r>
              <a:rPr lang="en-US" altLang="ko-KR" sz="1100" b="1" dirty="0"/>
              <a:t>break;</a:t>
            </a:r>
          </a:p>
          <a:p>
            <a:r>
              <a:rPr lang="en-US" altLang="ko-KR" sz="1100" dirty="0" smtClean="0"/>
              <a:t>}</a:t>
            </a:r>
            <a:endParaRPr lang="ko-KR" altLang="en-US" sz="1100" dirty="0"/>
          </a:p>
          <a:p>
            <a:r>
              <a:rPr lang="en-US" altLang="ko-KR" sz="1100" dirty="0"/>
              <a:t>}</a:t>
            </a:r>
            <a:endParaRPr lang="en-US" altLang="ko-KR" sz="105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674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</a:t>
            </a:r>
            <a:r>
              <a:rPr lang="en-US" altLang="ko-KR" sz="2500" b="1" dirty="0" smtClean="0"/>
              <a:t>EMS </a:t>
            </a:r>
            <a:r>
              <a:rPr lang="en-US" altLang="ko-KR" sz="2500" b="1" dirty="0"/>
              <a:t>: Package Explanation</a:t>
            </a:r>
            <a:br>
              <a:rPr lang="en-US" altLang="ko-KR" sz="2500" b="1" dirty="0"/>
            </a:br>
            <a:r>
              <a:rPr lang="en-US" altLang="ko-KR" sz="2500" b="1" dirty="0" err="1" smtClean="0"/>
              <a:t>OpenADR</a:t>
            </a:r>
            <a:r>
              <a:rPr lang="en-US" altLang="ko-KR" sz="2500" b="1" dirty="0" smtClean="0"/>
              <a:t> – </a:t>
            </a:r>
            <a:r>
              <a:rPr lang="en-US" altLang="ko-KR" sz="2500" b="1" dirty="0" smtClean="0">
                <a:solidFill>
                  <a:srgbClr val="FF0000"/>
                </a:solidFill>
              </a:rPr>
              <a:t>Client Side</a:t>
            </a:r>
            <a:endParaRPr lang="en-US" altLang="ko-KR" sz="2500" b="1" dirty="0">
              <a:solidFill>
                <a:srgbClr val="FF0000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340768"/>
            <a:ext cx="832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Session Setup/Report/Event/Opt Class : </a:t>
            </a:r>
            <a:r>
              <a:rPr lang="ko-KR" altLang="en-US" dirty="0" smtClean="0"/>
              <a:t>상세 서비스 분류 </a:t>
            </a:r>
            <a:r>
              <a:rPr lang="en-US" altLang="ko-KR" dirty="0" err="1" smtClean="0"/>
              <a:t>ConnectRegistration</a:t>
            </a:r>
            <a:r>
              <a:rPr lang="en-US" altLang="ko-KR" dirty="0" smtClean="0"/>
              <a:t>, Poll…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57200" y="1772816"/>
            <a:ext cx="8229600" cy="50013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/>
              <a:t>public void </a:t>
            </a:r>
            <a:r>
              <a:rPr lang="en-US" altLang="ko-KR" sz="1100" b="1" dirty="0" err="1"/>
              <a:t>sessionSetup</a:t>
            </a:r>
            <a:r>
              <a:rPr lang="en-US" altLang="ko-KR" sz="1100" b="1" dirty="0"/>
              <a:t>(String procedure, String </a:t>
            </a:r>
            <a:r>
              <a:rPr lang="en-US" altLang="ko-KR" sz="1100" b="1" dirty="0" err="1"/>
              <a:t>profileVersion</a:t>
            </a:r>
            <a:r>
              <a:rPr lang="en-US" altLang="ko-KR" sz="1100" b="1" dirty="0"/>
              <a:t>) throws </a:t>
            </a:r>
            <a:r>
              <a:rPr lang="en-US" altLang="ko-KR" sz="1100" b="1" dirty="0" err="1"/>
              <a:t>JSONException</a:t>
            </a:r>
            <a:r>
              <a:rPr lang="en-US" altLang="ko-KR" sz="1100" b="1" dirty="0"/>
              <a:t>, </a:t>
            </a:r>
            <a:r>
              <a:rPr lang="en-US" altLang="ko-KR" sz="1100" b="1" dirty="0" err="1"/>
              <a:t>InterruptedException</a:t>
            </a:r>
            <a:r>
              <a:rPr lang="en-US" altLang="ko-KR" sz="1100" b="1" dirty="0"/>
              <a:t> {</a:t>
            </a:r>
          </a:p>
          <a:p>
            <a:r>
              <a:rPr lang="en-US" altLang="ko-KR" sz="1100" b="1" dirty="0"/>
              <a:t>String </a:t>
            </a:r>
            <a:r>
              <a:rPr lang="en-US" altLang="ko-KR" sz="1100" b="1" dirty="0" err="1"/>
              <a:t>setPayload</a:t>
            </a:r>
            <a:r>
              <a:rPr lang="en-US" altLang="ko-KR" sz="1100" b="1" dirty="0"/>
              <a:t> = "";</a:t>
            </a:r>
          </a:p>
          <a:p>
            <a:r>
              <a:rPr lang="en-US" altLang="ko-KR" sz="1100" i="1" dirty="0" err="1"/>
              <a:t>SessionSetup</a:t>
            </a:r>
            <a:r>
              <a:rPr lang="en-US" altLang="ko-KR" sz="1100" i="1" dirty="0"/>
              <a:t> </a:t>
            </a:r>
            <a:r>
              <a:rPr lang="en-US" altLang="ko-KR" sz="1100" b="1" i="1" dirty="0" err="1"/>
              <a:t>sessionSetup</a:t>
            </a:r>
            <a:r>
              <a:rPr lang="en-US" altLang="ko-KR" sz="1100" b="1" i="1" dirty="0"/>
              <a:t> = </a:t>
            </a:r>
            <a:r>
              <a:rPr lang="en-US" altLang="ko-KR" sz="1100" b="1" i="1" dirty="0" err="1"/>
              <a:t>SessionSetup.valueOf</a:t>
            </a:r>
            <a:r>
              <a:rPr lang="en-US" altLang="ko-KR" sz="1100" b="1" i="1" dirty="0"/>
              <a:t>(procedure);</a:t>
            </a:r>
          </a:p>
          <a:p>
            <a:r>
              <a:rPr lang="en-US" altLang="ko-KR" sz="1100" b="1" dirty="0" err="1"/>
              <a:t>JSONObject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jsonParse</a:t>
            </a:r>
            <a:r>
              <a:rPr lang="en-US" altLang="ko-KR" sz="1100" b="1" dirty="0"/>
              <a:t> = new </a:t>
            </a:r>
            <a:r>
              <a:rPr lang="en-US" altLang="ko-KR" sz="1100" b="1" dirty="0" err="1"/>
              <a:t>JSONObject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msgPayload</a:t>
            </a:r>
            <a:r>
              <a:rPr lang="en-US" altLang="ko-KR" sz="1100" b="1" dirty="0"/>
              <a:t>);</a:t>
            </a:r>
          </a:p>
          <a:p>
            <a:r>
              <a:rPr lang="en-US" altLang="ko-KR" sz="1100" b="1" dirty="0"/>
              <a:t>double generate = 0, storage = 0, power = 0;</a:t>
            </a:r>
          </a:p>
          <a:p>
            <a:endParaRPr lang="ko-KR" altLang="en-US" sz="1100" dirty="0"/>
          </a:p>
          <a:p>
            <a:r>
              <a:rPr lang="en-US" altLang="ko-KR" sz="1100" b="1" dirty="0"/>
              <a:t>switch (</a:t>
            </a:r>
            <a:r>
              <a:rPr lang="en-US" altLang="ko-KR" sz="1100" b="1" dirty="0" err="1"/>
              <a:t>sessionSetup</a:t>
            </a:r>
            <a:r>
              <a:rPr lang="en-US" altLang="ko-KR" sz="1100" b="1" dirty="0"/>
              <a:t>) {</a:t>
            </a:r>
          </a:p>
          <a:p>
            <a:r>
              <a:rPr lang="en-US" altLang="ko-KR" sz="1100" b="1" dirty="0"/>
              <a:t>case </a:t>
            </a:r>
            <a:r>
              <a:rPr lang="en-US" altLang="ko-KR" sz="1100" b="1" i="1" dirty="0" err="1"/>
              <a:t>ConnectedRegistration</a:t>
            </a:r>
            <a:r>
              <a:rPr lang="en-US" altLang="ko-KR" sz="1100" b="1" i="1" dirty="0"/>
              <a:t>:</a:t>
            </a:r>
          </a:p>
          <a:p>
            <a:endParaRPr lang="ko-KR" altLang="en-US" sz="1100" dirty="0"/>
          </a:p>
          <a:p>
            <a:r>
              <a:rPr lang="en-US" altLang="ko-KR" sz="1100" b="1" dirty="0"/>
              <a:t>else if (</a:t>
            </a:r>
            <a:r>
              <a:rPr lang="en-US" altLang="ko-KR" sz="1100" b="1" dirty="0" err="1"/>
              <a:t>profileVersion.equals</a:t>
            </a:r>
            <a:r>
              <a:rPr lang="en-US" altLang="ko-KR" sz="1100" b="1" dirty="0"/>
              <a:t>("OpenADR2.0b_new")) {</a:t>
            </a:r>
          </a:p>
          <a:p>
            <a:endParaRPr lang="ko-KR" altLang="en-US" sz="1100" dirty="0"/>
          </a:p>
          <a:p>
            <a:r>
              <a:rPr lang="en-US" altLang="ko-KR" sz="1100" dirty="0" err="1"/>
              <a:t>com.mir.ems.profile.openadr.recent.</a:t>
            </a:r>
            <a:r>
              <a:rPr lang="en-US" altLang="ko-KR" sz="1100" b="1" dirty="0" err="1"/>
              <a:t>CreatePartyRegistration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cp</a:t>
            </a:r>
            <a:r>
              <a:rPr lang="en-US" altLang="ko-KR" sz="1100" b="1" dirty="0"/>
              <a:t> = new </a:t>
            </a:r>
            <a:r>
              <a:rPr lang="en-US" altLang="ko-KR" sz="1100" b="1" dirty="0" err="1"/>
              <a:t>com.mir.ems.profile.openadr.recent.CreatePartyRegistration</a:t>
            </a:r>
            <a:r>
              <a:rPr lang="en-US" altLang="ko-KR" sz="1100" b="1" dirty="0"/>
              <a:t>();</a:t>
            </a:r>
          </a:p>
          <a:p>
            <a:endParaRPr lang="ko-KR" altLang="en-US" sz="1100" dirty="0"/>
          </a:p>
          <a:p>
            <a:r>
              <a:rPr lang="en-US" altLang="ko-KR" sz="1100" dirty="0" err="1"/>
              <a:t>cp.setHttpPullModel</a:t>
            </a:r>
            <a:r>
              <a:rPr lang="en-US" altLang="ko-KR" sz="1100" dirty="0"/>
              <a:t>(</a:t>
            </a:r>
            <a:r>
              <a:rPr lang="en-US" altLang="ko-KR" sz="1100" b="1" dirty="0" err="1"/>
              <a:t>this.connection.isPullModel</a:t>
            </a:r>
            <a:r>
              <a:rPr lang="en-US" altLang="ko-KR" sz="1100" b="1" dirty="0"/>
              <a:t>());</a:t>
            </a:r>
          </a:p>
          <a:p>
            <a:endParaRPr lang="ko-KR" altLang="en-US" sz="1100" dirty="0"/>
          </a:p>
          <a:p>
            <a:r>
              <a:rPr lang="en-US" altLang="ko-KR" sz="1100" dirty="0" err="1"/>
              <a:t>cp.setProfileName</a:t>
            </a:r>
            <a:r>
              <a:rPr lang="en-US" altLang="ko-KR" sz="1100" dirty="0"/>
              <a:t>("OpenADR2.0b");</a:t>
            </a:r>
          </a:p>
          <a:p>
            <a:r>
              <a:rPr lang="en-US" altLang="ko-KR" sz="1100" dirty="0" err="1"/>
              <a:t>cp.setReportOnly</a:t>
            </a:r>
            <a:r>
              <a:rPr lang="en-US" altLang="ko-KR" sz="1100" dirty="0"/>
              <a:t>(</a:t>
            </a:r>
            <a:r>
              <a:rPr lang="en-US" altLang="ko-KR" sz="1100" b="1" dirty="0"/>
              <a:t>false);</a:t>
            </a:r>
          </a:p>
          <a:p>
            <a:r>
              <a:rPr lang="en-US" altLang="ko-KR" sz="1100" dirty="0" err="1"/>
              <a:t>cp.setRequestID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requestID</a:t>
            </a:r>
            <a:r>
              <a:rPr lang="en-US" altLang="ko-KR" sz="1100" dirty="0"/>
              <a:t>");</a:t>
            </a:r>
          </a:p>
          <a:p>
            <a:r>
              <a:rPr lang="en-US" altLang="ko-KR" sz="1100" dirty="0" err="1"/>
              <a:t>cp.setService</a:t>
            </a:r>
            <a:r>
              <a:rPr lang="en-US" altLang="ko-KR" sz="1100" dirty="0"/>
              <a:t>("oadrCreatePartyRegistration");</a:t>
            </a:r>
          </a:p>
          <a:p>
            <a:r>
              <a:rPr lang="en-US" altLang="ko-KR" sz="1100" dirty="0" err="1"/>
              <a:t>cp.setSrcEMA</a:t>
            </a:r>
            <a:r>
              <a:rPr lang="en-US" altLang="ko-KR" sz="1100" dirty="0"/>
              <a:t>(</a:t>
            </a:r>
            <a:r>
              <a:rPr lang="en-US" altLang="ko-KR" sz="1100" b="1" dirty="0" err="1"/>
              <a:t>this.connection.getEmaID</a:t>
            </a:r>
            <a:r>
              <a:rPr lang="en-US" altLang="ko-KR" sz="1100" b="1" dirty="0"/>
              <a:t>());</a:t>
            </a:r>
          </a:p>
          <a:p>
            <a:r>
              <a:rPr lang="en-US" altLang="ko-KR" sz="1100" dirty="0"/>
              <a:t>// </a:t>
            </a:r>
            <a:r>
              <a:rPr lang="en-US" altLang="ko-KR" sz="1100" dirty="0" err="1"/>
              <a:t>cp.setTime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this.connection.getCurrentTime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System.currentTimeMillis</a:t>
            </a:r>
            <a:r>
              <a:rPr lang="en-US" altLang="ko-KR" sz="1100" dirty="0"/>
              <a:t>()));</a:t>
            </a:r>
          </a:p>
          <a:p>
            <a:r>
              <a:rPr lang="en-US" altLang="ko-KR" sz="1100" dirty="0" err="1"/>
              <a:t>cp.setTransportName</a:t>
            </a:r>
            <a:r>
              <a:rPr lang="en-US" altLang="ko-KR" sz="1100" dirty="0"/>
              <a:t>("MQTT");</a:t>
            </a:r>
          </a:p>
          <a:p>
            <a:r>
              <a:rPr lang="en-US" altLang="ko-KR" sz="1100" dirty="0" err="1"/>
              <a:t>cp.setXmlSignature</a:t>
            </a:r>
            <a:r>
              <a:rPr lang="en-US" altLang="ko-KR" sz="1100" dirty="0"/>
              <a:t>(</a:t>
            </a:r>
            <a:r>
              <a:rPr lang="en-US" altLang="ko-KR" sz="1100" b="1" dirty="0"/>
              <a:t>true);</a:t>
            </a:r>
          </a:p>
          <a:p>
            <a:endParaRPr lang="ko-KR" altLang="en-US" sz="1100" dirty="0"/>
          </a:p>
          <a:p>
            <a:r>
              <a:rPr lang="en-US" altLang="ko-KR" sz="1100" b="1" dirty="0"/>
              <a:t>String topic = "/</a:t>
            </a:r>
            <a:r>
              <a:rPr lang="en-US" altLang="ko-KR" sz="1100" b="1" dirty="0" err="1"/>
              <a:t>OpenADR</a:t>
            </a:r>
            <a:r>
              <a:rPr lang="en-US" altLang="ko-KR" sz="1100" b="1" dirty="0"/>
              <a:t>/" + </a:t>
            </a:r>
            <a:r>
              <a:rPr lang="en-US" altLang="ko-KR" sz="1100" b="1" dirty="0" err="1"/>
              <a:t>global.</a:t>
            </a:r>
            <a:r>
              <a:rPr lang="en-US" altLang="ko-KR" sz="1100" b="1" i="1" dirty="0" err="1"/>
              <a:t>getParentnNodeID</a:t>
            </a:r>
            <a:r>
              <a:rPr lang="en-US" altLang="ko-KR" sz="1100" b="1" i="1" dirty="0"/>
              <a:t>() + "/2.0b/</a:t>
            </a:r>
            <a:r>
              <a:rPr lang="en-US" altLang="ko-KR" sz="1100" b="1" i="1" dirty="0" err="1"/>
              <a:t>EiRegisterParty</a:t>
            </a:r>
            <a:r>
              <a:rPr lang="en-US" altLang="ko-KR" sz="1100" b="1" i="1" dirty="0"/>
              <a:t>";</a:t>
            </a:r>
          </a:p>
          <a:p>
            <a:r>
              <a:rPr lang="en-US" altLang="ko-KR" sz="1100" dirty="0" err="1"/>
              <a:t>setPayload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cp.toString</a:t>
            </a:r>
            <a:r>
              <a:rPr lang="en-US" altLang="ko-KR" sz="1100" dirty="0"/>
              <a:t>();</a:t>
            </a:r>
          </a:p>
          <a:p>
            <a:r>
              <a:rPr lang="en-US" altLang="ko-KR" sz="1100" b="1" dirty="0"/>
              <a:t>new Publishing().</a:t>
            </a:r>
            <a:r>
              <a:rPr lang="en-US" altLang="ko-KR" sz="1100" b="1" dirty="0" err="1"/>
              <a:t>publishThread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this.client</a:t>
            </a:r>
            <a:r>
              <a:rPr lang="en-US" altLang="ko-KR" sz="1100" b="1" dirty="0"/>
              <a:t>, topic, 0, </a:t>
            </a:r>
            <a:r>
              <a:rPr lang="en-US" altLang="ko-KR" sz="1100" b="1" dirty="0" err="1"/>
              <a:t>setPayload.getBytes</a:t>
            </a:r>
            <a:r>
              <a:rPr lang="en-US" altLang="ko-KR" sz="1100" b="1" dirty="0"/>
              <a:t>());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</a:t>
            </a:r>
            <a:r>
              <a:rPr lang="en-US" altLang="ko-KR" sz="2500" b="1" dirty="0" smtClean="0"/>
              <a:t>EMS </a:t>
            </a:r>
            <a:r>
              <a:rPr lang="en-US" altLang="ko-KR" sz="2500" b="1" dirty="0"/>
              <a:t>: Package Explanation</a:t>
            </a:r>
            <a:br>
              <a:rPr lang="en-US" altLang="ko-KR" sz="2500" b="1" dirty="0"/>
            </a:br>
            <a:r>
              <a:rPr lang="en-US" altLang="ko-KR" sz="2500" b="1" dirty="0" err="1"/>
              <a:t>OpenADR</a:t>
            </a:r>
            <a:r>
              <a:rPr lang="en-US" altLang="ko-KR" sz="2500" b="1" dirty="0"/>
              <a:t> </a:t>
            </a:r>
            <a:r>
              <a:rPr lang="en-US" altLang="ko-KR" sz="2500" b="1" dirty="0" smtClean="0"/>
              <a:t>- </a:t>
            </a:r>
            <a:r>
              <a:rPr lang="en-US" altLang="ko-KR" sz="2500" b="1" dirty="0">
                <a:solidFill>
                  <a:srgbClr val="FF0000"/>
                </a:solidFill>
              </a:rPr>
              <a:t>Client Side</a:t>
            </a:r>
            <a:endParaRPr lang="en-US" altLang="ko-KR" sz="2500" b="1" dirty="0">
              <a:solidFill>
                <a:srgbClr val="FF0000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340768"/>
            <a:ext cx="6615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b="1" u="sng" dirty="0" err="1"/>
              <a:t>QueryRegistration</a:t>
            </a:r>
            <a:r>
              <a:rPr lang="en-US" altLang="ko-KR" b="1" u="sng" dirty="0"/>
              <a:t> </a:t>
            </a:r>
            <a:r>
              <a:rPr lang="en-US" altLang="ko-KR" dirty="0" smtClean="0"/>
              <a:t>Class </a:t>
            </a:r>
            <a:r>
              <a:rPr lang="en-US" altLang="ko-KR" dirty="0"/>
              <a:t>: </a:t>
            </a:r>
            <a:r>
              <a:rPr lang="ko-KR" altLang="en-US" dirty="0"/>
              <a:t>상세 서비스 </a:t>
            </a:r>
            <a:r>
              <a:rPr lang="en-US" altLang="ko-KR" b="1" u="sng" dirty="0" err="1"/>
              <a:t>QueryRegistration</a:t>
            </a:r>
            <a:endParaRPr lang="en-US" altLang="ko-KR" dirty="0"/>
          </a:p>
          <a:p>
            <a:r>
              <a:rPr lang="en-US" altLang="ko-KR" dirty="0"/>
              <a:t>					Message Build up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57200" y="1772816"/>
            <a:ext cx="8229600" cy="389337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rgbClr val="FF0000"/>
                </a:solidFill>
                <a:ea typeface="+mj-ea"/>
              </a:rPr>
              <a:t>… [Line 50] JSON Message build up</a:t>
            </a:r>
          </a:p>
          <a:p>
            <a:r>
              <a:rPr lang="en-US" altLang="ko-KR" sz="1100" b="1" dirty="0"/>
              <a:t>public class </a:t>
            </a:r>
            <a:r>
              <a:rPr lang="en-US" altLang="ko-KR" sz="1100" b="1" dirty="0" err="1"/>
              <a:t>QueryRegistration</a:t>
            </a:r>
            <a:r>
              <a:rPr lang="en-US" altLang="ko-KR" sz="1100" b="1" dirty="0"/>
              <a:t> {</a:t>
            </a:r>
          </a:p>
          <a:p>
            <a:endParaRPr lang="ko-KR" altLang="en-US" sz="1100" dirty="0"/>
          </a:p>
          <a:p>
            <a:r>
              <a:rPr lang="en-US" altLang="ko-KR" sz="1100" b="1" dirty="0" err="1"/>
              <a:t>int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emaNum</a:t>
            </a:r>
            <a:r>
              <a:rPr lang="en-US" altLang="ko-KR" sz="1100" b="1" dirty="0"/>
              <a:t>, </a:t>
            </a:r>
            <a:r>
              <a:rPr lang="en-US" altLang="ko-KR" sz="1100" b="1" dirty="0" err="1"/>
              <a:t>requestID</a:t>
            </a:r>
            <a:r>
              <a:rPr lang="en-US" altLang="ko-KR" sz="1100" b="1" dirty="0"/>
              <a:t>, version;</a:t>
            </a:r>
          </a:p>
          <a:p>
            <a:r>
              <a:rPr lang="en-US" altLang="ko-KR" sz="1100" b="1" dirty="0"/>
              <a:t>String </a:t>
            </a:r>
            <a:r>
              <a:rPr lang="en-US" altLang="ko-KR" sz="1100" b="1" dirty="0" err="1"/>
              <a:t>venID</a:t>
            </a:r>
            <a:r>
              <a:rPr lang="en-US" altLang="ko-KR" sz="1100" b="1" dirty="0"/>
              <a:t>;</a:t>
            </a:r>
          </a:p>
          <a:p>
            <a:endParaRPr lang="ko-KR" altLang="en-US" sz="1100" dirty="0"/>
          </a:p>
          <a:p>
            <a:r>
              <a:rPr lang="en-US" altLang="ko-KR" sz="1100" b="1" dirty="0"/>
              <a:t>public </a:t>
            </a:r>
            <a:r>
              <a:rPr lang="en-US" altLang="ko-KR" sz="1100" b="1" dirty="0" err="1"/>
              <a:t>QueryRegistration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emaNum</a:t>
            </a:r>
            <a:r>
              <a:rPr lang="en-US" altLang="ko-KR" sz="1100" b="1" dirty="0"/>
              <a:t>, String </a:t>
            </a:r>
            <a:r>
              <a:rPr lang="en-US" altLang="ko-KR" sz="1100" b="1" dirty="0" err="1"/>
              <a:t>venID</a:t>
            </a:r>
            <a:r>
              <a:rPr lang="en-US" altLang="ko-KR" sz="1100" b="1" dirty="0"/>
              <a:t>, 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requestID</a:t>
            </a:r>
            <a:r>
              <a:rPr lang="en-US" altLang="ko-KR" sz="1100" b="1" dirty="0"/>
              <a:t>, 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version){</a:t>
            </a:r>
          </a:p>
          <a:p>
            <a:endParaRPr lang="ko-KR" altLang="en-US" sz="1100" dirty="0"/>
          </a:p>
          <a:p>
            <a:r>
              <a:rPr lang="en-US" altLang="ko-KR" sz="1100" dirty="0" err="1"/>
              <a:t>setEmaNum</a:t>
            </a:r>
            <a:r>
              <a:rPr lang="en-US" altLang="ko-KR" sz="1100" dirty="0"/>
              <a:t>(</a:t>
            </a:r>
            <a:r>
              <a:rPr lang="en-US" altLang="ko-KR" sz="1100" dirty="0" err="1"/>
              <a:t>emaNum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 err="1"/>
              <a:t>setRequestID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requestID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 err="1"/>
              <a:t>setVenID</a:t>
            </a:r>
            <a:r>
              <a:rPr lang="en-US" altLang="ko-KR" sz="1100" dirty="0"/>
              <a:t>(</a:t>
            </a:r>
            <a:r>
              <a:rPr lang="en-US" altLang="ko-KR" sz="1100" dirty="0" err="1"/>
              <a:t>venID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 err="1"/>
              <a:t>setVersion</a:t>
            </a:r>
            <a:r>
              <a:rPr lang="en-US" altLang="ko-KR" sz="1100" dirty="0"/>
              <a:t>(version);</a:t>
            </a:r>
          </a:p>
          <a:p>
            <a:endParaRPr lang="ko-KR" altLang="en-US" sz="1100" dirty="0"/>
          </a:p>
          <a:p>
            <a:r>
              <a:rPr lang="en-US" altLang="ko-KR" sz="1100" dirty="0" smtClean="0"/>
              <a:t>}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050" b="1" i="1" dirty="0"/>
              <a:t>@Override</a:t>
            </a:r>
          </a:p>
          <a:p>
            <a:r>
              <a:rPr lang="en-US" altLang="ko-KR" sz="1050" b="1" dirty="0"/>
              <a:t>public String </a:t>
            </a:r>
            <a:r>
              <a:rPr lang="en-US" altLang="ko-KR" sz="1050" b="1" dirty="0" err="1"/>
              <a:t>toString</a:t>
            </a:r>
            <a:r>
              <a:rPr lang="en-US" altLang="ko-KR" sz="1050" b="1" dirty="0"/>
              <a:t>() {</a:t>
            </a:r>
          </a:p>
          <a:p>
            <a:r>
              <a:rPr lang="en-US" altLang="ko-KR" sz="1050" b="1" dirty="0"/>
              <a:t>return "{\"GW\":\"" + </a:t>
            </a:r>
            <a:r>
              <a:rPr lang="en-US" altLang="ko-KR" sz="1050" b="1" dirty="0" err="1"/>
              <a:t>getEmaNum</a:t>
            </a:r>
            <a:r>
              <a:rPr lang="en-US" altLang="ko-KR" sz="1050" b="1" dirty="0"/>
              <a:t>() + "\","</a:t>
            </a:r>
          </a:p>
          <a:p>
            <a:r>
              <a:rPr lang="en-US" altLang="ko-KR" sz="1050" dirty="0"/>
              <a:t>+ "\"VENID\":\"" + </a:t>
            </a:r>
            <a:r>
              <a:rPr lang="en-US" altLang="ko-KR" sz="1050" dirty="0" err="1"/>
              <a:t>getVenID</a:t>
            </a:r>
            <a:r>
              <a:rPr lang="en-US" altLang="ko-KR" sz="1050" dirty="0"/>
              <a:t>()+ "\","</a:t>
            </a:r>
          </a:p>
          <a:p>
            <a:r>
              <a:rPr lang="en-US" altLang="ko-KR" sz="1050" dirty="0"/>
              <a:t>+ "\"</a:t>
            </a:r>
            <a:r>
              <a:rPr lang="en-US" altLang="ko-KR" sz="1050" dirty="0" err="1"/>
              <a:t>RequestID</a:t>
            </a:r>
            <a:r>
              <a:rPr lang="en-US" altLang="ko-KR" sz="1050" dirty="0"/>
              <a:t>\":" + </a:t>
            </a:r>
            <a:r>
              <a:rPr lang="en-US" altLang="ko-KR" sz="1050" dirty="0" err="1"/>
              <a:t>getRequestID</a:t>
            </a:r>
            <a:r>
              <a:rPr lang="en-US" altLang="ko-KR" sz="1050" dirty="0"/>
              <a:t>() + ","</a:t>
            </a:r>
          </a:p>
          <a:p>
            <a:r>
              <a:rPr lang="en-US" altLang="ko-KR" sz="1050" dirty="0"/>
              <a:t>+ "\"Version\":" + </a:t>
            </a:r>
            <a:r>
              <a:rPr lang="en-US" altLang="ko-KR" sz="1050" dirty="0" err="1"/>
              <a:t>getVersion</a:t>
            </a:r>
            <a:r>
              <a:rPr lang="en-US" altLang="ko-KR" sz="1050" dirty="0"/>
              <a:t>()+"\""</a:t>
            </a:r>
          </a:p>
          <a:p>
            <a:r>
              <a:rPr lang="en-US" altLang="ko-KR" sz="1050" dirty="0"/>
              <a:t>+</a:t>
            </a:r>
            <a:r>
              <a:rPr lang="ko-KR" altLang="en-US" sz="1050" dirty="0"/>
              <a:t> </a:t>
            </a:r>
            <a:r>
              <a:rPr lang="en-US" altLang="ko-KR" sz="1050" dirty="0"/>
              <a:t>"}";</a:t>
            </a:r>
          </a:p>
          <a:p>
            <a:r>
              <a:rPr lang="en-US" altLang="ko-KR" sz="1050" dirty="0"/>
              <a:t>}</a:t>
            </a:r>
            <a:endParaRPr lang="en-US" altLang="ko-KR" sz="105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596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</a:t>
            </a:r>
            <a:r>
              <a:rPr lang="en-US" altLang="ko-KR" sz="2500" b="1" dirty="0" smtClean="0"/>
              <a:t>EMS </a:t>
            </a:r>
            <a:r>
              <a:rPr lang="en-US" altLang="ko-KR" sz="2500" b="1" dirty="0"/>
              <a:t>: Package Explanation</a:t>
            </a:r>
            <a:br>
              <a:rPr lang="en-US" altLang="ko-KR" sz="2500" b="1" dirty="0"/>
            </a:br>
            <a:r>
              <a:rPr lang="en-US" altLang="ko-KR" sz="2500" b="1" dirty="0" smtClean="0"/>
              <a:t>EMAP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672" t="23988" r="78034" b="25128"/>
          <a:stretch/>
        </p:blipFill>
        <p:spPr>
          <a:xfrm>
            <a:off x="6009407" y="2681875"/>
            <a:ext cx="2656587" cy="37951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380" y="3744336"/>
            <a:ext cx="2276475" cy="1076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30213" y="1590768"/>
            <a:ext cx="2304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EMAP Model Package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0011" y="1590768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Protocol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011" y="2984807"/>
            <a:ext cx="2059484" cy="145230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43710" y="15907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Service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0011" y="2344690"/>
            <a:ext cx="8386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MQTT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012" y="5047346"/>
            <a:ext cx="2059484" cy="12668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20011" y="4678014"/>
            <a:ext cx="8002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COAP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 bwMode="auto">
          <a:xfrm>
            <a:off x="323528" y="2714022"/>
            <a:ext cx="2386608" cy="186710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323528" y="4950460"/>
            <a:ext cx="2386608" cy="157488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3186708" y="3503294"/>
            <a:ext cx="2386608" cy="1574884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24" name="직선 연결선 23"/>
          <p:cNvCxnSpPr/>
          <p:nvPr/>
        </p:nvCxnSpPr>
        <p:spPr bwMode="auto">
          <a:xfrm>
            <a:off x="2915816" y="1556792"/>
            <a:ext cx="0" cy="5301208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직선 연결선 24"/>
          <p:cNvCxnSpPr/>
          <p:nvPr/>
        </p:nvCxnSpPr>
        <p:spPr bwMode="auto">
          <a:xfrm>
            <a:off x="5794954" y="1556792"/>
            <a:ext cx="0" cy="5301208"/>
          </a:xfrm>
          <a:prstGeom prst="line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오른쪽 화살표 20"/>
          <p:cNvSpPr/>
          <p:nvPr/>
        </p:nvSpPr>
        <p:spPr bwMode="auto">
          <a:xfrm>
            <a:off x="5669260" y="4221088"/>
            <a:ext cx="342900" cy="599573"/>
          </a:xfrm>
          <a:prstGeom prst="rightArrow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0" name="오른쪽 화살표 19"/>
          <p:cNvSpPr/>
          <p:nvPr/>
        </p:nvSpPr>
        <p:spPr bwMode="auto">
          <a:xfrm>
            <a:off x="2867744" y="4221088"/>
            <a:ext cx="342900" cy="599573"/>
          </a:xfrm>
          <a:prstGeom prst="rightArrow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687547" y="2941667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프로토콜 서비스 참조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39952" y="5368570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서비스에 맞는</a:t>
            </a:r>
            <a:endParaRPr lang="en-US" altLang="ko-KR" dirty="0" smtClean="0"/>
          </a:p>
          <a:p>
            <a:r>
              <a:rPr lang="ko-KR" altLang="en-US" dirty="0" smtClean="0"/>
              <a:t>모델링 참조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324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</a:t>
            </a:r>
            <a:r>
              <a:rPr lang="en-US" altLang="ko-KR" sz="2500" b="1" dirty="0" smtClean="0"/>
              <a:t>EMS </a:t>
            </a:r>
            <a:r>
              <a:rPr lang="en-US" altLang="ko-KR" sz="2500" b="1" dirty="0"/>
              <a:t>: Package Explanation</a:t>
            </a:r>
            <a:br>
              <a:rPr lang="en-US" altLang="ko-KR" sz="2500" b="1" dirty="0"/>
            </a:br>
            <a:r>
              <a:rPr lang="en-US" altLang="ko-KR" sz="2500" b="1" dirty="0" smtClean="0"/>
              <a:t>EMAP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340768"/>
            <a:ext cx="566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CoAP Server Class :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발신 메시지 서비스에 따른 분류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57200" y="1772816"/>
            <a:ext cx="8229600" cy="466281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… [Line 952]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server.add</a:t>
            </a:r>
            <a:r>
              <a:rPr lang="en-US" altLang="ko-KR" sz="1100" dirty="0">
                <a:ea typeface="+mj-ea"/>
              </a:rPr>
              <a:t>(new </a:t>
            </a:r>
            <a:r>
              <a:rPr lang="en-US" altLang="ko-KR" sz="1100" dirty="0" err="1">
                <a:ea typeface="+mj-ea"/>
              </a:rPr>
              <a:t>Emap</a:t>
            </a:r>
            <a:r>
              <a:rPr lang="en-US" altLang="ko-KR" sz="1100" dirty="0">
                <a:ea typeface="+mj-ea"/>
              </a:rPr>
              <a:t>("EMAP"));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server.add</a:t>
            </a:r>
            <a:r>
              <a:rPr lang="en-US" altLang="ko-KR" sz="1100" dirty="0">
                <a:ea typeface="+mj-ea"/>
              </a:rPr>
              <a:t>(new </a:t>
            </a:r>
            <a:r>
              <a:rPr lang="en-US" altLang="ko-KR" sz="1100" dirty="0" err="1">
                <a:ea typeface="+mj-ea"/>
              </a:rPr>
              <a:t>OpenADR</a:t>
            </a:r>
            <a:r>
              <a:rPr lang="en-US" altLang="ko-KR" sz="1100" dirty="0">
                <a:ea typeface="+mj-ea"/>
              </a:rPr>
              <a:t>("</a:t>
            </a:r>
            <a:r>
              <a:rPr lang="en-US" altLang="ko-KR" sz="1100" dirty="0" err="1">
                <a:ea typeface="+mj-ea"/>
              </a:rPr>
              <a:t>OpenADR</a:t>
            </a:r>
            <a:r>
              <a:rPr lang="en-US" altLang="ko-KR" sz="1100" dirty="0">
                <a:ea typeface="+mj-ea"/>
              </a:rPr>
              <a:t>"));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// </a:t>
            </a:r>
            <a:r>
              <a:rPr lang="en-US" altLang="ko-KR" sz="1100" dirty="0" smtClean="0">
                <a:ea typeface="+mj-ea"/>
              </a:rPr>
              <a:t>Observe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server.add</a:t>
            </a:r>
            <a:r>
              <a:rPr lang="en-US" altLang="ko-KR" sz="1100" dirty="0">
                <a:ea typeface="+mj-ea"/>
              </a:rPr>
              <a:t>(new </a:t>
            </a:r>
            <a:r>
              <a:rPr lang="en-US" altLang="ko-KR" sz="1100" dirty="0" err="1">
                <a:ea typeface="+mj-ea"/>
              </a:rPr>
              <a:t>CoAPObserver</a:t>
            </a:r>
            <a:r>
              <a:rPr lang="en-US" altLang="ko-KR" sz="1100" dirty="0">
                <a:ea typeface="+mj-ea"/>
              </a:rPr>
              <a:t>("OpenADR2.0b"));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server.add</a:t>
            </a:r>
            <a:r>
              <a:rPr lang="en-US" altLang="ko-KR" sz="1100" dirty="0">
                <a:ea typeface="+mj-ea"/>
              </a:rPr>
              <a:t>(new </a:t>
            </a:r>
            <a:r>
              <a:rPr lang="en-US" altLang="ko-KR" sz="1100" dirty="0" err="1">
                <a:ea typeface="+mj-ea"/>
              </a:rPr>
              <a:t>CoAPObserver</a:t>
            </a:r>
            <a:r>
              <a:rPr lang="en-US" altLang="ko-KR" sz="1100" dirty="0">
                <a:ea typeface="+mj-ea"/>
              </a:rPr>
              <a:t>("EMAP1.0b</a:t>
            </a:r>
            <a:r>
              <a:rPr lang="en-US" altLang="ko-KR" sz="1100" dirty="0" smtClean="0">
                <a:ea typeface="+mj-ea"/>
              </a:rPr>
              <a:t>"));</a:t>
            </a:r>
          </a:p>
          <a:p>
            <a:endParaRPr lang="en-US" altLang="ko-KR" sz="1100" dirty="0" smtClean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public class </a:t>
            </a:r>
            <a:r>
              <a:rPr lang="en-US" altLang="ko-KR" sz="1100" dirty="0" err="1">
                <a:ea typeface="+mj-ea"/>
              </a:rPr>
              <a:t>Emap</a:t>
            </a:r>
            <a:r>
              <a:rPr lang="en-US" altLang="ko-KR" sz="1100" dirty="0">
                <a:ea typeface="+mj-ea"/>
              </a:rPr>
              <a:t> extends </a:t>
            </a:r>
            <a:r>
              <a:rPr lang="en-US" altLang="ko-KR" sz="1100" dirty="0" err="1">
                <a:ea typeface="+mj-ea"/>
              </a:rPr>
              <a:t>CoapResource</a:t>
            </a:r>
            <a:r>
              <a:rPr lang="en-US" altLang="ko-KR" sz="1100" dirty="0">
                <a:ea typeface="+mj-ea"/>
              </a:rPr>
              <a:t> {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public </a:t>
            </a:r>
            <a:r>
              <a:rPr lang="en-US" altLang="ko-KR" sz="1100" dirty="0" err="1">
                <a:ea typeface="+mj-ea"/>
              </a:rPr>
              <a:t>Emap</a:t>
            </a:r>
            <a:r>
              <a:rPr lang="en-US" altLang="ko-KR" sz="1100" dirty="0">
                <a:ea typeface="+mj-ea"/>
              </a:rPr>
              <a:t>(String name) {</a:t>
            </a:r>
          </a:p>
          <a:p>
            <a:r>
              <a:rPr lang="en-US" altLang="ko-KR" sz="1100" dirty="0">
                <a:ea typeface="+mj-ea"/>
              </a:rPr>
              <a:t>		// TODO Auto-generated constructor stub</a:t>
            </a:r>
          </a:p>
          <a:p>
            <a:r>
              <a:rPr lang="en-US" altLang="ko-KR" sz="1100" dirty="0">
                <a:ea typeface="+mj-ea"/>
              </a:rPr>
              <a:t>		super(name);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add(new </a:t>
            </a:r>
            <a:r>
              <a:rPr lang="en-US" altLang="ko-KR" sz="1100" dirty="0" err="1">
                <a:ea typeface="+mj-ea"/>
              </a:rPr>
              <a:t>SystemID</a:t>
            </a:r>
            <a:r>
              <a:rPr lang="en-US" altLang="ko-KR" sz="1100" dirty="0">
                <a:ea typeface="+mj-ea"/>
              </a:rPr>
              <a:t>(</a:t>
            </a:r>
            <a:r>
              <a:rPr lang="en-US" altLang="ko-KR" sz="1100" dirty="0" err="1">
                <a:ea typeface="+mj-ea"/>
              </a:rPr>
              <a:t>global.SYSTEM_ID</a:t>
            </a:r>
            <a:r>
              <a:rPr lang="en-US" altLang="ko-KR" sz="1100" dirty="0">
                <a:ea typeface="+mj-ea"/>
              </a:rPr>
              <a:t>, name));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}</a:t>
            </a:r>
          </a:p>
          <a:p>
            <a:r>
              <a:rPr lang="en-US" altLang="ko-KR" sz="1100" dirty="0" smtClean="0">
                <a:ea typeface="+mj-ea"/>
              </a:rPr>
              <a:t>}</a:t>
            </a:r>
          </a:p>
          <a:p>
            <a:r>
              <a:rPr lang="en-US" altLang="ko-KR" sz="1100" dirty="0" smtClean="0">
                <a:ea typeface="+mj-ea"/>
              </a:rPr>
              <a:t>….</a:t>
            </a:r>
          </a:p>
          <a:p>
            <a:r>
              <a:rPr lang="en-US" altLang="ko-KR" sz="1100" dirty="0">
                <a:ea typeface="+mj-ea"/>
              </a:rPr>
              <a:t>		// EMAP </a:t>
            </a:r>
          </a:p>
          <a:p>
            <a:r>
              <a:rPr lang="en-US" altLang="ko-KR" sz="1100" dirty="0">
                <a:ea typeface="+mj-ea"/>
              </a:rPr>
              <a:t>		add(new </a:t>
            </a:r>
            <a:r>
              <a:rPr lang="en-US" altLang="ko-KR" sz="1100" dirty="0" err="1">
                <a:ea typeface="+mj-ea"/>
              </a:rPr>
              <a:t>SessionSetup</a:t>
            </a:r>
            <a:r>
              <a:rPr lang="en-US" altLang="ko-KR" sz="1100" dirty="0">
                <a:ea typeface="+mj-ea"/>
              </a:rPr>
              <a:t>("</a:t>
            </a:r>
            <a:r>
              <a:rPr lang="en-US" altLang="ko-KR" sz="1100" dirty="0" err="1">
                <a:ea typeface="+mj-ea"/>
              </a:rPr>
              <a:t>SessionSetup</a:t>
            </a:r>
            <a:r>
              <a:rPr lang="en-US" altLang="ko-KR" sz="1100" dirty="0">
                <a:ea typeface="+mj-ea"/>
              </a:rPr>
              <a:t>"));</a:t>
            </a:r>
          </a:p>
          <a:p>
            <a:r>
              <a:rPr lang="en-US" altLang="ko-KR" sz="1100" dirty="0">
                <a:ea typeface="+mj-ea"/>
              </a:rPr>
              <a:t>		add(new Report("Report"));</a:t>
            </a:r>
          </a:p>
          <a:p>
            <a:r>
              <a:rPr lang="en-US" altLang="ko-KR" sz="1100" dirty="0">
                <a:ea typeface="+mj-ea"/>
              </a:rPr>
              <a:t>		add(new Opt("Opt"));</a:t>
            </a:r>
          </a:p>
          <a:p>
            <a:r>
              <a:rPr lang="en-US" altLang="ko-KR" sz="1100" dirty="0">
                <a:ea typeface="+mj-ea"/>
              </a:rPr>
              <a:t>		add(new </a:t>
            </a:r>
            <a:r>
              <a:rPr lang="en-US" altLang="ko-KR" sz="1100" dirty="0" err="1">
                <a:ea typeface="+mj-ea"/>
              </a:rPr>
              <a:t>DemandResponseEvent</a:t>
            </a:r>
            <a:r>
              <a:rPr lang="en-US" altLang="ko-KR" sz="1100" dirty="0">
                <a:ea typeface="+mj-ea"/>
              </a:rPr>
              <a:t>("Event"));</a:t>
            </a:r>
          </a:p>
          <a:p>
            <a:r>
              <a:rPr lang="en-US" altLang="ko-KR" sz="1100" dirty="0">
                <a:ea typeface="+mj-ea"/>
              </a:rPr>
              <a:t>		add(new </a:t>
            </a:r>
            <a:r>
              <a:rPr lang="en-US" altLang="ko-KR" sz="1100" dirty="0" err="1">
                <a:ea typeface="+mj-ea"/>
              </a:rPr>
              <a:t>DemandResponseEvent</a:t>
            </a:r>
            <a:r>
              <a:rPr lang="en-US" altLang="ko-KR" sz="1100" dirty="0">
                <a:ea typeface="+mj-ea"/>
              </a:rPr>
              <a:t>("Poll"));</a:t>
            </a:r>
          </a:p>
        </p:txBody>
      </p:sp>
    </p:spTree>
    <p:extLst>
      <p:ext uri="{BB962C8B-B14F-4D97-AF65-F5344CB8AC3E}">
        <p14:creationId xmlns:p14="http://schemas.microsoft.com/office/powerpoint/2010/main" val="14582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</a:t>
            </a:r>
            <a:r>
              <a:rPr lang="en-US" altLang="ko-KR" sz="2500" b="1" dirty="0" smtClean="0"/>
              <a:t>EMS </a:t>
            </a:r>
            <a:r>
              <a:rPr lang="en-US" altLang="ko-KR" sz="2500" b="1" dirty="0"/>
              <a:t>: Package Explanation</a:t>
            </a:r>
            <a:br>
              <a:rPr lang="en-US" altLang="ko-KR" sz="2500" b="1" dirty="0"/>
            </a:br>
            <a:r>
              <a:rPr lang="en-US" altLang="ko-KR" sz="2500" b="1" dirty="0" smtClean="0"/>
              <a:t>EMAP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340768"/>
            <a:ext cx="7701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CoAP Observe Class[Push] </a:t>
            </a:r>
            <a:r>
              <a:rPr lang="ko-KR" altLang="en-US" dirty="0" smtClean="0"/>
              <a:t>별도 </a:t>
            </a:r>
            <a:r>
              <a:rPr lang="en-US" altLang="ko-KR" dirty="0" smtClean="0"/>
              <a:t>Class : COAP Client Observe function for Push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67544" y="1807005"/>
            <a:ext cx="821925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public </a:t>
            </a:r>
            <a:r>
              <a:rPr lang="ko-KR" altLang="en-US" sz="1100" dirty="0"/>
              <a:t>CoAPObserverSubPath(String name, String parentPath) {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smtClean="0"/>
              <a:t>super(name</a:t>
            </a:r>
            <a:r>
              <a:rPr lang="ko-KR" altLang="en-US" sz="1100" dirty="0"/>
              <a:t>);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smtClean="0"/>
              <a:t>this.name </a:t>
            </a:r>
            <a:r>
              <a:rPr lang="ko-KR" altLang="en-US" sz="1100" dirty="0"/>
              <a:t>= name;</a:t>
            </a:r>
          </a:p>
          <a:p>
            <a:r>
              <a:rPr lang="ko-KR" altLang="en-US" sz="1100" b="1" dirty="0">
                <a:solidFill>
                  <a:srgbClr val="FF0000"/>
                </a:solidFill>
              </a:rPr>
              <a:t>	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setObservable(true);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			// Observe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활성화</a:t>
            </a:r>
            <a:endParaRPr lang="ko-KR" altLang="en-US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	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setObserveType(Type.NON</a:t>
            </a:r>
            <a:r>
              <a:rPr lang="ko-KR" altLang="en-US" sz="1100" b="1" dirty="0">
                <a:solidFill>
                  <a:srgbClr val="FF0000"/>
                </a:solidFill>
              </a:rPr>
              <a:t>);</a:t>
            </a:r>
          </a:p>
          <a:p>
            <a:r>
              <a:rPr lang="ko-KR" altLang="en-US" sz="1100" b="1" dirty="0">
                <a:solidFill>
                  <a:srgbClr val="FF0000"/>
                </a:solidFill>
              </a:rPr>
              <a:t>	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getAttributes</a:t>
            </a:r>
            <a:r>
              <a:rPr lang="ko-KR" altLang="en-US" sz="1100" b="1" dirty="0">
                <a:solidFill>
                  <a:srgbClr val="FF0000"/>
                </a:solidFill>
              </a:rPr>
              <a:t>().setObservable();</a:t>
            </a:r>
          </a:p>
          <a:p>
            <a:endParaRPr lang="ko-KR" altLang="en-US" sz="1100" dirty="0"/>
          </a:p>
          <a:p>
            <a:r>
              <a:rPr lang="ko-KR" altLang="en-US" sz="1100" dirty="0"/>
              <a:t>	</a:t>
            </a:r>
            <a:r>
              <a:rPr lang="ko-KR" altLang="en-US" sz="1100" dirty="0" smtClean="0"/>
              <a:t>setParentPath(parentPath</a:t>
            </a:r>
            <a:r>
              <a:rPr lang="ko-KR" altLang="en-US" sz="1100" dirty="0"/>
              <a:t>);</a:t>
            </a:r>
          </a:p>
          <a:p>
            <a:endParaRPr lang="ko-KR" altLang="en-US" sz="1100" dirty="0"/>
          </a:p>
          <a:p>
            <a:r>
              <a:rPr lang="ko-KR" altLang="en-US" sz="1100" dirty="0"/>
              <a:t>	</a:t>
            </a:r>
            <a:r>
              <a:rPr lang="ko-KR" altLang="en-US" sz="1100" dirty="0" smtClean="0"/>
              <a:t>Timer </a:t>
            </a:r>
            <a:r>
              <a:rPr lang="ko-KR" altLang="en-US" sz="1100" dirty="0"/>
              <a:t>timer = new Timer();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smtClean="0"/>
              <a:t>timer.schedule(new </a:t>
            </a:r>
            <a:r>
              <a:rPr lang="ko-KR" altLang="en-US" sz="1100" dirty="0"/>
              <a:t>UpdateTask(), 0, </a:t>
            </a:r>
            <a:r>
              <a:rPr lang="ko-KR" altLang="en-US" sz="1100" dirty="0" smtClean="0"/>
              <a:t>1);</a:t>
            </a:r>
            <a:endParaRPr lang="ko-KR" altLang="en-US" sz="1100" dirty="0"/>
          </a:p>
          <a:p>
            <a:r>
              <a:rPr lang="ko-KR" altLang="en-US" sz="1100" dirty="0" smtClean="0"/>
              <a:t>}</a:t>
            </a:r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b="1" dirty="0" smtClean="0">
                <a:solidFill>
                  <a:srgbClr val="FF0000"/>
                </a:solidFill>
              </a:rPr>
              <a:t>[Line 44] : Observe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상태 체크</a:t>
            </a:r>
            <a:endParaRPr lang="en-US" altLang="ko-KR" sz="1100" b="1" dirty="0" smtClean="0">
              <a:solidFill>
                <a:srgbClr val="FF0000"/>
              </a:solidFill>
            </a:endParaRPr>
          </a:p>
          <a:p>
            <a:r>
              <a:rPr lang="en-US" altLang="ko-KR" sz="1100" dirty="0" smtClean="0"/>
              <a:t>private </a:t>
            </a:r>
            <a:r>
              <a:rPr lang="en-US" altLang="ko-KR" sz="1100" dirty="0"/>
              <a:t>class </a:t>
            </a:r>
            <a:r>
              <a:rPr lang="en-US" altLang="ko-KR" sz="1100" dirty="0" err="1"/>
              <a:t>UpdateTask</a:t>
            </a:r>
            <a:r>
              <a:rPr lang="en-US" altLang="ko-KR" sz="1100" dirty="0"/>
              <a:t> extends </a:t>
            </a:r>
            <a:r>
              <a:rPr lang="en-US" altLang="ko-KR" sz="1100" dirty="0" err="1"/>
              <a:t>TimerTask</a:t>
            </a:r>
            <a:r>
              <a:rPr lang="en-US" altLang="ko-KR" sz="1100" dirty="0"/>
              <a:t> {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public </a:t>
            </a:r>
            <a:r>
              <a:rPr lang="en-US" altLang="ko-KR" sz="1100" dirty="0"/>
              <a:t>void run() {	</a:t>
            </a:r>
          </a:p>
          <a:p>
            <a:endParaRPr lang="en-US" altLang="ko-KR" sz="1100" dirty="0"/>
          </a:p>
          <a:p>
            <a:r>
              <a:rPr lang="en-US" altLang="ko-KR" sz="1100" dirty="0"/>
              <a:t>		</a:t>
            </a:r>
            <a:r>
              <a:rPr lang="en-US" altLang="ko-KR" sz="1100" dirty="0" smtClean="0"/>
              <a:t>if </a:t>
            </a:r>
            <a:r>
              <a:rPr lang="en-US" altLang="ko-KR" sz="1100" dirty="0"/>
              <a:t>(</a:t>
            </a:r>
            <a:r>
              <a:rPr lang="en-US" altLang="ko-KR" sz="1100" dirty="0" err="1"/>
              <a:t>global.getObs_emaProtocolCoAP_EventFlag</a:t>
            </a:r>
            <a:r>
              <a:rPr lang="en-US" altLang="ko-KR" sz="1100" dirty="0" smtClean="0"/>
              <a:t>().</a:t>
            </a:r>
            <a:r>
              <a:rPr lang="en-US" altLang="ko-KR" sz="1100" dirty="0" err="1" smtClean="0"/>
              <a:t>classontainsKey</a:t>
            </a:r>
            <a:r>
              <a:rPr lang="en-US" altLang="ko-KR" sz="1100" dirty="0" smtClean="0"/>
              <a:t>(name</a:t>
            </a:r>
            <a:r>
              <a:rPr lang="en-US" altLang="ko-KR" sz="1100" dirty="0"/>
              <a:t>)) {</a:t>
            </a:r>
          </a:p>
          <a:p>
            <a:r>
              <a:rPr lang="en-US" altLang="ko-KR" sz="1100" dirty="0"/>
              <a:t>			if (</a:t>
            </a:r>
            <a:r>
              <a:rPr lang="en-US" altLang="ko-KR" sz="1100" dirty="0" err="1"/>
              <a:t>global.getObs_emaProtocolCoAP_EventFlag</a:t>
            </a:r>
            <a:r>
              <a:rPr lang="en-US" altLang="ko-KR" sz="1100" dirty="0"/>
              <a:t>().get(name).</a:t>
            </a:r>
            <a:r>
              <a:rPr lang="en-US" altLang="ko-KR" sz="1100" dirty="0" err="1"/>
              <a:t>isEventFlag</a:t>
            </a:r>
            <a:r>
              <a:rPr lang="en-US" altLang="ko-KR" sz="1100" dirty="0"/>
              <a:t>()) {</a:t>
            </a:r>
          </a:p>
          <a:p>
            <a:r>
              <a:rPr lang="en-US" altLang="ko-KR" sz="1100" dirty="0"/>
              <a:t>				changed();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			</a:t>
            </a:r>
            <a:r>
              <a:rPr lang="en-US" altLang="ko-KR" sz="1100" dirty="0" smtClean="0"/>
              <a:t>}</a:t>
            </a:r>
            <a:endParaRPr lang="en-US" altLang="ko-KR" sz="1100" dirty="0"/>
          </a:p>
          <a:p>
            <a:r>
              <a:rPr lang="en-US" altLang="ko-KR" sz="1100" dirty="0"/>
              <a:t>		</a:t>
            </a:r>
            <a:r>
              <a:rPr lang="en-US" altLang="ko-KR" sz="1100" dirty="0" smtClean="0"/>
              <a:t>}</a:t>
            </a:r>
            <a:endParaRPr lang="en-US" altLang="ko-KR" sz="1100" dirty="0"/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}</a:t>
            </a:r>
            <a:endParaRPr lang="en-US" altLang="ko-KR" sz="1100" dirty="0"/>
          </a:p>
          <a:p>
            <a:r>
              <a:rPr lang="en-US" altLang="ko-KR" sz="1100" dirty="0" smtClean="0"/>
              <a:t>}</a:t>
            </a:r>
            <a:endParaRPr lang="en-US" altLang="ko-KR" sz="1100" dirty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64423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</a:t>
            </a:r>
            <a:r>
              <a:rPr lang="en-US" altLang="ko-KR" sz="2500" b="1" dirty="0" smtClean="0"/>
              <a:t>EMS </a:t>
            </a:r>
            <a:r>
              <a:rPr lang="en-US" altLang="ko-KR" sz="2500" b="1" dirty="0"/>
              <a:t>: Package Explanation</a:t>
            </a:r>
            <a:br>
              <a:rPr lang="en-US" altLang="ko-KR" sz="2500" b="1" dirty="0"/>
            </a:br>
            <a:r>
              <a:rPr lang="en-US" altLang="ko-KR" sz="2500" b="1" dirty="0" smtClean="0"/>
              <a:t>EMAP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29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340768"/>
            <a:ext cx="7701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CoAP Observe Class[Push] </a:t>
            </a:r>
            <a:r>
              <a:rPr lang="ko-KR" altLang="en-US" dirty="0" smtClean="0"/>
              <a:t>별도 </a:t>
            </a:r>
            <a:r>
              <a:rPr lang="en-US" altLang="ko-KR" dirty="0" smtClean="0"/>
              <a:t>Class : COAP Client Observe function for Push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57200" y="1772816"/>
            <a:ext cx="8229600" cy="50013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… [Line 63]Observe Initial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 smtClean="0">
                <a:ea typeface="+mj-ea"/>
              </a:rPr>
              <a:t>Response </a:t>
            </a:r>
            <a:r>
              <a:rPr lang="en-US" altLang="ko-KR" sz="1100" dirty="0" err="1">
                <a:ea typeface="+mj-ea"/>
              </a:rPr>
              <a:t>response</a:t>
            </a:r>
            <a:r>
              <a:rPr lang="en-US" altLang="ko-KR" sz="1100" dirty="0">
                <a:ea typeface="+mj-ea"/>
              </a:rPr>
              <a:t> = new </a:t>
            </a:r>
            <a:r>
              <a:rPr lang="en-US" altLang="ko-KR" sz="1100" dirty="0" smtClean="0">
                <a:ea typeface="+mj-ea"/>
              </a:rPr>
              <a:t>Response(</a:t>
            </a:r>
            <a:r>
              <a:rPr lang="en-US" altLang="ko-KR" sz="1100" dirty="0" err="1" smtClean="0">
                <a:ea typeface="+mj-ea"/>
              </a:rPr>
              <a:t>ResponseCode.classONTENT</a:t>
            </a:r>
            <a:r>
              <a:rPr lang="en-US" altLang="ko-KR" sz="1100" dirty="0" smtClean="0">
                <a:ea typeface="+mj-ea"/>
              </a:rPr>
              <a:t>);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 smtClean="0">
                <a:ea typeface="+mj-ea"/>
              </a:rPr>
              <a:t>if </a:t>
            </a:r>
            <a:r>
              <a:rPr lang="en-US" altLang="ko-KR" sz="1100" dirty="0">
                <a:ea typeface="+mj-ea"/>
              </a:rPr>
              <a:t>((!</a:t>
            </a:r>
            <a:r>
              <a:rPr lang="en-US" altLang="ko-KR" sz="1100" dirty="0" err="1">
                <a:ea typeface="+mj-ea"/>
              </a:rPr>
              <a:t>global.getObs_emaProtocolCoAP_EventFlag</a:t>
            </a:r>
            <a:r>
              <a:rPr lang="en-US" altLang="ko-KR" sz="1100" dirty="0" smtClean="0">
                <a:ea typeface="+mj-ea"/>
              </a:rPr>
              <a:t>().</a:t>
            </a:r>
            <a:r>
              <a:rPr lang="en-US" altLang="ko-KR" sz="1100" dirty="0" err="1" smtClean="0">
                <a:ea typeface="+mj-ea"/>
              </a:rPr>
              <a:t>classontainsKey</a:t>
            </a:r>
            <a:r>
              <a:rPr lang="en-US" altLang="ko-KR" sz="1100" dirty="0" smtClean="0">
                <a:ea typeface="+mj-ea"/>
              </a:rPr>
              <a:t>(name</a:t>
            </a:r>
            <a:r>
              <a:rPr lang="en-US" altLang="ko-KR" sz="1100" dirty="0">
                <a:ea typeface="+mj-ea"/>
              </a:rPr>
              <a:t>))</a:t>
            </a:r>
          </a:p>
          <a:p>
            <a:r>
              <a:rPr lang="en-US" altLang="ko-KR" sz="1100" dirty="0">
                <a:ea typeface="+mj-ea"/>
              </a:rPr>
              <a:t>		|| (!</a:t>
            </a:r>
            <a:r>
              <a:rPr lang="en-US" altLang="ko-KR" sz="1100" dirty="0" err="1">
                <a:ea typeface="+mj-ea"/>
              </a:rPr>
              <a:t>global.getObs_emaProtocolCoAP_EventFlag</a:t>
            </a:r>
            <a:r>
              <a:rPr lang="en-US" altLang="ko-KR" sz="1100" dirty="0">
                <a:ea typeface="+mj-ea"/>
              </a:rPr>
              <a:t>().get(name).</a:t>
            </a:r>
            <a:r>
              <a:rPr lang="en-US" altLang="ko-KR" sz="1100" dirty="0" err="1">
                <a:ea typeface="+mj-ea"/>
              </a:rPr>
              <a:t>isEventFlag</a:t>
            </a:r>
            <a:r>
              <a:rPr lang="en-US" altLang="ko-KR" sz="1100" dirty="0" smtClean="0">
                <a:ea typeface="+mj-ea"/>
              </a:rPr>
              <a:t>())){</a:t>
            </a:r>
            <a:endParaRPr lang="en-US" altLang="ko-KR" sz="1100" dirty="0">
              <a:ea typeface="+mj-ea"/>
            </a:endParaRP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 smtClean="0">
                <a:ea typeface="+mj-ea"/>
              </a:rPr>
              <a:t>	</a:t>
            </a:r>
            <a:r>
              <a:rPr lang="en-US" altLang="ko-KR" sz="1100" dirty="0" err="1" smtClean="0">
                <a:ea typeface="+mj-ea"/>
              </a:rPr>
              <a:t>response.setPayload</a:t>
            </a:r>
            <a:r>
              <a:rPr lang="en-US" altLang="ko-KR" sz="1100" dirty="0">
                <a:ea typeface="+mj-ea"/>
              </a:rPr>
              <a:t>("</a:t>
            </a:r>
            <a:r>
              <a:rPr lang="en-US" altLang="ko-KR" sz="1100" dirty="0" err="1">
                <a:ea typeface="+mj-ea"/>
              </a:rPr>
              <a:t>Initial_Success</a:t>
            </a:r>
            <a:r>
              <a:rPr lang="en-US" altLang="ko-KR" sz="1100" dirty="0">
                <a:ea typeface="+mj-ea"/>
              </a:rPr>
              <a:t>");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err="1" smtClean="0">
                <a:ea typeface="+mj-ea"/>
              </a:rPr>
              <a:t>exchange.respond</a:t>
            </a:r>
            <a:r>
              <a:rPr lang="en-US" altLang="ko-KR" sz="1100" dirty="0" smtClean="0">
                <a:ea typeface="+mj-ea"/>
              </a:rPr>
              <a:t>(response);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new </a:t>
            </a:r>
            <a:r>
              <a:rPr lang="en-US" altLang="ko-KR" sz="1100" dirty="0">
                <a:ea typeface="+mj-ea"/>
              </a:rPr>
              <a:t>Thread(new Runnable() {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smtClean="0">
                <a:ea typeface="+mj-ea"/>
              </a:rPr>
              <a:t>public </a:t>
            </a:r>
            <a:r>
              <a:rPr lang="en-US" altLang="ko-KR" sz="1100" dirty="0">
                <a:ea typeface="+mj-ea"/>
              </a:rPr>
              <a:t>void run() {</a:t>
            </a: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dirty="0" err="1" smtClean="0">
                <a:ea typeface="+mj-ea"/>
              </a:rPr>
              <a:t>global.obs_emaProtocolCoAP_EventFlag.put</a:t>
            </a:r>
            <a:r>
              <a:rPr lang="en-US" altLang="ko-KR" sz="1100" dirty="0" smtClean="0">
                <a:ea typeface="+mj-ea"/>
              </a:rPr>
              <a:t>(name</a:t>
            </a:r>
            <a:r>
              <a:rPr lang="en-US" altLang="ko-KR" sz="1100" dirty="0">
                <a:ea typeface="+mj-ea"/>
              </a:rPr>
              <a:t>, new </a:t>
            </a:r>
            <a:r>
              <a:rPr lang="en-US" altLang="ko-KR" sz="1100" dirty="0" err="1">
                <a:ea typeface="+mj-ea"/>
              </a:rPr>
              <a:t>EMAP_CoAP_EMA_DR</a:t>
            </a:r>
            <a:r>
              <a:rPr lang="en-US" altLang="ko-KR" sz="1100" dirty="0">
                <a:ea typeface="+mj-ea"/>
              </a:rPr>
              <a:t>());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}}).</a:t>
            </a:r>
            <a:r>
              <a:rPr lang="en-US" altLang="ko-KR" sz="1100" dirty="0">
                <a:ea typeface="+mj-ea"/>
              </a:rPr>
              <a:t>start();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 smtClean="0">
                <a:ea typeface="+mj-ea"/>
              </a:rPr>
              <a:t>}</a:t>
            </a:r>
          </a:p>
          <a:p>
            <a:r>
              <a:rPr lang="en-US" altLang="ko-KR" sz="1100" b="1" dirty="0" smtClean="0">
                <a:solidFill>
                  <a:srgbClr val="FF0000"/>
                </a:solidFill>
              </a:rPr>
              <a:t>[</a:t>
            </a:r>
            <a:r>
              <a:rPr lang="en-US" altLang="ko-KR" sz="1100" b="1" dirty="0">
                <a:solidFill>
                  <a:srgbClr val="FF0000"/>
                </a:solidFill>
              </a:rPr>
              <a:t>Line 152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] Event Send</a:t>
            </a:r>
          </a:p>
          <a:p>
            <a:endParaRPr lang="en-US" altLang="ko-KR" sz="1100" dirty="0"/>
          </a:p>
          <a:p>
            <a:r>
              <a:rPr lang="en-US" altLang="ko-KR" sz="1100" dirty="0"/>
              <a:t>if (</a:t>
            </a:r>
            <a:r>
              <a:rPr lang="en-US" altLang="ko-KR" sz="1100" dirty="0" err="1"/>
              <a:t>getParentPath</a:t>
            </a:r>
            <a:r>
              <a:rPr lang="en-US" altLang="ko-KR" sz="1100" dirty="0" smtClean="0"/>
              <a:t>().</a:t>
            </a:r>
            <a:r>
              <a:rPr lang="en-US" altLang="ko-KR" sz="1100" dirty="0" err="1" smtClean="0"/>
              <a:t>classontains</a:t>
            </a:r>
            <a:r>
              <a:rPr lang="en-US" altLang="ko-KR" sz="1100" dirty="0"/>
              <a:t>("EMAP")) {</a:t>
            </a:r>
          </a:p>
          <a:p>
            <a:endParaRPr lang="en-US" altLang="ko-KR" sz="1100" dirty="0"/>
          </a:p>
          <a:p>
            <a:r>
              <a:rPr lang="en-US" altLang="ko-KR" sz="1100" dirty="0"/>
              <a:t>	new Thread(new Runnable() {</a:t>
            </a:r>
          </a:p>
          <a:p>
            <a:r>
              <a:rPr lang="en-US" altLang="ko-KR" sz="1100" dirty="0"/>
              <a:t>		public void run() {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/>
              <a:t>global.obs_emaProtocolCoAP_EventFlag.replace</a:t>
            </a:r>
            <a:r>
              <a:rPr lang="en-US" altLang="ko-KR" sz="1100" dirty="0"/>
              <a:t>(name,</a:t>
            </a:r>
          </a:p>
          <a:p>
            <a:r>
              <a:rPr lang="en-US" altLang="ko-KR" sz="1100" dirty="0"/>
              <a:t>		new </a:t>
            </a:r>
            <a:r>
              <a:rPr lang="en-US" altLang="ko-KR" sz="1100" dirty="0" err="1"/>
              <a:t>EMAP_CoAP_EMA_DR</a:t>
            </a:r>
            <a:r>
              <a:rPr lang="en-US" altLang="ko-KR" sz="1100" dirty="0"/>
              <a:t>().</a:t>
            </a:r>
            <a:r>
              <a:rPr lang="en-US" altLang="ko-KR" sz="1100" dirty="0" err="1"/>
              <a:t>setEventFlag</a:t>
            </a:r>
            <a:r>
              <a:rPr lang="en-US" altLang="ko-KR" sz="1100" dirty="0"/>
              <a:t>(false));</a:t>
            </a:r>
          </a:p>
          <a:p>
            <a:r>
              <a:rPr lang="en-US" altLang="ko-KR" sz="1100" dirty="0"/>
              <a:t>		}</a:t>
            </a:r>
          </a:p>
          <a:p>
            <a:r>
              <a:rPr lang="en-US" altLang="ko-KR" sz="1100" dirty="0"/>
              <a:t>	}).start();</a:t>
            </a:r>
          </a:p>
          <a:p>
            <a:endParaRPr lang="en-US" altLang="ko-KR" sz="1100" dirty="0"/>
          </a:p>
          <a:p>
            <a:r>
              <a:rPr lang="en-US" altLang="ko-KR" sz="1100" dirty="0"/>
              <a:t>	…. Event Send 				</a:t>
            </a:r>
          </a:p>
          <a:p>
            <a:r>
              <a:rPr lang="en-US" altLang="ko-KR" sz="1100" dirty="0"/>
              <a:t>}	</a:t>
            </a:r>
          </a:p>
          <a:p>
            <a:endParaRPr lang="en-US" altLang="ko-KR" sz="1100" dirty="0" smtClean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313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3. EMS Overview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92694" y="2564904"/>
            <a:ext cx="4115999" cy="2054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1700" dirty="0" smtClean="0"/>
              <a:t>3-1. 	System Architecture with Protocol</a:t>
            </a:r>
          </a:p>
          <a:p>
            <a:pPr>
              <a:lnSpc>
                <a:spcPct val="250000"/>
              </a:lnSpc>
            </a:pPr>
            <a:r>
              <a:rPr lang="en-US" altLang="ko-KR" sz="1700" dirty="0" smtClean="0"/>
              <a:t>3-2.	Program Overview</a:t>
            </a:r>
          </a:p>
          <a:p>
            <a:pPr>
              <a:lnSpc>
                <a:spcPct val="250000"/>
              </a:lnSpc>
            </a:pPr>
            <a:r>
              <a:rPr lang="en-US" altLang="ko-KR" sz="1700" dirty="0" smtClean="0"/>
              <a:t>3-1. 	Optimization Overview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164291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</a:t>
            </a:r>
            <a:r>
              <a:rPr lang="en-US" altLang="ko-KR" sz="2500" b="1" dirty="0" smtClean="0"/>
              <a:t>EMS </a:t>
            </a:r>
            <a:r>
              <a:rPr lang="en-US" altLang="ko-KR" sz="2500" b="1" dirty="0"/>
              <a:t>: Package Explanation</a:t>
            </a:r>
            <a:br>
              <a:rPr lang="en-US" altLang="ko-KR" sz="2500" b="1" dirty="0"/>
            </a:br>
            <a:r>
              <a:rPr lang="en-US" altLang="ko-KR" sz="2500" b="1" dirty="0" smtClean="0"/>
              <a:t>EMAP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30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340768"/>
            <a:ext cx="830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MQTT Class : </a:t>
            </a:r>
            <a:r>
              <a:rPr lang="ko-KR" altLang="en-US" dirty="0" smtClean="0"/>
              <a:t>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발신 메시지에 따라 서비스 분류 </a:t>
            </a:r>
            <a:r>
              <a:rPr lang="en-US" altLang="ko-KR" dirty="0" smtClean="0"/>
              <a:t>(Session Setup/Report/Event/Opt)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57200" y="1772816"/>
            <a:ext cx="8229600" cy="466281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… [Line 147]</a:t>
            </a:r>
          </a:p>
          <a:p>
            <a:r>
              <a:rPr lang="en-US" altLang="ko-KR" sz="1100" dirty="0" smtClean="0">
                <a:ea typeface="+mj-ea"/>
              </a:rPr>
              <a:t>if </a:t>
            </a:r>
            <a:r>
              <a:rPr lang="en-US" altLang="ko-KR" sz="1100" dirty="0">
                <a:ea typeface="+mj-ea"/>
              </a:rPr>
              <a:t>(</a:t>
            </a:r>
            <a:r>
              <a:rPr lang="en-US" altLang="ko-KR" sz="1100" dirty="0" err="1">
                <a:ea typeface="+mj-ea"/>
              </a:rPr>
              <a:t>topicParse</a:t>
            </a:r>
            <a:r>
              <a:rPr lang="en-US" altLang="ko-KR" sz="1100" dirty="0">
                <a:ea typeface="+mj-ea"/>
              </a:rPr>
              <a:t>[1].equals("EMAP")) {</a:t>
            </a:r>
          </a:p>
          <a:p>
            <a:endParaRPr lang="ko-KR" altLang="en-US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String </a:t>
            </a:r>
            <a:r>
              <a:rPr lang="en-US" altLang="ko-KR" sz="1100" dirty="0" err="1">
                <a:ea typeface="+mj-ea"/>
              </a:rPr>
              <a:t>profileVersion</a:t>
            </a:r>
            <a:r>
              <a:rPr lang="en-US" altLang="ko-KR" sz="1100" dirty="0">
                <a:ea typeface="+mj-ea"/>
              </a:rPr>
              <a:t> = "EMAP1.0b";</a:t>
            </a:r>
          </a:p>
          <a:p>
            <a:endParaRPr lang="ko-KR" altLang="en-US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if (</a:t>
            </a:r>
            <a:r>
              <a:rPr lang="en-US" altLang="ko-KR" sz="1100" dirty="0" err="1">
                <a:ea typeface="+mj-ea"/>
              </a:rPr>
              <a:t>msg_json.getString</a:t>
            </a:r>
            <a:r>
              <a:rPr lang="en-US" altLang="ko-KR" sz="1100" dirty="0">
                <a:ea typeface="+mj-ea"/>
              </a:rPr>
              <a:t>("</a:t>
            </a:r>
            <a:r>
              <a:rPr lang="en-US" altLang="ko-KR" sz="1100" dirty="0" err="1">
                <a:ea typeface="+mj-ea"/>
              </a:rPr>
              <a:t>DestEMA</a:t>
            </a:r>
            <a:r>
              <a:rPr lang="en-US" altLang="ko-KR" sz="1100" dirty="0">
                <a:ea typeface="+mj-ea"/>
              </a:rPr>
              <a:t>").equals(</a:t>
            </a:r>
            <a:r>
              <a:rPr lang="en-US" altLang="ko-KR" sz="1100" dirty="0" err="1">
                <a:ea typeface="+mj-ea"/>
              </a:rPr>
              <a:t>global.</a:t>
            </a:r>
            <a:r>
              <a:rPr lang="en-US" altLang="ko-KR" sz="1100" i="1" dirty="0" err="1">
                <a:ea typeface="+mj-ea"/>
              </a:rPr>
              <a:t>getSYSTEM_ID</a:t>
            </a:r>
            <a:r>
              <a:rPr lang="en-US" altLang="ko-KR" sz="1100" i="1" dirty="0">
                <a:ea typeface="+mj-ea"/>
              </a:rPr>
              <a:t>())) {</a:t>
            </a:r>
          </a:p>
          <a:p>
            <a:endParaRPr lang="ko-KR" altLang="en-US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String service = </a:t>
            </a:r>
            <a:r>
              <a:rPr lang="en-US" altLang="ko-KR" sz="1100" dirty="0" err="1">
                <a:ea typeface="+mj-ea"/>
              </a:rPr>
              <a:t>msg_json.getString</a:t>
            </a:r>
            <a:r>
              <a:rPr lang="en-US" altLang="ko-KR" sz="1100" dirty="0">
                <a:ea typeface="+mj-ea"/>
              </a:rPr>
              <a:t>("service");</a:t>
            </a:r>
          </a:p>
          <a:p>
            <a:endParaRPr lang="ko-KR" altLang="en-US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// Session Setup</a:t>
            </a:r>
          </a:p>
          <a:p>
            <a:r>
              <a:rPr lang="en-US" altLang="ko-KR" sz="1100" dirty="0">
                <a:ea typeface="+mj-ea"/>
              </a:rPr>
              <a:t>if (</a:t>
            </a:r>
            <a:r>
              <a:rPr lang="en-US" altLang="ko-KR" sz="1100" dirty="0" err="1">
                <a:ea typeface="+mj-ea"/>
              </a:rPr>
              <a:t>topicParse</a:t>
            </a:r>
            <a:r>
              <a:rPr lang="en-US" altLang="ko-KR" sz="1100" dirty="0">
                <a:ea typeface="+mj-ea"/>
              </a:rPr>
              <a:t>[4].equals("</a:t>
            </a:r>
            <a:r>
              <a:rPr lang="en-US" altLang="ko-KR" sz="1100" dirty="0" err="1">
                <a:ea typeface="+mj-ea"/>
              </a:rPr>
              <a:t>SessionSetup</a:t>
            </a:r>
            <a:r>
              <a:rPr lang="en-US" altLang="ko-KR" sz="1100" dirty="0">
                <a:ea typeface="+mj-ea"/>
              </a:rPr>
              <a:t>")) </a:t>
            </a:r>
            <a:r>
              <a:rPr lang="en-US" altLang="ko-KR" sz="1100" dirty="0" smtClean="0">
                <a:ea typeface="+mj-ea"/>
              </a:rPr>
              <a:t>{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b="1" dirty="0">
                <a:ea typeface="+mj-ea"/>
              </a:rPr>
              <a:t>new </a:t>
            </a:r>
            <a:r>
              <a:rPr lang="en-US" altLang="ko-KR" sz="1100" b="1" dirty="0" err="1">
                <a:ea typeface="+mj-ea"/>
              </a:rPr>
              <a:t>SessionSetup</a:t>
            </a:r>
            <a:r>
              <a:rPr lang="en-US" altLang="ko-KR" sz="1100" b="1" dirty="0">
                <a:ea typeface="+mj-ea"/>
              </a:rPr>
              <a:t>(client, service, </a:t>
            </a:r>
            <a:r>
              <a:rPr lang="en-US" altLang="ko-KR" sz="1100" b="1" dirty="0" err="1">
                <a:ea typeface="+mj-ea"/>
              </a:rPr>
              <a:t>msg_json</a:t>
            </a:r>
            <a:r>
              <a:rPr lang="en-US" altLang="ko-KR" sz="1100" b="1" dirty="0">
                <a:ea typeface="+mj-ea"/>
              </a:rPr>
              <a:t>, </a:t>
            </a:r>
            <a:r>
              <a:rPr lang="en-US" altLang="ko-KR" sz="1100" b="1" dirty="0" err="1">
                <a:ea typeface="+mj-ea"/>
              </a:rPr>
              <a:t>profileVersion</a:t>
            </a:r>
            <a:r>
              <a:rPr lang="en-US" altLang="ko-KR" sz="1100" b="1" dirty="0">
                <a:ea typeface="+mj-ea"/>
              </a:rPr>
              <a:t>).start();</a:t>
            </a:r>
          </a:p>
          <a:p>
            <a:r>
              <a:rPr lang="en-US" altLang="ko-KR" sz="1100" dirty="0" smtClean="0">
                <a:ea typeface="+mj-ea"/>
              </a:rPr>
              <a:t>}</a:t>
            </a:r>
            <a:endParaRPr lang="ko-KR" altLang="en-US" sz="1100" dirty="0" smtClean="0">
              <a:ea typeface="+mj-ea"/>
            </a:endParaRPr>
          </a:p>
          <a:p>
            <a:r>
              <a:rPr lang="en-US" altLang="ko-KR" sz="1100" dirty="0" smtClean="0">
                <a:ea typeface="+mj-ea"/>
              </a:rPr>
              <a:t>// </a:t>
            </a:r>
            <a:r>
              <a:rPr lang="en-US" altLang="ko-KR" sz="1100" dirty="0">
                <a:ea typeface="+mj-ea"/>
              </a:rPr>
              <a:t>Report</a:t>
            </a:r>
          </a:p>
          <a:p>
            <a:r>
              <a:rPr lang="en-US" altLang="ko-KR" sz="1100" dirty="0">
                <a:ea typeface="+mj-ea"/>
              </a:rPr>
              <a:t>else if (</a:t>
            </a:r>
            <a:r>
              <a:rPr lang="en-US" altLang="ko-KR" sz="1100" dirty="0" err="1">
                <a:ea typeface="+mj-ea"/>
              </a:rPr>
              <a:t>topicParse</a:t>
            </a:r>
            <a:r>
              <a:rPr lang="en-US" altLang="ko-KR" sz="1100" dirty="0">
                <a:ea typeface="+mj-ea"/>
              </a:rPr>
              <a:t>[4].equals("Report")) {</a:t>
            </a:r>
          </a:p>
          <a:p>
            <a:r>
              <a:rPr lang="en-US" altLang="ko-KR" sz="1100" dirty="0" smtClean="0">
                <a:ea typeface="+mj-ea"/>
              </a:rPr>
              <a:t>	</a:t>
            </a:r>
            <a:r>
              <a:rPr lang="en-US" altLang="ko-KR" sz="1100" b="1" dirty="0" smtClean="0">
                <a:ea typeface="+mj-ea"/>
              </a:rPr>
              <a:t>new </a:t>
            </a:r>
            <a:r>
              <a:rPr lang="en-US" altLang="ko-KR" sz="1100" b="1" dirty="0">
                <a:ea typeface="+mj-ea"/>
              </a:rPr>
              <a:t>Report(client, service, </a:t>
            </a:r>
            <a:r>
              <a:rPr lang="en-US" altLang="ko-KR" sz="1100" b="1" dirty="0" err="1">
                <a:ea typeface="+mj-ea"/>
              </a:rPr>
              <a:t>msg_json</a:t>
            </a:r>
            <a:r>
              <a:rPr lang="en-US" altLang="ko-KR" sz="1100" b="1" dirty="0">
                <a:ea typeface="+mj-ea"/>
              </a:rPr>
              <a:t>, </a:t>
            </a:r>
            <a:r>
              <a:rPr lang="en-US" altLang="ko-KR" sz="1100" b="1" dirty="0" err="1">
                <a:ea typeface="+mj-ea"/>
              </a:rPr>
              <a:t>profileVersion</a:t>
            </a:r>
            <a:r>
              <a:rPr lang="en-US" altLang="ko-KR" sz="1100" b="1" dirty="0">
                <a:ea typeface="+mj-ea"/>
              </a:rPr>
              <a:t>).start();</a:t>
            </a:r>
          </a:p>
          <a:p>
            <a:r>
              <a:rPr lang="en-US" altLang="ko-KR" sz="1100" dirty="0">
                <a:ea typeface="+mj-ea"/>
              </a:rPr>
              <a:t>}</a:t>
            </a:r>
          </a:p>
          <a:p>
            <a:r>
              <a:rPr lang="en-US" altLang="ko-KR" sz="1100" dirty="0">
                <a:ea typeface="+mj-ea"/>
              </a:rPr>
              <a:t>// Event</a:t>
            </a:r>
          </a:p>
          <a:p>
            <a:r>
              <a:rPr lang="en-US" altLang="ko-KR" sz="1100" dirty="0">
                <a:ea typeface="+mj-ea"/>
              </a:rPr>
              <a:t>else if (</a:t>
            </a:r>
            <a:r>
              <a:rPr lang="en-US" altLang="ko-KR" sz="1100" dirty="0" err="1">
                <a:ea typeface="+mj-ea"/>
              </a:rPr>
              <a:t>topicParse</a:t>
            </a:r>
            <a:r>
              <a:rPr lang="en-US" altLang="ko-KR" sz="1100" dirty="0">
                <a:ea typeface="+mj-ea"/>
              </a:rPr>
              <a:t>[4].matches("</a:t>
            </a:r>
            <a:r>
              <a:rPr lang="en-US" altLang="ko-KR" sz="1100" dirty="0" err="1">
                <a:ea typeface="+mj-ea"/>
              </a:rPr>
              <a:t>Event|Poll</a:t>
            </a:r>
            <a:r>
              <a:rPr lang="en-US" altLang="ko-KR" sz="1100" dirty="0">
                <a:ea typeface="+mj-ea"/>
              </a:rPr>
              <a:t>")) {</a:t>
            </a:r>
          </a:p>
          <a:p>
            <a:r>
              <a:rPr lang="en-US" altLang="ko-KR" sz="1100" dirty="0" smtClean="0">
                <a:ea typeface="+mj-ea"/>
              </a:rPr>
              <a:t>	</a:t>
            </a:r>
            <a:r>
              <a:rPr lang="en-US" altLang="ko-KR" sz="1100" b="1" dirty="0" smtClean="0">
                <a:ea typeface="+mj-ea"/>
              </a:rPr>
              <a:t>new </a:t>
            </a:r>
            <a:r>
              <a:rPr lang="en-US" altLang="ko-KR" sz="1100" b="1" dirty="0" err="1">
                <a:ea typeface="+mj-ea"/>
              </a:rPr>
              <a:t>DemandResponseEvent</a:t>
            </a:r>
            <a:r>
              <a:rPr lang="en-US" altLang="ko-KR" sz="1100" b="1" dirty="0">
                <a:ea typeface="+mj-ea"/>
              </a:rPr>
              <a:t>(client, service, </a:t>
            </a:r>
            <a:r>
              <a:rPr lang="en-US" altLang="ko-KR" sz="1100" b="1" dirty="0" err="1">
                <a:ea typeface="+mj-ea"/>
              </a:rPr>
              <a:t>msg_json</a:t>
            </a:r>
            <a:r>
              <a:rPr lang="en-US" altLang="ko-KR" sz="1100" b="1" dirty="0">
                <a:ea typeface="+mj-ea"/>
              </a:rPr>
              <a:t>, </a:t>
            </a:r>
            <a:r>
              <a:rPr lang="en-US" altLang="ko-KR" sz="1100" b="1" dirty="0" err="1">
                <a:ea typeface="+mj-ea"/>
              </a:rPr>
              <a:t>profileVersion</a:t>
            </a:r>
            <a:r>
              <a:rPr lang="en-US" altLang="ko-KR" sz="1100" b="1" dirty="0">
                <a:ea typeface="+mj-ea"/>
              </a:rPr>
              <a:t>).start();</a:t>
            </a:r>
          </a:p>
          <a:p>
            <a:r>
              <a:rPr lang="en-US" altLang="ko-KR" sz="1100" dirty="0">
                <a:ea typeface="+mj-ea"/>
              </a:rPr>
              <a:t>}</a:t>
            </a:r>
          </a:p>
          <a:p>
            <a:r>
              <a:rPr lang="en-US" altLang="ko-KR" sz="1100" dirty="0">
                <a:ea typeface="+mj-ea"/>
              </a:rPr>
              <a:t>// Opt</a:t>
            </a:r>
          </a:p>
          <a:p>
            <a:r>
              <a:rPr lang="en-US" altLang="ko-KR" sz="1100" dirty="0">
                <a:ea typeface="+mj-ea"/>
              </a:rPr>
              <a:t>else if (</a:t>
            </a:r>
            <a:r>
              <a:rPr lang="en-US" altLang="ko-KR" sz="1100" dirty="0" err="1">
                <a:ea typeface="+mj-ea"/>
              </a:rPr>
              <a:t>topicParse</a:t>
            </a:r>
            <a:r>
              <a:rPr lang="en-US" altLang="ko-KR" sz="1100" dirty="0">
                <a:ea typeface="+mj-ea"/>
              </a:rPr>
              <a:t>[4].matches("Opt")) {</a:t>
            </a:r>
          </a:p>
          <a:p>
            <a:r>
              <a:rPr lang="en-US" altLang="ko-KR" sz="1100" dirty="0" smtClean="0">
                <a:ea typeface="+mj-ea"/>
              </a:rPr>
              <a:t>	</a:t>
            </a:r>
            <a:r>
              <a:rPr lang="en-US" altLang="ko-KR" sz="1100" b="1" dirty="0" smtClean="0">
                <a:ea typeface="+mj-ea"/>
              </a:rPr>
              <a:t>new </a:t>
            </a:r>
            <a:r>
              <a:rPr lang="en-US" altLang="ko-KR" sz="1100" b="1" dirty="0">
                <a:ea typeface="+mj-ea"/>
              </a:rPr>
              <a:t>Opt(client, service, </a:t>
            </a:r>
            <a:r>
              <a:rPr lang="en-US" altLang="ko-KR" sz="1100" b="1" dirty="0" err="1">
                <a:ea typeface="+mj-ea"/>
              </a:rPr>
              <a:t>msg_json</a:t>
            </a:r>
            <a:r>
              <a:rPr lang="en-US" altLang="ko-KR" sz="1100" b="1" dirty="0">
                <a:ea typeface="+mj-ea"/>
              </a:rPr>
              <a:t>, </a:t>
            </a:r>
            <a:r>
              <a:rPr lang="en-US" altLang="ko-KR" sz="1100" b="1" dirty="0" err="1">
                <a:ea typeface="+mj-ea"/>
              </a:rPr>
              <a:t>profileVersion</a:t>
            </a:r>
            <a:r>
              <a:rPr lang="en-US" altLang="ko-KR" sz="1100" b="1" dirty="0">
                <a:ea typeface="+mj-ea"/>
              </a:rPr>
              <a:t>).start();</a:t>
            </a:r>
          </a:p>
          <a:p>
            <a:r>
              <a:rPr lang="en-US" altLang="ko-KR" sz="1100" dirty="0" smtClean="0">
                <a:ea typeface="+mj-ea"/>
              </a:rPr>
              <a:t>}</a:t>
            </a:r>
            <a:endParaRPr lang="ko-KR" altLang="en-US" sz="1100" dirty="0">
              <a:ea typeface="+mj-ea"/>
            </a:endParaRPr>
          </a:p>
          <a:p>
            <a:r>
              <a:rPr lang="en-US" altLang="ko-KR" sz="1100" dirty="0" smtClean="0">
                <a:ea typeface="+mj-ea"/>
              </a:rPr>
              <a:t>}</a:t>
            </a:r>
            <a:endParaRPr lang="ko-KR" altLang="en-US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}</a:t>
            </a:r>
            <a:endParaRPr lang="ko-KR" altLang="en-US" sz="11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51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</a:t>
            </a:r>
            <a:r>
              <a:rPr lang="en-US" altLang="ko-KR" sz="2500" b="1" dirty="0" smtClean="0"/>
              <a:t>EMS </a:t>
            </a:r>
            <a:r>
              <a:rPr lang="en-US" altLang="ko-KR" sz="2500" b="1" dirty="0"/>
              <a:t>: Package Explanation</a:t>
            </a:r>
            <a:br>
              <a:rPr lang="en-US" altLang="ko-KR" sz="2500" b="1" dirty="0"/>
            </a:br>
            <a:r>
              <a:rPr lang="en-US" altLang="ko-KR" sz="2500" b="1" dirty="0" smtClean="0"/>
              <a:t>EMAP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31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340768"/>
            <a:ext cx="832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Session Setup/Report/Event/Opt Class : </a:t>
            </a:r>
            <a:r>
              <a:rPr lang="ko-KR" altLang="en-US" dirty="0" smtClean="0"/>
              <a:t>상세 서비스 분류 </a:t>
            </a:r>
            <a:r>
              <a:rPr lang="en-US" altLang="ko-KR" dirty="0" err="1" smtClean="0"/>
              <a:t>ConnectRegistration</a:t>
            </a:r>
            <a:r>
              <a:rPr lang="en-US" altLang="ko-KR" dirty="0" smtClean="0"/>
              <a:t>, Poll…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57200" y="1772816"/>
            <a:ext cx="8229600" cy="415498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… [Line 182]</a:t>
            </a:r>
          </a:p>
          <a:p>
            <a:r>
              <a:rPr lang="en-US" altLang="ko-KR" sz="1100" dirty="0">
                <a:ea typeface="+mj-ea"/>
              </a:rPr>
              <a:t>switch (type) {</a:t>
            </a:r>
          </a:p>
          <a:p>
            <a:r>
              <a:rPr lang="en-US" altLang="ko-KR" sz="1100" dirty="0">
                <a:ea typeface="+mj-ea"/>
              </a:rPr>
              <a:t>		case CONNECTREGISTRATION:</a:t>
            </a: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dirty="0" err="1">
                <a:ea typeface="+mj-ea"/>
              </a:rPr>
              <a:t>this.setPayload</a:t>
            </a:r>
            <a:r>
              <a:rPr lang="en-US" altLang="ko-KR" sz="1100" dirty="0">
                <a:ea typeface="+mj-ea"/>
              </a:rPr>
              <a:t> = </a:t>
            </a:r>
            <a:r>
              <a:rPr lang="en-US" altLang="ko-KR" sz="1100" b="1" dirty="0" err="1">
                <a:ea typeface="+mj-ea"/>
              </a:rPr>
              <a:t>acknowledgeCONNECTREGISTRATION</a:t>
            </a:r>
            <a:r>
              <a:rPr lang="en-US" altLang="ko-KR" sz="1100" b="1" dirty="0">
                <a:ea typeface="+mj-ea"/>
              </a:rPr>
              <a:t>(payload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		break;</a:t>
            </a:r>
          </a:p>
          <a:p>
            <a:r>
              <a:rPr lang="en-US" altLang="ko-KR" sz="1100" dirty="0">
                <a:ea typeface="+mj-ea"/>
              </a:rPr>
              <a:t>		case CREATEPARTYREGISTRATION:</a:t>
            </a: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dirty="0" err="1">
                <a:ea typeface="+mj-ea"/>
              </a:rPr>
              <a:t>this.setPayload</a:t>
            </a:r>
            <a:r>
              <a:rPr lang="en-US" altLang="ko-KR" sz="1100" dirty="0">
                <a:ea typeface="+mj-ea"/>
              </a:rPr>
              <a:t> = </a:t>
            </a:r>
            <a:r>
              <a:rPr lang="en-US" altLang="ko-KR" sz="1100" b="1" dirty="0" err="1">
                <a:ea typeface="+mj-ea"/>
              </a:rPr>
              <a:t>acknowledgeCREATEPARTYREGISTRATION</a:t>
            </a:r>
            <a:r>
              <a:rPr lang="en-US" altLang="ko-KR" sz="1100" b="1" dirty="0">
                <a:ea typeface="+mj-ea"/>
              </a:rPr>
              <a:t>(payload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		break;</a:t>
            </a:r>
          </a:p>
          <a:p>
            <a:r>
              <a:rPr lang="en-US" altLang="ko-KR" sz="1100" dirty="0">
                <a:ea typeface="+mj-ea"/>
              </a:rPr>
              <a:t>		case REGISTERREPORT:</a:t>
            </a: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dirty="0" err="1">
                <a:ea typeface="+mj-ea"/>
              </a:rPr>
              <a:t>this.setPayload</a:t>
            </a:r>
            <a:r>
              <a:rPr lang="en-US" altLang="ko-KR" sz="1100" dirty="0">
                <a:ea typeface="+mj-ea"/>
              </a:rPr>
              <a:t> = </a:t>
            </a:r>
            <a:r>
              <a:rPr lang="en-US" altLang="ko-KR" sz="1100" b="1" dirty="0" err="1">
                <a:ea typeface="+mj-ea"/>
              </a:rPr>
              <a:t>acknowledgeREGISTERREPORT</a:t>
            </a:r>
            <a:r>
              <a:rPr lang="en-US" altLang="ko-KR" sz="1100" b="1" dirty="0">
                <a:ea typeface="+mj-ea"/>
              </a:rPr>
              <a:t>(payload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		break;</a:t>
            </a:r>
          </a:p>
          <a:p>
            <a:r>
              <a:rPr lang="en-US" altLang="ko-KR" sz="1100" dirty="0">
                <a:ea typeface="+mj-ea"/>
              </a:rPr>
              <a:t>		case POLL:</a:t>
            </a: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dirty="0" err="1">
                <a:ea typeface="+mj-ea"/>
              </a:rPr>
              <a:t>this.setPayload</a:t>
            </a:r>
            <a:r>
              <a:rPr lang="en-US" altLang="ko-KR" sz="1100" dirty="0">
                <a:ea typeface="+mj-ea"/>
              </a:rPr>
              <a:t> = </a:t>
            </a:r>
            <a:r>
              <a:rPr lang="en-US" altLang="ko-KR" sz="1100" b="1" dirty="0" err="1">
                <a:ea typeface="+mj-ea"/>
              </a:rPr>
              <a:t>acknowledgePOLL</a:t>
            </a:r>
            <a:r>
              <a:rPr lang="en-US" altLang="ko-KR" sz="1100" b="1" dirty="0">
                <a:ea typeface="+mj-ea"/>
              </a:rPr>
              <a:t>(payload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		break;</a:t>
            </a:r>
          </a:p>
          <a:p>
            <a:r>
              <a:rPr lang="en-US" altLang="ko-KR" sz="1100" dirty="0">
                <a:ea typeface="+mj-ea"/>
              </a:rPr>
              <a:t>		case REGISTEREDREPORT:</a:t>
            </a: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dirty="0" err="1">
                <a:ea typeface="+mj-ea"/>
              </a:rPr>
              <a:t>this.setPayload</a:t>
            </a:r>
            <a:r>
              <a:rPr lang="en-US" altLang="ko-KR" sz="1100" dirty="0">
                <a:ea typeface="+mj-ea"/>
              </a:rPr>
              <a:t> = </a:t>
            </a:r>
            <a:r>
              <a:rPr lang="en-US" altLang="ko-KR" sz="1100" b="1" dirty="0" err="1">
                <a:ea typeface="+mj-ea"/>
              </a:rPr>
              <a:t>acknowledgeREGISTEREDREPORT</a:t>
            </a:r>
            <a:r>
              <a:rPr lang="en-US" altLang="ko-KR" sz="1100" b="1" dirty="0">
                <a:ea typeface="+mj-ea"/>
              </a:rPr>
              <a:t>(payload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		break;</a:t>
            </a:r>
          </a:p>
          <a:p>
            <a:r>
              <a:rPr lang="en-US" altLang="ko-KR" sz="1100" dirty="0">
                <a:ea typeface="+mj-ea"/>
              </a:rPr>
              <a:t>		case REQUESTEVENT:</a:t>
            </a: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dirty="0" err="1">
                <a:ea typeface="+mj-ea"/>
              </a:rPr>
              <a:t>this.setPayload</a:t>
            </a:r>
            <a:r>
              <a:rPr lang="en-US" altLang="ko-KR" sz="1100" dirty="0">
                <a:ea typeface="+mj-ea"/>
              </a:rPr>
              <a:t> = </a:t>
            </a:r>
            <a:r>
              <a:rPr lang="en-US" altLang="ko-KR" sz="1100" b="1" dirty="0" err="1">
                <a:ea typeface="+mj-ea"/>
              </a:rPr>
              <a:t>acknowledgeREQUESTEVENT</a:t>
            </a:r>
            <a:r>
              <a:rPr lang="en-US" altLang="ko-KR" sz="1100" b="1" dirty="0">
                <a:ea typeface="+mj-ea"/>
              </a:rPr>
              <a:t>(payload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		break;</a:t>
            </a:r>
          </a:p>
          <a:p>
            <a:r>
              <a:rPr lang="en-US" altLang="ko-KR" sz="1100" dirty="0">
                <a:ea typeface="+mj-ea"/>
              </a:rPr>
              <a:t>		case CANCELPARTYREGISTRATION:</a:t>
            </a: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dirty="0" err="1">
                <a:ea typeface="+mj-ea"/>
              </a:rPr>
              <a:t>this.setPayload</a:t>
            </a:r>
            <a:r>
              <a:rPr lang="en-US" altLang="ko-KR" sz="1100" dirty="0">
                <a:ea typeface="+mj-ea"/>
              </a:rPr>
              <a:t> = </a:t>
            </a:r>
            <a:r>
              <a:rPr lang="en-US" altLang="ko-KR" sz="1100" b="1" dirty="0" err="1">
                <a:ea typeface="+mj-ea"/>
              </a:rPr>
              <a:t>acknowledgeCANCELPARTYREGISTRATION</a:t>
            </a:r>
            <a:r>
              <a:rPr lang="en-US" altLang="ko-KR" sz="1100" b="1" dirty="0">
                <a:ea typeface="+mj-ea"/>
              </a:rPr>
              <a:t>(payload</a:t>
            </a:r>
            <a:r>
              <a:rPr lang="en-US" altLang="ko-KR" sz="1100" dirty="0">
                <a:ea typeface="+mj-ea"/>
              </a:rPr>
              <a:t>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	break;</a:t>
            </a:r>
            <a:endParaRPr lang="ko-KR" altLang="en-US" sz="11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6806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</a:t>
            </a:r>
            <a:r>
              <a:rPr lang="en-US" altLang="ko-KR" sz="2500" b="1" dirty="0" smtClean="0"/>
              <a:t>EMS </a:t>
            </a:r>
            <a:r>
              <a:rPr lang="en-US" altLang="ko-KR" sz="2500" b="1" dirty="0"/>
              <a:t>: Package Explanation</a:t>
            </a:r>
            <a:br>
              <a:rPr lang="en-US" altLang="ko-KR" sz="2500" b="1" dirty="0"/>
            </a:br>
            <a:r>
              <a:rPr lang="en-US" altLang="ko-KR" sz="2500" b="1" dirty="0" smtClean="0"/>
              <a:t>EMAP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32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340768"/>
            <a:ext cx="7744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en-US" altLang="ko-KR" dirty="0" err="1" smtClean="0"/>
              <a:t>ConnectedPartyRegistration</a:t>
            </a:r>
            <a:r>
              <a:rPr lang="en-US" altLang="ko-KR" dirty="0" smtClean="0"/>
              <a:t> Class : </a:t>
            </a:r>
            <a:r>
              <a:rPr lang="ko-KR" altLang="en-US" dirty="0" smtClean="0"/>
              <a:t>상세 서비스 </a:t>
            </a:r>
            <a:r>
              <a:rPr lang="en-US" altLang="ko-KR" dirty="0" err="1" smtClean="0"/>
              <a:t>ConnectedPartyRegistration</a:t>
            </a:r>
            <a:r>
              <a:rPr lang="en-US" altLang="ko-KR" dirty="0" smtClean="0"/>
              <a:t> 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				Message Build up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57200" y="1772816"/>
            <a:ext cx="8229600" cy="415498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… [Line 101] JSON Message build up</a:t>
            </a:r>
          </a:p>
          <a:p>
            <a:endParaRPr lang="en-US" altLang="ko-KR" sz="1100" dirty="0" smtClean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public class </a:t>
            </a:r>
            <a:r>
              <a:rPr lang="en-US" altLang="ko-KR" sz="1100" dirty="0" err="1">
                <a:ea typeface="+mj-ea"/>
              </a:rPr>
              <a:t>ConnectedPartyRegistration</a:t>
            </a:r>
            <a:r>
              <a:rPr lang="en-US" altLang="ko-KR" sz="1100" dirty="0">
                <a:ea typeface="+mj-ea"/>
              </a:rPr>
              <a:t> {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private String </a:t>
            </a:r>
            <a:r>
              <a:rPr lang="en-US" altLang="ko-KR" sz="1100" dirty="0" err="1">
                <a:ea typeface="+mj-ea"/>
              </a:rPr>
              <a:t>srcEMA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destEMA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responseDescription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requestID</a:t>
            </a:r>
            <a:r>
              <a:rPr lang="en-US" altLang="ko-KR" sz="1100" dirty="0">
                <a:ea typeface="+mj-ea"/>
              </a:rPr>
              <a:t>, duration, service, version, time;</a:t>
            </a:r>
          </a:p>
          <a:p>
            <a:r>
              <a:rPr lang="en-US" altLang="ko-KR" sz="1100" dirty="0">
                <a:ea typeface="+mj-ea"/>
              </a:rPr>
              <a:t>	private </a:t>
            </a:r>
            <a:r>
              <a:rPr lang="en-US" altLang="ko-KR" sz="1100" dirty="0" err="1">
                <a:ea typeface="+mj-ea"/>
              </a:rPr>
              <a:t>int</a:t>
            </a:r>
            <a:r>
              <a:rPr lang="en-US" altLang="ko-KR" sz="1100" dirty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responseCode</a:t>
            </a:r>
            <a:r>
              <a:rPr lang="en-US" altLang="ko-KR" sz="1100" dirty="0">
                <a:ea typeface="+mj-ea"/>
              </a:rPr>
              <a:t>;</a:t>
            </a:r>
          </a:p>
          <a:p>
            <a:r>
              <a:rPr lang="en-US" altLang="ko-KR" sz="1100" dirty="0">
                <a:ea typeface="+mj-ea"/>
              </a:rPr>
              <a:t>	private String profile;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@Override</a:t>
            </a:r>
          </a:p>
          <a:p>
            <a:r>
              <a:rPr lang="en-US" altLang="ko-KR" sz="1100" dirty="0">
                <a:ea typeface="+mj-ea"/>
              </a:rPr>
              <a:t>	public String </a:t>
            </a:r>
            <a:r>
              <a:rPr lang="en-US" altLang="ko-KR" sz="1100" dirty="0" err="1">
                <a:ea typeface="+mj-ea"/>
              </a:rPr>
              <a:t>toString</a:t>
            </a:r>
            <a:r>
              <a:rPr lang="en-US" altLang="ko-KR" sz="1100" dirty="0">
                <a:ea typeface="+mj-ea"/>
              </a:rPr>
              <a:t>() {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return "{\"</a:t>
            </a:r>
            <a:r>
              <a:rPr lang="en-US" altLang="ko-KR" sz="1100" dirty="0" err="1">
                <a:ea typeface="+mj-ea"/>
              </a:rPr>
              <a:t>SrcEMA</a:t>
            </a:r>
            <a:r>
              <a:rPr lang="en-US" altLang="ko-KR" sz="1100" dirty="0">
                <a:ea typeface="+mj-ea"/>
              </a:rPr>
              <a:t>" + "\":" + "\"" + </a:t>
            </a:r>
            <a:r>
              <a:rPr lang="en-US" altLang="ko-KR" sz="1100" dirty="0" err="1">
                <a:ea typeface="+mj-ea"/>
              </a:rPr>
              <a:t>getSrcEMA</a:t>
            </a:r>
            <a:r>
              <a:rPr lang="en-US" altLang="ko-KR" sz="1100" dirty="0">
                <a:ea typeface="+mj-ea"/>
              </a:rPr>
              <a:t>() + "\"" + ", "</a:t>
            </a:r>
          </a:p>
          <a:p>
            <a:r>
              <a:rPr lang="en-US" altLang="ko-KR" sz="1100" dirty="0">
                <a:ea typeface="+mj-ea"/>
              </a:rPr>
              <a:t>				+ "\"</a:t>
            </a:r>
            <a:r>
              <a:rPr lang="en-US" altLang="ko-KR" sz="1100" dirty="0" err="1">
                <a:ea typeface="+mj-ea"/>
              </a:rPr>
              <a:t>DestEMA</a:t>
            </a:r>
            <a:r>
              <a:rPr lang="en-US" altLang="ko-KR" sz="1100" dirty="0">
                <a:ea typeface="+mj-ea"/>
              </a:rPr>
              <a:t>" + "\":" + "\"" + </a:t>
            </a:r>
            <a:r>
              <a:rPr lang="en-US" altLang="ko-KR" sz="1100" dirty="0" err="1">
                <a:ea typeface="+mj-ea"/>
              </a:rPr>
              <a:t>getDestEMA</a:t>
            </a:r>
            <a:r>
              <a:rPr lang="en-US" altLang="ko-KR" sz="1100" dirty="0">
                <a:ea typeface="+mj-ea"/>
              </a:rPr>
              <a:t>() + "\"" + ", "</a:t>
            </a:r>
          </a:p>
          <a:p>
            <a:r>
              <a:rPr lang="en-US" altLang="ko-KR" sz="1100" dirty="0">
                <a:ea typeface="+mj-ea"/>
              </a:rPr>
              <a:t>				+"\"</a:t>
            </a:r>
            <a:r>
              <a:rPr lang="en-US" altLang="ko-KR" sz="1100" dirty="0" err="1">
                <a:ea typeface="+mj-ea"/>
              </a:rPr>
              <a:t>responseCode</a:t>
            </a:r>
            <a:r>
              <a:rPr lang="en-US" altLang="ko-KR" sz="1100" dirty="0">
                <a:ea typeface="+mj-ea"/>
              </a:rPr>
              <a:t>" + "\":" + "\"" + </a:t>
            </a:r>
            <a:r>
              <a:rPr lang="en-US" altLang="ko-KR" sz="1100" dirty="0" err="1">
                <a:ea typeface="+mj-ea"/>
              </a:rPr>
              <a:t>getResponseCode</a:t>
            </a:r>
            <a:r>
              <a:rPr lang="en-US" altLang="ko-KR" sz="1100" dirty="0">
                <a:ea typeface="+mj-ea"/>
              </a:rPr>
              <a:t>() + "\"" + ", "</a:t>
            </a:r>
          </a:p>
          <a:p>
            <a:r>
              <a:rPr lang="en-US" altLang="ko-KR" sz="1100" dirty="0">
                <a:ea typeface="+mj-ea"/>
              </a:rPr>
              <a:t>				+"\"</a:t>
            </a:r>
            <a:r>
              <a:rPr lang="en-US" altLang="ko-KR" sz="1100" dirty="0" err="1">
                <a:ea typeface="+mj-ea"/>
              </a:rPr>
              <a:t>responseDescription</a:t>
            </a:r>
            <a:r>
              <a:rPr lang="en-US" altLang="ko-KR" sz="1100" dirty="0">
                <a:ea typeface="+mj-ea"/>
              </a:rPr>
              <a:t>" + "\":" + "\"" + </a:t>
            </a:r>
            <a:r>
              <a:rPr lang="en-US" altLang="ko-KR" sz="1100" dirty="0" err="1">
                <a:ea typeface="+mj-ea"/>
              </a:rPr>
              <a:t>getResponseDescription</a:t>
            </a:r>
            <a:r>
              <a:rPr lang="en-US" altLang="ko-KR" sz="1100" dirty="0">
                <a:ea typeface="+mj-ea"/>
              </a:rPr>
              <a:t>() + "\"" + ", "</a:t>
            </a:r>
          </a:p>
          <a:p>
            <a:r>
              <a:rPr lang="en-US" altLang="ko-KR" sz="1100" dirty="0">
                <a:ea typeface="+mj-ea"/>
              </a:rPr>
              <a:t>				+"\"</a:t>
            </a:r>
            <a:r>
              <a:rPr lang="en-US" altLang="ko-KR" sz="1100" dirty="0" err="1">
                <a:ea typeface="+mj-ea"/>
              </a:rPr>
              <a:t>requestID</a:t>
            </a:r>
            <a:r>
              <a:rPr lang="en-US" altLang="ko-KR" sz="1100" dirty="0">
                <a:ea typeface="+mj-ea"/>
              </a:rPr>
              <a:t>" + "\":" + "\"" + </a:t>
            </a:r>
            <a:r>
              <a:rPr lang="en-US" altLang="ko-KR" sz="1100" dirty="0" err="1">
                <a:ea typeface="+mj-ea"/>
              </a:rPr>
              <a:t>getRequestID</a:t>
            </a:r>
            <a:r>
              <a:rPr lang="en-US" altLang="ko-KR" sz="1100" dirty="0">
                <a:ea typeface="+mj-ea"/>
              </a:rPr>
              <a:t>() + "\"" + ", "</a:t>
            </a:r>
          </a:p>
          <a:p>
            <a:r>
              <a:rPr lang="en-US" altLang="ko-KR" sz="1100" dirty="0">
                <a:ea typeface="+mj-ea"/>
              </a:rPr>
              <a:t>				+"\"duration" + "\":" + "\"" + </a:t>
            </a:r>
            <a:r>
              <a:rPr lang="en-US" altLang="ko-KR" sz="1100" dirty="0" err="1">
                <a:ea typeface="+mj-ea"/>
              </a:rPr>
              <a:t>getDuration</a:t>
            </a:r>
            <a:r>
              <a:rPr lang="en-US" altLang="ko-KR" sz="1100" dirty="0">
                <a:ea typeface="+mj-ea"/>
              </a:rPr>
              <a:t>() + "\"" + ", "</a:t>
            </a:r>
          </a:p>
          <a:p>
            <a:r>
              <a:rPr lang="en-US" altLang="ko-KR" sz="1100" dirty="0">
                <a:ea typeface="+mj-ea"/>
              </a:rPr>
              <a:t>				+"\"service" + "\":" + "\"" + </a:t>
            </a:r>
            <a:r>
              <a:rPr lang="en-US" altLang="ko-KR" sz="1100" dirty="0" err="1">
                <a:ea typeface="+mj-ea"/>
              </a:rPr>
              <a:t>getService</a:t>
            </a:r>
            <a:r>
              <a:rPr lang="en-US" altLang="ko-KR" sz="1100" dirty="0">
                <a:ea typeface="+mj-ea"/>
              </a:rPr>
              <a:t>() + "\"" + ", "</a:t>
            </a:r>
          </a:p>
          <a:p>
            <a:r>
              <a:rPr lang="en-US" altLang="ko-KR" sz="1100" dirty="0">
                <a:ea typeface="+mj-ea"/>
              </a:rPr>
              <a:t>				+"\"version" + "\":" + "\"" + </a:t>
            </a:r>
            <a:r>
              <a:rPr lang="en-US" altLang="ko-KR" sz="1100" dirty="0" err="1">
                <a:ea typeface="+mj-ea"/>
              </a:rPr>
              <a:t>getVersion</a:t>
            </a:r>
            <a:r>
              <a:rPr lang="en-US" altLang="ko-KR" sz="1100" dirty="0">
                <a:ea typeface="+mj-ea"/>
              </a:rPr>
              <a:t>() + "\"" + ", "</a:t>
            </a:r>
          </a:p>
          <a:p>
            <a:r>
              <a:rPr lang="en-US" altLang="ko-KR" sz="1100" dirty="0">
                <a:ea typeface="+mj-ea"/>
              </a:rPr>
              <a:t>				+"\"time" + "\":" + "\"" + </a:t>
            </a:r>
            <a:r>
              <a:rPr lang="en-US" altLang="ko-KR" sz="1100" dirty="0" err="1">
                <a:ea typeface="+mj-ea"/>
              </a:rPr>
              <a:t>getTime</a:t>
            </a:r>
            <a:r>
              <a:rPr lang="en-US" altLang="ko-KR" sz="1100" dirty="0">
                <a:ea typeface="+mj-ea"/>
              </a:rPr>
              <a:t>() + "\"" + ", "</a:t>
            </a:r>
          </a:p>
          <a:p>
            <a:r>
              <a:rPr lang="en-US" altLang="ko-KR" sz="1100" dirty="0">
                <a:ea typeface="+mj-ea"/>
              </a:rPr>
              <a:t>				+"\"</a:t>
            </a:r>
            <a:r>
              <a:rPr lang="en-US" altLang="ko-KR" sz="1100" dirty="0" err="1">
                <a:ea typeface="+mj-ea"/>
              </a:rPr>
              <a:t>registrationID</a:t>
            </a:r>
            <a:r>
              <a:rPr lang="en-US" altLang="ko-KR" sz="1100" dirty="0">
                <a:ea typeface="+mj-ea"/>
              </a:rPr>
              <a:t>" + "\":" + "\"" + "" + "\"" + ", "</a:t>
            </a:r>
          </a:p>
          <a:p>
            <a:r>
              <a:rPr lang="en-US" altLang="ko-KR" sz="1100" dirty="0">
                <a:ea typeface="+mj-ea"/>
              </a:rPr>
              <a:t>				+ "\"profile" + "\": "+ </a:t>
            </a:r>
            <a:r>
              <a:rPr lang="en-US" altLang="ko-KR" sz="1100" dirty="0" err="1">
                <a:ea typeface="+mj-ea"/>
              </a:rPr>
              <a:t>getProfile</a:t>
            </a:r>
            <a:r>
              <a:rPr lang="en-US" altLang="ko-KR" sz="1100" dirty="0">
                <a:ea typeface="+mj-ea"/>
              </a:rPr>
              <a:t>() + "}";</a:t>
            </a:r>
          </a:p>
          <a:p>
            <a:r>
              <a:rPr lang="en-US" altLang="ko-KR" sz="1100" dirty="0">
                <a:ea typeface="+mj-ea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93886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</a:t>
            </a:r>
            <a:r>
              <a:rPr lang="en-US" altLang="ko-KR" sz="2500" b="1" dirty="0" smtClean="0"/>
              <a:t>EMS </a:t>
            </a:r>
            <a:r>
              <a:rPr lang="en-US" altLang="ko-KR" sz="2500" b="1" dirty="0"/>
              <a:t>: Package Explanation</a:t>
            </a:r>
            <a:br>
              <a:rPr lang="en-US" altLang="ko-KR" sz="2500" b="1" dirty="0"/>
            </a:br>
            <a:r>
              <a:rPr lang="en-US" altLang="ko-KR" sz="2500" b="1" dirty="0" smtClean="0"/>
              <a:t>EMAP </a:t>
            </a:r>
            <a:r>
              <a:rPr lang="en-US" altLang="ko-KR" sz="2500" b="1" dirty="0" smtClean="0"/>
              <a:t>- </a:t>
            </a:r>
            <a:r>
              <a:rPr lang="en-US" altLang="ko-KR" sz="2500" b="1" dirty="0">
                <a:solidFill>
                  <a:srgbClr val="FF0000"/>
                </a:solidFill>
              </a:rPr>
              <a:t>Client Side</a:t>
            </a:r>
            <a:endParaRPr lang="en-US" altLang="ko-KR" sz="2500" b="1" dirty="0">
              <a:solidFill>
                <a:srgbClr val="FF0000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33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340768"/>
            <a:ext cx="8304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MQTT Class : </a:t>
            </a:r>
            <a:r>
              <a:rPr lang="ko-KR" altLang="en-US" dirty="0"/>
              <a:t>수</a:t>
            </a:r>
            <a:r>
              <a:rPr lang="en-US" altLang="ko-KR" dirty="0"/>
              <a:t>/</a:t>
            </a:r>
            <a:r>
              <a:rPr lang="ko-KR" altLang="en-US" dirty="0"/>
              <a:t>발신 메시지에 따라 서비스 분류 </a:t>
            </a:r>
            <a:r>
              <a:rPr lang="en-US" altLang="ko-KR" dirty="0"/>
              <a:t>(Session Setup/Report/Event/Opt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57200" y="1772816"/>
            <a:ext cx="8229600" cy="584775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… [Line 101] JSON Message build up</a:t>
            </a:r>
          </a:p>
          <a:p>
            <a:pPr lvl="1"/>
            <a:r>
              <a:rPr lang="en-US" altLang="ko-KR" sz="1100" b="1" dirty="0" smtClean="0"/>
              <a:t>if 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topicParse</a:t>
            </a:r>
            <a:r>
              <a:rPr lang="en-US" altLang="ko-KR" sz="1100" b="1" dirty="0"/>
              <a:t>[1].equals("EMAP") &amp;&amp; </a:t>
            </a:r>
            <a:r>
              <a:rPr lang="en-US" altLang="ko-KR" sz="1100" b="1" dirty="0" err="1"/>
              <a:t>topicParse</a:t>
            </a:r>
            <a:r>
              <a:rPr lang="en-US" altLang="ko-KR" sz="1100" b="1" dirty="0"/>
              <a:t>[2].equals(</a:t>
            </a:r>
            <a:r>
              <a:rPr lang="en-US" altLang="ko-KR" sz="1100" b="1" dirty="0" err="1"/>
              <a:t>global.</a:t>
            </a:r>
            <a:r>
              <a:rPr lang="en-US" altLang="ko-KR" sz="1100" b="1" i="1" dirty="0" err="1"/>
              <a:t>CHILD_ID</a:t>
            </a:r>
            <a:r>
              <a:rPr lang="en-US" altLang="ko-KR" sz="1100" b="1" i="1" dirty="0"/>
              <a:t>)) </a:t>
            </a:r>
            <a:r>
              <a:rPr lang="en-US" altLang="ko-KR" sz="1100" b="1" i="1" dirty="0" smtClean="0"/>
              <a:t>{</a:t>
            </a:r>
            <a:endParaRPr lang="ko-KR" altLang="en-US" sz="1100" dirty="0"/>
          </a:p>
          <a:p>
            <a:pPr lvl="1"/>
            <a:r>
              <a:rPr lang="en-US" altLang="ko-KR" sz="1100" b="1" dirty="0"/>
              <a:t>String </a:t>
            </a:r>
            <a:r>
              <a:rPr lang="en-US" altLang="ko-KR" sz="1100" b="1" dirty="0" err="1"/>
              <a:t>profileVersion</a:t>
            </a:r>
            <a:r>
              <a:rPr lang="en-US" altLang="ko-KR" sz="1100" b="1" dirty="0"/>
              <a:t> = "</a:t>
            </a:r>
            <a:r>
              <a:rPr lang="en-US" altLang="ko-KR" sz="1100" b="1" dirty="0" smtClean="0"/>
              <a:t>EMAP1.0b“;</a:t>
            </a:r>
            <a:endParaRPr lang="ko-KR" altLang="en-US" sz="1100" dirty="0"/>
          </a:p>
          <a:p>
            <a:pPr lvl="1"/>
            <a:r>
              <a:rPr lang="en-US" altLang="ko-KR" sz="1100" b="1" dirty="0"/>
              <a:t>if (</a:t>
            </a:r>
            <a:r>
              <a:rPr lang="en-US" altLang="ko-KR" sz="1100" b="1" dirty="0" err="1"/>
              <a:t>msg_json.getString</a:t>
            </a:r>
            <a:r>
              <a:rPr lang="en-US" altLang="ko-KR" sz="1100" b="1" dirty="0"/>
              <a:t>("</a:t>
            </a:r>
            <a:r>
              <a:rPr lang="en-US" altLang="ko-KR" sz="1100" b="1" dirty="0" err="1"/>
              <a:t>DestEMA</a:t>
            </a:r>
            <a:r>
              <a:rPr lang="en-US" altLang="ko-KR" sz="1100" b="1" dirty="0"/>
              <a:t>").equals(</a:t>
            </a:r>
            <a:r>
              <a:rPr lang="en-US" altLang="ko-KR" sz="1100" b="1" dirty="0" err="1"/>
              <a:t>global.</a:t>
            </a:r>
            <a:r>
              <a:rPr lang="en-US" altLang="ko-KR" sz="1100" b="1" i="1" dirty="0" err="1"/>
              <a:t>CHILD_ID</a:t>
            </a:r>
            <a:r>
              <a:rPr lang="en-US" altLang="ko-KR" sz="1100" b="1" i="1" dirty="0"/>
              <a:t>)) </a:t>
            </a:r>
            <a:r>
              <a:rPr lang="en-US" altLang="ko-KR" sz="1100" b="1" i="1" dirty="0"/>
              <a:t>;</a:t>
            </a:r>
            <a:endParaRPr lang="ko-KR" altLang="en-US" sz="1100" dirty="0"/>
          </a:p>
          <a:p>
            <a:pPr lvl="1"/>
            <a:r>
              <a:rPr lang="en-US" altLang="ko-KR" sz="1100" b="1" dirty="0"/>
              <a:t>String procedure = </a:t>
            </a:r>
            <a:r>
              <a:rPr lang="en-US" altLang="ko-KR" sz="1100" b="1" dirty="0" err="1"/>
              <a:t>msg_json.getString</a:t>
            </a:r>
            <a:r>
              <a:rPr lang="en-US" altLang="ko-KR" sz="1100" b="1" dirty="0"/>
              <a:t>("service</a:t>
            </a:r>
            <a:r>
              <a:rPr lang="en-US" altLang="ko-KR" sz="1100" b="1" dirty="0" smtClean="0"/>
              <a:t>");</a:t>
            </a:r>
            <a:endParaRPr lang="ko-KR" altLang="en-US" sz="1100" dirty="0"/>
          </a:p>
          <a:p>
            <a:pPr lvl="1"/>
            <a:r>
              <a:rPr lang="en-US" altLang="ko-KR" sz="1100" i="1" dirty="0"/>
              <a:t>Services </a:t>
            </a:r>
            <a:r>
              <a:rPr lang="en-US" altLang="ko-KR" sz="1100" b="1" i="1" dirty="0" err="1"/>
              <a:t>services</a:t>
            </a:r>
            <a:r>
              <a:rPr lang="en-US" altLang="ko-KR" sz="1100" b="1" i="1" dirty="0"/>
              <a:t> = </a:t>
            </a:r>
            <a:r>
              <a:rPr lang="en-US" altLang="ko-KR" sz="1100" b="1" i="1" dirty="0" err="1"/>
              <a:t>Services.valueOf</a:t>
            </a:r>
            <a:r>
              <a:rPr lang="en-US" altLang="ko-KR" sz="1100" b="1" i="1" dirty="0"/>
              <a:t>(</a:t>
            </a:r>
            <a:r>
              <a:rPr lang="en-US" altLang="ko-KR" sz="1100" b="1" i="1" dirty="0" err="1"/>
              <a:t>topicParse</a:t>
            </a:r>
            <a:r>
              <a:rPr lang="en-US" altLang="ko-KR" sz="1100" b="1" i="1" dirty="0"/>
              <a:t>[4]);</a:t>
            </a:r>
          </a:p>
          <a:p>
            <a:pPr lvl="1"/>
            <a:r>
              <a:rPr lang="en-US" altLang="ko-KR" sz="1100" b="1" dirty="0"/>
              <a:t>switch (services) {</a:t>
            </a:r>
          </a:p>
          <a:p>
            <a:pPr lvl="1"/>
            <a:r>
              <a:rPr lang="en-US" altLang="ko-KR" sz="1100" b="1" dirty="0"/>
              <a:t>case </a:t>
            </a:r>
            <a:r>
              <a:rPr lang="en-US" altLang="ko-KR" sz="1100" b="1" i="1" dirty="0" err="1"/>
              <a:t>SessionSetup</a:t>
            </a:r>
            <a:r>
              <a:rPr lang="en-US" altLang="ko-KR" sz="1100" b="1" i="1" dirty="0"/>
              <a:t>:</a:t>
            </a:r>
          </a:p>
          <a:p>
            <a:pPr lvl="1"/>
            <a:r>
              <a:rPr lang="en-US" altLang="ko-KR" sz="1100" b="1" dirty="0"/>
              <a:t>try {</a:t>
            </a:r>
          </a:p>
          <a:p>
            <a:pPr lvl="1"/>
            <a:r>
              <a:rPr lang="en-US" altLang="ko-KR" sz="1100" dirty="0" err="1"/>
              <a:t>sessionSetup</a:t>
            </a:r>
            <a:r>
              <a:rPr lang="en-US" altLang="ko-KR" sz="1100" dirty="0"/>
              <a:t>(procedure, </a:t>
            </a:r>
            <a:r>
              <a:rPr lang="en-US" altLang="ko-KR" sz="1100" dirty="0" err="1"/>
              <a:t>profileVersion</a:t>
            </a:r>
            <a:r>
              <a:rPr lang="en-US" altLang="ko-KR" sz="1100" dirty="0"/>
              <a:t>);</a:t>
            </a:r>
          </a:p>
          <a:p>
            <a:pPr lvl="1"/>
            <a:r>
              <a:rPr lang="en-US" altLang="ko-KR" sz="1100" dirty="0"/>
              <a:t>} </a:t>
            </a:r>
            <a:r>
              <a:rPr lang="en-US" altLang="ko-KR" sz="1100" b="1" dirty="0"/>
              <a:t>catch (</a:t>
            </a:r>
            <a:r>
              <a:rPr lang="en-US" altLang="ko-KR" sz="1100" b="1" dirty="0" err="1"/>
              <a:t>JSONException</a:t>
            </a:r>
            <a:r>
              <a:rPr lang="en-US" altLang="ko-KR" sz="1100" b="1" dirty="0"/>
              <a:t> e) {</a:t>
            </a:r>
          </a:p>
          <a:p>
            <a:pPr lvl="1"/>
            <a:r>
              <a:rPr lang="en-US" altLang="ko-KR" sz="1100" dirty="0" err="1" smtClean="0"/>
              <a:t>e.printStackTrace</a:t>
            </a:r>
            <a:r>
              <a:rPr lang="en-US" altLang="ko-KR" sz="1100" dirty="0"/>
              <a:t>();</a:t>
            </a:r>
          </a:p>
          <a:p>
            <a:pPr lvl="1"/>
            <a:r>
              <a:rPr lang="en-US" altLang="ko-KR" sz="1100" dirty="0"/>
              <a:t>}</a:t>
            </a:r>
          </a:p>
          <a:p>
            <a:pPr lvl="1"/>
            <a:r>
              <a:rPr lang="en-US" altLang="ko-KR" sz="1100" b="1" dirty="0"/>
              <a:t>break;</a:t>
            </a:r>
          </a:p>
          <a:p>
            <a:pPr lvl="1"/>
            <a:r>
              <a:rPr lang="en-US" altLang="ko-KR" sz="1100" b="1" dirty="0"/>
              <a:t>case </a:t>
            </a:r>
            <a:r>
              <a:rPr lang="en-US" altLang="ko-KR" sz="1100" b="1" i="1" dirty="0"/>
              <a:t>Poll:</a:t>
            </a:r>
          </a:p>
          <a:p>
            <a:pPr lvl="1"/>
            <a:r>
              <a:rPr lang="en-US" altLang="ko-KR" sz="1100" b="1" dirty="0"/>
              <a:t>try {</a:t>
            </a:r>
          </a:p>
          <a:p>
            <a:pPr lvl="1"/>
            <a:r>
              <a:rPr lang="en-US" altLang="ko-KR" sz="1100" dirty="0"/>
              <a:t>poll(procedure, </a:t>
            </a:r>
            <a:r>
              <a:rPr lang="en-US" altLang="ko-KR" sz="1100" dirty="0" err="1"/>
              <a:t>profileVersion</a:t>
            </a:r>
            <a:r>
              <a:rPr lang="en-US" altLang="ko-KR" sz="1100" dirty="0"/>
              <a:t>);</a:t>
            </a:r>
          </a:p>
          <a:p>
            <a:pPr lvl="1"/>
            <a:r>
              <a:rPr lang="en-US" altLang="ko-KR" sz="1100" dirty="0"/>
              <a:t>} </a:t>
            </a:r>
            <a:r>
              <a:rPr lang="en-US" altLang="ko-KR" sz="1100" b="1" dirty="0"/>
              <a:t>catch (</a:t>
            </a:r>
            <a:r>
              <a:rPr lang="en-US" altLang="ko-KR" sz="1100" b="1" dirty="0" err="1"/>
              <a:t>JSONException</a:t>
            </a:r>
            <a:r>
              <a:rPr lang="en-US" altLang="ko-KR" sz="1100" b="1" dirty="0"/>
              <a:t> e) {</a:t>
            </a:r>
          </a:p>
          <a:p>
            <a:pPr lvl="1"/>
            <a:r>
              <a:rPr lang="en-US" altLang="ko-KR" sz="1100" dirty="0" err="1" smtClean="0"/>
              <a:t>e.printStackTrace</a:t>
            </a:r>
            <a:r>
              <a:rPr lang="en-US" altLang="ko-KR" sz="1100" dirty="0"/>
              <a:t>();</a:t>
            </a:r>
          </a:p>
          <a:p>
            <a:pPr lvl="1"/>
            <a:r>
              <a:rPr lang="en-US" altLang="ko-KR" sz="1100" dirty="0"/>
              <a:t>}</a:t>
            </a:r>
          </a:p>
          <a:p>
            <a:pPr lvl="1"/>
            <a:r>
              <a:rPr lang="en-US" altLang="ko-KR" sz="1100" b="1" dirty="0"/>
              <a:t>break;</a:t>
            </a:r>
          </a:p>
          <a:p>
            <a:pPr lvl="1"/>
            <a:r>
              <a:rPr lang="en-US" altLang="ko-KR" sz="1100" b="1" dirty="0"/>
              <a:t>case </a:t>
            </a:r>
            <a:r>
              <a:rPr lang="en-US" altLang="ko-KR" sz="1100" b="1" i="1" dirty="0"/>
              <a:t>Report:</a:t>
            </a:r>
          </a:p>
          <a:p>
            <a:pPr lvl="1"/>
            <a:r>
              <a:rPr lang="en-US" altLang="ko-KR" sz="1100" dirty="0"/>
              <a:t>report(procedure, </a:t>
            </a:r>
            <a:r>
              <a:rPr lang="en-US" altLang="ko-KR" sz="1100" dirty="0" err="1"/>
              <a:t>profileVersion</a:t>
            </a:r>
            <a:r>
              <a:rPr lang="en-US" altLang="ko-KR" sz="1100" dirty="0"/>
              <a:t>);</a:t>
            </a:r>
          </a:p>
          <a:p>
            <a:pPr lvl="1"/>
            <a:r>
              <a:rPr lang="en-US" altLang="ko-KR" sz="1100" b="1" dirty="0"/>
              <a:t>break;</a:t>
            </a:r>
          </a:p>
          <a:p>
            <a:pPr lvl="1"/>
            <a:r>
              <a:rPr lang="en-US" altLang="ko-KR" sz="1100" b="1" dirty="0"/>
              <a:t>case </a:t>
            </a:r>
            <a:r>
              <a:rPr lang="en-US" altLang="ko-KR" sz="1100" b="1" i="1" dirty="0"/>
              <a:t>Opt:</a:t>
            </a:r>
          </a:p>
          <a:p>
            <a:pPr lvl="1"/>
            <a:r>
              <a:rPr lang="en-US" altLang="ko-KR" sz="1100" dirty="0"/>
              <a:t>opt(procedure, </a:t>
            </a:r>
            <a:r>
              <a:rPr lang="en-US" altLang="ko-KR" sz="1100" dirty="0" err="1"/>
              <a:t>profileVersion</a:t>
            </a:r>
            <a:r>
              <a:rPr lang="en-US" altLang="ko-KR" sz="1100" dirty="0"/>
              <a:t>);</a:t>
            </a:r>
          </a:p>
          <a:p>
            <a:pPr lvl="1"/>
            <a:r>
              <a:rPr lang="en-US" altLang="ko-KR" sz="1100" b="1" dirty="0"/>
              <a:t>break;</a:t>
            </a:r>
          </a:p>
          <a:p>
            <a:pPr lvl="1"/>
            <a:r>
              <a:rPr lang="en-US" altLang="ko-KR" sz="1100" b="1" dirty="0"/>
              <a:t>case </a:t>
            </a:r>
            <a:r>
              <a:rPr lang="en-US" altLang="ko-KR" sz="1100" b="1" i="1" dirty="0"/>
              <a:t>Event:</a:t>
            </a:r>
          </a:p>
          <a:p>
            <a:pPr lvl="1"/>
            <a:r>
              <a:rPr lang="en-US" altLang="ko-KR" sz="1100" dirty="0"/>
              <a:t>poll(procedure, </a:t>
            </a:r>
            <a:r>
              <a:rPr lang="en-US" altLang="ko-KR" sz="1100" dirty="0" err="1"/>
              <a:t>profileVersion</a:t>
            </a:r>
            <a:r>
              <a:rPr lang="en-US" altLang="ko-KR" sz="1100" dirty="0"/>
              <a:t>);</a:t>
            </a:r>
          </a:p>
          <a:p>
            <a:pPr lvl="1"/>
            <a:r>
              <a:rPr lang="en-US" altLang="ko-KR" sz="1100" b="1" dirty="0"/>
              <a:t>break;</a:t>
            </a:r>
          </a:p>
          <a:p>
            <a:pPr lvl="1"/>
            <a:r>
              <a:rPr lang="en-US" altLang="ko-KR" sz="1100" dirty="0"/>
              <a:t>}</a:t>
            </a:r>
          </a:p>
          <a:p>
            <a:r>
              <a:rPr lang="en-US" altLang="ko-KR" sz="1100" dirty="0" smtClean="0"/>
              <a:t>}</a:t>
            </a:r>
            <a:endParaRPr lang="ko-KR" altLang="en-US" sz="1100" dirty="0"/>
          </a:p>
          <a:p>
            <a:r>
              <a:rPr lang="en-US" altLang="ko-KR" sz="1100" dirty="0"/>
              <a:t>}</a:t>
            </a:r>
            <a:endParaRPr lang="en-US" altLang="ko-KR" sz="11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0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</a:t>
            </a:r>
            <a:r>
              <a:rPr lang="en-US" altLang="ko-KR" sz="2500" b="1" dirty="0" smtClean="0"/>
              <a:t>EMS </a:t>
            </a:r>
            <a:r>
              <a:rPr lang="en-US" altLang="ko-KR" sz="2500" b="1" dirty="0"/>
              <a:t>: Package Explanation</a:t>
            </a:r>
            <a:br>
              <a:rPr lang="en-US" altLang="ko-KR" sz="2500" b="1" dirty="0"/>
            </a:br>
            <a:r>
              <a:rPr lang="en-US" altLang="ko-KR" sz="2500" b="1" dirty="0" smtClean="0"/>
              <a:t>EMAP – </a:t>
            </a:r>
            <a:r>
              <a:rPr lang="en-US" altLang="ko-KR" sz="2500" b="1" dirty="0" smtClean="0">
                <a:solidFill>
                  <a:srgbClr val="FF0000"/>
                </a:solidFill>
              </a:rPr>
              <a:t>Client Side</a:t>
            </a:r>
            <a:endParaRPr lang="en-US" altLang="ko-KR" sz="2500" b="1" dirty="0">
              <a:solidFill>
                <a:srgbClr val="FF0000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34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340768"/>
            <a:ext cx="832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Session Setup/Report/Event/Opt Class : </a:t>
            </a:r>
            <a:r>
              <a:rPr lang="ko-KR" altLang="en-US" dirty="0" smtClean="0"/>
              <a:t>상세 서비스 분류 </a:t>
            </a:r>
            <a:r>
              <a:rPr lang="en-US" altLang="ko-KR" dirty="0" err="1" smtClean="0"/>
              <a:t>ConnectRegistration</a:t>
            </a:r>
            <a:r>
              <a:rPr lang="en-US" altLang="ko-KR" dirty="0" smtClean="0"/>
              <a:t>, Poll…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57200" y="1772816"/>
            <a:ext cx="8229600" cy="544764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/>
              <a:t>public void </a:t>
            </a:r>
            <a:r>
              <a:rPr lang="en-US" altLang="ko-KR" sz="1100" b="1" dirty="0" err="1"/>
              <a:t>sessionSetup</a:t>
            </a:r>
            <a:r>
              <a:rPr lang="en-US" altLang="ko-KR" sz="1100" b="1" dirty="0"/>
              <a:t>(String procedure, String </a:t>
            </a:r>
            <a:r>
              <a:rPr lang="en-US" altLang="ko-KR" sz="1100" b="1" dirty="0" err="1"/>
              <a:t>profileVersion</a:t>
            </a:r>
            <a:r>
              <a:rPr lang="en-US" altLang="ko-KR" sz="1100" b="1" dirty="0"/>
              <a:t>) throws </a:t>
            </a:r>
            <a:r>
              <a:rPr lang="en-US" altLang="ko-KR" sz="1100" b="1" dirty="0" err="1"/>
              <a:t>JSONException</a:t>
            </a:r>
            <a:r>
              <a:rPr lang="en-US" altLang="ko-KR" sz="1100" b="1" dirty="0"/>
              <a:t>, </a:t>
            </a:r>
            <a:r>
              <a:rPr lang="en-US" altLang="ko-KR" sz="1100" b="1" dirty="0" err="1"/>
              <a:t>InterruptedException</a:t>
            </a:r>
            <a:r>
              <a:rPr lang="en-US" altLang="ko-KR" sz="1100" b="1" dirty="0"/>
              <a:t> {</a:t>
            </a:r>
          </a:p>
          <a:p>
            <a:r>
              <a:rPr lang="en-US" altLang="ko-KR" sz="1100" b="1" dirty="0"/>
              <a:t>String </a:t>
            </a:r>
            <a:r>
              <a:rPr lang="en-US" altLang="ko-KR" sz="1100" b="1" dirty="0" err="1"/>
              <a:t>setPayload</a:t>
            </a:r>
            <a:r>
              <a:rPr lang="en-US" altLang="ko-KR" sz="1100" b="1" dirty="0"/>
              <a:t> = "";</a:t>
            </a:r>
          </a:p>
          <a:p>
            <a:r>
              <a:rPr lang="en-US" altLang="ko-KR" sz="1100" i="1" dirty="0" err="1"/>
              <a:t>SessionSetup</a:t>
            </a:r>
            <a:r>
              <a:rPr lang="en-US" altLang="ko-KR" sz="1100" i="1" dirty="0"/>
              <a:t> </a:t>
            </a:r>
            <a:r>
              <a:rPr lang="en-US" altLang="ko-KR" sz="1100" b="1" i="1" dirty="0" err="1"/>
              <a:t>sessionSetup</a:t>
            </a:r>
            <a:r>
              <a:rPr lang="en-US" altLang="ko-KR" sz="1100" b="1" i="1" dirty="0"/>
              <a:t> = </a:t>
            </a:r>
            <a:r>
              <a:rPr lang="en-US" altLang="ko-KR" sz="1100" b="1" i="1" dirty="0" err="1"/>
              <a:t>SessionSetup.valueOf</a:t>
            </a:r>
            <a:r>
              <a:rPr lang="en-US" altLang="ko-KR" sz="1100" b="1" i="1" dirty="0"/>
              <a:t>(procedure);</a:t>
            </a:r>
          </a:p>
          <a:p>
            <a:r>
              <a:rPr lang="en-US" altLang="ko-KR" sz="1100" b="1" dirty="0" err="1"/>
              <a:t>JSONObject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jsonParse</a:t>
            </a:r>
            <a:r>
              <a:rPr lang="en-US" altLang="ko-KR" sz="1100" b="1" dirty="0"/>
              <a:t> = new </a:t>
            </a:r>
            <a:r>
              <a:rPr lang="en-US" altLang="ko-KR" sz="1100" b="1" dirty="0" err="1"/>
              <a:t>JSONObject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msgPayload</a:t>
            </a:r>
            <a:r>
              <a:rPr lang="en-US" altLang="ko-KR" sz="1100" b="1" dirty="0"/>
              <a:t>);</a:t>
            </a:r>
          </a:p>
          <a:p>
            <a:r>
              <a:rPr lang="en-US" altLang="ko-KR" sz="1100" b="1" dirty="0"/>
              <a:t>double generate = 0, storage = 0, power = 0;</a:t>
            </a:r>
          </a:p>
          <a:p>
            <a:endParaRPr lang="ko-KR" altLang="en-US" sz="1100" dirty="0"/>
          </a:p>
          <a:p>
            <a:r>
              <a:rPr lang="en-US" altLang="ko-KR" sz="1100" b="1" dirty="0"/>
              <a:t>switch (</a:t>
            </a:r>
            <a:r>
              <a:rPr lang="en-US" altLang="ko-KR" sz="1100" b="1" dirty="0" err="1"/>
              <a:t>sessionSetup</a:t>
            </a:r>
            <a:r>
              <a:rPr lang="en-US" altLang="ko-KR" sz="1100" b="1" dirty="0"/>
              <a:t>) {</a:t>
            </a:r>
          </a:p>
          <a:p>
            <a:r>
              <a:rPr lang="en-US" altLang="ko-KR" sz="1100" b="1" dirty="0"/>
              <a:t>case </a:t>
            </a:r>
            <a:r>
              <a:rPr lang="en-US" altLang="ko-KR" sz="1100" b="1" i="1" dirty="0" err="1"/>
              <a:t>ConnectedRegistration</a:t>
            </a:r>
            <a:r>
              <a:rPr lang="en-US" altLang="ko-KR" sz="1100" b="1" i="1" dirty="0"/>
              <a:t>:</a:t>
            </a:r>
          </a:p>
          <a:p>
            <a:endParaRPr lang="ko-KR" altLang="en-US" sz="1100" dirty="0"/>
          </a:p>
          <a:p>
            <a:r>
              <a:rPr lang="en-US" altLang="ko-KR" sz="1100" b="1" dirty="0"/>
              <a:t>if (</a:t>
            </a:r>
            <a:r>
              <a:rPr lang="en-US" altLang="ko-KR" sz="1100" b="1" dirty="0" err="1"/>
              <a:t>profileVersion.equals</a:t>
            </a:r>
            <a:r>
              <a:rPr lang="en-US" altLang="ko-KR" sz="1100" b="1" dirty="0"/>
              <a:t>("EMAP1.0b")) {</a:t>
            </a:r>
          </a:p>
          <a:p>
            <a:endParaRPr lang="ko-KR" altLang="en-US" sz="1100" dirty="0"/>
          </a:p>
          <a:p>
            <a:r>
              <a:rPr lang="en-US" altLang="ko-KR" sz="1100" dirty="0"/>
              <a:t>com.mir.ems.profile.emap.v2.</a:t>
            </a:r>
            <a:r>
              <a:rPr lang="en-US" altLang="ko-KR" sz="1100" b="1" dirty="0"/>
              <a:t>CreatePartyRegistration </a:t>
            </a:r>
            <a:r>
              <a:rPr lang="en-US" altLang="ko-KR" sz="1100" b="1" dirty="0" err="1"/>
              <a:t>cp</a:t>
            </a:r>
            <a:r>
              <a:rPr lang="en-US" altLang="ko-KR" sz="1100" b="1" dirty="0"/>
              <a:t> = new com.mir.ems.profile.emap.v2.CreatePartyRegistration();</a:t>
            </a:r>
          </a:p>
          <a:p>
            <a:endParaRPr lang="ko-KR" altLang="en-US" sz="1100" dirty="0"/>
          </a:p>
          <a:p>
            <a:r>
              <a:rPr lang="en-US" altLang="ko-KR" sz="1100" dirty="0" err="1"/>
              <a:t>cp.setDestEMA</a:t>
            </a:r>
            <a:r>
              <a:rPr lang="en-US" altLang="ko-KR" sz="1100" dirty="0"/>
              <a:t>(</a:t>
            </a:r>
            <a:r>
              <a:rPr lang="en-US" altLang="ko-KR" sz="1100" b="1" dirty="0" err="1"/>
              <a:t>global.</a:t>
            </a:r>
            <a:r>
              <a:rPr lang="en-US" altLang="ko-KR" sz="1100" b="1" i="1" dirty="0" err="1"/>
              <a:t>getParentnNodeID</a:t>
            </a:r>
            <a:r>
              <a:rPr lang="en-US" altLang="ko-KR" sz="1100" b="1" i="1" dirty="0"/>
              <a:t>());</a:t>
            </a:r>
          </a:p>
          <a:p>
            <a:endParaRPr lang="ko-KR" altLang="en-US" sz="1100" dirty="0"/>
          </a:p>
          <a:p>
            <a:r>
              <a:rPr lang="en-US" altLang="ko-KR" sz="1100" dirty="0" err="1"/>
              <a:t>cp.setHttpPullModel</a:t>
            </a:r>
            <a:r>
              <a:rPr lang="en-US" altLang="ko-KR" sz="1100" dirty="0"/>
              <a:t>(</a:t>
            </a:r>
            <a:r>
              <a:rPr lang="en-US" altLang="ko-KR" sz="1100" b="1" dirty="0" err="1"/>
              <a:t>this.connection.isPullModel</a:t>
            </a:r>
            <a:r>
              <a:rPr lang="en-US" altLang="ko-KR" sz="1100" b="1" dirty="0"/>
              <a:t>());</a:t>
            </a:r>
          </a:p>
          <a:p>
            <a:endParaRPr lang="ko-KR" altLang="en-US" sz="1100" dirty="0"/>
          </a:p>
          <a:p>
            <a:r>
              <a:rPr lang="en-US" altLang="ko-KR" sz="1100" dirty="0" err="1"/>
              <a:t>cp.setProfileName</a:t>
            </a:r>
            <a:r>
              <a:rPr lang="en-US" altLang="ko-KR" sz="1100" dirty="0"/>
              <a:t>("EMAP1.0b");</a:t>
            </a:r>
          </a:p>
          <a:p>
            <a:r>
              <a:rPr lang="en-US" altLang="ko-KR" sz="1100" dirty="0" err="1"/>
              <a:t>cp.setReportOnly</a:t>
            </a:r>
            <a:r>
              <a:rPr lang="en-US" altLang="ko-KR" sz="1100" dirty="0"/>
              <a:t>(</a:t>
            </a:r>
            <a:r>
              <a:rPr lang="en-US" altLang="ko-KR" sz="1100" b="1" dirty="0"/>
              <a:t>false);</a:t>
            </a:r>
          </a:p>
          <a:p>
            <a:r>
              <a:rPr lang="en-US" altLang="ko-KR" sz="1100" dirty="0" err="1"/>
              <a:t>cp.setRequestID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requestID</a:t>
            </a:r>
            <a:r>
              <a:rPr lang="en-US" altLang="ko-KR" sz="1100" dirty="0"/>
              <a:t>");</a:t>
            </a:r>
          </a:p>
          <a:p>
            <a:r>
              <a:rPr lang="en-US" altLang="ko-KR" sz="1100" dirty="0" err="1"/>
              <a:t>cp.setService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CreatePartyRegistration</a:t>
            </a:r>
            <a:r>
              <a:rPr lang="en-US" altLang="ko-KR" sz="1100" dirty="0"/>
              <a:t>");</a:t>
            </a:r>
          </a:p>
          <a:p>
            <a:r>
              <a:rPr lang="en-US" altLang="ko-KR" sz="1100" dirty="0" err="1"/>
              <a:t>cp.setSrcEMA</a:t>
            </a:r>
            <a:r>
              <a:rPr lang="en-US" altLang="ko-KR" sz="1100" dirty="0"/>
              <a:t>(</a:t>
            </a:r>
            <a:r>
              <a:rPr lang="en-US" altLang="ko-KR" sz="1100" b="1" dirty="0" err="1"/>
              <a:t>this.connection.getEmaID</a:t>
            </a:r>
            <a:r>
              <a:rPr lang="en-US" altLang="ko-KR" sz="1100" b="1" dirty="0"/>
              <a:t>());</a:t>
            </a:r>
          </a:p>
          <a:p>
            <a:r>
              <a:rPr lang="en-US" altLang="ko-KR" sz="1100" dirty="0" err="1"/>
              <a:t>cp.setTime</a:t>
            </a:r>
            <a:r>
              <a:rPr lang="en-US" altLang="ko-KR" sz="1100" dirty="0"/>
              <a:t>(</a:t>
            </a:r>
            <a:r>
              <a:rPr lang="en-US" altLang="ko-KR" sz="1100" b="1" dirty="0" err="1"/>
              <a:t>this.connection.getCurrentTime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System.</a:t>
            </a:r>
            <a:r>
              <a:rPr lang="en-US" altLang="ko-KR" sz="1100" b="1" i="1" dirty="0" err="1"/>
              <a:t>currentTimeMillis</a:t>
            </a:r>
            <a:r>
              <a:rPr lang="en-US" altLang="ko-KR" sz="1100" b="1" i="1" dirty="0"/>
              <a:t>()));</a:t>
            </a:r>
          </a:p>
          <a:p>
            <a:r>
              <a:rPr lang="en-US" altLang="ko-KR" sz="1100" dirty="0" err="1"/>
              <a:t>cp.setTransportName</a:t>
            </a:r>
            <a:r>
              <a:rPr lang="en-US" altLang="ko-KR" sz="1100" dirty="0"/>
              <a:t>("MQTT");</a:t>
            </a:r>
          </a:p>
          <a:p>
            <a:r>
              <a:rPr lang="en-US" altLang="ko-KR" sz="1100" dirty="0" err="1"/>
              <a:t>cp.setXmlSignature</a:t>
            </a:r>
            <a:r>
              <a:rPr lang="en-US" altLang="ko-KR" sz="1100" dirty="0"/>
              <a:t>(</a:t>
            </a:r>
            <a:r>
              <a:rPr lang="en-US" altLang="ko-KR" sz="1100" b="1" dirty="0"/>
              <a:t>true);</a:t>
            </a:r>
          </a:p>
          <a:p>
            <a:endParaRPr lang="ko-KR" altLang="en-US" sz="1100" dirty="0"/>
          </a:p>
          <a:p>
            <a:r>
              <a:rPr lang="en-US" altLang="ko-KR" sz="1100" b="1" dirty="0"/>
              <a:t>String topic = "/EMAP/" + </a:t>
            </a:r>
            <a:r>
              <a:rPr lang="en-US" altLang="ko-KR" sz="1100" b="1" dirty="0" err="1"/>
              <a:t>global.</a:t>
            </a:r>
            <a:r>
              <a:rPr lang="en-US" altLang="ko-KR" sz="1100" b="1" i="1" dirty="0" err="1"/>
              <a:t>getParentnNodeID</a:t>
            </a:r>
            <a:r>
              <a:rPr lang="en-US" altLang="ko-KR" sz="1100" b="1" i="1" dirty="0"/>
              <a:t>() + "/1.0b/</a:t>
            </a:r>
            <a:r>
              <a:rPr lang="en-US" altLang="ko-KR" sz="1100" b="1" i="1" dirty="0" err="1"/>
              <a:t>SessionSetup</a:t>
            </a:r>
            <a:r>
              <a:rPr lang="en-US" altLang="ko-KR" sz="1100" b="1" i="1" dirty="0"/>
              <a:t>";</a:t>
            </a:r>
          </a:p>
          <a:p>
            <a:r>
              <a:rPr lang="en-US" altLang="ko-KR" sz="1100" dirty="0" err="1"/>
              <a:t>setPayload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cp.toString</a:t>
            </a:r>
            <a:r>
              <a:rPr lang="en-US" altLang="ko-KR" sz="1100" dirty="0"/>
              <a:t>();</a:t>
            </a:r>
          </a:p>
          <a:p>
            <a:r>
              <a:rPr lang="en-US" altLang="ko-KR" sz="1100" b="1" dirty="0"/>
              <a:t>new Publishing().</a:t>
            </a:r>
            <a:r>
              <a:rPr lang="en-US" altLang="ko-KR" sz="1100" b="1" dirty="0" err="1"/>
              <a:t>publishThread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this.client</a:t>
            </a:r>
            <a:r>
              <a:rPr lang="en-US" altLang="ko-KR" sz="1100" b="1" dirty="0"/>
              <a:t>, topic, 0, </a:t>
            </a:r>
            <a:r>
              <a:rPr lang="en-US" altLang="ko-KR" sz="1100" b="1" dirty="0" err="1"/>
              <a:t>setPayload.getBytes</a:t>
            </a:r>
            <a:r>
              <a:rPr lang="en-US" altLang="ko-KR" sz="1100" b="1" dirty="0"/>
              <a:t>());</a:t>
            </a:r>
          </a:p>
          <a:p>
            <a:endParaRPr lang="ko-KR" altLang="en-US" sz="1100" dirty="0"/>
          </a:p>
          <a:p>
            <a:r>
              <a:rPr lang="en-US" altLang="ko-KR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908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</a:t>
            </a:r>
            <a:r>
              <a:rPr lang="en-US" altLang="ko-KR" sz="2500" b="1" dirty="0" smtClean="0"/>
              <a:t>EMS </a:t>
            </a:r>
            <a:r>
              <a:rPr lang="en-US" altLang="ko-KR" sz="2500" b="1" dirty="0"/>
              <a:t>: Package Explanation</a:t>
            </a:r>
            <a:br>
              <a:rPr lang="en-US" altLang="ko-KR" sz="2500" b="1" dirty="0"/>
            </a:br>
            <a:r>
              <a:rPr lang="en-US" altLang="ko-KR" sz="2500" b="1" dirty="0"/>
              <a:t>EMAP </a:t>
            </a:r>
            <a:r>
              <a:rPr lang="en-US" altLang="ko-KR" sz="2500" b="1" dirty="0" smtClean="0"/>
              <a:t>- </a:t>
            </a:r>
            <a:r>
              <a:rPr lang="en-US" altLang="ko-KR" sz="2500" b="1" dirty="0">
                <a:solidFill>
                  <a:srgbClr val="FF0000"/>
                </a:solidFill>
              </a:rPr>
              <a:t>Client Side</a:t>
            </a:r>
            <a:endParaRPr lang="en-US" altLang="ko-KR" sz="2500" b="1" dirty="0">
              <a:solidFill>
                <a:srgbClr val="FF0000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35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7544" y="1340768"/>
            <a:ext cx="6615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b="1" dirty="0" err="1"/>
              <a:t>ConnectRegistration</a:t>
            </a:r>
            <a:r>
              <a:rPr lang="en-US" altLang="ko-KR" b="1" dirty="0"/>
              <a:t> </a:t>
            </a:r>
            <a:r>
              <a:rPr lang="en-US" altLang="ko-KR" dirty="0" smtClean="0"/>
              <a:t>Class </a:t>
            </a:r>
            <a:r>
              <a:rPr lang="en-US" altLang="ko-KR" dirty="0"/>
              <a:t>: </a:t>
            </a:r>
            <a:r>
              <a:rPr lang="ko-KR" altLang="en-US" dirty="0"/>
              <a:t>상세 서비스 </a:t>
            </a:r>
            <a:r>
              <a:rPr lang="en-US" altLang="ko-KR" b="1" dirty="0" err="1"/>
              <a:t>ConnectRegistration</a:t>
            </a:r>
            <a:r>
              <a:rPr lang="en-US" altLang="ko-KR" b="1" dirty="0"/>
              <a:t> </a:t>
            </a:r>
            <a:endParaRPr lang="en-US" altLang="ko-KR" dirty="0"/>
          </a:p>
          <a:p>
            <a:r>
              <a:rPr lang="en-US" altLang="ko-KR" dirty="0"/>
              <a:t>					Message Build up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57200" y="1772816"/>
            <a:ext cx="8229600" cy="553997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 b="1" dirty="0" smtClean="0">
                <a:solidFill>
                  <a:srgbClr val="FF0000"/>
                </a:solidFill>
                <a:ea typeface="+mj-ea"/>
              </a:rPr>
              <a:t>… [Line 101] JSON Message build up</a:t>
            </a:r>
          </a:p>
          <a:p>
            <a:r>
              <a:rPr lang="en-US" altLang="ko-KR" sz="1100" b="1" dirty="0"/>
              <a:t>public class </a:t>
            </a:r>
            <a:r>
              <a:rPr lang="en-US" altLang="ko-KR" sz="1100" b="1" dirty="0" err="1"/>
              <a:t>ConnectRegistration</a:t>
            </a:r>
            <a:r>
              <a:rPr lang="en-US" altLang="ko-KR" sz="1100" b="1" dirty="0"/>
              <a:t> {</a:t>
            </a:r>
          </a:p>
          <a:p>
            <a:r>
              <a:rPr lang="en-US" altLang="ko-KR" sz="1100" dirty="0"/>
              <a:t>// Mapping field</a:t>
            </a:r>
          </a:p>
          <a:p>
            <a:r>
              <a:rPr lang="en-US" altLang="ko-KR" sz="1100" b="1" dirty="0" smtClean="0"/>
              <a:t>private </a:t>
            </a:r>
            <a:r>
              <a:rPr lang="en-US" altLang="ko-KR" sz="1100" b="1" dirty="0"/>
              <a:t>String </a:t>
            </a:r>
            <a:r>
              <a:rPr lang="en-US" altLang="ko-KR" sz="1100" b="1" dirty="0" err="1"/>
              <a:t>srcEMA</a:t>
            </a:r>
            <a:r>
              <a:rPr lang="en-US" altLang="ko-KR" sz="1100" b="1" dirty="0"/>
              <a:t>;</a:t>
            </a:r>
          </a:p>
          <a:p>
            <a:r>
              <a:rPr lang="en-US" altLang="ko-KR" sz="1100" b="1" dirty="0"/>
              <a:t>private String </a:t>
            </a:r>
            <a:r>
              <a:rPr lang="en-US" altLang="ko-KR" sz="1100" b="1" dirty="0" err="1"/>
              <a:t>destEMA</a:t>
            </a:r>
            <a:r>
              <a:rPr lang="en-US" altLang="ko-KR" sz="1100" b="1" dirty="0"/>
              <a:t>;</a:t>
            </a:r>
          </a:p>
          <a:p>
            <a:r>
              <a:rPr lang="en-US" altLang="ko-KR" sz="1100" b="1" dirty="0" smtClean="0"/>
              <a:t>private 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</a:t>
            </a:r>
            <a:r>
              <a:rPr lang="en-US" altLang="ko-KR" sz="1100" b="1" dirty="0" err="1" smtClean="0"/>
              <a:t>requestID;private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version;</a:t>
            </a:r>
          </a:p>
          <a:p>
            <a:r>
              <a:rPr lang="en-US" altLang="ko-KR" sz="1100" b="1" dirty="0" smtClean="0"/>
              <a:t>public </a:t>
            </a:r>
            <a:r>
              <a:rPr lang="en-US" altLang="ko-KR" sz="1100" b="1" dirty="0" err="1"/>
              <a:t>ConnectRegistration</a:t>
            </a:r>
            <a:r>
              <a:rPr lang="en-US" altLang="ko-KR" sz="1100" b="1" dirty="0"/>
              <a:t>(String </a:t>
            </a:r>
            <a:r>
              <a:rPr lang="en-US" altLang="ko-KR" sz="1100" b="1" dirty="0" err="1"/>
              <a:t>srcEMA</a:t>
            </a:r>
            <a:r>
              <a:rPr lang="en-US" altLang="ko-KR" sz="1100" b="1" dirty="0"/>
              <a:t>, String </a:t>
            </a:r>
            <a:r>
              <a:rPr lang="en-US" altLang="ko-KR" sz="1100" b="1" dirty="0" err="1"/>
              <a:t>destEMA</a:t>
            </a:r>
            <a:r>
              <a:rPr lang="en-US" altLang="ko-KR" sz="1100" b="1" dirty="0"/>
              <a:t>, 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requestID</a:t>
            </a:r>
            <a:r>
              <a:rPr lang="en-US" altLang="ko-KR" sz="1100" b="1" dirty="0"/>
              <a:t>, 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version, 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customerPriority</a:t>
            </a:r>
            <a:r>
              <a:rPr lang="en-US" altLang="ko-KR" sz="1100" b="1" dirty="0"/>
              <a:t>,</a:t>
            </a:r>
          </a:p>
          <a:p>
            <a:r>
              <a:rPr lang="en-US" altLang="ko-KR" sz="1100" b="1" dirty="0"/>
              <a:t>String </a:t>
            </a:r>
            <a:r>
              <a:rPr lang="en-US" altLang="ko-KR" sz="1100" b="1" dirty="0" err="1"/>
              <a:t>qoS</a:t>
            </a:r>
            <a:r>
              <a:rPr lang="en-US" altLang="ko-KR" sz="1100" b="1" dirty="0"/>
              <a:t>, String service, String type, String time) {</a:t>
            </a:r>
          </a:p>
          <a:p>
            <a:r>
              <a:rPr lang="en-US" altLang="ko-KR" sz="1100" b="1" dirty="0"/>
              <a:t>super();</a:t>
            </a:r>
          </a:p>
          <a:p>
            <a:r>
              <a:rPr lang="en-US" altLang="ko-KR" sz="1100" b="1" dirty="0" err="1"/>
              <a:t>this.srcEMA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srcEMA</a:t>
            </a:r>
            <a:r>
              <a:rPr lang="en-US" altLang="ko-KR" sz="1100" b="1" dirty="0"/>
              <a:t>;</a:t>
            </a:r>
          </a:p>
          <a:p>
            <a:r>
              <a:rPr lang="en-US" altLang="ko-KR" sz="1100" b="1" dirty="0" err="1"/>
              <a:t>this.destEMA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destEMA</a:t>
            </a:r>
            <a:r>
              <a:rPr lang="en-US" altLang="ko-KR" sz="1100" b="1" dirty="0"/>
              <a:t>;</a:t>
            </a:r>
          </a:p>
          <a:p>
            <a:r>
              <a:rPr lang="en-US" altLang="ko-KR" sz="1100" b="1" dirty="0" err="1"/>
              <a:t>this.requestID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requestID</a:t>
            </a:r>
            <a:r>
              <a:rPr lang="en-US" altLang="ko-KR" sz="1100" b="1" dirty="0"/>
              <a:t>;</a:t>
            </a:r>
          </a:p>
          <a:p>
            <a:r>
              <a:rPr lang="en-US" altLang="ko-KR" sz="1100" b="1" dirty="0" err="1"/>
              <a:t>this.version</a:t>
            </a:r>
            <a:r>
              <a:rPr lang="en-US" altLang="ko-KR" sz="1100" b="1" dirty="0"/>
              <a:t> = version;</a:t>
            </a:r>
          </a:p>
          <a:p>
            <a:r>
              <a:rPr lang="en-US" altLang="ko-KR" sz="1100" b="1" dirty="0" err="1"/>
              <a:t>this.customerPriority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customerPriority</a:t>
            </a:r>
            <a:r>
              <a:rPr lang="en-US" altLang="ko-KR" sz="1100" b="1" dirty="0"/>
              <a:t>;</a:t>
            </a:r>
          </a:p>
          <a:p>
            <a:r>
              <a:rPr lang="en-US" altLang="ko-KR" sz="1100" b="1" dirty="0" err="1"/>
              <a:t>this.qoS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qoS</a:t>
            </a:r>
            <a:r>
              <a:rPr lang="en-US" altLang="ko-KR" sz="1100" b="1" dirty="0"/>
              <a:t>;</a:t>
            </a:r>
          </a:p>
          <a:p>
            <a:r>
              <a:rPr lang="en-US" altLang="ko-KR" sz="1100" b="1" dirty="0" err="1"/>
              <a:t>this.service</a:t>
            </a:r>
            <a:r>
              <a:rPr lang="en-US" altLang="ko-KR" sz="1100" b="1" dirty="0"/>
              <a:t> = service;</a:t>
            </a:r>
          </a:p>
          <a:p>
            <a:r>
              <a:rPr lang="en-US" altLang="ko-KR" sz="1100" b="1" dirty="0" err="1"/>
              <a:t>this.type</a:t>
            </a:r>
            <a:r>
              <a:rPr lang="en-US" altLang="ko-KR" sz="1100" b="1" dirty="0"/>
              <a:t> = type;</a:t>
            </a:r>
          </a:p>
          <a:p>
            <a:r>
              <a:rPr lang="en-US" altLang="ko-KR" sz="1100" b="1" dirty="0" err="1"/>
              <a:t>this.time</a:t>
            </a:r>
            <a:r>
              <a:rPr lang="en-US" altLang="ko-KR" sz="1100" b="1" dirty="0"/>
              <a:t> = time;</a:t>
            </a:r>
          </a:p>
          <a:p>
            <a:r>
              <a:rPr lang="en-US" altLang="ko-KR" sz="1100" dirty="0" smtClean="0"/>
              <a:t>}</a:t>
            </a:r>
            <a:endParaRPr lang="en-US" altLang="ko-KR" sz="1100" dirty="0">
              <a:ea typeface="+mj-ea"/>
            </a:endParaRPr>
          </a:p>
          <a:p>
            <a:r>
              <a:rPr lang="en-US" altLang="ko-KR" sz="1050" b="1" i="1" dirty="0"/>
              <a:t>@</a:t>
            </a:r>
            <a:r>
              <a:rPr lang="en-US" altLang="ko-KR" sz="1050" b="1" i="1" dirty="0" smtClean="0"/>
              <a:t>Override</a:t>
            </a:r>
            <a:endParaRPr lang="en-US" altLang="ko-KR" sz="1050" b="1" i="1" dirty="0"/>
          </a:p>
          <a:p>
            <a:r>
              <a:rPr lang="en-US" altLang="ko-KR" sz="1050" b="1" dirty="0"/>
              <a:t>public String </a:t>
            </a:r>
            <a:r>
              <a:rPr lang="en-US" altLang="ko-KR" sz="1050" b="1" dirty="0" err="1"/>
              <a:t>toString</a:t>
            </a:r>
            <a:r>
              <a:rPr lang="en-US" altLang="ko-KR" sz="1050" b="1" dirty="0"/>
              <a:t>() {</a:t>
            </a:r>
          </a:p>
          <a:p>
            <a:r>
              <a:rPr lang="en-US" altLang="ko-KR" sz="1050" b="1" dirty="0"/>
              <a:t>return "{\"</a:t>
            </a:r>
            <a:r>
              <a:rPr lang="en-US" altLang="ko-KR" sz="1050" b="1" dirty="0" err="1"/>
              <a:t>SrcEMA</a:t>
            </a:r>
            <a:r>
              <a:rPr lang="en-US" altLang="ko-KR" sz="1050" b="1" dirty="0"/>
              <a:t>\":\"" + </a:t>
            </a:r>
            <a:r>
              <a:rPr lang="en-US" altLang="ko-KR" sz="1050" b="1" dirty="0" err="1"/>
              <a:t>srcEMA</a:t>
            </a:r>
            <a:r>
              <a:rPr lang="en-US" altLang="ko-KR" sz="1050" b="1" dirty="0"/>
              <a:t> + "\","</a:t>
            </a:r>
          </a:p>
          <a:p>
            <a:r>
              <a:rPr lang="en-US" altLang="ko-KR" sz="1050" dirty="0"/>
              <a:t>+ "\"</a:t>
            </a:r>
            <a:r>
              <a:rPr lang="en-US" altLang="ko-KR" sz="1050" dirty="0" err="1"/>
              <a:t>DestEMA</a:t>
            </a:r>
            <a:r>
              <a:rPr lang="en-US" altLang="ko-KR" sz="1050" dirty="0"/>
              <a:t>\":\"" + </a:t>
            </a:r>
            <a:r>
              <a:rPr lang="en-US" altLang="ko-KR" sz="1050" dirty="0" err="1"/>
              <a:t>destEMA</a:t>
            </a:r>
            <a:r>
              <a:rPr lang="en-US" altLang="ko-KR" sz="1050" dirty="0"/>
              <a:t> + </a:t>
            </a:r>
            <a:r>
              <a:rPr lang="en-US" altLang="ko-KR" sz="1050" dirty="0" smtClean="0"/>
              <a:t>"\","</a:t>
            </a:r>
            <a:endParaRPr lang="ko-KR" altLang="en-US" sz="1050" dirty="0"/>
          </a:p>
          <a:p>
            <a:r>
              <a:rPr lang="en-US" altLang="ko-KR" sz="1050" dirty="0"/>
              <a:t>+ "\"</a:t>
            </a:r>
            <a:r>
              <a:rPr lang="en-US" altLang="ko-KR" sz="1050" dirty="0" err="1"/>
              <a:t>requestID</a:t>
            </a:r>
            <a:r>
              <a:rPr lang="en-US" altLang="ko-KR" sz="1050" dirty="0"/>
              <a:t>\":" + </a:t>
            </a:r>
            <a:r>
              <a:rPr lang="en-US" altLang="ko-KR" sz="1050" dirty="0" err="1"/>
              <a:t>requestID</a:t>
            </a:r>
            <a:r>
              <a:rPr lang="en-US" altLang="ko-KR" sz="1050" dirty="0"/>
              <a:t> + ","</a:t>
            </a:r>
          </a:p>
          <a:p>
            <a:r>
              <a:rPr lang="en-US" altLang="ko-KR" sz="1050" dirty="0"/>
              <a:t>+ "\"version\":" + version + </a:t>
            </a:r>
            <a:r>
              <a:rPr lang="en-US" altLang="ko-KR" sz="1050" dirty="0" smtClean="0"/>
              <a:t>","</a:t>
            </a:r>
            <a:endParaRPr lang="ko-KR" altLang="en-US" sz="1050" dirty="0"/>
          </a:p>
          <a:p>
            <a:r>
              <a:rPr lang="en-US" altLang="ko-KR" sz="1050" dirty="0"/>
              <a:t>+ "\"</a:t>
            </a:r>
            <a:r>
              <a:rPr lang="en-US" altLang="ko-KR" sz="1050" dirty="0" err="1"/>
              <a:t>customerPriority</a:t>
            </a:r>
            <a:r>
              <a:rPr lang="en-US" altLang="ko-KR" sz="1050" dirty="0"/>
              <a:t>\":" + </a:t>
            </a:r>
            <a:r>
              <a:rPr lang="en-US" altLang="ko-KR" sz="1050" dirty="0" err="1"/>
              <a:t>customerPriority</a:t>
            </a:r>
            <a:r>
              <a:rPr lang="en-US" altLang="ko-KR" sz="1050" dirty="0"/>
              <a:t> + ","</a:t>
            </a:r>
          </a:p>
          <a:p>
            <a:r>
              <a:rPr lang="en-US" altLang="ko-KR" sz="1050" dirty="0"/>
              <a:t>+ "\"</a:t>
            </a:r>
            <a:r>
              <a:rPr lang="en-US" altLang="ko-KR" sz="1050" dirty="0" err="1"/>
              <a:t>QoS</a:t>
            </a:r>
            <a:r>
              <a:rPr lang="en-US" altLang="ko-KR" sz="1050" dirty="0"/>
              <a:t>\":\"" + </a:t>
            </a:r>
            <a:r>
              <a:rPr lang="en-US" altLang="ko-KR" sz="1050" dirty="0" err="1"/>
              <a:t>qoS</a:t>
            </a:r>
            <a:r>
              <a:rPr lang="en-US" altLang="ko-KR" sz="1050" dirty="0"/>
              <a:t> + "\","</a:t>
            </a:r>
          </a:p>
          <a:p>
            <a:r>
              <a:rPr lang="en-US" altLang="ko-KR" sz="1050" dirty="0"/>
              <a:t>+ "\"service\":\"" + service + "\","</a:t>
            </a:r>
          </a:p>
          <a:p>
            <a:r>
              <a:rPr lang="en-US" altLang="ko-KR" sz="1050" dirty="0"/>
              <a:t>+ "\"type\":\"" + type + "\","</a:t>
            </a:r>
          </a:p>
          <a:p>
            <a:r>
              <a:rPr lang="en-US" altLang="ko-KR" sz="1050" dirty="0"/>
              <a:t>+ "\"time\":\"" + time + "\""</a:t>
            </a:r>
          </a:p>
          <a:p>
            <a:r>
              <a:rPr lang="en-US" altLang="ko-KR" sz="1050" dirty="0"/>
              <a:t>+</a:t>
            </a:r>
            <a:r>
              <a:rPr lang="ko-KR" altLang="en-US" sz="1050" dirty="0"/>
              <a:t> </a:t>
            </a:r>
            <a:r>
              <a:rPr lang="en-US" altLang="ko-KR" sz="1050" dirty="0"/>
              <a:t>"}";</a:t>
            </a:r>
          </a:p>
          <a:p>
            <a:r>
              <a:rPr lang="en-US" altLang="ko-KR" sz="1050" dirty="0"/>
              <a:t>}</a:t>
            </a:r>
            <a:endParaRPr lang="en-US" altLang="ko-KR" sz="105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5368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EMS : </a:t>
            </a:r>
            <a:r>
              <a:rPr lang="en-US" altLang="ko-KR" sz="2500" b="1" dirty="0" smtClean="0"/>
              <a:t>Package Explanation</a:t>
            </a:r>
            <a:br>
              <a:rPr lang="en-US" altLang="ko-KR" sz="2500" b="1" dirty="0" smtClean="0"/>
            </a:br>
            <a:r>
              <a:rPr lang="en-US" altLang="ko-KR" sz="2500" b="1" dirty="0" smtClean="0"/>
              <a:t>Monitoring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36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91683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Monitoring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91880" y="1864223"/>
            <a:ext cx="5238550" cy="4478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err="1" smtClean="0"/>
              <a:t>com.mir.ems.monitoring</a:t>
            </a:r>
            <a:endParaRPr lang="en-US" altLang="ko-KR" b="1" i="1" dirty="0" smtClean="0"/>
          </a:p>
          <a:p>
            <a:r>
              <a:rPr lang="en-US" altLang="ko-KR" sz="1500" b="1" dirty="0" smtClean="0"/>
              <a:t>-</a:t>
            </a:r>
            <a:r>
              <a:rPr lang="en-US" altLang="ko-KR" sz="1500" b="1" dirty="0" err="1" smtClean="0"/>
              <a:t>MicrogridSummary</a:t>
            </a:r>
            <a:r>
              <a:rPr lang="en-US" altLang="ko-KR" sz="1500" b="1" dirty="0" smtClean="0"/>
              <a:t>: </a:t>
            </a:r>
          </a:p>
          <a:p>
            <a:r>
              <a:rPr lang="en-US" altLang="ko-KR" sz="1500" b="1" dirty="0" smtClean="0"/>
              <a:t>	To show the </a:t>
            </a:r>
            <a:r>
              <a:rPr lang="en-US" altLang="ko-KR" sz="1500" b="1" dirty="0" err="1" smtClean="0"/>
              <a:t>microgrid</a:t>
            </a:r>
            <a:r>
              <a:rPr lang="en-US" altLang="ko-KR" sz="1500" b="1" dirty="0" smtClean="0"/>
              <a:t> status (</a:t>
            </a:r>
            <a:r>
              <a:rPr lang="en-US" altLang="ko-KR" sz="1500" b="1" dirty="0" err="1" smtClean="0"/>
              <a:t>ess</a:t>
            </a:r>
            <a:r>
              <a:rPr lang="en-US" altLang="ko-KR" sz="1500" b="1" dirty="0" smtClean="0"/>
              <a:t>, </a:t>
            </a:r>
            <a:r>
              <a:rPr lang="en-US" altLang="ko-KR" sz="1500" b="1" dirty="0" err="1" smtClean="0"/>
              <a:t>pv</a:t>
            </a:r>
            <a:r>
              <a:rPr lang="en-US" altLang="ko-KR" sz="1500" b="1" dirty="0" smtClean="0"/>
              <a:t>, resource)</a:t>
            </a:r>
          </a:p>
          <a:p>
            <a:endParaRPr lang="en-US" altLang="ko-KR" sz="1500" b="1" dirty="0"/>
          </a:p>
          <a:p>
            <a:r>
              <a:rPr lang="en-US" altLang="ko-KR" b="1" i="1" dirty="0" err="1" smtClean="0"/>
              <a:t>com.mir.ems.Graph</a:t>
            </a:r>
            <a:endParaRPr lang="en-US" altLang="ko-KR" b="1" i="1" dirty="0" smtClean="0"/>
          </a:p>
          <a:p>
            <a:r>
              <a:rPr lang="en-US" altLang="ko-KR" sz="1500" b="1" dirty="0" smtClean="0"/>
              <a:t>- </a:t>
            </a:r>
            <a:r>
              <a:rPr lang="en-US" altLang="ko-KR" sz="1500" b="1" dirty="0" err="1" smtClean="0"/>
              <a:t>EMARealTimeGraph</a:t>
            </a:r>
            <a:r>
              <a:rPr lang="en-US" altLang="ko-KR" sz="1500" b="1" dirty="0" smtClean="0"/>
              <a:t>: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smtClean="0"/>
              <a:t>To show EMA’S Energy USE on Real Time </a:t>
            </a:r>
            <a:r>
              <a:rPr lang="en-US" altLang="ko-KR" sz="1500" b="1" dirty="0" smtClean="0"/>
              <a:t>Graph</a:t>
            </a:r>
          </a:p>
          <a:p>
            <a:r>
              <a:rPr lang="en-US" altLang="ko-KR" sz="1500" b="1" dirty="0"/>
              <a:t>- </a:t>
            </a:r>
            <a:r>
              <a:rPr lang="en-US" altLang="ko-KR" sz="1500" b="1" dirty="0" err="1"/>
              <a:t>EnergyGraph</a:t>
            </a:r>
            <a:r>
              <a:rPr lang="en-US" altLang="ko-KR" sz="1500" b="1" dirty="0"/>
              <a:t>:</a:t>
            </a:r>
          </a:p>
          <a:p>
            <a:pPr lvl="2"/>
            <a:r>
              <a:rPr lang="en-US" altLang="ko-KR" sz="1500" b="1" dirty="0"/>
              <a:t>To show total energy use on Real Time </a:t>
            </a:r>
            <a:r>
              <a:rPr lang="en-US" altLang="ko-KR" sz="1500" b="1" dirty="0" smtClean="0"/>
              <a:t>Graph- </a:t>
            </a:r>
          </a:p>
          <a:p>
            <a:r>
              <a:rPr lang="en-US" altLang="ko-KR" sz="1500" b="1" dirty="0" smtClean="0"/>
              <a:t>-</a:t>
            </a:r>
            <a:r>
              <a:rPr lang="en-US" altLang="ko-KR" sz="1500" b="1" dirty="0" err="1" smtClean="0"/>
              <a:t>EMATopology</a:t>
            </a:r>
            <a:r>
              <a:rPr lang="en-US" altLang="ko-KR" sz="1500" b="1" dirty="0"/>
              <a:t>:</a:t>
            </a:r>
          </a:p>
          <a:p>
            <a:pPr lvl="1"/>
            <a:r>
              <a:rPr lang="en-US" altLang="ko-KR" sz="1500" b="1" dirty="0"/>
              <a:t>	To show EMA </a:t>
            </a:r>
            <a:r>
              <a:rPr lang="en-US" altLang="ko-KR" sz="1500" b="1" dirty="0" smtClean="0"/>
              <a:t>Topology</a:t>
            </a:r>
          </a:p>
          <a:p>
            <a:r>
              <a:rPr lang="en-US" altLang="ko-KR" sz="1500" b="1" dirty="0" smtClean="0"/>
              <a:t>- </a:t>
            </a:r>
            <a:r>
              <a:rPr lang="en-US" altLang="ko-KR" sz="1500" b="1" dirty="0" err="1" smtClean="0"/>
              <a:t>DRSchedulingGraph</a:t>
            </a:r>
            <a:r>
              <a:rPr lang="en-US" altLang="ko-KR" sz="1500" b="1" dirty="0" smtClean="0"/>
              <a:t>:</a:t>
            </a:r>
          </a:p>
          <a:p>
            <a:r>
              <a:rPr lang="en-US" altLang="ko-KR" sz="1500" b="1" dirty="0" smtClean="0"/>
              <a:t>	To show when you give a event to EMA</a:t>
            </a:r>
          </a:p>
          <a:p>
            <a:endParaRPr lang="en-US" altLang="ko-KR" b="1" i="1" dirty="0" smtClean="0"/>
          </a:p>
          <a:p>
            <a:r>
              <a:rPr lang="en-US" altLang="ko-KR" b="1" i="1" dirty="0" err="1" smtClean="0"/>
              <a:t>com.mir.ems.deviceProfile</a:t>
            </a:r>
            <a:endParaRPr lang="en-US" altLang="ko-KR" b="1" i="1" dirty="0" smtClean="0"/>
          </a:p>
          <a:p>
            <a:r>
              <a:rPr lang="en-US" altLang="ko-KR" b="1" dirty="0" smtClean="0"/>
              <a:t>: In order to store Devices profile in JVM</a:t>
            </a:r>
          </a:p>
          <a:p>
            <a:pPr marL="285750" indent="-285750">
              <a:buFontTx/>
              <a:buChar char="-"/>
            </a:pPr>
            <a:r>
              <a:rPr lang="en-US" altLang="ko-KR" sz="1500" b="1" dirty="0" smtClean="0"/>
              <a:t>EMA_TAB</a:t>
            </a:r>
          </a:p>
          <a:p>
            <a:pPr marL="285750" indent="-285750">
              <a:buFontTx/>
              <a:buChar char="-"/>
            </a:pPr>
            <a:r>
              <a:rPr lang="en-US" altLang="ko-KR" sz="1500" b="1" dirty="0" smtClean="0"/>
              <a:t>LED_TAB</a:t>
            </a:r>
            <a:endParaRPr lang="en-US" altLang="ko-KR" sz="1500" b="1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81120"/>
            <a:ext cx="28289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53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EMS : </a:t>
            </a:r>
            <a:r>
              <a:rPr lang="en-US" altLang="ko-KR" sz="2500" b="1" dirty="0" smtClean="0"/>
              <a:t>Package Explanation</a:t>
            </a:r>
            <a:br>
              <a:rPr lang="en-US" altLang="ko-KR" sz="2500" b="1" dirty="0" smtClean="0"/>
            </a:br>
            <a:r>
              <a:rPr lang="en-US" altLang="ko-KR" sz="2500" b="1" dirty="0" smtClean="0"/>
              <a:t>Monitoring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37</a:t>
            </a:fld>
            <a:endParaRPr lang="ko-KR" altLang="en-US" dirty="0"/>
          </a:p>
        </p:txBody>
      </p:sp>
      <p:sp>
        <p:nvSpPr>
          <p:cNvPr id="2" name="직사각형 1"/>
          <p:cNvSpPr/>
          <p:nvPr/>
        </p:nvSpPr>
        <p:spPr bwMode="auto">
          <a:xfrm>
            <a:off x="457200" y="1628800"/>
            <a:ext cx="2098576" cy="504056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 smtClean="0">
                <a:latin typeface="Times New Roman" pitchFamily="18" charset="0"/>
                <a:ea typeface="굴림" pitchFamily="50" charset="-127"/>
              </a:rPr>
              <a:t>global class</a:t>
            </a:r>
            <a:endParaRPr kumimoji="0" lang="ko-KR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57200" y="2132856"/>
            <a:ext cx="2098576" cy="792088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i="1" u="sng" dirty="0" err="1" smtClean="0"/>
              <a:t>emaProtocol</a:t>
            </a:r>
            <a:endParaRPr lang="en-US" altLang="ko-KR" sz="1400" i="1" u="sng" dirty="0" smtClean="0"/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b="0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(</a:t>
            </a:r>
            <a:r>
              <a:rPr kumimoji="0" lang="ko-KR" altLang="en-US" sz="1400" b="0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전체 </a:t>
            </a:r>
            <a:r>
              <a:rPr kumimoji="0" lang="en-US" altLang="ko-KR" sz="1400" b="0" i="1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ema</a:t>
            </a:r>
            <a:r>
              <a:rPr kumimoji="0" lang="ko-KR" altLang="en-US" sz="1400" b="0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관리 </a:t>
            </a:r>
            <a:r>
              <a:rPr lang="en-US" altLang="ko-KR" sz="1400" i="1" u="sng" dirty="0" smtClean="0">
                <a:latin typeface="Times New Roman" pitchFamily="18" charset="0"/>
                <a:ea typeface="굴림" pitchFamily="50" charset="-127"/>
              </a:rPr>
              <a:t>Map)</a:t>
            </a: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현재 사용 가능 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rPr>
              <a:t>Threshold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716016" y="1596069"/>
            <a:ext cx="2102475" cy="320763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/>
              <a:t>EMARealTimeGraph</a:t>
            </a:r>
            <a:r>
              <a:rPr lang="en-US" altLang="ko-KR" sz="1400" dirty="0"/>
              <a:t> </a:t>
            </a:r>
            <a:r>
              <a:rPr lang="en-US" altLang="ko-KR" sz="1400" dirty="0" smtClean="0">
                <a:latin typeface="Times New Roman" pitchFamily="18" charset="0"/>
                <a:ea typeface="굴림" pitchFamily="50" charset="-127"/>
              </a:rPr>
              <a:t>class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716016" y="1916832"/>
            <a:ext cx="2102475" cy="504056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/>
              <a:t>EMARealTimeGraph</a:t>
            </a:r>
            <a:r>
              <a:rPr lang="en-US" altLang="ko-KR" sz="1200" dirty="0"/>
              <a:t>()</a:t>
            </a:r>
            <a:endParaRPr lang="en-US" altLang="ko-KR" sz="1200" dirty="0" smtClean="0"/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/>
              <a:t>updateData</a:t>
            </a:r>
            <a:r>
              <a:rPr lang="en-US" altLang="ko-KR" sz="1200" dirty="0"/>
              <a:t>()</a:t>
            </a:r>
            <a:endParaRPr kumimoji="0" lang="ko-KR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2" name="직선 화살표 연결선 11"/>
          <p:cNvCxnSpPr>
            <a:stCxn id="11" idx="1"/>
            <a:endCxn id="8" idx="3"/>
          </p:cNvCxnSpPr>
          <p:nvPr/>
        </p:nvCxnSpPr>
        <p:spPr bwMode="auto">
          <a:xfrm flipH="1">
            <a:off x="2555776" y="2168860"/>
            <a:ext cx="2160240" cy="36004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6826602" y="1577768"/>
            <a:ext cx="2146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현재 메모리에 저장되어있는 </a:t>
            </a:r>
            <a:endParaRPr lang="en-US" altLang="ko-KR" sz="1200" dirty="0" smtClean="0"/>
          </a:p>
          <a:p>
            <a:r>
              <a:rPr lang="en-US" altLang="ko-KR" sz="1200" dirty="0" smtClean="0"/>
              <a:t>EMA </a:t>
            </a:r>
            <a:r>
              <a:rPr lang="ko-KR" altLang="en-US" sz="1200" dirty="0" smtClean="0"/>
              <a:t>정보를 참조하여 </a:t>
            </a:r>
            <a:endParaRPr lang="en-US" altLang="ko-KR" sz="1200" dirty="0" smtClean="0"/>
          </a:p>
          <a:p>
            <a:r>
              <a:rPr lang="ko-KR" altLang="en-US" sz="1200" dirty="0" smtClean="0"/>
              <a:t>에너지 사용량 업데이트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 bwMode="auto">
          <a:xfrm>
            <a:off x="4716016" y="2676189"/>
            <a:ext cx="2102475" cy="320763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 smtClean="0"/>
              <a:t>EnegyGraph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latin typeface="Times New Roman" pitchFamily="18" charset="0"/>
                <a:ea typeface="굴림" pitchFamily="50" charset="-127"/>
              </a:rPr>
              <a:t>class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4716016" y="2996952"/>
            <a:ext cx="2102475" cy="504056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/>
              <a:t>EMARealTimeGraph</a:t>
            </a:r>
            <a:r>
              <a:rPr lang="en-US" altLang="ko-KR" sz="1200" dirty="0"/>
              <a:t>()</a:t>
            </a:r>
            <a:endParaRPr lang="en-US" altLang="ko-KR" sz="1200" dirty="0" smtClean="0"/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/>
              <a:t>updateData</a:t>
            </a:r>
            <a:r>
              <a:rPr lang="en-US" altLang="ko-KR" sz="1200" dirty="0"/>
              <a:t>()</a:t>
            </a:r>
            <a:endParaRPr kumimoji="0" lang="ko-KR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716016" y="5229200"/>
            <a:ext cx="2102475" cy="320763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 smtClean="0"/>
              <a:t>EMA_Tab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latin typeface="Times New Roman" pitchFamily="18" charset="0"/>
                <a:ea typeface="굴림" pitchFamily="50" charset="-127"/>
              </a:rPr>
              <a:t>class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4716016" y="5549963"/>
            <a:ext cx="2102475" cy="504056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 smtClean="0"/>
              <a:t>EMA_Tab</a:t>
            </a:r>
            <a:r>
              <a:rPr lang="en-US" altLang="ko-KR" sz="1200" dirty="0" smtClean="0"/>
              <a:t>()</a:t>
            </a: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 smtClean="0"/>
              <a:t>modify_EMA_Table</a:t>
            </a:r>
            <a:r>
              <a:rPr lang="en-US" altLang="ko-KR" sz="1200" dirty="0" smtClean="0"/>
              <a:t>()</a:t>
            </a:r>
            <a:endParaRPr kumimoji="0" lang="ko-KR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19" name="직선 화살표 연결선 18"/>
          <p:cNvCxnSpPr>
            <a:stCxn id="16" idx="1"/>
            <a:endCxn id="8" idx="3"/>
          </p:cNvCxnSpPr>
          <p:nvPr/>
        </p:nvCxnSpPr>
        <p:spPr bwMode="auto">
          <a:xfrm flipH="1" flipV="1">
            <a:off x="2555776" y="2528900"/>
            <a:ext cx="2160240" cy="72008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6826602" y="2455388"/>
            <a:ext cx="25699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2Line Graph</a:t>
            </a:r>
          </a:p>
          <a:p>
            <a:r>
              <a:rPr lang="en-US" altLang="ko-KR" sz="1200" dirty="0" smtClean="0"/>
              <a:t>(1) </a:t>
            </a:r>
            <a:r>
              <a:rPr lang="ko-KR" altLang="en-US" sz="1200" dirty="0" smtClean="0"/>
              <a:t>현재 메모리에 저장되어있는 </a:t>
            </a:r>
            <a:endParaRPr lang="en-US" altLang="ko-KR" sz="1200" dirty="0" smtClean="0"/>
          </a:p>
          <a:p>
            <a:r>
              <a:rPr lang="en-US" altLang="ko-KR" sz="1200" dirty="0" smtClean="0"/>
              <a:t>EMA </a:t>
            </a:r>
            <a:r>
              <a:rPr lang="ko-KR" altLang="en-US" sz="1200" dirty="0" smtClean="0"/>
              <a:t>정보를 참조하여 </a:t>
            </a:r>
            <a:endParaRPr lang="en-US" altLang="ko-KR" sz="1200" dirty="0" smtClean="0"/>
          </a:p>
          <a:p>
            <a:r>
              <a:rPr lang="ko-KR" altLang="en-US" sz="1200" dirty="0" smtClean="0"/>
              <a:t>총 더 한 후 에너지 사용량 업데이트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(2) </a:t>
            </a:r>
            <a:r>
              <a:rPr lang="ko-KR" altLang="en-US" sz="1200" dirty="0" smtClean="0"/>
              <a:t>현재 사용 가능한 </a:t>
            </a:r>
            <a:r>
              <a:rPr lang="en-US" altLang="ko-KR" sz="1200" dirty="0" smtClean="0"/>
              <a:t>Threshold </a:t>
            </a:r>
            <a:r>
              <a:rPr lang="ko-KR" altLang="en-US" sz="1200" dirty="0" smtClean="0"/>
              <a:t>참조</a:t>
            </a:r>
            <a:endParaRPr lang="ko-KR" alt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932039" y="6054019"/>
            <a:ext cx="1827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LED Tab </a:t>
            </a:r>
            <a:r>
              <a:rPr lang="ko-KR" altLang="en-US" sz="1400" dirty="0" smtClean="0"/>
              <a:t>동일한 구조</a:t>
            </a:r>
            <a:endParaRPr lang="ko-KR" altLang="en-US" sz="1400" dirty="0"/>
          </a:p>
        </p:txBody>
      </p:sp>
      <p:sp>
        <p:nvSpPr>
          <p:cNvPr id="29" name="직사각형 28"/>
          <p:cNvSpPr/>
          <p:nvPr/>
        </p:nvSpPr>
        <p:spPr bwMode="auto">
          <a:xfrm>
            <a:off x="4716016" y="3900325"/>
            <a:ext cx="2102475" cy="320763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 err="1" smtClean="0"/>
              <a:t>EMA_Topology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latin typeface="Times New Roman" pitchFamily="18" charset="0"/>
                <a:ea typeface="굴림" pitchFamily="50" charset="-127"/>
              </a:rPr>
              <a:t>class</a:t>
            </a:r>
            <a:endParaRPr kumimoji="0" lang="ko-KR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4716016" y="4221088"/>
            <a:ext cx="2102475" cy="504056"/>
          </a:xfrm>
          <a:prstGeom prst="rect">
            <a:avLst/>
          </a:prstGeom>
          <a:noFill/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 smtClean="0"/>
              <a:t>EMA_Topology</a:t>
            </a:r>
            <a:r>
              <a:rPr lang="en-US" altLang="ko-KR" sz="1200" dirty="0" smtClean="0"/>
              <a:t>()</a:t>
            </a:r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 err="1" smtClean="0"/>
              <a:t>createTopology</a:t>
            </a:r>
            <a:r>
              <a:rPr lang="en-US" altLang="ko-KR" sz="1200" dirty="0" smtClean="0"/>
              <a:t>()</a:t>
            </a:r>
            <a:endParaRPr kumimoji="0" lang="ko-KR" alt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33" name="직선 화살표 연결선 32"/>
          <p:cNvCxnSpPr>
            <a:stCxn id="30" idx="1"/>
            <a:endCxn id="8" idx="3"/>
          </p:cNvCxnSpPr>
          <p:nvPr/>
        </p:nvCxnSpPr>
        <p:spPr bwMode="auto">
          <a:xfrm flipH="1" flipV="1">
            <a:off x="2555776" y="2528900"/>
            <a:ext cx="2160240" cy="1944216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직선 화살표 연결선 34"/>
          <p:cNvCxnSpPr>
            <a:stCxn id="18" idx="1"/>
            <a:endCxn id="8" idx="3"/>
          </p:cNvCxnSpPr>
          <p:nvPr/>
        </p:nvCxnSpPr>
        <p:spPr bwMode="auto">
          <a:xfrm flipH="1" flipV="1">
            <a:off x="2555776" y="2528900"/>
            <a:ext cx="2160240" cy="327309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6826602" y="4013609"/>
            <a:ext cx="2146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현재 메모리에 저장되어있는 </a:t>
            </a:r>
            <a:endParaRPr lang="en-US" altLang="ko-KR" sz="1200" dirty="0" smtClean="0"/>
          </a:p>
          <a:p>
            <a:r>
              <a:rPr lang="en-US" altLang="ko-KR" sz="1200" dirty="0" smtClean="0"/>
              <a:t>EMA </a:t>
            </a:r>
            <a:r>
              <a:rPr lang="ko-KR" altLang="en-US" sz="1200" dirty="0" smtClean="0"/>
              <a:t>정보를 참조하여 </a:t>
            </a:r>
            <a:endParaRPr lang="en-US" altLang="ko-KR" sz="1200" dirty="0" smtClean="0"/>
          </a:p>
          <a:p>
            <a:r>
              <a:rPr lang="en-US" altLang="ko-KR" sz="1200" dirty="0" smtClean="0"/>
              <a:t>Topology </a:t>
            </a:r>
            <a:r>
              <a:rPr lang="ko-KR" altLang="en-US" sz="1200" dirty="0" smtClean="0"/>
              <a:t>업데이트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주기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초</a:t>
            </a:r>
            <a:r>
              <a:rPr lang="en-US" altLang="ko-KR" sz="1200" dirty="0" smtClean="0"/>
              <a:t>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854241" y="5236268"/>
            <a:ext cx="2146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현재 메모리에 저장되어있는 </a:t>
            </a:r>
            <a:endParaRPr lang="en-US" altLang="ko-KR" sz="1200" dirty="0" smtClean="0"/>
          </a:p>
          <a:p>
            <a:r>
              <a:rPr lang="en-US" altLang="ko-KR" sz="1200" dirty="0" smtClean="0"/>
              <a:t>EMA </a:t>
            </a:r>
            <a:r>
              <a:rPr lang="ko-KR" altLang="en-US" sz="1200" dirty="0" smtClean="0"/>
              <a:t>정보를 참조하여 </a:t>
            </a:r>
            <a:endParaRPr lang="en-US" altLang="ko-KR" sz="1200" dirty="0" smtClean="0"/>
          </a:p>
          <a:p>
            <a:r>
              <a:rPr lang="en-US" altLang="ko-KR" sz="1200" dirty="0" smtClean="0"/>
              <a:t>Table </a:t>
            </a:r>
            <a:r>
              <a:rPr lang="ko-KR" altLang="en-US" sz="1200" dirty="0" smtClean="0"/>
              <a:t>정보 업데이트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주기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초</a:t>
            </a:r>
            <a:r>
              <a:rPr lang="en-US" altLang="ko-KR" sz="1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011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EMS : </a:t>
            </a:r>
            <a:r>
              <a:rPr lang="en-US" altLang="ko-KR" sz="2500" b="1" dirty="0" smtClean="0"/>
              <a:t>Package Explanation</a:t>
            </a:r>
            <a:br>
              <a:rPr lang="en-US" altLang="ko-KR" sz="2500" b="1" dirty="0" smtClean="0"/>
            </a:br>
            <a:r>
              <a:rPr lang="en-US" altLang="ko-KR" sz="2500" b="1" dirty="0" smtClean="0"/>
              <a:t>Monitoring : </a:t>
            </a:r>
            <a:r>
              <a:rPr lang="en-US" altLang="ko-KR" sz="2800" b="1" dirty="0" err="1"/>
              <a:t>EMARealTimeGraph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38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340768"/>
            <a:ext cx="658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EMARealTimeGraph</a:t>
            </a:r>
            <a:r>
              <a:rPr lang="en-US" altLang="ko-KR" dirty="0" smtClean="0"/>
              <a:t> Class : </a:t>
            </a:r>
            <a:r>
              <a:rPr lang="ko-KR" altLang="en-US" dirty="0" smtClean="0"/>
              <a:t>각각의 </a:t>
            </a:r>
            <a:r>
              <a:rPr lang="en-US" altLang="ko-KR" dirty="0" smtClean="0"/>
              <a:t>EMA</a:t>
            </a:r>
            <a:r>
              <a:rPr lang="ko-KR" altLang="en-US" dirty="0" smtClean="0"/>
              <a:t>에 대한 실시간 그래프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1772816"/>
            <a:ext cx="8229600" cy="48320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… [Line 49] 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그래프 생성 및 그래프 업데이트 주기 설정</a:t>
            </a:r>
            <a:endParaRPr lang="en-US" altLang="ko-KR" sz="1100" dirty="0" smtClean="0">
              <a:ea typeface="+mj-ea"/>
            </a:endParaRPr>
          </a:p>
          <a:p>
            <a:r>
              <a:rPr lang="en-US" altLang="ko-KR" sz="1100" dirty="0" smtClean="0">
                <a:ea typeface="+mj-ea"/>
              </a:rPr>
              <a:t>public </a:t>
            </a:r>
            <a:r>
              <a:rPr lang="en-US" altLang="ko-KR" sz="1100" dirty="0" err="1">
                <a:ea typeface="+mj-ea"/>
              </a:rPr>
              <a:t>EMARealTimeGraph</a:t>
            </a:r>
            <a:r>
              <a:rPr lang="en-US" altLang="ko-KR" sz="1100" dirty="0">
                <a:ea typeface="+mj-ea"/>
              </a:rPr>
              <a:t>() {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err="1" smtClean="0">
                <a:ea typeface="+mj-ea"/>
              </a:rPr>
              <a:t>setBounds</a:t>
            </a:r>
            <a:r>
              <a:rPr lang="en-US" altLang="ko-KR" sz="1100" dirty="0" smtClean="0">
                <a:ea typeface="+mj-ea"/>
              </a:rPr>
              <a:t>(14</a:t>
            </a:r>
            <a:r>
              <a:rPr lang="en-US" altLang="ko-KR" sz="1100" dirty="0">
                <a:ea typeface="+mj-ea"/>
              </a:rPr>
              <a:t>, 60, 1467, 700</a:t>
            </a:r>
            <a:r>
              <a:rPr lang="en-US" altLang="ko-KR" sz="1100" dirty="0" smtClean="0">
                <a:ea typeface="+mj-ea"/>
              </a:rPr>
              <a:t>);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final </a:t>
            </a:r>
            <a:r>
              <a:rPr lang="en-US" altLang="ko-KR" sz="1100" dirty="0" err="1">
                <a:ea typeface="+mj-ea"/>
              </a:rPr>
              <a:t>XYChart</a:t>
            </a:r>
            <a:r>
              <a:rPr lang="en-US" altLang="ko-KR" sz="1100" dirty="0">
                <a:ea typeface="+mj-ea"/>
              </a:rPr>
              <a:t> chart = </a:t>
            </a:r>
            <a:r>
              <a:rPr lang="en-US" altLang="ko-KR" sz="1100" dirty="0" err="1">
                <a:ea typeface="+mj-ea"/>
              </a:rPr>
              <a:t>getChart</a:t>
            </a:r>
            <a:r>
              <a:rPr lang="en-US" altLang="ko-KR" sz="1100" dirty="0">
                <a:ea typeface="+mj-ea"/>
              </a:rPr>
              <a:t>();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err="1" smtClean="0">
                <a:ea typeface="+mj-ea"/>
              </a:rPr>
              <a:t>setLayout</a:t>
            </a:r>
            <a:r>
              <a:rPr lang="en-US" altLang="ko-KR" sz="1100" dirty="0" smtClean="0">
                <a:ea typeface="+mj-ea"/>
              </a:rPr>
              <a:t>(null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err="1">
                <a:ea typeface="+mj-ea"/>
              </a:rPr>
              <a:t>XChartPanel</a:t>
            </a:r>
            <a:r>
              <a:rPr lang="en-US" altLang="ko-KR" sz="1100" dirty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chartPanel</a:t>
            </a:r>
            <a:r>
              <a:rPr lang="en-US" altLang="ko-KR" sz="1100" dirty="0">
                <a:ea typeface="+mj-ea"/>
              </a:rPr>
              <a:t> = new </a:t>
            </a:r>
            <a:r>
              <a:rPr lang="en-US" altLang="ko-KR" sz="1100" dirty="0" err="1">
                <a:ea typeface="+mj-ea"/>
              </a:rPr>
              <a:t>XChartPanel</a:t>
            </a:r>
            <a:r>
              <a:rPr lang="en-US" altLang="ko-KR" sz="1100" dirty="0">
                <a:ea typeface="+mj-ea"/>
              </a:rPr>
              <a:t>(chart);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err="1">
                <a:ea typeface="+mj-ea"/>
              </a:rPr>
              <a:t>chartPanel.setBackground</a:t>
            </a:r>
            <a:r>
              <a:rPr lang="en-US" altLang="ko-KR" sz="1100" dirty="0">
                <a:ea typeface="+mj-ea"/>
              </a:rPr>
              <a:t>(</a:t>
            </a:r>
            <a:r>
              <a:rPr lang="en-US" altLang="ko-KR" sz="1100" dirty="0" err="1">
                <a:ea typeface="+mj-ea"/>
              </a:rPr>
              <a:t>Color.WHITE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err="1">
                <a:ea typeface="+mj-ea"/>
              </a:rPr>
              <a:t>chartPanel.setBounds</a:t>
            </a:r>
            <a:r>
              <a:rPr lang="en-US" altLang="ko-KR" sz="1100" dirty="0">
                <a:ea typeface="+mj-ea"/>
              </a:rPr>
              <a:t>(0, 0, 1467, 700);</a:t>
            </a:r>
          </a:p>
          <a:p>
            <a:r>
              <a:rPr lang="en-US" altLang="ko-KR" sz="1100" dirty="0">
                <a:ea typeface="+mj-ea"/>
              </a:rPr>
              <a:t>	add(</a:t>
            </a:r>
            <a:r>
              <a:rPr lang="en-US" altLang="ko-KR" sz="1100" dirty="0" err="1">
                <a:ea typeface="+mj-ea"/>
              </a:rPr>
              <a:t>chartPanel</a:t>
            </a:r>
            <a:r>
              <a:rPr lang="en-US" altLang="ko-KR" sz="1100" dirty="0">
                <a:ea typeface="+mj-ea"/>
              </a:rPr>
              <a:t>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err="1">
                <a:ea typeface="+mj-ea"/>
              </a:rPr>
              <a:t>TimerTask</a:t>
            </a:r>
            <a:r>
              <a:rPr lang="en-US" altLang="ko-KR" sz="1100" dirty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chartUpdaterTask</a:t>
            </a:r>
            <a:r>
              <a:rPr lang="en-US" altLang="ko-KR" sz="1100" dirty="0">
                <a:ea typeface="+mj-ea"/>
              </a:rPr>
              <a:t> = new </a:t>
            </a:r>
            <a:r>
              <a:rPr lang="en-US" altLang="ko-KR" sz="1100" dirty="0" err="1">
                <a:ea typeface="+mj-ea"/>
              </a:rPr>
              <a:t>TimerTask</a:t>
            </a:r>
            <a:r>
              <a:rPr lang="en-US" altLang="ko-KR" sz="1100" dirty="0">
                <a:ea typeface="+mj-ea"/>
              </a:rPr>
              <a:t>() </a:t>
            </a:r>
            <a:r>
              <a:rPr lang="en-US" altLang="ko-KR" sz="1100" dirty="0" smtClean="0">
                <a:ea typeface="+mj-ea"/>
              </a:rPr>
              <a:t>{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smtClean="0">
                <a:ea typeface="+mj-ea"/>
              </a:rPr>
              <a:t>@Override</a:t>
            </a:r>
          </a:p>
          <a:p>
            <a:r>
              <a:rPr lang="en-US" altLang="ko-KR" sz="1100" dirty="0" smtClean="0">
                <a:ea typeface="+mj-ea"/>
              </a:rPr>
              <a:t>		public void run() {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dirty="0" err="1">
                <a:ea typeface="+mj-ea"/>
              </a:rPr>
              <a:t>updateData</a:t>
            </a:r>
            <a:r>
              <a:rPr lang="en-US" altLang="ko-KR" sz="1100" dirty="0">
                <a:ea typeface="+mj-ea"/>
              </a:rPr>
              <a:t>();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dirty="0" err="1" smtClean="0">
                <a:ea typeface="+mj-ea"/>
              </a:rPr>
              <a:t>javax.swing.SwingUtilities.invokeLater</a:t>
            </a:r>
            <a:r>
              <a:rPr lang="en-US" altLang="ko-KR" sz="1100" dirty="0" smtClean="0">
                <a:ea typeface="+mj-ea"/>
              </a:rPr>
              <a:t>(new </a:t>
            </a:r>
            <a:r>
              <a:rPr lang="en-US" altLang="ko-KR" sz="1100" dirty="0">
                <a:ea typeface="+mj-ea"/>
              </a:rPr>
              <a:t>Runnable() </a:t>
            </a:r>
            <a:r>
              <a:rPr lang="en-US" altLang="ko-KR" sz="1100" dirty="0" smtClean="0">
                <a:ea typeface="+mj-ea"/>
              </a:rPr>
              <a:t>{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		</a:t>
            </a:r>
            <a:r>
              <a:rPr lang="en-US" altLang="ko-KR" sz="1100" dirty="0" smtClean="0">
                <a:ea typeface="+mj-ea"/>
              </a:rPr>
              <a:t>public </a:t>
            </a:r>
            <a:r>
              <a:rPr lang="en-US" altLang="ko-KR" sz="1100" dirty="0">
                <a:ea typeface="+mj-ea"/>
              </a:rPr>
              <a:t>void run() {</a:t>
            </a:r>
          </a:p>
          <a:p>
            <a:r>
              <a:rPr lang="en-US" altLang="ko-KR" sz="1100" dirty="0">
                <a:ea typeface="+mj-ea"/>
              </a:rPr>
              <a:t>					repaint();</a:t>
            </a:r>
          </a:p>
          <a:p>
            <a:r>
              <a:rPr lang="en-US" altLang="ko-KR" sz="1100" dirty="0">
                <a:ea typeface="+mj-ea"/>
              </a:rPr>
              <a:t>				}</a:t>
            </a: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dirty="0" smtClean="0">
                <a:ea typeface="+mj-ea"/>
              </a:rPr>
              <a:t>});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smtClean="0">
                <a:ea typeface="+mj-ea"/>
              </a:rPr>
              <a:t>}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};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Timer 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timer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 = new Timer();</a:t>
            </a: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</a:t>
            </a:r>
            <a:r>
              <a:rPr lang="en-US" altLang="ko-KR" sz="1100" b="1" dirty="0" err="1" smtClean="0">
                <a:solidFill>
                  <a:srgbClr val="FF0000"/>
                </a:solidFill>
                <a:ea typeface="+mj-ea"/>
              </a:rPr>
              <a:t>timer.scheduleAtFixedRate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(</a:t>
            </a:r>
            <a:r>
              <a:rPr lang="en-US" altLang="ko-KR" sz="1100" b="1" dirty="0" err="1" smtClean="0">
                <a:solidFill>
                  <a:srgbClr val="FF0000"/>
                </a:solidFill>
                <a:ea typeface="+mj-ea"/>
              </a:rPr>
              <a:t>chartUpdaterTask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, 2000, 2000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); (2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초 주기로 그래프 업데이트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)</a:t>
            </a:r>
            <a:endParaRPr lang="en-US" altLang="ko-KR" sz="1100" b="1" dirty="0">
              <a:solidFill>
                <a:srgbClr val="FF0000"/>
              </a:solidFill>
              <a:ea typeface="+mj-ea"/>
            </a:endParaRPr>
          </a:p>
          <a:p>
            <a:r>
              <a:rPr lang="en-US" altLang="ko-KR" sz="1100" dirty="0" smtClean="0">
                <a:ea typeface="+mj-ea"/>
              </a:rPr>
              <a:t>}</a:t>
            </a:r>
            <a:endParaRPr lang="en-US" altLang="ko-KR" sz="11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7091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EMS : </a:t>
            </a:r>
            <a:r>
              <a:rPr lang="en-US" altLang="ko-KR" sz="2500" b="1" dirty="0" smtClean="0"/>
              <a:t>Package Explanation</a:t>
            </a:r>
            <a:br>
              <a:rPr lang="en-US" altLang="ko-KR" sz="2500" b="1" dirty="0" smtClean="0"/>
            </a:br>
            <a:r>
              <a:rPr lang="en-US" altLang="ko-KR" sz="2500" b="1" dirty="0" smtClean="0"/>
              <a:t>Monitoring : </a:t>
            </a:r>
            <a:r>
              <a:rPr lang="en-US" altLang="ko-KR" sz="2800" b="1" dirty="0" err="1"/>
              <a:t>EMARealTimeGraph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39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340768"/>
            <a:ext cx="658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EMARealTimeGraph</a:t>
            </a:r>
            <a:r>
              <a:rPr lang="en-US" altLang="ko-KR" dirty="0" smtClean="0"/>
              <a:t> Class : </a:t>
            </a:r>
            <a:r>
              <a:rPr lang="ko-KR" altLang="en-US" dirty="0" smtClean="0"/>
              <a:t>각각의 </a:t>
            </a:r>
            <a:r>
              <a:rPr lang="en-US" altLang="ko-KR" dirty="0" smtClean="0"/>
              <a:t>EMA</a:t>
            </a:r>
            <a:r>
              <a:rPr lang="ko-KR" altLang="en-US" dirty="0" smtClean="0"/>
              <a:t>에 대한 실시간 그래프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1772816"/>
            <a:ext cx="8229600" cy="38164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… [Line 109] 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그래프 업데이트 함수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, X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축 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Y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축 업데이트</a:t>
            </a:r>
            <a:endParaRPr lang="en-US" altLang="ko-KR" sz="1100" dirty="0" smtClean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endParaRPr lang="en-US" altLang="ko-KR" sz="1100" dirty="0" smtClean="0">
              <a:ea typeface="+mj-ea"/>
            </a:endParaRPr>
          </a:p>
          <a:p>
            <a:r>
              <a:rPr lang="en-US" altLang="ko-KR" sz="1100" dirty="0" smtClean="0">
                <a:ea typeface="+mj-ea"/>
              </a:rPr>
              <a:t>@</a:t>
            </a:r>
            <a:r>
              <a:rPr lang="en-US" altLang="ko-KR" sz="1100" dirty="0" err="1">
                <a:ea typeface="+mj-ea"/>
              </a:rPr>
              <a:t>SuppressWarnings</a:t>
            </a:r>
            <a:r>
              <a:rPr lang="en-US" altLang="ko-KR" sz="1100" dirty="0">
                <a:ea typeface="+mj-ea"/>
              </a:rPr>
              <a:t>("unchecked")</a:t>
            </a:r>
          </a:p>
          <a:p>
            <a:r>
              <a:rPr lang="en-US" altLang="ko-KR" sz="1100" dirty="0" smtClean="0">
                <a:ea typeface="+mj-ea"/>
              </a:rPr>
              <a:t>public </a:t>
            </a:r>
            <a:r>
              <a:rPr lang="en-US" altLang="ko-KR" sz="1100" dirty="0">
                <a:ea typeface="+mj-ea"/>
              </a:rPr>
              <a:t>void </a:t>
            </a:r>
            <a:r>
              <a:rPr lang="en-US" altLang="ko-KR" sz="1100" dirty="0" err="1">
                <a:ea typeface="+mj-ea"/>
              </a:rPr>
              <a:t>updateData</a:t>
            </a:r>
            <a:r>
              <a:rPr lang="en-US" altLang="ko-KR" sz="1100" dirty="0">
                <a:ea typeface="+mj-ea"/>
              </a:rPr>
              <a:t>() {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List&lt;Date</a:t>
            </a:r>
            <a:r>
              <a:rPr lang="en-US" altLang="ko-KR" sz="1100" dirty="0">
                <a:ea typeface="+mj-ea"/>
              </a:rPr>
              <a:t>&gt; </a:t>
            </a:r>
            <a:r>
              <a:rPr lang="en-US" altLang="ko-KR" sz="1100" dirty="0" err="1">
                <a:ea typeface="+mj-ea"/>
              </a:rPr>
              <a:t>newXdata</a:t>
            </a:r>
            <a:r>
              <a:rPr lang="en-US" altLang="ko-KR" sz="1100" dirty="0">
                <a:ea typeface="+mj-ea"/>
              </a:rPr>
              <a:t> = </a:t>
            </a:r>
            <a:r>
              <a:rPr lang="en-US" altLang="ko-KR" sz="1100" dirty="0" err="1">
                <a:ea typeface="+mj-ea"/>
              </a:rPr>
              <a:t>getCurrentTime</a:t>
            </a:r>
            <a:r>
              <a:rPr lang="en-US" altLang="ko-KR" sz="1100" dirty="0">
                <a:ea typeface="+mj-ea"/>
              </a:rPr>
              <a:t>();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err="1" smtClean="0">
                <a:ea typeface="+mj-ea"/>
              </a:rPr>
              <a:t>xData.addAll</a:t>
            </a:r>
            <a:r>
              <a:rPr lang="en-US" altLang="ko-KR" sz="1100" dirty="0" smtClean="0">
                <a:ea typeface="+mj-ea"/>
              </a:rPr>
              <a:t>(</a:t>
            </a:r>
            <a:r>
              <a:rPr lang="en-US" altLang="ko-KR" sz="1100" dirty="0" err="1" smtClean="0">
                <a:ea typeface="+mj-ea"/>
              </a:rPr>
              <a:t>newXdata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err="1" smtClean="0">
                <a:ea typeface="+mj-ea"/>
              </a:rPr>
              <a:t>int</a:t>
            </a:r>
            <a:r>
              <a:rPr lang="en-US" altLang="ko-KR" sz="1100" dirty="0" smtClean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emaListSize</a:t>
            </a:r>
            <a:r>
              <a:rPr lang="en-US" altLang="ko-KR" sz="1100" dirty="0">
                <a:ea typeface="+mj-ea"/>
              </a:rPr>
              <a:t>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err="1" smtClean="0">
                <a:ea typeface="+mj-ea"/>
              </a:rPr>
              <a:t>emaListSize</a:t>
            </a:r>
            <a:r>
              <a:rPr lang="en-US" altLang="ko-KR" sz="1100" dirty="0" smtClean="0">
                <a:ea typeface="+mj-ea"/>
              </a:rPr>
              <a:t> </a:t>
            </a:r>
            <a:r>
              <a:rPr lang="en-US" altLang="ko-KR" sz="1100" dirty="0">
                <a:ea typeface="+mj-ea"/>
              </a:rPr>
              <a:t>= </a:t>
            </a:r>
            <a:r>
              <a:rPr lang="en-US" altLang="ko-KR" sz="1100" dirty="0" err="1">
                <a:ea typeface="+mj-ea"/>
              </a:rPr>
              <a:t>global.emaProtocolCoAP.size</a:t>
            </a:r>
            <a:r>
              <a:rPr lang="en-US" altLang="ko-KR" sz="1100" dirty="0" smtClean="0">
                <a:ea typeface="+mj-ea"/>
              </a:rPr>
              <a:t>();</a:t>
            </a:r>
            <a:endParaRPr lang="en-US" altLang="ko-KR" sz="1100" dirty="0">
              <a:ea typeface="+mj-ea"/>
            </a:endParaRP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for </a:t>
            </a:r>
            <a:r>
              <a:rPr lang="en-US" altLang="ko-KR" sz="1100" dirty="0">
                <a:ea typeface="+mj-ea"/>
              </a:rPr>
              <a:t>(</a:t>
            </a:r>
            <a:r>
              <a:rPr lang="en-US" altLang="ko-KR" sz="1100" dirty="0" err="1">
                <a:ea typeface="+mj-ea"/>
              </a:rPr>
              <a:t>int</a:t>
            </a:r>
            <a:r>
              <a:rPr lang="en-US" altLang="ko-KR" sz="1100" dirty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 = 0; 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 &lt; </a:t>
            </a:r>
            <a:r>
              <a:rPr lang="en-US" altLang="ko-KR" sz="1100" dirty="0" err="1">
                <a:ea typeface="+mj-ea"/>
              </a:rPr>
              <a:t>emaListSize</a:t>
            </a:r>
            <a:r>
              <a:rPr lang="en-US" altLang="ko-KR" sz="1100" dirty="0">
                <a:ea typeface="+mj-ea"/>
              </a:rPr>
              <a:t>; 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++) {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arr</a:t>
            </a:r>
            <a:r>
              <a:rPr lang="en-US" altLang="ko-KR" sz="1100" dirty="0">
                <a:ea typeface="+mj-ea"/>
              </a:rPr>
              <a:t>[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][1] = </a:t>
            </a:r>
            <a:r>
              <a:rPr lang="en-US" altLang="ko-KR" sz="1100" dirty="0" err="1">
                <a:ea typeface="+mj-ea"/>
              </a:rPr>
              <a:t>getRandomData</a:t>
            </a:r>
            <a:r>
              <a:rPr lang="en-US" altLang="ko-KR" sz="1100" dirty="0">
                <a:ea typeface="+mj-ea"/>
              </a:rPr>
              <a:t>((List&lt;Double&gt;) </a:t>
            </a:r>
            <a:r>
              <a:rPr lang="en-US" altLang="ko-KR" sz="1100" dirty="0" err="1">
                <a:ea typeface="+mj-ea"/>
              </a:rPr>
              <a:t>arr</a:t>
            </a:r>
            <a:r>
              <a:rPr lang="en-US" altLang="ko-KR" sz="1100" dirty="0">
                <a:ea typeface="+mj-ea"/>
              </a:rPr>
              <a:t>[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][1], 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 smtClean="0">
                <a:ea typeface="+mj-ea"/>
              </a:rPr>
              <a:t>);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}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for(</a:t>
            </a:r>
            <a:r>
              <a:rPr lang="en-US" altLang="ko-KR" sz="1100" dirty="0" err="1" smtClean="0">
                <a:ea typeface="+mj-ea"/>
              </a:rPr>
              <a:t>int</a:t>
            </a:r>
            <a:r>
              <a:rPr lang="en-US" altLang="ko-KR" sz="1100" dirty="0" smtClean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=</a:t>
            </a:r>
            <a:r>
              <a:rPr lang="en-US" altLang="ko-KR" sz="1100" dirty="0" err="1">
                <a:ea typeface="+mj-ea"/>
              </a:rPr>
              <a:t>emaListSize;i</a:t>
            </a:r>
            <a:r>
              <a:rPr lang="en-US" altLang="ko-KR" sz="1100" dirty="0">
                <a:ea typeface="+mj-ea"/>
              </a:rPr>
              <a:t>&lt;20; 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++){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arr</a:t>
            </a:r>
            <a:r>
              <a:rPr lang="en-US" altLang="ko-KR" sz="1100" dirty="0">
                <a:ea typeface="+mj-ea"/>
              </a:rPr>
              <a:t>[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][1] = </a:t>
            </a:r>
            <a:r>
              <a:rPr lang="en-US" altLang="ko-KR" sz="1100" dirty="0" err="1">
                <a:ea typeface="+mj-ea"/>
              </a:rPr>
              <a:t>getRandomData</a:t>
            </a:r>
            <a:r>
              <a:rPr lang="en-US" altLang="ko-KR" sz="1100" dirty="0">
                <a:ea typeface="+mj-ea"/>
              </a:rPr>
              <a:t>((List&lt;Double&gt;) </a:t>
            </a:r>
            <a:r>
              <a:rPr lang="en-US" altLang="ko-KR" sz="1100" dirty="0" err="1">
                <a:ea typeface="+mj-ea"/>
              </a:rPr>
              <a:t>arr</a:t>
            </a:r>
            <a:r>
              <a:rPr lang="en-US" altLang="ko-KR" sz="1100" dirty="0">
                <a:ea typeface="+mj-ea"/>
              </a:rPr>
              <a:t>[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][1], 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}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for(</a:t>
            </a:r>
            <a:r>
              <a:rPr lang="en-US" altLang="ko-KR" sz="1100" dirty="0" err="1" smtClean="0">
                <a:ea typeface="+mj-ea"/>
              </a:rPr>
              <a:t>int</a:t>
            </a:r>
            <a:r>
              <a:rPr lang="en-US" altLang="ko-KR" sz="1100" dirty="0" smtClean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=0; 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&lt;20; 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++){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xyChart.updateXYSeries</a:t>
            </a:r>
            <a:r>
              <a:rPr lang="en-US" altLang="ko-KR" sz="1100" dirty="0">
                <a:ea typeface="+mj-ea"/>
              </a:rPr>
              <a:t>((String)</a:t>
            </a:r>
            <a:r>
              <a:rPr lang="en-US" altLang="ko-KR" sz="1100" dirty="0" err="1">
                <a:ea typeface="+mj-ea"/>
              </a:rPr>
              <a:t>arr</a:t>
            </a:r>
            <a:r>
              <a:rPr lang="en-US" altLang="ko-KR" sz="1100" dirty="0">
                <a:ea typeface="+mj-ea"/>
              </a:rPr>
              <a:t>[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][0], </a:t>
            </a:r>
            <a:r>
              <a:rPr lang="en-US" altLang="ko-KR" sz="1100" dirty="0" err="1">
                <a:ea typeface="+mj-ea"/>
              </a:rPr>
              <a:t>xData</a:t>
            </a:r>
            <a:r>
              <a:rPr lang="en-US" altLang="ko-KR" sz="1100" dirty="0">
                <a:ea typeface="+mj-ea"/>
              </a:rPr>
              <a:t>, (List&lt;Double&gt;)</a:t>
            </a:r>
            <a:r>
              <a:rPr lang="en-US" altLang="ko-KR" sz="1100" dirty="0" err="1">
                <a:ea typeface="+mj-ea"/>
              </a:rPr>
              <a:t>arr</a:t>
            </a:r>
            <a:r>
              <a:rPr lang="en-US" altLang="ko-KR" sz="1100" dirty="0">
                <a:ea typeface="+mj-ea"/>
              </a:rPr>
              <a:t>[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][1], null);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}</a:t>
            </a:r>
            <a:endParaRPr lang="en-US" altLang="ko-KR" sz="1100" dirty="0">
              <a:ea typeface="+mj-ea"/>
            </a:endParaRP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 smtClean="0">
                <a:ea typeface="+mj-ea"/>
              </a:rPr>
              <a:t>}</a:t>
            </a:r>
            <a:endParaRPr lang="en-US" altLang="ko-KR" sz="11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263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41671"/>
            <a:ext cx="8229600" cy="4612858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3-1. System Architecture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1199073" y="4330461"/>
            <a:ext cx="7030527" cy="182406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6038491" y="4382219"/>
            <a:ext cx="1224951" cy="879894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65948" y="6000640"/>
            <a:ext cx="109677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Smart EMS</a:t>
            </a:r>
            <a:endParaRPr lang="ko-KR" alt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60756" y="4514389"/>
            <a:ext cx="57419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EMS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3589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EMS : </a:t>
            </a:r>
            <a:r>
              <a:rPr lang="en-US" altLang="ko-KR" sz="2500" b="1" dirty="0" smtClean="0"/>
              <a:t>Package Explanation</a:t>
            </a:r>
            <a:br>
              <a:rPr lang="en-US" altLang="ko-KR" sz="2500" b="1" dirty="0" smtClean="0"/>
            </a:br>
            <a:r>
              <a:rPr lang="en-US" altLang="ko-KR" sz="2500" b="1" dirty="0" smtClean="0"/>
              <a:t>Monitoring : </a:t>
            </a:r>
            <a:r>
              <a:rPr lang="en-US" altLang="ko-KR" sz="2800" b="1" dirty="0" err="1" smtClean="0"/>
              <a:t>Energy</a:t>
            </a:r>
            <a:r>
              <a:rPr lang="en-US" altLang="ko-KR" sz="2800" b="1" dirty="0" err="1" smtClean="0"/>
              <a:t>Graph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40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340768"/>
            <a:ext cx="580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EnergyGraph</a:t>
            </a:r>
            <a:r>
              <a:rPr lang="en-US" altLang="ko-KR" dirty="0" smtClean="0"/>
              <a:t> Class : </a:t>
            </a:r>
            <a:r>
              <a:rPr lang="ko-KR" altLang="en-US" dirty="0" smtClean="0"/>
              <a:t>각각의 </a:t>
            </a:r>
            <a:r>
              <a:rPr lang="en-US" altLang="ko-KR" dirty="0" smtClean="0"/>
              <a:t>EMA</a:t>
            </a:r>
            <a:r>
              <a:rPr lang="ko-KR" altLang="en-US" dirty="0" smtClean="0"/>
              <a:t>에 대한 실시간 그래프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1772816"/>
            <a:ext cx="8229600" cy="297004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… [Line 52] 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그래프 생성 및 그래프 업데이트 주기 설정</a:t>
            </a:r>
            <a:endParaRPr lang="en-US" altLang="ko-KR" sz="1100" dirty="0" smtClean="0">
              <a:ea typeface="+mj-ea"/>
            </a:endParaRPr>
          </a:p>
          <a:p>
            <a:r>
              <a:rPr lang="en-US" altLang="ko-KR" sz="1100" dirty="0" smtClean="0">
                <a:ea typeface="+mj-ea"/>
              </a:rPr>
              <a:t>public </a:t>
            </a:r>
            <a:r>
              <a:rPr lang="en-US" altLang="ko-KR" sz="1100" dirty="0" err="1" smtClean="0">
                <a:ea typeface="+mj-ea"/>
              </a:rPr>
              <a:t>EnergyGraph</a:t>
            </a:r>
            <a:r>
              <a:rPr lang="en-US" altLang="ko-KR" sz="1100" dirty="0">
                <a:ea typeface="+mj-ea"/>
              </a:rPr>
              <a:t>() {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final </a:t>
            </a:r>
            <a:r>
              <a:rPr lang="en-US" altLang="ko-KR" sz="1100" dirty="0" err="1">
                <a:ea typeface="+mj-ea"/>
              </a:rPr>
              <a:t>XYChart</a:t>
            </a:r>
            <a:r>
              <a:rPr lang="en-US" altLang="ko-KR" sz="1100" dirty="0">
                <a:ea typeface="+mj-ea"/>
              </a:rPr>
              <a:t> chart = </a:t>
            </a:r>
            <a:r>
              <a:rPr lang="en-US" altLang="ko-KR" sz="1100" dirty="0" err="1">
                <a:ea typeface="+mj-ea"/>
              </a:rPr>
              <a:t>getChart</a:t>
            </a:r>
            <a:r>
              <a:rPr lang="en-US" altLang="ko-KR" sz="1100" dirty="0">
                <a:ea typeface="+mj-ea"/>
              </a:rPr>
              <a:t>();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err="1" smtClean="0">
                <a:ea typeface="+mj-ea"/>
              </a:rPr>
              <a:t>setBounds</a:t>
            </a:r>
            <a:r>
              <a:rPr lang="en-US" altLang="ko-KR" sz="1100" dirty="0" smtClean="0">
                <a:ea typeface="+mj-ea"/>
              </a:rPr>
              <a:t>(14</a:t>
            </a:r>
            <a:r>
              <a:rPr lang="en-US" altLang="ko-KR" sz="1100" dirty="0">
                <a:ea typeface="+mj-ea"/>
              </a:rPr>
              <a:t>, 60, 1467, 700);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err="1" smtClean="0">
                <a:ea typeface="+mj-ea"/>
              </a:rPr>
              <a:t>setLayout</a:t>
            </a:r>
            <a:r>
              <a:rPr lang="en-US" altLang="ko-KR" sz="1100" dirty="0" smtClean="0">
                <a:ea typeface="+mj-ea"/>
              </a:rPr>
              <a:t>(null</a:t>
            </a:r>
            <a:r>
              <a:rPr lang="en-US" altLang="ko-KR" sz="1100" dirty="0">
                <a:ea typeface="+mj-ea"/>
              </a:rPr>
              <a:t>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@</a:t>
            </a:r>
            <a:r>
              <a:rPr lang="en-US" altLang="ko-KR" sz="1100" dirty="0" err="1">
                <a:ea typeface="+mj-ea"/>
              </a:rPr>
              <a:t>SuppressWarnings</a:t>
            </a:r>
            <a:r>
              <a:rPr lang="en-US" altLang="ko-KR" sz="1100" dirty="0">
                <a:ea typeface="+mj-ea"/>
              </a:rPr>
              <a:t>({ "</a:t>
            </a:r>
            <a:r>
              <a:rPr lang="en-US" altLang="ko-KR" sz="1100" dirty="0" err="1">
                <a:ea typeface="+mj-ea"/>
              </a:rPr>
              <a:t>rawtypes</a:t>
            </a:r>
            <a:r>
              <a:rPr lang="en-US" altLang="ko-KR" sz="1100" dirty="0">
                <a:ea typeface="+mj-ea"/>
              </a:rPr>
              <a:t>", "unchecked" })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err="1" smtClean="0">
                <a:ea typeface="+mj-ea"/>
              </a:rPr>
              <a:t>XChartPanel</a:t>
            </a:r>
            <a:r>
              <a:rPr lang="en-US" altLang="ko-KR" sz="1100" dirty="0" smtClean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chartPanel</a:t>
            </a:r>
            <a:r>
              <a:rPr lang="en-US" altLang="ko-KR" sz="1100" dirty="0">
                <a:ea typeface="+mj-ea"/>
              </a:rPr>
              <a:t> = new </a:t>
            </a:r>
            <a:r>
              <a:rPr lang="en-US" altLang="ko-KR" sz="1100" dirty="0" err="1">
                <a:ea typeface="+mj-ea"/>
              </a:rPr>
              <a:t>XChartPanel</a:t>
            </a:r>
            <a:r>
              <a:rPr lang="en-US" altLang="ko-KR" sz="1100" dirty="0">
                <a:ea typeface="+mj-ea"/>
              </a:rPr>
              <a:t>(chart);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err="1" smtClean="0">
                <a:ea typeface="+mj-ea"/>
              </a:rPr>
              <a:t>chartPanel.setBackground</a:t>
            </a:r>
            <a:r>
              <a:rPr lang="en-US" altLang="ko-KR" sz="1100" dirty="0" smtClean="0">
                <a:ea typeface="+mj-ea"/>
              </a:rPr>
              <a:t>(</a:t>
            </a:r>
            <a:r>
              <a:rPr lang="en-US" altLang="ko-KR" sz="1100" dirty="0" err="1" smtClean="0">
                <a:ea typeface="+mj-ea"/>
              </a:rPr>
              <a:t>Color.WHITE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err="1" smtClean="0">
                <a:ea typeface="+mj-ea"/>
              </a:rPr>
              <a:t>chartPanel.setBounds</a:t>
            </a:r>
            <a:r>
              <a:rPr lang="en-US" altLang="ko-KR" sz="1100" dirty="0" smtClean="0">
                <a:ea typeface="+mj-ea"/>
              </a:rPr>
              <a:t>(0</a:t>
            </a:r>
            <a:r>
              <a:rPr lang="en-US" altLang="ko-KR" sz="1100" dirty="0">
                <a:ea typeface="+mj-ea"/>
              </a:rPr>
              <a:t>, 0, 1467, 700);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add(</a:t>
            </a:r>
            <a:r>
              <a:rPr lang="en-US" altLang="ko-KR" sz="1100" dirty="0" err="1" smtClean="0">
                <a:ea typeface="+mj-ea"/>
              </a:rPr>
              <a:t>chartPanel</a:t>
            </a:r>
            <a:r>
              <a:rPr lang="en-US" altLang="ko-KR" sz="1100" dirty="0">
                <a:ea typeface="+mj-ea"/>
              </a:rPr>
              <a:t>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err="1" smtClean="0">
                <a:ea typeface="+mj-ea"/>
              </a:rPr>
              <a:t>TimerTask</a:t>
            </a:r>
            <a:r>
              <a:rPr lang="en-US" altLang="ko-KR" sz="1100" dirty="0" smtClean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chartUpdaterTask</a:t>
            </a:r>
            <a:r>
              <a:rPr lang="en-US" altLang="ko-KR" sz="1100" dirty="0">
                <a:ea typeface="+mj-ea"/>
              </a:rPr>
              <a:t> = new </a:t>
            </a:r>
            <a:r>
              <a:rPr lang="en-US" altLang="ko-KR" sz="1100" dirty="0" err="1">
                <a:ea typeface="+mj-ea"/>
              </a:rPr>
              <a:t>TimerTask</a:t>
            </a:r>
            <a:r>
              <a:rPr lang="en-US" altLang="ko-KR" sz="1100" dirty="0">
                <a:ea typeface="+mj-ea"/>
              </a:rPr>
              <a:t>() {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	Timer </a:t>
            </a:r>
            <a:r>
              <a:rPr lang="en-US" altLang="ko-KR" sz="1100" b="1" dirty="0" err="1" smtClean="0">
                <a:solidFill>
                  <a:srgbClr val="FF0000"/>
                </a:solidFill>
                <a:ea typeface="+mj-ea"/>
              </a:rPr>
              <a:t>timer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 = new Timer();</a:t>
            </a: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</a:t>
            </a:r>
            <a:r>
              <a:rPr lang="en-US" altLang="ko-KR" sz="1100" b="1" dirty="0" err="1" smtClean="0">
                <a:solidFill>
                  <a:srgbClr val="FF0000"/>
                </a:solidFill>
                <a:ea typeface="+mj-ea"/>
              </a:rPr>
              <a:t>timer.scheduleAtFixedRate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(</a:t>
            </a:r>
            <a:r>
              <a:rPr lang="en-US" altLang="ko-KR" sz="1100" b="1" dirty="0" err="1" smtClean="0">
                <a:solidFill>
                  <a:srgbClr val="FF0000"/>
                </a:solidFill>
                <a:ea typeface="+mj-ea"/>
              </a:rPr>
              <a:t>chartUpdaterTask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, 2000, 2000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); (2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초 주기로 그래프 업데이트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)</a:t>
            </a:r>
            <a:endParaRPr lang="en-US" altLang="ko-KR" sz="1100" b="1" dirty="0">
              <a:solidFill>
                <a:srgbClr val="FF0000"/>
              </a:solidFill>
              <a:ea typeface="+mj-ea"/>
            </a:endParaRPr>
          </a:p>
          <a:p>
            <a:r>
              <a:rPr lang="en-US" altLang="ko-KR" sz="1100" dirty="0" smtClean="0">
                <a:ea typeface="+mj-ea"/>
              </a:rPr>
              <a:t>}</a:t>
            </a:r>
            <a:endParaRPr lang="en-US" altLang="ko-KR" sz="11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5325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EMS : </a:t>
            </a:r>
            <a:r>
              <a:rPr lang="en-US" altLang="ko-KR" sz="2500" b="1" dirty="0" smtClean="0"/>
              <a:t>Package Explanation</a:t>
            </a:r>
            <a:br>
              <a:rPr lang="en-US" altLang="ko-KR" sz="2500" b="1" dirty="0" smtClean="0"/>
            </a:br>
            <a:r>
              <a:rPr lang="en-US" altLang="ko-KR" sz="2500" b="1" dirty="0" smtClean="0"/>
              <a:t>Monitoring : </a:t>
            </a:r>
            <a:r>
              <a:rPr lang="en-US" altLang="ko-KR" sz="2800" b="1" dirty="0" err="1"/>
              <a:t>EnergyGraph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41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340768"/>
            <a:ext cx="580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EnergyGraph</a:t>
            </a:r>
            <a:r>
              <a:rPr lang="en-US" altLang="ko-KR" dirty="0" smtClean="0"/>
              <a:t> Class : </a:t>
            </a:r>
            <a:r>
              <a:rPr lang="ko-KR" altLang="en-US" dirty="0" smtClean="0"/>
              <a:t>각각의 </a:t>
            </a:r>
            <a:r>
              <a:rPr lang="en-US" altLang="ko-KR" dirty="0" smtClean="0"/>
              <a:t>EMA</a:t>
            </a:r>
            <a:r>
              <a:rPr lang="ko-KR" altLang="en-US" dirty="0" smtClean="0"/>
              <a:t>에 대한 실시간 그래프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200" y="1772816"/>
            <a:ext cx="8229600" cy="50013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… [Line 196] Y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축 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Sin Graph, X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축 현재 시간 업데이트 함수</a:t>
            </a:r>
            <a:endParaRPr lang="en-US" altLang="ko-KR" sz="1100" b="1" dirty="0" smtClean="0">
              <a:solidFill>
                <a:srgbClr val="FF0000"/>
              </a:solidFill>
              <a:ea typeface="+mj-ea"/>
            </a:endParaRPr>
          </a:p>
          <a:p>
            <a:endParaRPr lang="en-US" altLang="ko-KR" sz="1100" dirty="0" smtClean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private List&lt;Double&gt; </a:t>
            </a:r>
            <a:r>
              <a:rPr lang="en-US" altLang="ko-KR" sz="1100" dirty="0" err="1">
                <a:ea typeface="+mj-ea"/>
              </a:rPr>
              <a:t>getYAXIS</a:t>
            </a:r>
            <a:r>
              <a:rPr lang="en-US" altLang="ko-KR" sz="1100" dirty="0">
                <a:ea typeface="+mj-ea"/>
              </a:rPr>
              <a:t>() {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double radians = phase + (2 * </a:t>
            </a:r>
            <a:r>
              <a:rPr lang="en-US" altLang="ko-KR" sz="1100" dirty="0" err="1">
                <a:ea typeface="+mj-ea"/>
              </a:rPr>
              <a:t>Math.PI</a:t>
            </a:r>
            <a:r>
              <a:rPr lang="en-US" altLang="ko-KR" sz="1100" dirty="0">
                <a:ea typeface="+mj-ea"/>
              </a:rPr>
              <a:t> / 100 * </a:t>
            </a:r>
            <a:r>
              <a:rPr lang="en-US" altLang="ko-KR" sz="1100" dirty="0" err="1">
                <a:ea typeface="+mj-ea"/>
              </a:rPr>
              <a:t>val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val</a:t>
            </a:r>
            <a:r>
              <a:rPr lang="en-US" altLang="ko-KR" sz="1100" dirty="0">
                <a:ea typeface="+mj-ea"/>
              </a:rPr>
              <a:t> += 1;</a:t>
            </a:r>
          </a:p>
          <a:p>
            <a:r>
              <a:rPr lang="en-US" altLang="ko-KR" sz="1100" dirty="0">
                <a:ea typeface="+mj-ea"/>
              </a:rPr>
              <a:t>		phase += ((2 * </a:t>
            </a:r>
            <a:r>
              <a:rPr lang="en-US" altLang="ko-KR" sz="1100" dirty="0" err="1">
                <a:ea typeface="+mj-ea"/>
              </a:rPr>
              <a:t>Math.PI</a:t>
            </a:r>
            <a:r>
              <a:rPr lang="en-US" altLang="ko-KR" sz="1100" dirty="0">
                <a:ea typeface="+mj-ea"/>
              </a:rPr>
              <a:t> * 2) / 20.0) / PERIOD;</a:t>
            </a:r>
          </a:p>
          <a:p>
            <a:endParaRPr lang="en-US" altLang="ko-KR" sz="1100" dirty="0" smtClean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	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//Sin graph</a:t>
            </a:r>
            <a:endParaRPr lang="en-US" altLang="ko-KR" sz="1100" b="1" dirty="0">
              <a:solidFill>
                <a:srgbClr val="FF0000"/>
              </a:solidFill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global.THRESHOLD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 = (YAXIS_TRANSFERENCE * 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Math.sin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(radians) + BASEWATT) * 1000;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global.AVAILABLE_THRESHOLD</a:t>
            </a:r>
            <a:r>
              <a:rPr lang="en-US" altLang="ko-KR" sz="1100" dirty="0">
                <a:ea typeface="+mj-ea"/>
              </a:rPr>
              <a:t> = (</a:t>
            </a:r>
            <a:r>
              <a:rPr lang="en-US" altLang="ko-KR" sz="1100" dirty="0" err="1">
                <a:ea typeface="+mj-ea"/>
              </a:rPr>
              <a:t>global.THRESHOLD</a:t>
            </a:r>
            <a:r>
              <a:rPr lang="en-US" altLang="ko-KR" sz="1100" dirty="0">
                <a:ea typeface="+mj-ea"/>
              </a:rPr>
              <a:t> - (</a:t>
            </a:r>
            <a:r>
              <a:rPr lang="en-US" altLang="ko-KR" sz="1100" dirty="0" err="1">
                <a:ea typeface="+mj-ea"/>
              </a:rPr>
              <a:t>global.THRESHOLD</a:t>
            </a:r>
            <a:r>
              <a:rPr lang="en-US" altLang="ko-KR" sz="1100" dirty="0">
                <a:ea typeface="+mj-ea"/>
              </a:rPr>
              <a:t> / </a:t>
            </a:r>
            <a:r>
              <a:rPr lang="en-US" altLang="ko-KR" sz="1100" dirty="0" err="1">
                <a:ea typeface="+mj-ea"/>
              </a:rPr>
              <a:t>global.RESERVE_THRESHOLD_PERCENTAGE</a:t>
            </a:r>
            <a:r>
              <a:rPr lang="en-US" altLang="ko-KR" sz="1100" dirty="0">
                <a:ea typeface="+mj-ea"/>
              </a:rPr>
              <a:t>));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global.RESERVE_THRESHOLD</a:t>
            </a:r>
            <a:r>
              <a:rPr lang="en-US" altLang="ko-KR" sz="1100" dirty="0">
                <a:ea typeface="+mj-ea"/>
              </a:rPr>
              <a:t> = </a:t>
            </a:r>
            <a:r>
              <a:rPr lang="en-US" altLang="ko-KR" sz="1100" dirty="0" err="1">
                <a:ea typeface="+mj-ea"/>
              </a:rPr>
              <a:t>global.THRESHOLD</a:t>
            </a:r>
            <a:r>
              <a:rPr lang="en-US" altLang="ko-KR" sz="1100" dirty="0">
                <a:ea typeface="+mj-ea"/>
              </a:rPr>
              <a:t> - </a:t>
            </a:r>
            <a:r>
              <a:rPr lang="en-US" altLang="ko-KR" sz="1100" dirty="0" err="1">
                <a:ea typeface="+mj-ea"/>
              </a:rPr>
              <a:t>global.AVAILABLE_THRESHOLD</a:t>
            </a:r>
            <a:r>
              <a:rPr lang="en-US" altLang="ko-KR" sz="1100" dirty="0">
                <a:ea typeface="+mj-ea"/>
              </a:rPr>
              <a:t>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yData.add</a:t>
            </a:r>
            <a:r>
              <a:rPr lang="en-US" altLang="ko-KR" sz="1100" dirty="0">
                <a:ea typeface="+mj-ea"/>
              </a:rPr>
              <a:t>(YAXIS_TRANSFERENCE * </a:t>
            </a:r>
            <a:r>
              <a:rPr lang="en-US" altLang="ko-KR" sz="1100" dirty="0" err="1">
                <a:ea typeface="+mj-ea"/>
              </a:rPr>
              <a:t>Math.sin</a:t>
            </a:r>
            <a:r>
              <a:rPr lang="en-US" altLang="ko-KR" sz="1100" dirty="0">
                <a:ea typeface="+mj-ea"/>
              </a:rPr>
              <a:t>(radians) + BASEWATT);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return </a:t>
            </a:r>
            <a:r>
              <a:rPr lang="en-US" altLang="ko-KR" sz="1100" dirty="0" err="1">
                <a:ea typeface="+mj-ea"/>
              </a:rPr>
              <a:t>yData</a:t>
            </a:r>
            <a:r>
              <a:rPr lang="en-US" altLang="ko-KR" sz="1100" dirty="0">
                <a:ea typeface="+mj-ea"/>
              </a:rPr>
              <a:t>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}</a:t>
            </a:r>
          </a:p>
          <a:p>
            <a:endParaRPr lang="en-US" altLang="ko-KR" sz="1100" dirty="0" smtClean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private List&lt;Date&gt; </a:t>
            </a:r>
            <a:r>
              <a:rPr lang="en-US" altLang="ko-KR" sz="1100" dirty="0" err="1">
                <a:ea typeface="+mj-ea"/>
              </a:rPr>
              <a:t>getEMAAXIS</a:t>
            </a:r>
            <a:r>
              <a:rPr lang="en-US" altLang="ko-KR" sz="1100" dirty="0">
                <a:ea typeface="+mj-ea"/>
              </a:rPr>
              <a:t>() {</a:t>
            </a:r>
          </a:p>
          <a:p>
            <a:endParaRPr lang="en-US" altLang="ko-KR" sz="1100" dirty="0" smtClean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//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현재 시간</a:t>
            </a:r>
            <a:endParaRPr lang="en-US" altLang="ko-KR" sz="1100" b="1" dirty="0">
              <a:solidFill>
                <a:srgbClr val="FF0000"/>
              </a:solidFill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long now = </a:t>
            </a:r>
            <a:r>
              <a:rPr lang="en-US" altLang="ko-KR" sz="1100" b="1" dirty="0" err="1" smtClean="0">
                <a:solidFill>
                  <a:srgbClr val="FF0000"/>
                </a:solidFill>
                <a:ea typeface="+mj-ea"/>
              </a:rPr>
              <a:t>System.classurrentTimeMillis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();</a:t>
            </a: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	Date 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date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 = new Date(now);</a:t>
            </a: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	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totalEMAxData.add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(date);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return </a:t>
            </a:r>
            <a:r>
              <a:rPr lang="en-US" altLang="ko-KR" sz="1100" dirty="0" err="1">
                <a:ea typeface="+mj-ea"/>
              </a:rPr>
              <a:t>totalEMAxData</a:t>
            </a:r>
            <a:r>
              <a:rPr lang="en-US" altLang="ko-KR" sz="1100" dirty="0">
                <a:ea typeface="+mj-ea"/>
              </a:rPr>
              <a:t>;</a:t>
            </a:r>
          </a:p>
          <a:p>
            <a:r>
              <a:rPr lang="en-US" altLang="ko-KR" sz="1100" dirty="0">
                <a:ea typeface="+mj-ea"/>
              </a:rPr>
              <a:t>	}</a:t>
            </a:r>
          </a:p>
          <a:p>
            <a:endParaRPr lang="en-US" altLang="ko-KR" sz="11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859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EMS : </a:t>
            </a:r>
            <a:r>
              <a:rPr lang="en-US" altLang="ko-KR" sz="2500" b="1" dirty="0" smtClean="0"/>
              <a:t>Package Explanation</a:t>
            </a:r>
            <a:br>
              <a:rPr lang="en-US" altLang="ko-KR" sz="2500" b="1" dirty="0" smtClean="0"/>
            </a:br>
            <a:r>
              <a:rPr lang="en-US" altLang="ko-KR" sz="2500" b="1" dirty="0" smtClean="0"/>
              <a:t>Monitoring : </a:t>
            </a:r>
            <a:r>
              <a:rPr lang="en-US" altLang="ko-KR" sz="2800" b="1" dirty="0" err="1"/>
              <a:t>EMATopology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42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340768"/>
            <a:ext cx="6032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EMATopology</a:t>
            </a:r>
            <a:r>
              <a:rPr lang="en-US" altLang="ko-KR" dirty="0" smtClean="0"/>
              <a:t> Class : </a:t>
            </a:r>
            <a:r>
              <a:rPr lang="ko-KR" altLang="en-US" dirty="0" smtClean="0"/>
              <a:t>각각의 </a:t>
            </a:r>
            <a:r>
              <a:rPr lang="en-US" altLang="ko-KR" dirty="0" smtClean="0"/>
              <a:t>EMA</a:t>
            </a:r>
            <a:r>
              <a:rPr lang="ko-KR" altLang="en-US" dirty="0" smtClean="0"/>
              <a:t>에 대한 토폴로지 그래프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67544" y="1772816"/>
            <a:ext cx="8229600" cy="500136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… [Line 34] 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토폴로지 그래프 생성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 smtClean="0">
                <a:ea typeface="+mj-ea"/>
              </a:rPr>
              <a:t>public </a:t>
            </a:r>
            <a:r>
              <a:rPr lang="en-US" altLang="ko-KR" sz="1100" dirty="0" err="1">
                <a:ea typeface="+mj-ea"/>
              </a:rPr>
              <a:t>EmaTopology</a:t>
            </a:r>
            <a:r>
              <a:rPr lang="en-US" altLang="ko-KR" sz="1100" dirty="0">
                <a:ea typeface="+mj-ea"/>
              </a:rPr>
              <a:t>() {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smtClean="0">
                <a:ea typeface="+mj-ea"/>
              </a:rPr>
              <a:t>java.net.URL </a:t>
            </a:r>
            <a:r>
              <a:rPr lang="en-US" altLang="ko-KR" sz="1100" dirty="0" err="1">
                <a:ea typeface="+mj-ea"/>
              </a:rPr>
              <a:t>emsUrl</a:t>
            </a:r>
            <a:r>
              <a:rPr lang="en-US" altLang="ko-KR" sz="1100" dirty="0">
                <a:ea typeface="+mj-ea"/>
              </a:rPr>
              <a:t> = </a:t>
            </a:r>
            <a:r>
              <a:rPr lang="en-US" altLang="ko-KR" sz="1100" dirty="0" err="1" smtClean="0">
                <a:ea typeface="+mj-ea"/>
              </a:rPr>
              <a:t>EmaTopology.classlass.getResource</a:t>
            </a:r>
            <a:r>
              <a:rPr lang="en-US" altLang="ko-KR" sz="1100" dirty="0">
                <a:ea typeface="+mj-ea"/>
              </a:rPr>
              <a:t>("/IMAGE/dddd.png</a:t>
            </a:r>
            <a:r>
              <a:rPr lang="en-US" altLang="ko-KR" sz="1100" dirty="0" smtClean="0">
                <a:ea typeface="+mj-ea"/>
              </a:rPr>
              <a:t>");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System.setProperty</a:t>
            </a:r>
            <a:r>
              <a:rPr lang="en-US" altLang="ko-KR" sz="1100" dirty="0">
                <a:ea typeface="+mj-ea"/>
              </a:rPr>
              <a:t>("</a:t>
            </a:r>
            <a:r>
              <a:rPr lang="en-US" altLang="ko-KR" sz="1100" dirty="0" err="1">
                <a:ea typeface="+mj-ea"/>
              </a:rPr>
              <a:t>gs.ui.renderer</a:t>
            </a:r>
            <a:r>
              <a:rPr lang="en-US" altLang="ko-KR" sz="1100" dirty="0">
                <a:ea typeface="+mj-ea"/>
              </a:rPr>
              <a:t>", "org.graphstream.ui.j2dviewer.J2DGraphRenderer");</a:t>
            </a:r>
          </a:p>
          <a:p>
            <a:r>
              <a:rPr lang="en-US" altLang="ko-KR" sz="1100" dirty="0">
                <a:ea typeface="+mj-ea"/>
              </a:rPr>
              <a:t>		Viewer </a:t>
            </a:r>
            <a:r>
              <a:rPr lang="en-US" altLang="ko-KR" sz="1100" dirty="0" err="1">
                <a:ea typeface="+mj-ea"/>
              </a:rPr>
              <a:t>viewer</a:t>
            </a:r>
            <a:r>
              <a:rPr lang="en-US" altLang="ko-KR" sz="1100" dirty="0">
                <a:ea typeface="+mj-ea"/>
              </a:rPr>
              <a:t> = new Viewer(graph, </a:t>
            </a:r>
            <a:r>
              <a:rPr lang="en-US" altLang="ko-KR" sz="1100" dirty="0" err="1">
                <a:ea typeface="+mj-ea"/>
              </a:rPr>
              <a:t>Viewer.ThreadingModel.GRAPH_IN_GUI_THREAD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viewer.disableAutoLayout</a:t>
            </a:r>
            <a:r>
              <a:rPr lang="en-US" altLang="ko-KR" sz="1100" dirty="0">
                <a:ea typeface="+mj-ea"/>
              </a:rPr>
              <a:t>();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ViewPanel</a:t>
            </a:r>
            <a:r>
              <a:rPr lang="en-US" altLang="ko-KR" sz="1100" dirty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topologyPanel</a:t>
            </a:r>
            <a:r>
              <a:rPr lang="en-US" altLang="ko-KR" sz="1100" dirty="0">
                <a:ea typeface="+mj-ea"/>
              </a:rPr>
              <a:t> = (</a:t>
            </a:r>
            <a:r>
              <a:rPr lang="en-US" altLang="ko-KR" sz="1100" dirty="0" err="1">
                <a:ea typeface="+mj-ea"/>
              </a:rPr>
              <a:t>ViewPanel</a:t>
            </a:r>
            <a:r>
              <a:rPr lang="en-US" altLang="ko-KR" sz="1100" dirty="0">
                <a:ea typeface="+mj-ea"/>
              </a:rPr>
              <a:t>) </a:t>
            </a:r>
            <a:r>
              <a:rPr lang="en-US" altLang="ko-KR" sz="1100" dirty="0" err="1">
                <a:ea typeface="+mj-ea"/>
              </a:rPr>
              <a:t>viewer.addDefaultView</a:t>
            </a:r>
            <a:r>
              <a:rPr lang="en-US" altLang="ko-KR" sz="1100" dirty="0">
                <a:ea typeface="+mj-ea"/>
              </a:rPr>
              <a:t>(false);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topologyPanel.setSize</a:t>
            </a:r>
            <a:r>
              <a:rPr lang="en-US" altLang="ko-KR" sz="1100" dirty="0">
                <a:ea typeface="+mj-ea"/>
              </a:rPr>
              <a:t>(1467, 700);</a:t>
            </a:r>
          </a:p>
          <a:p>
            <a:r>
              <a:rPr lang="en-US" altLang="ko-KR" sz="1100" dirty="0">
                <a:ea typeface="+mj-ea"/>
              </a:rPr>
              <a:t>		add(</a:t>
            </a:r>
            <a:r>
              <a:rPr lang="en-US" altLang="ko-KR" sz="1100" dirty="0" err="1">
                <a:ea typeface="+mj-ea"/>
              </a:rPr>
              <a:t>topologyPanel</a:t>
            </a:r>
            <a:r>
              <a:rPr lang="en-US" altLang="ko-KR" sz="1100" dirty="0">
                <a:ea typeface="+mj-ea"/>
              </a:rPr>
              <a:t>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setBounds</a:t>
            </a:r>
            <a:r>
              <a:rPr lang="en-US" altLang="ko-KR" sz="1100" dirty="0">
                <a:ea typeface="+mj-ea"/>
              </a:rPr>
              <a:t>(14, 60, 1467, 700);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setLayout</a:t>
            </a:r>
            <a:r>
              <a:rPr lang="en-US" altLang="ko-KR" sz="1100" dirty="0">
                <a:ea typeface="+mj-ea"/>
              </a:rPr>
              <a:t>(new </a:t>
            </a:r>
            <a:r>
              <a:rPr lang="en-US" altLang="ko-KR" sz="1100" dirty="0" err="1">
                <a:ea typeface="+mj-ea"/>
              </a:rPr>
              <a:t>BorderLayout</a:t>
            </a:r>
            <a:r>
              <a:rPr lang="en-US" altLang="ko-KR" sz="1100" dirty="0">
                <a:ea typeface="+mj-ea"/>
              </a:rPr>
              <a:t>(0, 0));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setVisible</a:t>
            </a:r>
            <a:r>
              <a:rPr lang="en-US" altLang="ko-KR" sz="1100" dirty="0">
                <a:ea typeface="+mj-ea"/>
              </a:rPr>
              <a:t>(true);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Node a = </a:t>
            </a:r>
            <a:r>
              <a:rPr lang="en-US" altLang="ko-KR" sz="1100" dirty="0" err="1">
                <a:ea typeface="+mj-ea"/>
              </a:rPr>
              <a:t>graph.addNode</a:t>
            </a:r>
            <a:r>
              <a:rPr lang="en-US" altLang="ko-KR" sz="1100" dirty="0">
                <a:ea typeface="+mj-ea"/>
              </a:rPr>
              <a:t>("EMS</a:t>
            </a:r>
            <a:r>
              <a:rPr lang="en-US" altLang="ko-KR" sz="1100" dirty="0" smtClean="0">
                <a:ea typeface="+mj-ea"/>
              </a:rPr>
              <a:t>");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a.addAttribute</a:t>
            </a:r>
            <a:r>
              <a:rPr lang="en-US" altLang="ko-KR" sz="1100" dirty="0">
                <a:ea typeface="+mj-ea"/>
              </a:rPr>
              <a:t>("</a:t>
            </a:r>
            <a:r>
              <a:rPr lang="en-US" altLang="ko-KR" sz="1100" dirty="0" err="1">
                <a:ea typeface="+mj-ea"/>
              </a:rPr>
              <a:t>ui.label</a:t>
            </a:r>
            <a:r>
              <a:rPr lang="en-US" altLang="ko-KR" sz="1100" dirty="0">
                <a:ea typeface="+mj-ea"/>
              </a:rPr>
              <a:t>", </a:t>
            </a:r>
            <a:r>
              <a:rPr lang="en-US" altLang="ko-KR" sz="1100" dirty="0" err="1">
                <a:ea typeface="+mj-ea"/>
              </a:rPr>
              <a:t>a.getId</a:t>
            </a:r>
            <a:r>
              <a:rPr lang="en-US" altLang="ko-KR" sz="1100" dirty="0">
                <a:ea typeface="+mj-ea"/>
              </a:rPr>
              <a:t>());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int</a:t>
            </a:r>
            <a:r>
              <a:rPr lang="en-US" altLang="ko-KR" sz="1100" dirty="0">
                <a:ea typeface="+mj-ea"/>
              </a:rPr>
              <a:t> sum = </a:t>
            </a:r>
            <a:r>
              <a:rPr lang="en-US" altLang="ko-KR" sz="1100" dirty="0" smtClean="0">
                <a:ea typeface="+mj-ea"/>
              </a:rPr>
              <a:t>0;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for (</a:t>
            </a:r>
            <a:r>
              <a:rPr lang="en-US" altLang="ko-KR" sz="1100" dirty="0" err="1">
                <a:ea typeface="+mj-ea"/>
              </a:rPr>
              <a:t>int</a:t>
            </a:r>
            <a:r>
              <a:rPr lang="en-US" altLang="ko-KR" sz="1100" dirty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 = 0; 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 &lt; 20; 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++) </a:t>
            </a:r>
            <a:r>
              <a:rPr lang="en-US" altLang="ko-KR" sz="1100" dirty="0" smtClean="0">
                <a:ea typeface="+mj-ea"/>
              </a:rPr>
              <a:t>{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	sum += (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 * 20);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smtClean="0">
                <a:ea typeface="+mj-ea"/>
              </a:rPr>
              <a:t>}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a.setAttribute</a:t>
            </a:r>
            <a:r>
              <a:rPr lang="en-US" altLang="ko-KR" sz="1100" dirty="0">
                <a:ea typeface="+mj-ea"/>
              </a:rPr>
              <a:t>("x", (sum / 40));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a.setAttribute</a:t>
            </a:r>
            <a:r>
              <a:rPr lang="en-US" altLang="ko-KR" sz="1100" dirty="0">
                <a:ea typeface="+mj-ea"/>
              </a:rPr>
              <a:t>("y", 10);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a.addAttribute</a:t>
            </a:r>
            <a:r>
              <a:rPr lang="en-US" altLang="ko-KR" sz="1100" dirty="0">
                <a:ea typeface="+mj-ea"/>
              </a:rPr>
              <a:t>("</a:t>
            </a:r>
            <a:r>
              <a:rPr lang="en-US" altLang="ko-KR" sz="1100" dirty="0" err="1">
                <a:ea typeface="+mj-ea"/>
              </a:rPr>
              <a:t>ui.style</a:t>
            </a:r>
            <a:r>
              <a:rPr lang="en-US" altLang="ko-KR" sz="1100" dirty="0" err="1" smtClean="0">
                <a:ea typeface="+mj-ea"/>
              </a:rPr>
              <a:t>","</a:t>
            </a:r>
            <a:r>
              <a:rPr lang="en-US" altLang="ko-KR" sz="1100" dirty="0" err="1">
                <a:ea typeface="+mj-ea"/>
              </a:rPr>
              <a:t>text</a:t>
            </a:r>
            <a:r>
              <a:rPr lang="en-US" altLang="ko-KR" sz="1100" dirty="0">
                <a:ea typeface="+mj-ea"/>
              </a:rPr>
              <a:t>-alignment: above; size: 65px, 65px; shape: rounded-box; size-mode: fit; fill-mode: image-scaled; fill-image: </a:t>
            </a:r>
            <a:r>
              <a:rPr lang="en-US" altLang="ko-KR" sz="1100" dirty="0" err="1">
                <a:ea typeface="+mj-ea"/>
              </a:rPr>
              <a:t>url</a:t>
            </a:r>
            <a:r>
              <a:rPr lang="en-US" altLang="ko-KR" sz="1100" dirty="0" smtClean="0">
                <a:ea typeface="+mj-ea"/>
              </a:rPr>
              <a:t>('"+ </a:t>
            </a:r>
            <a:r>
              <a:rPr lang="en-US" altLang="ko-KR" sz="1100" dirty="0" err="1">
                <a:ea typeface="+mj-ea"/>
              </a:rPr>
              <a:t>emsUrl</a:t>
            </a:r>
            <a:r>
              <a:rPr lang="en-US" altLang="ko-KR" sz="1100" dirty="0">
                <a:ea typeface="+mj-ea"/>
              </a:rPr>
              <a:t> + </a:t>
            </a:r>
            <a:r>
              <a:rPr lang="en-US" altLang="ko-KR" sz="1100" dirty="0" smtClean="0">
                <a:ea typeface="+mj-ea"/>
              </a:rPr>
              <a:t>"');");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createTopology</a:t>
            </a:r>
            <a:r>
              <a:rPr lang="en-US" altLang="ko-KR" sz="1100" dirty="0">
                <a:ea typeface="+mj-ea"/>
              </a:rPr>
              <a:t>();</a:t>
            </a:r>
          </a:p>
          <a:p>
            <a:endParaRPr lang="en-US" altLang="ko-KR" sz="11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560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EMS : </a:t>
            </a:r>
            <a:r>
              <a:rPr lang="en-US" altLang="ko-KR" sz="2500" b="1" dirty="0" smtClean="0"/>
              <a:t>Package Explanation</a:t>
            </a:r>
            <a:br>
              <a:rPr lang="en-US" altLang="ko-KR" sz="2500" b="1" dirty="0" smtClean="0"/>
            </a:br>
            <a:r>
              <a:rPr lang="en-US" altLang="ko-KR" sz="2500" b="1" dirty="0" smtClean="0"/>
              <a:t>Monitoring : </a:t>
            </a:r>
            <a:r>
              <a:rPr lang="en-US" altLang="ko-KR" sz="2800" b="1" dirty="0" err="1" smtClean="0"/>
              <a:t>EMATopology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43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340768"/>
            <a:ext cx="5859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EMATopology</a:t>
            </a:r>
            <a:r>
              <a:rPr lang="en-US" altLang="ko-KR" dirty="0" smtClean="0"/>
              <a:t> Class : </a:t>
            </a:r>
            <a:r>
              <a:rPr lang="ko-KR" altLang="en-US" dirty="0" smtClean="0"/>
              <a:t>각각의 </a:t>
            </a:r>
            <a:r>
              <a:rPr lang="en-US" altLang="ko-KR" dirty="0" smtClean="0"/>
              <a:t>EMA</a:t>
            </a:r>
            <a:r>
              <a:rPr lang="ko-KR" altLang="en-US" dirty="0" smtClean="0"/>
              <a:t>에 대한 토폴로지 정보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020" y="1710100"/>
            <a:ext cx="8229600" cy="517064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… [Line 34] 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그래프 생성 및 그래프 업데이트 주기 설정</a:t>
            </a:r>
            <a:endParaRPr lang="en-US" altLang="ko-KR" sz="1100" b="1" dirty="0" smtClean="0">
              <a:solidFill>
                <a:srgbClr val="FF0000"/>
              </a:solidFill>
              <a:ea typeface="+mj-ea"/>
            </a:endParaRPr>
          </a:p>
          <a:p>
            <a:endParaRPr lang="en-US" altLang="ko-KR" sz="1100" dirty="0" smtClean="0">
              <a:ea typeface="+mj-ea"/>
            </a:endParaRPr>
          </a:p>
          <a:p>
            <a:r>
              <a:rPr lang="en-US" altLang="ko-KR" sz="1100" dirty="0" err="1" smtClean="0">
                <a:ea typeface="+mj-ea"/>
              </a:rPr>
              <a:t>TimerTask</a:t>
            </a:r>
            <a:r>
              <a:rPr lang="en-US" altLang="ko-KR" sz="1100" dirty="0" smtClean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chartUpdaterTask</a:t>
            </a:r>
            <a:r>
              <a:rPr lang="en-US" altLang="ko-KR" sz="1100" dirty="0">
                <a:ea typeface="+mj-ea"/>
              </a:rPr>
              <a:t> = new </a:t>
            </a:r>
            <a:r>
              <a:rPr lang="en-US" altLang="ko-KR" sz="1100" dirty="0" err="1">
                <a:ea typeface="+mj-ea"/>
              </a:rPr>
              <a:t>TimerTask</a:t>
            </a:r>
            <a:r>
              <a:rPr lang="en-US" altLang="ko-KR" sz="1100" dirty="0">
                <a:ea typeface="+mj-ea"/>
              </a:rPr>
              <a:t>() </a:t>
            </a:r>
            <a:r>
              <a:rPr lang="en-US" altLang="ko-KR" sz="1100" dirty="0" smtClean="0">
                <a:ea typeface="+mj-ea"/>
              </a:rPr>
              <a:t>{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Node </a:t>
            </a:r>
            <a:r>
              <a:rPr lang="en-US" altLang="ko-KR" sz="1100" dirty="0" err="1">
                <a:ea typeface="+mj-ea"/>
              </a:rPr>
              <a:t>emaGroup</a:t>
            </a:r>
            <a:r>
              <a:rPr lang="en-US" altLang="ko-KR" sz="1100" dirty="0">
                <a:ea typeface="+mj-ea"/>
              </a:rPr>
              <a:t> = null;</a:t>
            </a:r>
          </a:p>
          <a:p>
            <a:r>
              <a:rPr lang="en-US" altLang="ko-KR" sz="1100" dirty="0">
                <a:ea typeface="+mj-ea"/>
              </a:rPr>
              <a:t>	Node </a:t>
            </a:r>
            <a:r>
              <a:rPr lang="en-US" altLang="ko-KR" sz="1100" dirty="0" err="1">
                <a:ea typeface="+mj-ea"/>
              </a:rPr>
              <a:t>deviceGroup</a:t>
            </a:r>
            <a:r>
              <a:rPr lang="en-US" altLang="ko-KR" sz="1100" dirty="0">
                <a:ea typeface="+mj-ea"/>
              </a:rPr>
              <a:t> = null</a:t>
            </a:r>
            <a:r>
              <a:rPr lang="en-US" altLang="ko-KR" sz="1100" dirty="0" smtClean="0">
                <a:ea typeface="+mj-ea"/>
              </a:rPr>
              <a:t>;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 smtClean="0">
                <a:ea typeface="+mj-ea"/>
              </a:rPr>
              <a:t>	@Override</a:t>
            </a:r>
          </a:p>
          <a:p>
            <a:r>
              <a:rPr lang="en-US" altLang="ko-KR" sz="1100" dirty="0" smtClean="0">
                <a:ea typeface="+mj-ea"/>
              </a:rPr>
              <a:t>	public void run() {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	</a:t>
            </a:r>
            <a:r>
              <a:rPr lang="en-US" altLang="ko-KR" sz="1100" dirty="0" err="1" smtClean="0">
                <a:ea typeface="+mj-ea"/>
              </a:rPr>
              <a:t>int</a:t>
            </a:r>
            <a:r>
              <a:rPr lang="en-US" altLang="ko-KR" sz="1100" dirty="0" smtClean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cnt</a:t>
            </a:r>
            <a:r>
              <a:rPr lang="en-US" altLang="ko-KR" sz="1100" dirty="0">
                <a:ea typeface="+mj-ea"/>
              </a:rPr>
              <a:t> = 0;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 smtClean="0">
                <a:ea typeface="+mj-ea"/>
              </a:rPr>
              <a:t>int</a:t>
            </a:r>
            <a:r>
              <a:rPr lang="en-US" altLang="ko-KR" sz="1100" dirty="0" smtClean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devCnt</a:t>
            </a:r>
            <a:r>
              <a:rPr lang="en-US" altLang="ko-KR" sz="1100" dirty="0">
                <a:ea typeface="+mj-ea"/>
              </a:rPr>
              <a:t> = 0</a:t>
            </a:r>
            <a:r>
              <a:rPr lang="en-US" altLang="ko-KR" sz="1100" dirty="0" smtClean="0">
                <a:ea typeface="+mj-ea"/>
              </a:rPr>
              <a:t>;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smtClean="0">
                <a:ea typeface="+mj-ea"/>
              </a:rPr>
              <a:t>for </a:t>
            </a:r>
            <a:r>
              <a:rPr lang="en-US" altLang="ko-KR" sz="1100" dirty="0">
                <a:ea typeface="+mj-ea"/>
              </a:rPr>
              <a:t>(</a:t>
            </a:r>
            <a:r>
              <a:rPr lang="en-US" altLang="ko-KR" sz="1100" dirty="0" err="1">
                <a:ea typeface="+mj-ea"/>
              </a:rPr>
              <a:t>int</a:t>
            </a:r>
            <a:r>
              <a:rPr lang="en-US" altLang="ko-KR" sz="1100" dirty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 = 0; 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 &lt; </a:t>
            </a:r>
            <a:r>
              <a:rPr lang="en-US" altLang="ko-KR" sz="1100" dirty="0" err="1">
                <a:ea typeface="+mj-ea"/>
              </a:rPr>
              <a:t>emaList.length</a:t>
            </a:r>
            <a:r>
              <a:rPr lang="en-US" altLang="ko-KR" sz="1100" dirty="0">
                <a:ea typeface="+mj-ea"/>
              </a:rPr>
              <a:t>; 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++) {</a:t>
            </a:r>
          </a:p>
          <a:p>
            <a:r>
              <a:rPr lang="en-US" altLang="ko-KR" sz="1100" dirty="0">
                <a:ea typeface="+mj-ea"/>
              </a:rPr>
              <a:t>		String key = </a:t>
            </a:r>
            <a:r>
              <a:rPr lang="en-US" altLang="ko-KR" sz="1100" dirty="0" err="1">
                <a:ea typeface="+mj-ea"/>
              </a:rPr>
              <a:t>emaList</a:t>
            </a:r>
            <a:r>
              <a:rPr lang="en-US" altLang="ko-KR" sz="1100" dirty="0">
                <a:ea typeface="+mj-ea"/>
              </a:rPr>
              <a:t>[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 smtClean="0">
                <a:ea typeface="+mj-ea"/>
              </a:rPr>
              <a:t>];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smtClean="0">
                <a:ea typeface="+mj-ea"/>
              </a:rPr>
              <a:t>if </a:t>
            </a:r>
            <a:r>
              <a:rPr lang="en-US" altLang="ko-KR" sz="1100" dirty="0">
                <a:ea typeface="+mj-ea"/>
              </a:rPr>
              <a:t>(!</a:t>
            </a:r>
            <a:r>
              <a:rPr lang="en-US" altLang="ko-KR" sz="1100" dirty="0" err="1" smtClean="0">
                <a:ea typeface="+mj-ea"/>
              </a:rPr>
              <a:t>strSet.classontains</a:t>
            </a:r>
            <a:r>
              <a:rPr lang="en-US" altLang="ko-KR" sz="1100" dirty="0" smtClean="0">
                <a:ea typeface="+mj-ea"/>
              </a:rPr>
              <a:t>(</a:t>
            </a:r>
            <a:r>
              <a:rPr lang="en-US" altLang="ko-KR" sz="1100" dirty="0" err="1" smtClean="0">
                <a:ea typeface="+mj-ea"/>
              </a:rPr>
              <a:t>key.toString</a:t>
            </a:r>
            <a:r>
              <a:rPr lang="en-US" altLang="ko-KR" sz="1100" dirty="0">
                <a:ea typeface="+mj-ea"/>
              </a:rPr>
              <a:t>())) {</a:t>
            </a: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dirty="0" err="1">
                <a:ea typeface="+mj-ea"/>
              </a:rPr>
              <a:t>cnt</a:t>
            </a:r>
            <a:r>
              <a:rPr lang="en-US" altLang="ko-KR" sz="1100" dirty="0">
                <a:ea typeface="+mj-ea"/>
              </a:rPr>
              <a:t> += 1;</a:t>
            </a:r>
          </a:p>
          <a:p>
            <a:r>
              <a:rPr lang="en-US" altLang="ko-KR" sz="1100" dirty="0">
                <a:ea typeface="+mj-ea"/>
              </a:rPr>
              <a:t>		try </a:t>
            </a:r>
            <a:r>
              <a:rPr lang="en-US" altLang="ko-KR" sz="1100" dirty="0" smtClean="0">
                <a:ea typeface="+mj-ea"/>
              </a:rPr>
              <a:t>{</a:t>
            </a: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		// NODE 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추가</a:t>
            </a:r>
            <a:endParaRPr lang="en-US" altLang="ko-KR" sz="1100" b="1" dirty="0">
              <a:solidFill>
                <a:srgbClr val="FF0000"/>
              </a:solidFill>
              <a:ea typeface="+mj-ea"/>
            </a:endParaRP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		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emaGroup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 = 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graph.addNode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(key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);</a:t>
            </a: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		// NODE 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생성 위치</a:t>
            </a:r>
            <a:endParaRPr lang="en-US" altLang="ko-KR" sz="1100" b="1" dirty="0">
              <a:solidFill>
                <a:srgbClr val="FF0000"/>
              </a:solidFill>
              <a:ea typeface="+mj-ea"/>
            </a:endParaRP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		</a:t>
            </a:r>
            <a:r>
              <a:rPr lang="en-US" altLang="ko-KR" sz="1100" b="1" dirty="0" err="1" smtClean="0">
                <a:solidFill>
                  <a:srgbClr val="FF0000"/>
                </a:solidFill>
                <a:ea typeface="+mj-ea"/>
              </a:rPr>
              <a:t>emaGroup.setAttribute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(＂x＂, 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cnt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 * 10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));</a:t>
            </a: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		// NODE ID 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설정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		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				</a:t>
            </a:r>
            <a:r>
              <a:rPr lang="en-US" altLang="ko-KR" sz="1100" b="1" dirty="0" err="1" smtClean="0">
                <a:solidFill>
                  <a:srgbClr val="FF0000"/>
                </a:solidFill>
                <a:ea typeface="+mj-ea"/>
              </a:rPr>
              <a:t>emaGroup.addAttribute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("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ui.label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", 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emaGroup.getId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());</a:t>
            </a:r>
          </a:p>
          <a:p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			</a:t>
            </a:r>
            <a:r>
              <a:rPr lang="en-US" altLang="ko-KR" sz="1100" b="1" dirty="0" err="1" smtClean="0">
                <a:solidFill>
                  <a:srgbClr val="FF0000"/>
                </a:solidFill>
                <a:ea typeface="+mj-ea"/>
              </a:rPr>
              <a:t>emaGroup.setAttribute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("y", 0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);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</a:t>
            </a:r>
            <a:endParaRPr lang="en-US" altLang="ko-KR" sz="1100" b="1" dirty="0" smtClean="0">
              <a:solidFill>
                <a:srgbClr val="FF0000"/>
              </a:solidFill>
              <a:ea typeface="+mj-ea"/>
            </a:endParaRP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</a:t>
            </a:r>
            <a:endParaRPr lang="en-US" altLang="ko-KR" sz="1100" b="1" dirty="0" smtClean="0">
              <a:solidFill>
                <a:srgbClr val="FF0000"/>
              </a:solidFill>
              <a:ea typeface="+mj-ea"/>
            </a:endParaRP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		//NODE 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사이즈 설정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				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			</a:t>
            </a:r>
            <a:r>
              <a:rPr lang="en-US" altLang="ko-KR" sz="1100" b="1" dirty="0" err="1" smtClean="0">
                <a:solidFill>
                  <a:srgbClr val="FF0000"/>
                </a:solidFill>
                <a:ea typeface="+mj-ea"/>
              </a:rPr>
              <a:t>emaGroup.addAttribute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(＂</a:t>
            </a:r>
            <a:r>
              <a:rPr lang="en-US" altLang="ko-KR" sz="1100" b="1" dirty="0" err="1" smtClean="0">
                <a:solidFill>
                  <a:srgbClr val="FF0000"/>
                </a:solidFill>
                <a:ea typeface="+mj-ea"/>
              </a:rPr>
              <a:t>ui.style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＂,</a:t>
            </a:r>
            <a:endParaRPr lang="en-US" altLang="ko-KR" sz="1100" b="1" dirty="0">
              <a:solidFill>
                <a:srgbClr val="FF0000"/>
              </a:solidFill>
              <a:ea typeface="+mj-ea"/>
            </a:endParaRP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		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＂text-alignment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: under; size: 65px, 65px; shape: rounded-box; size-mode: fit; fill-mode: image-scaled; fill-image: 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url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(＇＂+ 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gatewayUrl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 + 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＂＇);＂);</a:t>
            </a:r>
            <a:endParaRPr lang="en-US" altLang="ko-KR" sz="1100" b="1" dirty="0">
              <a:solidFill>
                <a:srgbClr val="FF0000"/>
              </a:solidFill>
              <a:ea typeface="+mj-ea"/>
            </a:endParaRP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		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// EDGE 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설정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			</a:t>
            </a: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		</a:t>
            </a:r>
            <a:r>
              <a:rPr lang="en-US" altLang="ko-KR" sz="1100" b="1" dirty="0" err="1" smtClean="0">
                <a:solidFill>
                  <a:srgbClr val="FF0000"/>
                </a:solidFill>
                <a:ea typeface="+mj-ea"/>
              </a:rPr>
              <a:t>graph.addEdge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(</a:t>
            </a:r>
            <a:r>
              <a:rPr lang="en-US" altLang="ko-KR" sz="1100" b="1" dirty="0" err="1" smtClean="0">
                <a:solidFill>
                  <a:srgbClr val="FF0000"/>
                </a:solidFill>
                <a:ea typeface="+mj-ea"/>
              </a:rPr>
              <a:t>emsEdge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+ key, 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emsEdge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, key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);</a:t>
            </a:r>
            <a:endParaRPr lang="en-US" altLang="ko-KR" sz="1100" b="1" dirty="0">
              <a:solidFill>
                <a:srgbClr val="FF0000"/>
              </a:solidFill>
              <a:ea typeface="+mj-ea"/>
            </a:endParaRPr>
          </a:p>
          <a:p>
            <a:endParaRPr lang="en-US" altLang="ko-KR" sz="1100" dirty="0" smtClean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…..</a:t>
            </a:r>
            <a:endParaRPr lang="en-US" altLang="ko-KR" sz="11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38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EMS : </a:t>
            </a:r>
            <a:r>
              <a:rPr lang="en-US" altLang="ko-KR" sz="2500" b="1" dirty="0" smtClean="0"/>
              <a:t>Package Explanation</a:t>
            </a:r>
            <a:br>
              <a:rPr lang="en-US" altLang="ko-KR" sz="2500" b="1" dirty="0" smtClean="0"/>
            </a:br>
            <a:r>
              <a:rPr lang="en-US" altLang="ko-KR" sz="2500" b="1" dirty="0" smtClean="0"/>
              <a:t>Monitoring : </a:t>
            </a:r>
            <a:r>
              <a:rPr lang="en-US" altLang="ko-KR" sz="2800" b="1" dirty="0" err="1"/>
              <a:t>EMA_Tab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44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340768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EMA_tab</a:t>
            </a:r>
            <a:r>
              <a:rPr lang="en-US" altLang="ko-KR" dirty="0" smtClean="0"/>
              <a:t> Class : </a:t>
            </a:r>
            <a:r>
              <a:rPr lang="ko-KR" altLang="en-US" dirty="0" smtClean="0"/>
              <a:t>각각의 </a:t>
            </a:r>
            <a:r>
              <a:rPr lang="en-US" altLang="ko-KR" dirty="0" smtClean="0"/>
              <a:t>EMA</a:t>
            </a:r>
            <a:r>
              <a:rPr lang="ko-KR" altLang="en-US" dirty="0" smtClean="0"/>
              <a:t>에 대한 상세 정보 테이블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020" y="1710100"/>
            <a:ext cx="8229600" cy="483209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… [Line 23] 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테이블 생성 및 </a:t>
            </a:r>
            <a:r>
              <a:rPr lang="ko-KR" altLang="en-US" sz="1100" b="1" dirty="0">
                <a:solidFill>
                  <a:srgbClr val="FF0000"/>
                </a:solidFill>
              </a:rPr>
              <a:t>테이블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 업데이트 주기 설정</a:t>
            </a:r>
            <a:endParaRPr lang="en-US" altLang="ko-KR" sz="1100" b="1" dirty="0" smtClean="0">
              <a:solidFill>
                <a:srgbClr val="FF0000"/>
              </a:solidFill>
              <a:ea typeface="+mj-ea"/>
            </a:endParaRPr>
          </a:p>
          <a:p>
            <a:endParaRPr lang="en-US" altLang="ko-KR" sz="1100" dirty="0" smtClean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public void </a:t>
            </a:r>
            <a:r>
              <a:rPr lang="en-US" altLang="ko-KR" sz="1100" dirty="0" err="1">
                <a:ea typeface="+mj-ea"/>
              </a:rPr>
              <a:t>modify_EMA_table</a:t>
            </a:r>
            <a:r>
              <a:rPr lang="en-US" altLang="ko-KR" sz="1100" dirty="0">
                <a:ea typeface="+mj-ea"/>
              </a:rPr>
              <a:t>() {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int</a:t>
            </a:r>
            <a:r>
              <a:rPr lang="en-US" altLang="ko-KR" sz="1100" dirty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ema_rows_num</a:t>
            </a:r>
            <a:r>
              <a:rPr lang="en-US" altLang="ko-KR" sz="1100" dirty="0">
                <a:ea typeface="+mj-ea"/>
              </a:rPr>
              <a:t> = </a:t>
            </a:r>
            <a:r>
              <a:rPr lang="en-US" altLang="ko-KR" sz="1100" dirty="0" err="1">
                <a:ea typeface="+mj-ea"/>
              </a:rPr>
              <a:t>EMA_tab_temp.ema_table_model.getRowCount</a:t>
            </a:r>
            <a:r>
              <a:rPr lang="en-US" altLang="ko-KR" sz="1100" dirty="0">
                <a:ea typeface="+mj-ea"/>
              </a:rPr>
              <a:t>();</a:t>
            </a:r>
          </a:p>
          <a:p>
            <a:r>
              <a:rPr lang="en-US" altLang="ko-KR" sz="1100" dirty="0">
                <a:ea typeface="+mj-ea"/>
              </a:rPr>
              <a:t>		for (</a:t>
            </a:r>
            <a:r>
              <a:rPr lang="en-US" altLang="ko-KR" sz="1100" dirty="0" err="1">
                <a:ea typeface="+mj-ea"/>
              </a:rPr>
              <a:t>int</a:t>
            </a:r>
            <a:r>
              <a:rPr lang="en-US" altLang="ko-KR" sz="1100" dirty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 = </a:t>
            </a:r>
            <a:r>
              <a:rPr lang="en-US" altLang="ko-KR" sz="1100" dirty="0" err="1">
                <a:ea typeface="+mj-ea"/>
              </a:rPr>
              <a:t>ema_rows_num</a:t>
            </a:r>
            <a:r>
              <a:rPr lang="en-US" altLang="ko-KR" sz="1100" dirty="0">
                <a:ea typeface="+mj-ea"/>
              </a:rPr>
              <a:t> - 1; 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 &gt;= 0; 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--) {</a:t>
            </a: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dirty="0" err="1">
                <a:ea typeface="+mj-ea"/>
              </a:rPr>
              <a:t>EMA_tab_temp.ema_table_model.removeRow</a:t>
            </a:r>
            <a:r>
              <a:rPr lang="en-US" altLang="ko-KR" sz="1100" dirty="0">
                <a:ea typeface="+mj-ea"/>
              </a:rPr>
              <a:t>(</a:t>
            </a:r>
            <a:r>
              <a:rPr lang="en-US" altLang="ko-KR" sz="1100" dirty="0" err="1">
                <a:ea typeface="+mj-ea"/>
              </a:rPr>
              <a:t>i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	}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Iterator&lt;String&gt; keys = </a:t>
            </a:r>
            <a:r>
              <a:rPr lang="en-US" altLang="ko-KR" sz="1100" dirty="0" err="1">
                <a:ea typeface="+mj-ea"/>
              </a:rPr>
              <a:t>global.emaProtocolCoAP.keySet</a:t>
            </a:r>
            <a:r>
              <a:rPr lang="en-US" altLang="ko-KR" sz="1100" dirty="0">
                <a:ea typeface="+mj-ea"/>
              </a:rPr>
              <a:t>().iterator();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while (</a:t>
            </a:r>
            <a:r>
              <a:rPr lang="en-US" altLang="ko-KR" sz="1100" dirty="0" err="1" smtClean="0">
                <a:ea typeface="+mj-ea"/>
              </a:rPr>
              <a:t>keys.classlassasNext</a:t>
            </a:r>
            <a:r>
              <a:rPr lang="en-US" altLang="ko-KR" sz="1100" dirty="0">
                <a:ea typeface="+mj-ea"/>
              </a:rPr>
              <a:t>()) {</a:t>
            </a:r>
          </a:p>
          <a:p>
            <a:r>
              <a:rPr lang="en-US" altLang="ko-KR" sz="1100" dirty="0">
                <a:ea typeface="+mj-ea"/>
              </a:rPr>
              <a:t>			String key = </a:t>
            </a:r>
            <a:r>
              <a:rPr lang="en-US" altLang="ko-KR" sz="1100" dirty="0" err="1">
                <a:ea typeface="+mj-ea"/>
              </a:rPr>
              <a:t>keys.next</a:t>
            </a:r>
            <a:r>
              <a:rPr lang="en-US" altLang="ko-KR" sz="1100" dirty="0">
                <a:ea typeface="+mj-ea"/>
              </a:rPr>
              <a:t>();</a:t>
            </a:r>
          </a:p>
          <a:p>
            <a:r>
              <a:rPr lang="en-US" altLang="ko-KR" sz="1100" dirty="0" smtClean="0">
                <a:ea typeface="+mj-ea"/>
              </a:rPr>
              <a:t>			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		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// 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업데이트 항목을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 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global </a:t>
            </a:r>
            <a:r>
              <a:rPr lang="en-US" altLang="ko-KR" sz="1100" b="1" dirty="0" err="1" smtClean="0">
                <a:solidFill>
                  <a:srgbClr val="FF0000"/>
                </a:solidFill>
                <a:ea typeface="+mj-ea"/>
              </a:rPr>
              <a:t>ema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관리 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Map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에서 참조하여 업데이트</a:t>
            </a:r>
            <a:endParaRPr lang="en-US" altLang="ko-KR" sz="1100" b="1" dirty="0">
              <a:solidFill>
                <a:srgbClr val="FF0000"/>
              </a:solidFill>
              <a:ea typeface="+mj-ea"/>
            </a:endParaRP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EMA_tab_temp.ema_table_model</a:t>
            </a:r>
            <a:endParaRPr lang="en-US" altLang="ko-KR" sz="1100" b="1" dirty="0">
              <a:solidFill>
                <a:srgbClr val="FF0000"/>
              </a:solidFill>
              <a:ea typeface="+mj-ea"/>
            </a:endParaRP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				.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addRow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(new Object[] { false, key, 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global.emaProtocolCoAP.get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(key).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getProtocol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(),</a:t>
            </a: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						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global.emaProtocolCoAP.get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(key).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getqOs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(), 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global.emaProtocolCoAP.get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(key).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getEmaCNT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(),</a:t>
            </a: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						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global.emaProtocolCoAP.get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(key).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getPower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(), 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global.emaProtocolCoAP.get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(key).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getMaxValue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(),</a:t>
            </a: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						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global.emaProtocolCoAP.get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(key).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getMinValue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(), 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global.emaProtocolCoAP.get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(key).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getMargin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(),</a:t>
            </a: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						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global.emaProtocolCoAP.get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(key).</a:t>
            </a:r>
            <a:r>
              <a:rPr lang="en-US" altLang="ko-KR" sz="1100" b="1" dirty="0" err="1">
                <a:solidFill>
                  <a:srgbClr val="FF0000"/>
                </a:solidFill>
                <a:ea typeface="+mj-ea"/>
              </a:rPr>
              <a:t>getCustomerPriority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() });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}</a:t>
            </a:r>
            <a:endParaRPr lang="en-US" altLang="ko-KR" sz="1100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7781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</a:t>
            </a:r>
            <a:r>
              <a:rPr lang="en-US" altLang="ko-KR" sz="2500" b="1" dirty="0" smtClean="0"/>
              <a:t>EMS </a:t>
            </a:r>
            <a:r>
              <a:rPr lang="en-US" altLang="ko-KR" sz="2500" b="1" dirty="0"/>
              <a:t>: Package Explanation</a:t>
            </a:r>
            <a:br>
              <a:rPr lang="en-US" altLang="ko-KR" sz="2500" b="1" dirty="0"/>
            </a:br>
            <a:r>
              <a:rPr lang="en-US" altLang="ko-KR" sz="2500" b="1" dirty="0" smtClean="0"/>
              <a:t>Control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45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916832"/>
            <a:ext cx="949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Control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91880" y="1547500"/>
            <a:ext cx="55464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i="1" dirty="0" err="1" smtClean="0"/>
              <a:t>com.mir.ems.topTab</a:t>
            </a:r>
            <a:endParaRPr lang="en-US" altLang="ko-KR" b="1" i="1" dirty="0" smtClean="0"/>
          </a:p>
          <a:p>
            <a:r>
              <a:rPr lang="en-US" altLang="ko-KR" sz="1500" b="1" dirty="0" smtClean="0"/>
              <a:t>- </a:t>
            </a:r>
            <a:r>
              <a:rPr lang="en-US" altLang="ko-KR" sz="1500" b="1" dirty="0" err="1" smtClean="0"/>
              <a:t>DRScheduling</a:t>
            </a:r>
            <a:r>
              <a:rPr lang="en-US" altLang="ko-KR" sz="1500" b="1" dirty="0" smtClean="0"/>
              <a:t>:</a:t>
            </a:r>
          </a:p>
          <a:p>
            <a:r>
              <a:rPr lang="en-US" altLang="ko-KR" sz="1500" b="1" dirty="0" smtClean="0"/>
              <a:t>	Send DR Message to EMA</a:t>
            </a:r>
          </a:p>
          <a:p>
            <a:r>
              <a:rPr lang="en-US" altLang="ko-KR" sz="1500" b="1" dirty="0"/>
              <a:t>	</a:t>
            </a:r>
            <a:r>
              <a:rPr lang="en-US" altLang="ko-KR" sz="1500" b="1" dirty="0" smtClean="0"/>
              <a:t>It is possible to send Push and Multicast Message here</a:t>
            </a:r>
            <a:endParaRPr lang="en-US" altLang="ko-KR" sz="1500" b="1" dirty="0"/>
          </a:p>
          <a:p>
            <a:endParaRPr lang="en-US" altLang="ko-KR" sz="1500" b="1" dirty="0" smtClean="0"/>
          </a:p>
          <a:p>
            <a:endParaRPr lang="en-US" altLang="ko-KR" sz="1500" b="1" dirty="0"/>
          </a:p>
          <a:p>
            <a:endParaRPr lang="en-US" altLang="ko-KR" sz="15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86164"/>
            <a:ext cx="25812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5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</a:t>
            </a:r>
            <a:r>
              <a:rPr lang="en-US" altLang="ko-KR" sz="2500" b="1" dirty="0" smtClean="0"/>
              <a:t>EMS </a:t>
            </a:r>
            <a:r>
              <a:rPr lang="en-US" altLang="ko-KR" sz="2500" b="1" dirty="0"/>
              <a:t>: Package Explanation</a:t>
            </a:r>
            <a:br>
              <a:rPr lang="en-US" altLang="ko-KR" sz="2500" b="1" dirty="0"/>
            </a:br>
            <a:r>
              <a:rPr lang="en-US" altLang="ko-KR" sz="2500" b="1" dirty="0" smtClean="0"/>
              <a:t>Profile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46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155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Device Profile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91880" y="1547500"/>
            <a:ext cx="575029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i="1" dirty="0" err="1" smtClean="0"/>
              <a:t>com.mir.ems.database.item</a:t>
            </a:r>
            <a:endParaRPr lang="en-US" altLang="ko-KR" b="1" i="1" dirty="0"/>
          </a:p>
          <a:p>
            <a:endParaRPr lang="en-US" altLang="ko-KR" b="1" u="sng" dirty="0" smtClean="0"/>
          </a:p>
          <a:p>
            <a:r>
              <a:rPr lang="en-US" altLang="ko-KR" b="1" u="sng" dirty="0" smtClean="0"/>
              <a:t>Below </a:t>
            </a:r>
            <a:r>
              <a:rPr lang="en-US" altLang="ko-KR" b="1" u="sng" dirty="0"/>
              <a:t>all </a:t>
            </a:r>
            <a:r>
              <a:rPr lang="en-US" altLang="ko-KR" b="1" u="sng" dirty="0" smtClean="0"/>
              <a:t>classes are </a:t>
            </a:r>
            <a:r>
              <a:rPr lang="en-US" altLang="ko-KR" b="1" u="sng" dirty="0"/>
              <a:t>Generic Class </a:t>
            </a:r>
            <a:endParaRPr lang="en-US" altLang="ko-KR" b="1" i="1" u="sng" dirty="0" smtClean="0"/>
          </a:p>
          <a:p>
            <a:r>
              <a:rPr lang="en-US" altLang="ko-KR" b="1" dirty="0" smtClean="0"/>
              <a:t>:To make object type </a:t>
            </a:r>
          </a:p>
          <a:p>
            <a:r>
              <a:rPr lang="en-US" altLang="ko-KR" sz="1500" b="1" dirty="0" err="1" smtClean="0"/>
              <a:t>DeviceClass</a:t>
            </a:r>
            <a:r>
              <a:rPr lang="en-US" altLang="ko-KR" sz="1500" b="1" dirty="0"/>
              <a:t>	</a:t>
            </a:r>
            <a:endParaRPr lang="en-US" altLang="ko-KR" sz="1500" b="1" dirty="0" smtClean="0"/>
          </a:p>
          <a:p>
            <a:r>
              <a:rPr lang="en-US" altLang="ko-KR" sz="1500" b="1" dirty="0" err="1" smtClean="0"/>
              <a:t>EMAClass</a:t>
            </a:r>
            <a:r>
              <a:rPr lang="en-US" altLang="ko-KR" sz="1500" b="1" dirty="0" smtClean="0"/>
              <a:t>		</a:t>
            </a:r>
          </a:p>
          <a:p>
            <a:r>
              <a:rPr lang="en-US" altLang="ko-KR" sz="1500" b="1" dirty="0" err="1" smtClean="0"/>
              <a:t>SmartMeterClass</a:t>
            </a:r>
            <a:endParaRPr lang="en-US" altLang="ko-KR" sz="1500" b="1" dirty="0" smtClean="0"/>
          </a:p>
          <a:p>
            <a:r>
              <a:rPr lang="en-US" altLang="ko-KR" sz="1500" b="1" dirty="0" smtClean="0"/>
              <a:t>…</a:t>
            </a:r>
          </a:p>
          <a:p>
            <a:endParaRPr lang="en-US" altLang="ko-KR" sz="1500" b="1" dirty="0" smtClean="0"/>
          </a:p>
          <a:p>
            <a:r>
              <a:rPr lang="en-US" altLang="ko-KR" b="1" i="1" dirty="0" err="1" smtClean="0"/>
              <a:t>com.mir.ems.classlassashMap</a:t>
            </a:r>
            <a:endParaRPr lang="en-US" altLang="ko-KR" b="1" i="1" dirty="0" smtClean="0"/>
          </a:p>
          <a:p>
            <a:r>
              <a:rPr lang="en-US" altLang="ko-KR" b="1" i="1" dirty="0" smtClean="0"/>
              <a:t>:Give key value each devices for easy to handle and search</a:t>
            </a:r>
          </a:p>
          <a:p>
            <a:r>
              <a:rPr lang="en-US" altLang="ko-KR" sz="1500" b="1" dirty="0" err="1" smtClean="0"/>
              <a:t>ESS_values</a:t>
            </a:r>
            <a:endParaRPr lang="en-US" altLang="ko-KR" sz="1500" b="1" dirty="0" smtClean="0"/>
          </a:p>
          <a:p>
            <a:r>
              <a:rPr lang="en-US" altLang="ko-KR" sz="1500" b="1" dirty="0" err="1" smtClean="0"/>
              <a:t>PV_values</a:t>
            </a:r>
            <a:endParaRPr lang="en-US" altLang="ko-KR" sz="1500" b="1" dirty="0" smtClean="0"/>
          </a:p>
          <a:p>
            <a:r>
              <a:rPr lang="en-US" altLang="ko-KR" sz="1500" b="1" dirty="0" err="1" smtClean="0"/>
              <a:t>Recloser_values</a:t>
            </a:r>
            <a:endParaRPr lang="en-US" altLang="ko-KR" sz="1500" b="1" dirty="0" smtClean="0"/>
          </a:p>
          <a:p>
            <a:r>
              <a:rPr lang="en-US" altLang="ko-KR" sz="1500" b="1" dirty="0" err="1" smtClean="0"/>
              <a:t>Resource_values</a:t>
            </a:r>
            <a:endParaRPr lang="en-US" altLang="ko-KR" sz="1500" b="1" dirty="0" smtClean="0"/>
          </a:p>
          <a:p>
            <a:r>
              <a:rPr lang="en-US" altLang="ko-KR" sz="1500" b="1" dirty="0" err="1" smtClean="0"/>
              <a:t>VTN_values</a:t>
            </a:r>
            <a:endParaRPr lang="en-US" altLang="ko-KR" sz="1500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46" y="1998132"/>
            <a:ext cx="30575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2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EMS : </a:t>
            </a:r>
            <a:r>
              <a:rPr lang="en-US" altLang="ko-KR" sz="2500" b="1" dirty="0" smtClean="0"/>
              <a:t>Package Explanation</a:t>
            </a:r>
            <a:br>
              <a:rPr lang="en-US" altLang="ko-KR" sz="2500" b="1" dirty="0" smtClean="0"/>
            </a:br>
            <a:r>
              <a:rPr lang="en-US" altLang="ko-KR" sz="2500" b="1" dirty="0" smtClean="0"/>
              <a:t>Monitoring : </a:t>
            </a:r>
            <a:r>
              <a:rPr lang="en-US" altLang="ko-KR" sz="2800" b="1" dirty="0" smtClean="0"/>
              <a:t>global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47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340768"/>
            <a:ext cx="562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gloal</a:t>
            </a:r>
            <a:r>
              <a:rPr lang="en-US" altLang="ko-KR" dirty="0" smtClean="0"/>
              <a:t> Class : </a:t>
            </a:r>
            <a:r>
              <a:rPr lang="ko-KR" altLang="en-US" dirty="0" smtClean="0"/>
              <a:t>각각의 </a:t>
            </a:r>
            <a:r>
              <a:rPr lang="en-US" altLang="ko-KR" dirty="0" smtClean="0"/>
              <a:t>EMA</a:t>
            </a:r>
            <a:r>
              <a:rPr lang="ko-KR" altLang="en-US" dirty="0" smtClean="0"/>
              <a:t>에 대한 정보를 저장하는 </a:t>
            </a:r>
            <a:r>
              <a:rPr lang="en-US" altLang="ko-KR" dirty="0" smtClean="0"/>
              <a:t>Map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020" y="1710100"/>
            <a:ext cx="8229600" cy="517064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… [Line 23] 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테이블 생성 및 </a:t>
            </a:r>
            <a:r>
              <a:rPr lang="ko-KR" altLang="en-US" sz="1100" b="1" dirty="0">
                <a:solidFill>
                  <a:srgbClr val="FF0000"/>
                </a:solidFill>
              </a:rPr>
              <a:t>테이블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 업데이트 주기 설정</a:t>
            </a:r>
            <a:endParaRPr lang="en-US" altLang="ko-KR" sz="1100" b="1" dirty="0" smtClean="0">
              <a:solidFill>
                <a:srgbClr val="FF0000"/>
              </a:solidFill>
              <a:ea typeface="+mj-ea"/>
            </a:endParaRPr>
          </a:p>
          <a:p>
            <a:endParaRPr lang="en-US" altLang="ko-KR" sz="1100" b="1" dirty="0">
              <a:solidFill>
                <a:srgbClr val="FF0000"/>
              </a:solidFill>
              <a:ea typeface="+mj-ea"/>
            </a:endParaRPr>
          </a:p>
          <a:p>
            <a:r>
              <a:rPr lang="en-US" altLang="ko-KR" sz="1100" b="1" dirty="0"/>
              <a:t>public static </a:t>
            </a:r>
            <a:r>
              <a:rPr lang="en-US" altLang="ko-KR" sz="1100" b="1" dirty="0" err="1"/>
              <a:t>ConcurrentHashMap</a:t>
            </a:r>
            <a:r>
              <a:rPr lang="en-US" altLang="ko-KR" sz="1100" b="1" dirty="0"/>
              <a:t>&lt;String, </a:t>
            </a:r>
            <a:r>
              <a:rPr lang="en-US" altLang="ko-KR" sz="1100" b="1" dirty="0" smtClean="0"/>
              <a:t>EMA&gt; </a:t>
            </a:r>
            <a:r>
              <a:rPr lang="en-US" altLang="ko-KR" sz="1100" b="1" i="1" dirty="0" err="1" smtClean="0"/>
              <a:t>emaProtocol</a:t>
            </a:r>
            <a:r>
              <a:rPr lang="en-US" altLang="ko-KR" sz="1100" b="1" i="1" dirty="0" smtClean="0"/>
              <a:t> </a:t>
            </a:r>
            <a:r>
              <a:rPr lang="en-US" altLang="ko-KR" sz="1100" b="1" i="1" dirty="0"/>
              <a:t>= new </a:t>
            </a:r>
            <a:r>
              <a:rPr lang="en-US" altLang="ko-KR" sz="1100" b="1" i="1" dirty="0" err="1"/>
              <a:t>ConcurrentHashMap</a:t>
            </a:r>
            <a:r>
              <a:rPr lang="en-US" altLang="ko-KR" sz="1100" b="1" i="1" dirty="0"/>
              <a:t>&lt;String, </a:t>
            </a:r>
            <a:r>
              <a:rPr lang="en-US" altLang="ko-KR" sz="1100" b="1" i="1" dirty="0" smtClean="0"/>
              <a:t>EMA&gt;();</a:t>
            </a:r>
          </a:p>
          <a:p>
            <a:endParaRPr lang="en-US" altLang="ko-KR" sz="1100" dirty="0" smtClean="0"/>
          </a:p>
          <a:p>
            <a:r>
              <a:rPr lang="en-US" altLang="ko-KR" sz="1100" b="1" dirty="0" smtClean="0">
                <a:solidFill>
                  <a:srgbClr val="FF0000"/>
                </a:solidFill>
              </a:rPr>
              <a:t>// EMA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정보 저장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en-US" altLang="ko-KR" sz="1100" dirty="0" smtClean="0"/>
              <a:t>public </a:t>
            </a:r>
            <a:r>
              <a:rPr lang="en-US" altLang="ko-KR" sz="1100" dirty="0"/>
              <a:t>static void </a:t>
            </a:r>
            <a:r>
              <a:rPr lang="en-US" altLang="ko-KR" sz="1100" dirty="0" err="1" smtClean="0"/>
              <a:t>putEmaProtocol</a:t>
            </a:r>
            <a:r>
              <a:rPr lang="en-US" altLang="ko-KR" sz="1100" dirty="0" smtClean="0"/>
              <a:t> (</a:t>
            </a:r>
            <a:r>
              <a:rPr lang="en-US" altLang="ko-KR" sz="1100" dirty="0"/>
              <a:t>String </a:t>
            </a:r>
            <a:r>
              <a:rPr lang="en-US" altLang="ko-KR" sz="1100" dirty="0" err="1"/>
              <a:t>emaID</a:t>
            </a:r>
            <a:r>
              <a:rPr lang="en-US" altLang="ko-KR" sz="1100" dirty="0"/>
              <a:t>, </a:t>
            </a:r>
            <a:r>
              <a:rPr lang="en-US" altLang="ko-KR" sz="1100" dirty="0" smtClean="0"/>
              <a:t>EMA) 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try </a:t>
            </a:r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 smtClean="0"/>
              <a:t>Thread.sleep</a:t>
            </a:r>
            <a:r>
              <a:rPr lang="en-US" altLang="ko-KR" sz="1100" dirty="0" smtClean="0"/>
              <a:t>(20</a:t>
            </a:r>
            <a:r>
              <a:rPr lang="en-US" altLang="ko-KR" sz="1100" dirty="0"/>
              <a:t>);</a:t>
            </a:r>
          </a:p>
          <a:p>
            <a:r>
              <a:rPr lang="en-US" altLang="ko-KR" sz="1100" b="1" dirty="0">
                <a:solidFill>
                  <a:srgbClr val="FF0000"/>
                </a:solidFill>
              </a:rPr>
              <a:t>		</a:t>
            </a:r>
            <a:r>
              <a:rPr lang="en-US" altLang="ko-KR" sz="1100" b="1" dirty="0" err="1" smtClean="0">
                <a:solidFill>
                  <a:srgbClr val="FF0000"/>
                </a:solidFill>
              </a:rPr>
              <a:t>emaProtocol.put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100" b="1" dirty="0" err="1" smtClean="0">
                <a:solidFill>
                  <a:srgbClr val="FF0000"/>
                </a:solidFill>
              </a:rPr>
              <a:t>emaID</a:t>
            </a:r>
            <a:r>
              <a:rPr lang="en-US" altLang="ko-KR" sz="1100" b="1" dirty="0">
                <a:solidFill>
                  <a:srgbClr val="FF0000"/>
                </a:solidFill>
              </a:rPr>
              <a:t>,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EMA);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endParaRPr lang="en-US" altLang="ko-KR" sz="1100" dirty="0"/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} </a:t>
            </a:r>
            <a:r>
              <a:rPr lang="en-US" altLang="ko-KR" sz="1100" dirty="0"/>
              <a:t>catch (</a:t>
            </a:r>
            <a:r>
              <a:rPr lang="en-US" altLang="ko-KR" sz="1100" dirty="0" err="1"/>
              <a:t>InterruptedException</a:t>
            </a:r>
            <a:r>
              <a:rPr lang="en-US" altLang="ko-KR" sz="1100" dirty="0"/>
              <a:t> e) {</a:t>
            </a:r>
          </a:p>
          <a:p>
            <a:r>
              <a:rPr lang="en-US" altLang="ko-KR" sz="1100" dirty="0"/>
              <a:t>		// TODO Auto-generated catch block</a:t>
            </a:r>
          </a:p>
          <a:p>
            <a:r>
              <a:rPr lang="en-US" altLang="ko-KR" sz="1100" dirty="0"/>
              <a:t>		</a:t>
            </a:r>
            <a:r>
              <a:rPr lang="en-US" altLang="ko-KR" sz="1100" dirty="0" err="1" smtClean="0"/>
              <a:t>e.printStackTrace</a:t>
            </a:r>
            <a:r>
              <a:rPr lang="en-US" altLang="ko-KR" sz="1100" dirty="0"/>
              <a:t>();</a:t>
            </a:r>
          </a:p>
          <a:p>
            <a:r>
              <a:rPr lang="en-US" altLang="ko-KR" sz="1100" dirty="0"/>
              <a:t>	</a:t>
            </a:r>
            <a:r>
              <a:rPr lang="en-US" altLang="ko-KR" sz="1100" dirty="0" smtClean="0"/>
              <a:t>}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smtClean="0"/>
              <a:t>}</a:t>
            </a:r>
            <a:endParaRPr lang="en-US" altLang="ko-KR" sz="1100" dirty="0"/>
          </a:p>
          <a:p>
            <a:endParaRPr lang="en-US" altLang="ko-KR" sz="1100" dirty="0" smtClean="0"/>
          </a:p>
          <a:p>
            <a:r>
              <a:rPr lang="en-US" altLang="ko-KR" sz="1100" b="1" dirty="0" smtClean="0">
                <a:solidFill>
                  <a:srgbClr val="FF0000"/>
                </a:solidFill>
              </a:rPr>
              <a:t>// Set EMA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정보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en-US" altLang="ko-KR" sz="1100" dirty="0" smtClean="0"/>
              <a:t>public </a:t>
            </a:r>
            <a:r>
              <a:rPr lang="en-US" altLang="ko-KR" sz="1100" dirty="0"/>
              <a:t>static void </a:t>
            </a:r>
            <a:r>
              <a:rPr lang="en-US" altLang="ko-KR" sz="1100" dirty="0" err="1" smtClean="0"/>
              <a:t>setEmaProtocol</a:t>
            </a:r>
            <a:r>
              <a:rPr lang="en-US" altLang="ko-KR" sz="1100" dirty="0" smtClean="0"/>
              <a:t> (</a:t>
            </a:r>
            <a:r>
              <a:rPr lang="en-US" altLang="ko-KR" sz="1100" dirty="0" err="1"/>
              <a:t>ConcurrentHashMap</a:t>
            </a:r>
            <a:r>
              <a:rPr lang="en-US" altLang="ko-KR" sz="1100" dirty="0"/>
              <a:t>&lt;String, </a:t>
            </a:r>
            <a:r>
              <a:rPr lang="en-US" altLang="ko-KR" sz="1100" dirty="0" smtClean="0"/>
              <a:t>EMA&gt; </a:t>
            </a:r>
            <a:r>
              <a:rPr lang="en-US" altLang="ko-KR" sz="1100" dirty="0" err="1" smtClean="0"/>
              <a:t>emaProtocol</a:t>
            </a:r>
            <a:r>
              <a:rPr lang="en-US" altLang="ko-KR" sz="1100" dirty="0" smtClean="0"/>
              <a:t>) </a:t>
            </a:r>
            <a:r>
              <a:rPr lang="en-US" altLang="ko-KR" sz="1100" dirty="0"/>
              <a:t>{</a:t>
            </a:r>
          </a:p>
          <a:p>
            <a:r>
              <a:rPr lang="en-US" altLang="ko-KR" sz="1100" b="1" dirty="0">
                <a:solidFill>
                  <a:srgbClr val="FF0000"/>
                </a:solidFill>
              </a:rPr>
              <a:t>	</a:t>
            </a:r>
            <a:r>
              <a:rPr lang="en-US" altLang="ko-KR" sz="1100" b="1" dirty="0" err="1" smtClean="0">
                <a:solidFill>
                  <a:srgbClr val="FF0000"/>
                </a:solidFill>
              </a:rPr>
              <a:t>global.emaProtocol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</a:rPr>
              <a:t>= </a:t>
            </a:r>
            <a:r>
              <a:rPr lang="en-US" altLang="ko-KR" sz="1100" b="1" dirty="0" err="1" smtClean="0">
                <a:solidFill>
                  <a:srgbClr val="FF0000"/>
                </a:solidFill>
              </a:rPr>
              <a:t>emaProtocol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;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en-US" altLang="ko-KR" sz="1100" dirty="0" smtClean="0"/>
              <a:t>}</a:t>
            </a:r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b="1" dirty="0" smtClean="0">
              <a:solidFill>
                <a:schemeClr val="accent2"/>
              </a:solidFill>
            </a:endParaRPr>
          </a:p>
          <a:p>
            <a:r>
              <a:rPr lang="en-US" altLang="ko-KR" sz="1100" b="1" dirty="0" smtClean="0">
                <a:solidFill>
                  <a:schemeClr val="accent2"/>
                </a:solidFill>
              </a:rPr>
              <a:t>* TIP: </a:t>
            </a:r>
            <a:r>
              <a:rPr lang="en-US" altLang="ko-KR" sz="1100" b="1" dirty="0" err="1" smtClean="0">
                <a:solidFill>
                  <a:schemeClr val="accent2"/>
                </a:solidFill>
              </a:rPr>
              <a:t>ConcurrentHashMap</a:t>
            </a:r>
            <a:r>
              <a:rPr lang="en-US" altLang="ko-KR" sz="1100" b="1" dirty="0">
                <a:solidFill>
                  <a:schemeClr val="accent2"/>
                </a:solidFill>
              </a:rPr>
              <a:t> </a:t>
            </a:r>
            <a:r>
              <a:rPr lang="ko-KR" altLang="en-US" sz="1100" b="1" dirty="0" smtClean="0">
                <a:solidFill>
                  <a:schemeClr val="accent2"/>
                </a:solidFill>
              </a:rPr>
              <a:t>은 비 동기 방식의 </a:t>
            </a:r>
            <a:r>
              <a:rPr lang="en-US" altLang="ko-KR" sz="1100" b="1" dirty="0" err="1" smtClean="0">
                <a:solidFill>
                  <a:schemeClr val="accent2"/>
                </a:solidFill>
              </a:rPr>
              <a:t>HashMap</a:t>
            </a:r>
            <a:r>
              <a:rPr lang="ko-KR" altLang="en-US" sz="1100" b="1" dirty="0" smtClean="0">
                <a:solidFill>
                  <a:schemeClr val="accent2"/>
                </a:solidFill>
              </a:rPr>
              <a:t>으로 빠른 응답이 필요하거나 </a:t>
            </a:r>
            <a:r>
              <a:rPr lang="en-US" altLang="ko-KR" sz="1100" b="1" dirty="0" smtClean="0">
                <a:solidFill>
                  <a:schemeClr val="accent2"/>
                </a:solidFill>
              </a:rPr>
              <a:t>Map</a:t>
            </a:r>
            <a:r>
              <a:rPr lang="ko-KR" altLang="en-US" sz="1100" b="1" dirty="0" smtClean="0">
                <a:solidFill>
                  <a:schemeClr val="accent2"/>
                </a:solidFill>
              </a:rPr>
              <a:t>내에 </a:t>
            </a:r>
            <a:r>
              <a:rPr lang="en-US" altLang="ko-KR" sz="1100" b="1" dirty="0" smtClean="0">
                <a:solidFill>
                  <a:schemeClr val="accent2"/>
                </a:solidFill>
              </a:rPr>
              <a:t>Sorting</a:t>
            </a:r>
            <a:r>
              <a:rPr lang="ko-KR" altLang="en-US" sz="1100" b="1" dirty="0" smtClean="0">
                <a:solidFill>
                  <a:schemeClr val="accent2"/>
                </a:solidFill>
              </a:rPr>
              <a:t>이 필요하지 않은 경우 사용한다</a:t>
            </a:r>
            <a:r>
              <a:rPr lang="en-US" altLang="ko-KR" sz="1100" b="1" dirty="0" smtClean="0">
                <a:solidFill>
                  <a:schemeClr val="accent2"/>
                </a:solidFill>
              </a:rPr>
              <a:t>. </a:t>
            </a:r>
            <a:r>
              <a:rPr lang="ko-KR" altLang="en-US" sz="1100" b="1" dirty="0" smtClean="0">
                <a:solidFill>
                  <a:schemeClr val="accent2"/>
                </a:solidFill>
              </a:rPr>
              <a:t>멀티 </a:t>
            </a:r>
            <a:r>
              <a:rPr lang="ko-KR" altLang="en-US" sz="1100" b="1" dirty="0" err="1" smtClean="0">
                <a:solidFill>
                  <a:schemeClr val="accent2"/>
                </a:solidFill>
              </a:rPr>
              <a:t>스레딩</a:t>
            </a:r>
            <a:r>
              <a:rPr lang="ko-KR" altLang="en-US" sz="1100" b="1" dirty="0" smtClean="0">
                <a:solidFill>
                  <a:schemeClr val="accent2"/>
                </a:solidFill>
              </a:rPr>
              <a:t> 방식에서 주로 사용하는 방식이다</a:t>
            </a:r>
            <a:r>
              <a:rPr lang="en-US" altLang="ko-KR" sz="1100" b="1" dirty="0" smtClean="0">
                <a:solidFill>
                  <a:schemeClr val="accent2"/>
                </a:solidFill>
              </a:rPr>
              <a:t>.</a:t>
            </a:r>
          </a:p>
          <a:p>
            <a:endParaRPr lang="en-US" altLang="ko-KR" sz="1100" b="1" dirty="0" smtClean="0">
              <a:solidFill>
                <a:srgbClr val="FF0000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4242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EMS : </a:t>
            </a:r>
            <a:r>
              <a:rPr lang="en-US" altLang="ko-KR" sz="2500" b="1" dirty="0" smtClean="0"/>
              <a:t>Package Explanation</a:t>
            </a:r>
            <a:br>
              <a:rPr lang="en-US" altLang="ko-KR" sz="2500" b="1" dirty="0" smtClean="0"/>
            </a:br>
            <a:r>
              <a:rPr lang="en-US" altLang="ko-KR" sz="2500" b="1" dirty="0" smtClean="0"/>
              <a:t>Profile : </a:t>
            </a:r>
            <a:r>
              <a:rPr lang="en-US" altLang="ko-KR" sz="2800" b="1" dirty="0" smtClean="0"/>
              <a:t>EMA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48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340768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EMA</a:t>
            </a:r>
            <a:r>
              <a:rPr lang="en-US" altLang="ko-KR" dirty="0" smtClean="0"/>
              <a:t> Class : </a:t>
            </a:r>
            <a:r>
              <a:rPr lang="ko-KR" altLang="en-US" dirty="0" smtClean="0"/>
              <a:t>각각의 </a:t>
            </a:r>
            <a:r>
              <a:rPr lang="en-US" altLang="ko-KR" dirty="0" smtClean="0"/>
              <a:t>EMA</a:t>
            </a:r>
            <a:r>
              <a:rPr lang="ko-KR" altLang="en-US" dirty="0" smtClean="0"/>
              <a:t>에 대한 상세 정보 테이블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020" y="1710100"/>
            <a:ext cx="8229600" cy="432426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… [Line 23] 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테이블 생성 및 </a:t>
            </a:r>
            <a:r>
              <a:rPr lang="ko-KR" altLang="en-US" sz="1100" b="1" dirty="0">
                <a:solidFill>
                  <a:srgbClr val="FF0000"/>
                </a:solidFill>
              </a:rPr>
              <a:t>테이블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 업데이트 주기 설정</a:t>
            </a:r>
            <a:endParaRPr lang="en-US" altLang="ko-KR" sz="1100" b="1" dirty="0" smtClean="0">
              <a:solidFill>
                <a:srgbClr val="FF0000"/>
              </a:solidFill>
              <a:ea typeface="+mj-ea"/>
            </a:endParaRPr>
          </a:p>
          <a:p>
            <a:endParaRPr lang="en-US" altLang="ko-KR" sz="1100" dirty="0" smtClean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public class </a:t>
            </a:r>
            <a:r>
              <a:rPr lang="en-US" altLang="ko-KR" sz="1100" dirty="0" smtClean="0">
                <a:ea typeface="+mj-ea"/>
              </a:rPr>
              <a:t>EMA </a:t>
            </a:r>
            <a:r>
              <a:rPr lang="en-US" altLang="ko-KR" sz="1100" dirty="0">
                <a:ea typeface="+mj-ea"/>
              </a:rPr>
              <a:t>{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private String </a:t>
            </a:r>
            <a:r>
              <a:rPr lang="en-US" altLang="ko-KR" sz="1100" dirty="0" err="1">
                <a:ea typeface="+mj-ea"/>
              </a:rPr>
              <a:t>emaID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qOs</a:t>
            </a:r>
            <a:r>
              <a:rPr lang="en-US" altLang="ko-KR" sz="1100" dirty="0">
                <a:ea typeface="+mj-ea"/>
              </a:rPr>
              <a:t>, type, </a:t>
            </a:r>
            <a:r>
              <a:rPr lang="en-US" altLang="ko-KR" sz="1100" dirty="0" err="1">
                <a:ea typeface="+mj-ea"/>
              </a:rPr>
              <a:t>registrationID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transportName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transportAddress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reportName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reportType</a:t>
            </a:r>
            <a:r>
              <a:rPr lang="en-US" altLang="ko-KR" sz="1100" dirty="0">
                <a:ea typeface="+mj-ea"/>
              </a:rPr>
              <a:t>, state,</a:t>
            </a:r>
          </a:p>
          <a:p>
            <a:r>
              <a:rPr lang="en-US" altLang="ko-KR" sz="1100" dirty="0">
                <a:ea typeface="+mj-ea"/>
              </a:rPr>
              <a:t>			</a:t>
            </a:r>
            <a:r>
              <a:rPr lang="en-US" altLang="ko-KR" sz="1100" dirty="0" err="1">
                <a:ea typeface="+mj-ea"/>
              </a:rPr>
              <a:t>profileName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requestID</a:t>
            </a:r>
            <a:r>
              <a:rPr lang="en-US" altLang="ko-KR" sz="1100" dirty="0">
                <a:ea typeface="+mj-ea"/>
              </a:rPr>
              <a:t>, version;</a:t>
            </a:r>
          </a:p>
          <a:p>
            <a:r>
              <a:rPr lang="en-US" altLang="ko-KR" sz="1100" dirty="0">
                <a:ea typeface="+mj-ea"/>
              </a:rPr>
              <a:t>	private String time, </a:t>
            </a:r>
            <a:r>
              <a:rPr lang="en-US" altLang="ko-KR" sz="1100" dirty="0" err="1">
                <a:ea typeface="+mj-ea"/>
              </a:rPr>
              <a:t>maxTime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minTime</a:t>
            </a:r>
            <a:r>
              <a:rPr lang="en-US" altLang="ko-KR" sz="1100" dirty="0">
                <a:ea typeface="+mj-ea"/>
              </a:rPr>
              <a:t>, connect, protocol;</a:t>
            </a:r>
          </a:p>
          <a:p>
            <a:r>
              <a:rPr lang="en-US" altLang="ko-KR" sz="1100" dirty="0">
                <a:ea typeface="+mj-ea"/>
              </a:rPr>
              <a:t>	private </a:t>
            </a:r>
            <a:r>
              <a:rPr lang="en-US" altLang="ko-KR" sz="1100" dirty="0" err="1">
                <a:ea typeface="+mj-ea"/>
              </a:rPr>
              <a:t>int</a:t>
            </a:r>
            <a:r>
              <a:rPr lang="en-US" altLang="ko-KR" sz="1100" dirty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customerPriority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reportOnly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httpPullModel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xmlSignature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emaCNT</a:t>
            </a:r>
            <a:r>
              <a:rPr lang="en-US" altLang="ko-KR" sz="1100" dirty="0">
                <a:ea typeface="+mj-ea"/>
              </a:rPr>
              <a:t>, priority, dimming;</a:t>
            </a:r>
          </a:p>
          <a:p>
            <a:r>
              <a:rPr lang="en-US" altLang="ko-KR" sz="1100" dirty="0">
                <a:ea typeface="+mj-ea"/>
              </a:rPr>
              <a:t>	private double margin, </a:t>
            </a:r>
            <a:r>
              <a:rPr lang="en-US" altLang="ko-KR" sz="1100" dirty="0" err="1">
                <a:ea typeface="+mj-ea"/>
              </a:rPr>
              <a:t>minValue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maxValue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avgValue</a:t>
            </a:r>
            <a:r>
              <a:rPr lang="en-US" altLang="ko-KR" sz="1100" dirty="0">
                <a:ea typeface="+mj-ea"/>
              </a:rPr>
              <a:t>, power, generate, storage;</a:t>
            </a:r>
          </a:p>
          <a:p>
            <a:r>
              <a:rPr lang="en-US" altLang="ko-KR" sz="1100" dirty="0">
                <a:ea typeface="+mj-ea"/>
              </a:rPr>
              <a:t>	private </a:t>
            </a:r>
            <a:r>
              <a:rPr lang="en-US" altLang="ko-KR" sz="1100" dirty="0" err="1">
                <a:ea typeface="+mj-ea"/>
              </a:rPr>
              <a:t>boolean</a:t>
            </a:r>
            <a:r>
              <a:rPr lang="en-US" altLang="ko-KR" sz="1100" dirty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pullModel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tableChanged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realTimetableChanged</a:t>
            </a:r>
            <a:r>
              <a:rPr lang="en-US" altLang="ko-KR" sz="1100" dirty="0">
                <a:ea typeface="+mj-ea"/>
              </a:rPr>
              <a:t>;</a:t>
            </a:r>
          </a:p>
          <a:p>
            <a:r>
              <a:rPr lang="en-US" altLang="ko-KR" sz="1100" dirty="0">
                <a:ea typeface="+mj-ea"/>
              </a:rPr>
              <a:t>	private </a:t>
            </a:r>
            <a:r>
              <a:rPr lang="en-US" altLang="ko-KR" sz="1100" dirty="0" err="1">
                <a:ea typeface="+mj-ea"/>
              </a:rPr>
              <a:t>JSONObject</a:t>
            </a:r>
            <a:r>
              <a:rPr lang="en-US" altLang="ko-KR" sz="1100" dirty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EMARegisteredInfo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EMARegisteredMgnInfo</a:t>
            </a:r>
            <a:r>
              <a:rPr lang="en-US" altLang="ko-KR" sz="1100" dirty="0">
                <a:ea typeface="+mj-ea"/>
              </a:rPr>
              <a:t>;</a:t>
            </a:r>
          </a:p>
          <a:p>
            <a:endParaRPr lang="en-US" altLang="ko-KR" sz="1100" dirty="0" smtClean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// EMA </a:t>
            </a:r>
            <a:r>
              <a:rPr lang="ko-KR" altLang="en-US" sz="1100" b="1" dirty="0" smtClean="0">
                <a:solidFill>
                  <a:srgbClr val="FF0000"/>
                </a:solidFill>
                <a:ea typeface="+mj-ea"/>
              </a:rPr>
              <a:t>정보를 저장하는 구조체</a:t>
            </a:r>
            <a:endParaRPr lang="en-US" altLang="ko-KR" sz="1100" b="1" dirty="0">
              <a:solidFill>
                <a:srgbClr val="FF0000"/>
              </a:solidFill>
              <a:ea typeface="+mj-ea"/>
            </a:endParaRPr>
          </a:p>
          <a:p>
            <a:r>
              <a:rPr lang="en-US" altLang="ko-KR" sz="1100" dirty="0">
                <a:ea typeface="+mj-ea"/>
              </a:rPr>
              <a:t>	public </a:t>
            </a:r>
            <a:r>
              <a:rPr lang="en-US" altLang="ko-KR" sz="1100" dirty="0" err="1">
                <a:ea typeface="+mj-ea"/>
              </a:rPr>
              <a:t>Emap_Cema_Profile</a:t>
            </a:r>
            <a:r>
              <a:rPr lang="en-US" altLang="ko-KR" sz="1100" dirty="0">
                <a:ea typeface="+mj-ea"/>
              </a:rPr>
              <a:t>(String protocol, String </a:t>
            </a:r>
            <a:r>
              <a:rPr lang="en-US" altLang="ko-KR" sz="1100" dirty="0" err="1">
                <a:ea typeface="+mj-ea"/>
              </a:rPr>
              <a:t>emaID</a:t>
            </a:r>
            <a:r>
              <a:rPr lang="en-US" altLang="ko-KR" sz="1100" dirty="0">
                <a:ea typeface="+mj-ea"/>
              </a:rPr>
              <a:t>, String </a:t>
            </a:r>
            <a:r>
              <a:rPr lang="en-US" altLang="ko-KR" sz="1100" dirty="0" err="1">
                <a:ea typeface="+mj-ea"/>
              </a:rPr>
              <a:t>registrationID</a:t>
            </a:r>
            <a:r>
              <a:rPr lang="en-US" altLang="ko-KR" sz="1100" dirty="0">
                <a:ea typeface="+mj-ea"/>
              </a:rPr>
              <a:t>, String </a:t>
            </a:r>
            <a:r>
              <a:rPr lang="en-US" altLang="ko-KR" sz="1100" dirty="0" err="1">
                <a:ea typeface="+mj-ea"/>
              </a:rPr>
              <a:t>qos</a:t>
            </a:r>
            <a:r>
              <a:rPr lang="en-US" altLang="ko-KR" sz="1100" dirty="0">
                <a:ea typeface="+mj-ea"/>
              </a:rPr>
              <a:t>, String state, double power, </a:t>
            </a:r>
            <a:r>
              <a:rPr lang="en-US" altLang="ko-KR" sz="1100" dirty="0" err="1">
                <a:ea typeface="+mj-ea"/>
              </a:rPr>
              <a:t>int</a:t>
            </a:r>
            <a:r>
              <a:rPr lang="en-US" altLang="ko-KR" sz="1100" dirty="0">
                <a:ea typeface="+mj-ea"/>
              </a:rPr>
              <a:t> dimming</a:t>
            </a:r>
            <a:r>
              <a:rPr lang="en-US" altLang="ko-KR" sz="1100" dirty="0" smtClean="0">
                <a:ea typeface="+mj-ea"/>
              </a:rPr>
              <a:t>, double </a:t>
            </a:r>
            <a:r>
              <a:rPr lang="en-US" altLang="ko-KR" sz="1100" dirty="0">
                <a:ea typeface="+mj-ea"/>
              </a:rPr>
              <a:t>margin, double generate, double storage, double </a:t>
            </a:r>
            <a:r>
              <a:rPr lang="en-US" altLang="ko-KR" sz="1100" dirty="0" err="1">
                <a:ea typeface="+mj-ea"/>
              </a:rPr>
              <a:t>maxValue</a:t>
            </a:r>
            <a:r>
              <a:rPr lang="en-US" altLang="ko-KR" sz="1100" dirty="0">
                <a:ea typeface="+mj-ea"/>
              </a:rPr>
              <a:t>, double </a:t>
            </a:r>
            <a:r>
              <a:rPr lang="en-US" altLang="ko-KR" sz="1100" dirty="0" err="1">
                <a:ea typeface="+mj-ea"/>
              </a:rPr>
              <a:t>minValue</a:t>
            </a:r>
            <a:r>
              <a:rPr lang="en-US" altLang="ko-KR" sz="1100" dirty="0">
                <a:ea typeface="+mj-ea"/>
              </a:rPr>
              <a:t>, double </a:t>
            </a:r>
            <a:r>
              <a:rPr lang="en-US" altLang="ko-KR" sz="1100" dirty="0" err="1">
                <a:ea typeface="+mj-ea"/>
              </a:rPr>
              <a:t>avgValue</a:t>
            </a:r>
            <a:r>
              <a:rPr lang="en-US" altLang="ko-KR" sz="1100" dirty="0" smtClean="0">
                <a:ea typeface="+mj-ea"/>
              </a:rPr>
              <a:t>, String </a:t>
            </a:r>
            <a:r>
              <a:rPr lang="en-US" altLang="ko-KR" sz="1100" dirty="0" err="1">
                <a:ea typeface="+mj-ea"/>
              </a:rPr>
              <a:t>maxTime</a:t>
            </a:r>
            <a:r>
              <a:rPr lang="en-US" altLang="ko-KR" sz="1100" dirty="0">
                <a:ea typeface="+mj-ea"/>
              </a:rPr>
              <a:t>, String </a:t>
            </a:r>
            <a:r>
              <a:rPr lang="en-US" altLang="ko-KR" sz="1100" dirty="0" err="1">
                <a:ea typeface="+mj-ea"/>
              </a:rPr>
              <a:t>minTime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int</a:t>
            </a:r>
            <a:r>
              <a:rPr lang="en-US" altLang="ko-KR" sz="1100" dirty="0">
                <a:ea typeface="+mj-ea"/>
              </a:rPr>
              <a:t> priority, </a:t>
            </a:r>
            <a:r>
              <a:rPr lang="en-US" altLang="ko-KR" sz="1100" dirty="0" err="1">
                <a:ea typeface="+mj-ea"/>
              </a:rPr>
              <a:t>boolean</a:t>
            </a:r>
            <a:r>
              <a:rPr lang="en-US" altLang="ko-KR" sz="1100" dirty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pullModel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boolean</a:t>
            </a:r>
            <a:r>
              <a:rPr lang="en-US" altLang="ko-KR" sz="1100" dirty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tableChanged</a:t>
            </a:r>
            <a:r>
              <a:rPr lang="en-US" altLang="ko-KR" sz="1100" dirty="0">
                <a:ea typeface="+mj-ea"/>
              </a:rPr>
              <a:t>, </a:t>
            </a:r>
            <a:r>
              <a:rPr lang="en-US" altLang="ko-KR" sz="1100" dirty="0" err="1">
                <a:ea typeface="+mj-ea"/>
              </a:rPr>
              <a:t>boolean</a:t>
            </a:r>
            <a:r>
              <a:rPr lang="en-US" altLang="ko-KR" sz="1100" dirty="0">
                <a:ea typeface="+mj-ea"/>
              </a:rPr>
              <a:t> </a:t>
            </a:r>
            <a:r>
              <a:rPr lang="en-US" altLang="ko-KR" sz="1100" dirty="0" err="1">
                <a:ea typeface="+mj-ea"/>
              </a:rPr>
              <a:t>realTimetableChanged</a:t>
            </a:r>
            <a:r>
              <a:rPr lang="en-US" altLang="ko-KR" sz="1100" dirty="0">
                <a:ea typeface="+mj-ea"/>
              </a:rPr>
              <a:t>, String connect) {</a:t>
            </a:r>
          </a:p>
          <a:p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setProtocol</a:t>
            </a:r>
            <a:r>
              <a:rPr lang="en-US" altLang="ko-KR" sz="1100" dirty="0">
                <a:ea typeface="+mj-ea"/>
              </a:rPr>
              <a:t>(protocol);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setRegistrationID</a:t>
            </a:r>
            <a:r>
              <a:rPr lang="en-US" altLang="ko-KR" sz="1100" dirty="0">
                <a:ea typeface="+mj-ea"/>
              </a:rPr>
              <a:t>(</a:t>
            </a:r>
            <a:r>
              <a:rPr lang="en-US" altLang="ko-KR" sz="1100" dirty="0" err="1">
                <a:ea typeface="+mj-ea"/>
              </a:rPr>
              <a:t>registrationID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setEmaID</a:t>
            </a:r>
            <a:r>
              <a:rPr lang="en-US" altLang="ko-KR" sz="1100" dirty="0">
                <a:ea typeface="+mj-ea"/>
              </a:rPr>
              <a:t>(</a:t>
            </a:r>
            <a:r>
              <a:rPr lang="en-US" altLang="ko-KR" sz="1100" dirty="0" err="1">
                <a:ea typeface="+mj-ea"/>
              </a:rPr>
              <a:t>emaID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setqOs</a:t>
            </a:r>
            <a:r>
              <a:rPr lang="en-US" altLang="ko-KR" sz="1100" dirty="0">
                <a:ea typeface="+mj-ea"/>
              </a:rPr>
              <a:t>(</a:t>
            </a:r>
            <a:r>
              <a:rPr lang="en-US" altLang="ko-KR" sz="1100" dirty="0" err="1">
                <a:ea typeface="+mj-ea"/>
              </a:rPr>
              <a:t>qos</a:t>
            </a:r>
            <a:r>
              <a:rPr lang="en-US" altLang="ko-KR" sz="1100" dirty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setState</a:t>
            </a:r>
            <a:r>
              <a:rPr lang="en-US" altLang="ko-KR" sz="1100" dirty="0">
                <a:ea typeface="+mj-ea"/>
              </a:rPr>
              <a:t>(state);</a:t>
            </a:r>
          </a:p>
          <a:p>
            <a:r>
              <a:rPr lang="en-US" altLang="ko-KR" sz="1100" dirty="0">
                <a:ea typeface="+mj-ea"/>
              </a:rPr>
              <a:t>		</a:t>
            </a:r>
            <a:r>
              <a:rPr lang="en-US" altLang="ko-KR" sz="1100" dirty="0" err="1">
                <a:ea typeface="+mj-ea"/>
              </a:rPr>
              <a:t>setPower</a:t>
            </a:r>
            <a:r>
              <a:rPr lang="en-US" altLang="ko-KR" sz="1100" dirty="0">
                <a:ea typeface="+mj-ea"/>
              </a:rPr>
              <a:t>(power</a:t>
            </a:r>
            <a:r>
              <a:rPr lang="en-US" altLang="ko-KR" sz="1100" dirty="0" smtClean="0">
                <a:ea typeface="+mj-ea"/>
              </a:rPr>
              <a:t>);</a:t>
            </a:r>
          </a:p>
          <a:p>
            <a:r>
              <a:rPr lang="en-US" altLang="ko-KR" sz="1100" dirty="0">
                <a:ea typeface="+mj-ea"/>
              </a:rPr>
              <a:t>	</a:t>
            </a:r>
            <a:r>
              <a:rPr lang="en-US" altLang="ko-KR" sz="1100" dirty="0" smtClean="0">
                <a:ea typeface="+mj-ea"/>
              </a:rPr>
              <a:t>	…..</a:t>
            </a:r>
            <a:endParaRPr lang="en-US" altLang="ko-KR" sz="1100" dirty="0">
              <a:ea typeface="+mj-ea"/>
            </a:endParaRPr>
          </a:p>
          <a:p>
            <a:r>
              <a:rPr lang="en-US" altLang="ko-KR" sz="1100" dirty="0">
                <a:ea typeface="+mj-ea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2063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</a:t>
            </a:r>
            <a:r>
              <a:rPr lang="en-US" altLang="ko-KR" sz="2500" b="1" dirty="0" smtClean="0"/>
              <a:t>EMS </a:t>
            </a:r>
            <a:r>
              <a:rPr lang="en-US" altLang="ko-KR" sz="2500" b="1" dirty="0"/>
              <a:t>: Package Explanation</a:t>
            </a:r>
            <a:br>
              <a:rPr lang="en-US" altLang="ko-KR" sz="2500" b="1" dirty="0"/>
            </a:br>
            <a:r>
              <a:rPr lang="en-US" altLang="ko-KR" sz="2500" b="1" dirty="0" smtClean="0"/>
              <a:t>GUI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49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GUI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91880" y="1547500"/>
            <a:ext cx="5541645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i="1" dirty="0" err="1" smtClean="0"/>
              <a:t>com.mir.ems.GUI</a:t>
            </a:r>
            <a:endParaRPr lang="en-US" altLang="ko-KR" b="1" i="1" dirty="0" smtClean="0"/>
          </a:p>
          <a:p>
            <a:endParaRPr lang="en-US" altLang="ko-KR" b="1" i="1" dirty="0" smtClean="0"/>
          </a:p>
          <a:p>
            <a:r>
              <a:rPr lang="en-US" altLang="ko-KR" sz="1500" b="1" dirty="0" smtClean="0"/>
              <a:t>Initial		- First Page</a:t>
            </a:r>
          </a:p>
          <a:p>
            <a:r>
              <a:rPr lang="en-US" altLang="ko-KR" sz="1500" b="1" dirty="0" err="1" smtClean="0"/>
              <a:t>MainFrame</a:t>
            </a:r>
            <a:r>
              <a:rPr lang="en-US" altLang="ko-KR" sz="1500" b="1" dirty="0" smtClean="0"/>
              <a:t>	- Main Frame that will be shown after first</a:t>
            </a:r>
          </a:p>
          <a:p>
            <a:endParaRPr lang="en-US" altLang="ko-KR" sz="15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060848"/>
            <a:ext cx="25050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71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ko-KR" altLang="en-US" sz="2400" dirty="0"/>
              <a:t>스마트 </a:t>
            </a:r>
            <a:r>
              <a:rPr lang="ko-KR" altLang="en-US" sz="2400" dirty="0" err="1" smtClean="0"/>
              <a:t>에너지홈</a:t>
            </a:r>
            <a:r>
              <a:rPr lang="ko-KR" altLang="en-US" sz="2400" dirty="0" smtClean="0"/>
              <a:t> </a:t>
            </a:r>
            <a:r>
              <a:rPr lang="ko-KR" altLang="en-US" sz="2400" dirty="0"/>
              <a:t>환경</a:t>
            </a:r>
            <a:endParaRPr lang="en-US" altLang="ko-KR" sz="2400" dirty="0"/>
          </a:p>
          <a:p>
            <a:pPr lvl="1"/>
            <a:r>
              <a:rPr lang="ko-KR" altLang="en-US" sz="2000" dirty="0"/>
              <a:t>에너지 </a:t>
            </a:r>
            <a:r>
              <a:rPr lang="ko-KR" altLang="en-US" sz="2000" dirty="0" err="1"/>
              <a:t>그리드</a:t>
            </a:r>
            <a:r>
              <a:rPr lang="ko-KR" altLang="en-US" sz="2000" dirty="0"/>
              <a:t> 서비스를 제공하기 위한 </a:t>
            </a:r>
            <a:r>
              <a:rPr lang="ko-KR" altLang="en-US" sz="2000" dirty="0" smtClean="0">
                <a:solidFill>
                  <a:srgbClr val="FF0000"/>
                </a:solidFill>
              </a:rPr>
              <a:t>스마트 에너지 홈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환경은 </a:t>
            </a:r>
            <a:r>
              <a:rPr lang="en-US" altLang="ko-KR" sz="2000" dirty="0" smtClean="0">
                <a:solidFill>
                  <a:srgbClr val="FF0000"/>
                </a:solidFill>
              </a:rPr>
              <a:t>EMA</a:t>
            </a:r>
            <a:r>
              <a:rPr lang="ko-KR" altLang="en-US" sz="2000" dirty="0" smtClean="0"/>
              <a:t>가 </a:t>
            </a:r>
            <a:r>
              <a:rPr lang="ko-KR" altLang="en-US" sz="2000" dirty="0"/>
              <a:t>관리하는 </a:t>
            </a:r>
            <a:r>
              <a:rPr lang="ko-KR" altLang="en-US" sz="2000" dirty="0">
                <a:solidFill>
                  <a:srgbClr val="FF0000"/>
                </a:solidFill>
              </a:rPr>
              <a:t>디바이스의 그룹</a:t>
            </a:r>
            <a:r>
              <a:rPr lang="ko-KR" altLang="en-US" sz="2000" dirty="0"/>
              <a:t>과 상위의 서비스를 제공해 주는 </a:t>
            </a:r>
            <a:r>
              <a:rPr lang="ko-KR" altLang="en-US" sz="2000" dirty="0">
                <a:solidFill>
                  <a:srgbClr val="FF0000"/>
                </a:solidFill>
              </a:rPr>
              <a:t>서비스 제공자</a:t>
            </a:r>
            <a:r>
              <a:rPr lang="ko-KR" altLang="en-US" sz="2000" dirty="0"/>
              <a:t>로 구분된다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 smtClean="0">
                <a:solidFill>
                  <a:srgbClr val="FF0000"/>
                </a:solidFill>
              </a:rPr>
              <a:t>EMA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하위에는 </a:t>
            </a:r>
            <a:r>
              <a:rPr lang="en-US" altLang="ko-KR" sz="2000" dirty="0">
                <a:solidFill>
                  <a:srgbClr val="FF0000"/>
                </a:solidFill>
              </a:rPr>
              <a:t>G-con, MQTT</a:t>
            </a:r>
            <a:r>
              <a:rPr lang="en-US" altLang="ko-KR" sz="2000" dirty="0"/>
              <a:t>(MQ Telemetry Transport), </a:t>
            </a:r>
            <a:r>
              <a:rPr lang="en-US" altLang="ko-KR" sz="2000" dirty="0" err="1">
                <a:solidFill>
                  <a:srgbClr val="FF0000"/>
                </a:solidFill>
              </a:rPr>
              <a:t>CoAP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Constained</a:t>
            </a:r>
            <a:r>
              <a:rPr lang="en-US" altLang="ko-KR" sz="2000" dirty="0"/>
              <a:t> Application Protocol)</a:t>
            </a:r>
            <a:r>
              <a:rPr lang="ko-KR" altLang="en-US" sz="2000" dirty="0"/>
              <a:t>등과 같이 </a:t>
            </a:r>
            <a:r>
              <a:rPr lang="ko-KR" altLang="en-US" sz="2000" dirty="0" smtClean="0"/>
              <a:t>여러 가지 </a:t>
            </a:r>
            <a:r>
              <a:rPr lang="ko-KR" altLang="en-US" sz="2000" dirty="0"/>
              <a:t>프로토콜로 구성된 디바이스의 그룹이 있고 이는 각각 </a:t>
            </a:r>
            <a:r>
              <a:rPr lang="ko-KR" altLang="en-US" sz="2000" dirty="0" err="1">
                <a:solidFill>
                  <a:srgbClr val="FF0000"/>
                </a:solidFill>
              </a:rPr>
              <a:t>아두이노와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라즈베리파이</a:t>
            </a:r>
            <a:r>
              <a:rPr lang="ko-KR" altLang="en-US" sz="2000" dirty="0"/>
              <a:t> 등으로 구현되어 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상위 서비스 제공자는 </a:t>
            </a:r>
            <a:r>
              <a:rPr lang="en-US" altLang="ko-KR" sz="2000" dirty="0">
                <a:solidFill>
                  <a:srgbClr val="FF0000"/>
                </a:solidFill>
              </a:rPr>
              <a:t>VTN, EMS, Utility</a:t>
            </a:r>
            <a:r>
              <a:rPr lang="ko-KR" altLang="en-US" sz="2000" dirty="0"/>
              <a:t>등으로 구성되어 있으며 이들은 각각 에너지 소비에 대한 전략을 가지고 </a:t>
            </a:r>
            <a:r>
              <a:rPr lang="en-US" altLang="ko-KR" sz="2000" dirty="0" smtClean="0">
                <a:solidFill>
                  <a:srgbClr val="FF0000"/>
                </a:solidFill>
              </a:rPr>
              <a:t>EMA</a:t>
            </a:r>
            <a:r>
              <a:rPr lang="ko-KR" altLang="en-US" sz="2000" dirty="0" smtClean="0"/>
              <a:t>에게 </a:t>
            </a:r>
            <a:r>
              <a:rPr lang="ko-KR" altLang="en-US" sz="2000" dirty="0"/>
              <a:t>서비스를 제공해주는 역할을 한다</a:t>
            </a:r>
            <a:r>
              <a:rPr lang="en-US" altLang="ko-KR" sz="2000" dirty="0"/>
              <a:t>.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3-1. </a:t>
            </a:r>
            <a:r>
              <a:rPr lang="ko-KR" altLang="en-US" b="1" dirty="0" smtClean="0"/>
              <a:t>스마트 에너지 홈 환경</a:t>
            </a:r>
            <a:endParaRPr 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9631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EMS : </a:t>
            </a:r>
            <a:r>
              <a:rPr lang="en-US" altLang="ko-KR" sz="2500" b="1" dirty="0" smtClean="0"/>
              <a:t>Package Explanation</a:t>
            </a:r>
            <a:br>
              <a:rPr lang="en-US" altLang="ko-KR" sz="2500" b="1" dirty="0" smtClean="0"/>
            </a:br>
            <a:r>
              <a:rPr lang="en-US" altLang="ko-KR" sz="2500" b="1" dirty="0" smtClean="0"/>
              <a:t>GUI </a:t>
            </a:r>
            <a:r>
              <a:rPr lang="en-US" altLang="ko-KR" sz="2500" b="1" dirty="0" smtClean="0"/>
              <a:t>: </a:t>
            </a:r>
            <a:r>
              <a:rPr lang="en-US" altLang="ko-KR" sz="2800" b="1" dirty="0" smtClean="0"/>
              <a:t>Initial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50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340768"/>
            <a:ext cx="5536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Initial </a:t>
            </a:r>
            <a:r>
              <a:rPr lang="en-US" altLang="ko-KR" dirty="0" smtClean="0"/>
              <a:t>Class : IP </a:t>
            </a:r>
            <a:r>
              <a:rPr lang="ko-KR" altLang="en-US" dirty="0" smtClean="0"/>
              <a:t>설정 및 프로토콜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프로파일 설정 </a:t>
            </a:r>
            <a:r>
              <a:rPr lang="en-US" altLang="ko-KR" dirty="0" smtClean="0"/>
              <a:t>GUI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020" y="1710100"/>
            <a:ext cx="8229600" cy="432426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endParaRPr lang="en-US" altLang="ko-KR" sz="1100" b="1" dirty="0"/>
          </a:p>
          <a:p>
            <a:r>
              <a:rPr lang="en-US" altLang="ko-KR" sz="1100" b="1" dirty="0" smtClean="0">
                <a:solidFill>
                  <a:srgbClr val="FF0000"/>
                </a:solidFill>
              </a:rPr>
              <a:t>GUI </a:t>
            </a:r>
            <a:r>
              <a:rPr lang="ko-KR" altLang="en-US" sz="1100" b="1" dirty="0" err="1" smtClean="0">
                <a:solidFill>
                  <a:srgbClr val="FF0000"/>
                </a:solidFill>
              </a:rPr>
              <a:t>빌드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 함수</a:t>
            </a:r>
            <a:endParaRPr lang="en-US" altLang="ko-KR" sz="1100" b="1" dirty="0" smtClean="0">
              <a:solidFill>
                <a:srgbClr val="FF0000"/>
              </a:solidFill>
            </a:endParaRPr>
          </a:p>
          <a:p>
            <a:endParaRPr lang="en-US" altLang="ko-KR" sz="1100" b="1" dirty="0" smtClean="0"/>
          </a:p>
          <a:p>
            <a:r>
              <a:rPr lang="en-US" altLang="ko-KR" sz="1100" b="1" dirty="0" smtClean="0"/>
              <a:t>public </a:t>
            </a:r>
            <a:r>
              <a:rPr lang="en-US" altLang="ko-KR" sz="1100" b="1" dirty="0"/>
              <a:t>Initial() </a:t>
            </a:r>
            <a:r>
              <a:rPr lang="en-US" altLang="ko-KR" sz="1100" b="1" dirty="0" smtClean="0"/>
              <a:t>{</a:t>
            </a:r>
            <a:endParaRPr lang="en-US" altLang="ko-KR" sz="1100" b="1" dirty="0"/>
          </a:p>
          <a:p>
            <a:r>
              <a:rPr lang="en-US" altLang="ko-KR" sz="1100" b="1" dirty="0"/>
              <a:t>	</a:t>
            </a:r>
            <a:r>
              <a:rPr lang="en-US" altLang="ko-KR" sz="1100" b="1" dirty="0" smtClean="0"/>
              <a:t>// </a:t>
            </a:r>
            <a:r>
              <a:rPr lang="en-US" altLang="ko-KR" sz="1100" b="1" dirty="0"/>
              <a:t>setting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err="1" smtClean="0"/>
              <a:t>setTitle</a:t>
            </a:r>
            <a:r>
              <a:rPr lang="en-US" altLang="ko-KR" sz="1100" b="1" dirty="0"/>
              <a:t>("</a:t>
            </a:r>
            <a:r>
              <a:rPr lang="en-US" altLang="ko-KR" sz="1100" b="1" dirty="0" err="1"/>
              <a:t>MIREnergy</a:t>
            </a:r>
            <a:r>
              <a:rPr lang="en-US" altLang="ko-KR" sz="1100" b="1" dirty="0"/>
              <a:t> Management System");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err="1" smtClean="0"/>
              <a:t>setSize</a:t>
            </a:r>
            <a:r>
              <a:rPr lang="en-US" altLang="ko-KR" sz="1100" b="1" dirty="0" smtClean="0"/>
              <a:t>(326</a:t>
            </a:r>
            <a:r>
              <a:rPr lang="en-US" altLang="ko-KR" sz="1100" b="1" dirty="0"/>
              <a:t>, 614);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err="1" smtClean="0"/>
              <a:t>setResizable</a:t>
            </a:r>
            <a:r>
              <a:rPr lang="en-US" altLang="ko-KR" sz="1100" b="1" dirty="0" smtClean="0"/>
              <a:t>(false</a:t>
            </a:r>
            <a:r>
              <a:rPr lang="en-US" altLang="ko-KR" sz="1100" b="1" dirty="0"/>
              <a:t>);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err="1" smtClean="0"/>
              <a:t>setLocation</a:t>
            </a:r>
            <a:r>
              <a:rPr lang="en-US" altLang="ko-KR" sz="1100" b="1" dirty="0" smtClean="0"/>
              <a:t>(800</a:t>
            </a:r>
            <a:r>
              <a:rPr lang="en-US" altLang="ko-KR" sz="1100" b="1" dirty="0"/>
              <a:t>, 450);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err="1" smtClean="0"/>
              <a:t>setDefaultCloseOperation</a:t>
            </a:r>
            <a:r>
              <a:rPr lang="en-US" altLang="ko-KR" sz="1100" b="1" dirty="0" smtClean="0"/>
              <a:t>(EXIT_ON_CLOSE</a:t>
            </a:r>
            <a:r>
              <a:rPr lang="en-US" altLang="ko-KR" sz="1100" b="1" dirty="0"/>
              <a:t>);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err="1" smtClean="0"/>
              <a:t>setLocationRelativeTo</a:t>
            </a:r>
            <a:r>
              <a:rPr lang="en-US" altLang="ko-KR" sz="1100" b="1" dirty="0" smtClean="0"/>
              <a:t>(null</a:t>
            </a:r>
            <a:r>
              <a:rPr lang="en-US" altLang="ko-KR" sz="1100" b="1" dirty="0"/>
              <a:t>);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smtClean="0"/>
              <a:t>// </a:t>
            </a:r>
            <a:r>
              <a:rPr lang="en-US" altLang="ko-KR" sz="1100" b="1" dirty="0"/>
              <a:t>panel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err="1" smtClean="0"/>
              <a:t>JPanel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panel = new </a:t>
            </a:r>
            <a:r>
              <a:rPr lang="en-US" altLang="ko-KR" sz="1100" b="1" dirty="0" err="1"/>
              <a:t>JPanel</a:t>
            </a:r>
            <a:r>
              <a:rPr lang="en-US" altLang="ko-KR" sz="1100" b="1" dirty="0"/>
              <a:t>();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err="1" smtClean="0"/>
              <a:t>placeLoginPanel</a:t>
            </a:r>
            <a:r>
              <a:rPr lang="en-US" altLang="ko-KR" sz="1100" b="1" dirty="0" smtClean="0"/>
              <a:t>(panel</a:t>
            </a:r>
            <a:r>
              <a:rPr lang="en-US" altLang="ko-KR" sz="1100" b="1" dirty="0"/>
              <a:t>);</a:t>
            </a:r>
          </a:p>
          <a:p>
            <a:endParaRPr lang="en-US" altLang="ko-KR" sz="1100" b="1" dirty="0"/>
          </a:p>
          <a:p>
            <a:r>
              <a:rPr lang="en-US" altLang="ko-KR" sz="1100" b="1" dirty="0"/>
              <a:t>	</a:t>
            </a:r>
            <a:r>
              <a:rPr lang="en-US" altLang="ko-KR" sz="1100" b="1" dirty="0" smtClean="0"/>
              <a:t>// </a:t>
            </a:r>
            <a:r>
              <a:rPr lang="en-US" altLang="ko-KR" sz="1100" b="1" dirty="0"/>
              <a:t>add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err="1" smtClean="0"/>
              <a:t>getContentPane</a:t>
            </a:r>
            <a:r>
              <a:rPr lang="en-US" altLang="ko-KR" sz="1100" b="1" dirty="0"/>
              <a:t>().add(panel);</a:t>
            </a:r>
          </a:p>
          <a:p>
            <a:endParaRPr lang="en-US" altLang="ko-KR" sz="1100" b="1" dirty="0"/>
          </a:p>
          <a:p>
            <a:r>
              <a:rPr lang="en-US" altLang="ko-KR" sz="1100" b="1" dirty="0"/>
              <a:t>	</a:t>
            </a:r>
            <a:r>
              <a:rPr lang="en-US" altLang="ko-KR" sz="1100" b="1" dirty="0" err="1" smtClean="0"/>
              <a:t>JPanel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panel_1 = new </a:t>
            </a:r>
            <a:r>
              <a:rPr lang="en-US" altLang="ko-KR" sz="1100" b="1" dirty="0" err="1"/>
              <a:t>JPanel</a:t>
            </a:r>
            <a:r>
              <a:rPr lang="en-US" altLang="ko-KR" sz="1100" b="1" dirty="0"/>
              <a:t>();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smtClean="0"/>
              <a:t>panel_1.setBorder(new </a:t>
            </a:r>
            <a:r>
              <a:rPr lang="en-US" altLang="ko-KR" sz="1100" b="1" dirty="0" err="1"/>
              <a:t>EtchedBorder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EtchedBorder.LOWERED</a:t>
            </a:r>
            <a:r>
              <a:rPr lang="en-US" altLang="ko-KR" sz="1100" b="1" dirty="0"/>
              <a:t>, null, null));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smtClean="0"/>
              <a:t>panel_1.setBounds(12</a:t>
            </a:r>
            <a:r>
              <a:rPr lang="en-US" altLang="ko-KR" sz="1100" b="1" dirty="0"/>
              <a:t>, 66, 298, 118);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err="1"/>
              <a:t>p</a:t>
            </a:r>
            <a:r>
              <a:rPr lang="en-US" altLang="ko-KR" sz="1100" b="1" dirty="0" err="1" smtClean="0"/>
              <a:t>anel.add</a:t>
            </a:r>
            <a:r>
              <a:rPr lang="en-US" altLang="ko-KR" sz="1100" b="1" dirty="0" smtClean="0"/>
              <a:t>(panel_1</a:t>
            </a:r>
            <a:r>
              <a:rPr lang="en-US" altLang="ko-KR" sz="1100" b="1" dirty="0"/>
              <a:t>);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smtClean="0"/>
              <a:t>panel_1.setLayout(null);</a:t>
            </a: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..</a:t>
            </a: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}</a:t>
            </a:r>
            <a:endParaRPr lang="en-US" altLang="ko-KR" sz="1100" b="1" dirty="0" smtClean="0">
              <a:solidFill>
                <a:srgbClr val="FF0000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7111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EMS : </a:t>
            </a:r>
            <a:r>
              <a:rPr lang="en-US" altLang="ko-KR" sz="2500" b="1" dirty="0" smtClean="0"/>
              <a:t>Package Explanation</a:t>
            </a:r>
            <a:br>
              <a:rPr lang="en-US" altLang="ko-KR" sz="2500" b="1" dirty="0" smtClean="0"/>
            </a:br>
            <a:r>
              <a:rPr lang="en-US" altLang="ko-KR" sz="2400" b="1" dirty="0"/>
              <a:t>GUI : Initial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51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340768"/>
            <a:ext cx="4555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Initial </a:t>
            </a:r>
            <a:r>
              <a:rPr lang="en-US" altLang="ko-KR" dirty="0" smtClean="0"/>
              <a:t>Class : IP </a:t>
            </a:r>
            <a:r>
              <a:rPr lang="ko-KR" altLang="en-US" dirty="0" smtClean="0"/>
              <a:t>설정 및 프로토콜</a:t>
            </a:r>
            <a:r>
              <a:rPr lang="en-US" altLang="ko-KR" dirty="0"/>
              <a:t> </a:t>
            </a:r>
            <a:r>
              <a:rPr lang="ko-KR" altLang="en-US" dirty="0" smtClean="0"/>
              <a:t>설정 </a:t>
            </a:r>
            <a:r>
              <a:rPr lang="en-US" altLang="ko-KR" dirty="0" smtClean="0"/>
              <a:t>GUI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020" y="1710100"/>
            <a:ext cx="8229600" cy="38164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100" b="1" dirty="0" smtClean="0">
                <a:solidFill>
                  <a:srgbClr val="FF0000"/>
                </a:solidFill>
              </a:rPr>
              <a:t>GUI </a:t>
            </a:r>
            <a:r>
              <a:rPr lang="ko-KR" altLang="en-US" sz="1100" b="1" dirty="0" err="1" smtClean="0">
                <a:solidFill>
                  <a:srgbClr val="FF0000"/>
                </a:solidFill>
              </a:rPr>
              <a:t>빌드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 함수</a:t>
            </a:r>
            <a:endParaRPr lang="en-US" altLang="ko-KR" sz="1100" b="1" dirty="0" smtClean="0"/>
          </a:p>
          <a:p>
            <a:r>
              <a:rPr lang="en-US" altLang="ko-KR" sz="1100" b="1" dirty="0" smtClean="0"/>
              <a:t>public </a:t>
            </a:r>
            <a:r>
              <a:rPr lang="en-US" altLang="ko-KR" sz="1100" b="1" dirty="0"/>
              <a:t>Initial() </a:t>
            </a:r>
            <a:r>
              <a:rPr lang="en-US" altLang="ko-KR" sz="1100" b="1" dirty="0" smtClean="0"/>
              <a:t>{</a:t>
            </a:r>
          </a:p>
          <a:p>
            <a:endParaRPr lang="en-US" altLang="ko-KR" sz="1100" b="1" dirty="0" smtClean="0"/>
          </a:p>
          <a:p>
            <a:r>
              <a:rPr lang="en-US" altLang="ko-KR" sz="1100" b="1" dirty="0">
                <a:solidFill>
                  <a:srgbClr val="FF0000"/>
                </a:solidFill>
              </a:rPr>
              <a:t>		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//IP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설정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en-US" altLang="ko-KR" sz="1100" b="1" dirty="0"/>
              <a:t>		final </a:t>
            </a:r>
            <a:r>
              <a:rPr lang="en-US" altLang="ko-KR" sz="1100" b="1" dirty="0" err="1" smtClean="0"/>
              <a:t>Jlabel</a:t>
            </a:r>
            <a:r>
              <a:rPr lang="en-US" altLang="ko-KR" sz="1100" b="1" dirty="0" smtClean="0"/>
              <a:t> </a:t>
            </a:r>
            <a:r>
              <a:rPr lang="en-US" altLang="ko-KR" sz="1100" b="1" dirty="0" err="1"/>
              <a:t>lblNewLabel</a:t>
            </a:r>
            <a:r>
              <a:rPr lang="en-US" altLang="ko-KR" sz="1100" b="1" dirty="0"/>
              <a:t> = new </a:t>
            </a:r>
            <a:r>
              <a:rPr lang="en-US" altLang="ko-KR" sz="1100" b="1" dirty="0" err="1" smtClean="0"/>
              <a:t>Jlabel</a:t>
            </a:r>
            <a:r>
              <a:rPr lang="en-US" altLang="ko-KR" sz="1100" b="1" dirty="0" smtClean="0"/>
              <a:t>(＂IP Address＂);</a:t>
            </a:r>
            <a:endParaRPr lang="en-US" altLang="ko-KR" sz="1100" b="1" dirty="0"/>
          </a:p>
          <a:p>
            <a:r>
              <a:rPr lang="en-US" altLang="ko-KR" sz="1100" b="1" dirty="0"/>
              <a:t>		</a:t>
            </a:r>
            <a:r>
              <a:rPr lang="en-US" altLang="ko-KR" sz="1100" b="1" dirty="0" err="1"/>
              <a:t>lblNewLabel.setFont</a:t>
            </a:r>
            <a:r>
              <a:rPr lang="en-US" altLang="ko-KR" sz="1100" b="1" dirty="0"/>
              <a:t>(new Font</a:t>
            </a:r>
            <a:r>
              <a:rPr lang="en-US" altLang="ko-KR" sz="1100" b="1" dirty="0" smtClean="0"/>
              <a:t>(＂Arial＂, </a:t>
            </a:r>
            <a:r>
              <a:rPr lang="en-US" altLang="ko-KR" sz="1100" b="1" dirty="0" err="1"/>
              <a:t>Font.BOLD</a:t>
            </a:r>
            <a:r>
              <a:rPr lang="en-US" altLang="ko-KR" sz="1100" b="1" dirty="0"/>
              <a:t>, 13));</a:t>
            </a:r>
          </a:p>
          <a:p>
            <a:r>
              <a:rPr lang="en-US" altLang="ko-KR" sz="1100" b="1" dirty="0"/>
              <a:t>		</a:t>
            </a:r>
            <a:r>
              <a:rPr lang="en-US" altLang="ko-KR" sz="1100" b="1" dirty="0" err="1"/>
              <a:t>lblNewLabel.setBounds</a:t>
            </a:r>
            <a:r>
              <a:rPr lang="en-US" altLang="ko-KR" sz="1100" b="1" dirty="0"/>
              <a:t>(39, 75, 76, 25);</a:t>
            </a:r>
          </a:p>
          <a:p>
            <a:r>
              <a:rPr lang="en-US" altLang="ko-KR" sz="1100" b="1" dirty="0"/>
              <a:t>		panel_2.add(</a:t>
            </a:r>
            <a:r>
              <a:rPr lang="en-US" altLang="ko-KR" sz="1100" b="1" dirty="0" err="1"/>
              <a:t>lblNewLabel</a:t>
            </a:r>
            <a:r>
              <a:rPr lang="en-US" altLang="ko-KR" sz="1100" b="1" dirty="0"/>
              <a:t>);</a:t>
            </a:r>
          </a:p>
          <a:p>
            <a:r>
              <a:rPr lang="en-US" altLang="ko-KR" sz="1100" b="1" dirty="0" smtClean="0"/>
              <a:t>		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//PORT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설정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en-US" altLang="ko-KR" sz="1100" b="1" dirty="0"/>
              <a:t>		final </a:t>
            </a:r>
            <a:r>
              <a:rPr lang="en-US" altLang="ko-KR" sz="1100" b="1" dirty="0" err="1"/>
              <a:t>JLabel</a:t>
            </a:r>
            <a:r>
              <a:rPr lang="en-US" altLang="ko-KR" sz="1100" b="1" dirty="0"/>
              <a:t> lblNewLabel_1 = new </a:t>
            </a:r>
            <a:r>
              <a:rPr lang="en-US" altLang="ko-KR" sz="1100" b="1" dirty="0" err="1"/>
              <a:t>JLabel</a:t>
            </a:r>
            <a:r>
              <a:rPr lang="en-US" altLang="ko-KR" sz="1100" b="1" dirty="0"/>
              <a:t>("Port");</a:t>
            </a:r>
          </a:p>
          <a:p>
            <a:r>
              <a:rPr lang="en-US" altLang="ko-KR" sz="1100" b="1" dirty="0"/>
              <a:t>		lblNewLabel_1.setFont(new Font("Arial", </a:t>
            </a:r>
            <a:r>
              <a:rPr lang="en-US" altLang="ko-KR" sz="1100" b="1" dirty="0" err="1"/>
              <a:t>Font.BOLD</a:t>
            </a:r>
            <a:r>
              <a:rPr lang="en-US" altLang="ko-KR" sz="1100" b="1" dirty="0"/>
              <a:t>, 13));</a:t>
            </a:r>
          </a:p>
          <a:p>
            <a:r>
              <a:rPr lang="en-US" altLang="ko-KR" sz="1100" b="1" dirty="0"/>
              <a:t>		lblNewLabel_1.setBounds(39, 110, 76, 25);</a:t>
            </a:r>
          </a:p>
          <a:p>
            <a:r>
              <a:rPr lang="en-US" altLang="ko-KR" sz="1100" b="1" dirty="0"/>
              <a:t>		panel_2.add(lblNewLabel_1</a:t>
            </a:r>
            <a:r>
              <a:rPr lang="en-US" altLang="ko-KR" sz="1100" b="1" dirty="0" smtClean="0"/>
              <a:t>);</a:t>
            </a:r>
          </a:p>
          <a:p>
            <a:endParaRPr lang="en-US" altLang="ko-KR" sz="1100" b="1" dirty="0" smtClean="0"/>
          </a:p>
          <a:p>
            <a:r>
              <a:rPr lang="en-US" altLang="ko-KR" sz="1100" b="1" dirty="0"/>
              <a:t>	</a:t>
            </a:r>
            <a:r>
              <a:rPr lang="en-US" altLang="ko-KR" sz="1100" b="1" dirty="0" smtClean="0"/>
              <a:t>	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//Protocol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설정</a:t>
            </a:r>
            <a:endParaRPr lang="en-US" altLang="ko-KR" sz="1100" b="1" dirty="0" smtClean="0">
              <a:solidFill>
                <a:srgbClr val="FF0000"/>
              </a:solidFill>
            </a:endParaRPr>
          </a:p>
          <a:p>
            <a:r>
              <a:rPr lang="en-US" altLang="ko-KR" sz="1100" b="1" dirty="0"/>
              <a:t>		final </a:t>
            </a:r>
            <a:r>
              <a:rPr lang="en-US" altLang="ko-KR" sz="1100" b="1" dirty="0" err="1"/>
              <a:t>JComboBox</a:t>
            </a:r>
            <a:r>
              <a:rPr lang="en-US" altLang="ko-KR" sz="1100" b="1" dirty="0"/>
              <a:t>&lt;String&gt; </a:t>
            </a:r>
            <a:r>
              <a:rPr lang="en-US" altLang="ko-KR" sz="1100" b="1" dirty="0" err="1"/>
              <a:t>comboBox</a:t>
            </a:r>
            <a:r>
              <a:rPr lang="en-US" altLang="ko-KR" sz="1100" b="1" dirty="0"/>
              <a:t> = new </a:t>
            </a:r>
            <a:r>
              <a:rPr lang="en-US" altLang="ko-KR" sz="1100" b="1" dirty="0" err="1"/>
              <a:t>JComboBox</a:t>
            </a:r>
            <a:r>
              <a:rPr lang="en-US" altLang="ko-KR" sz="1100" b="1" dirty="0"/>
              <a:t>&lt;String&gt;();</a:t>
            </a:r>
          </a:p>
          <a:p>
            <a:r>
              <a:rPr lang="en-US" altLang="ko-KR" sz="1100" b="1" dirty="0"/>
              <a:t>		</a:t>
            </a:r>
            <a:r>
              <a:rPr lang="en-US" altLang="ko-KR" sz="1100" b="1" dirty="0" smtClean="0"/>
              <a:t>…</a:t>
            </a:r>
            <a:endParaRPr lang="en-US" altLang="ko-KR" sz="1100" b="1" dirty="0"/>
          </a:p>
          <a:p>
            <a:r>
              <a:rPr lang="en-US" altLang="ko-KR" sz="1100" b="1" dirty="0"/>
              <a:t>		</a:t>
            </a:r>
            <a:r>
              <a:rPr lang="en-US" altLang="ko-KR" sz="1100" b="1" dirty="0" err="1"/>
              <a:t>comboBox.addItem</a:t>
            </a:r>
            <a:r>
              <a:rPr lang="en-US" altLang="ko-KR" sz="1100" b="1" dirty="0"/>
              <a:t>("MQTT");</a:t>
            </a:r>
          </a:p>
          <a:p>
            <a:r>
              <a:rPr lang="en-US" altLang="ko-KR" sz="1100" b="1" dirty="0"/>
              <a:t>		</a:t>
            </a:r>
            <a:r>
              <a:rPr lang="en-US" altLang="ko-KR" sz="1100" b="1" dirty="0" err="1"/>
              <a:t>comboBox.addItem</a:t>
            </a:r>
            <a:r>
              <a:rPr lang="en-US" altLang="ko-KR" sz="1100" b="1" dirty="0"/>
              <a:t>("CoAP");</a:t>
            </a:r>
          </a:p>
          <a:p>
            <a:r>
              <a:rPr lang="en-US" altLang="ko-KR" sz="1100" b="1" dirty="0"/>
              <a:t>		</a:t>
            </a:r>
            <a:r>
              <a:rPr lang="en-US" altLang="ko-KR" sz="1100" b="1" dirty="0" err="1"/>
              <a:t>comboBox.addItem</a:t>
            </a:r>
            <a:r>
              <a:rPr lang="en-US" altLang="ko-KR" sz="1100" b="1" dirty="0"/>
              <a:t>("UDP");</a:t>
            </a:r>
          </a:p>
          <a:p>
            <a:r>
              <a:rPr lang="en-US" altLang="ko-KR" sz="1100" b="1" dirty="0"/>
              <a:t>		</a:t>
            </a:r>
            <a:r>
              <a:rPr lang="en-US" altLang="ko-KR" sz="1100" b="1" dirty="0" err="1"/>
              <a:t>comboBox.addItem</a:t>
            </a:r>
            <a:r>
              <a:rPr lang="en-US" altLang="ko-KR" sz="1100" b="1" dirty="0"/>
              <a:t>("BOTH");</a:t>
            </a:r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..</a:t>
            </a: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}</a:t>
            </a:r>
            <a:endParaRPr lang="en-US" altLang="ko-KR" sz="1100" b="1" dirty="0" smtClean="0">
              <a:solidFill>
                <a:srgbClr val="FF0000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975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EMS : </a:t>
            </a:r>
            <a:r>
              <a:rPr lang="en-US" altLang="ko-KR" sz="2500" b="1" dirty="0" smtClean="0"/>
              <a:t>Package Explanation</a:t>
            </a:r>
            <a:br>
              <a:rPr lang="en-US" altLang="ko-KR" sz="2500" b="1" dirty="0" smtClean="0"/>
            </a:br>
            <a:r>
              <a:rPr lang="en-US" altLang="ko-KR" sz="2400" b="1" dirty="0"/>
              <a:t>GUI : </a:t>
            </a:r>
            <a:r>
              <a:rPr lang="en-US" altLang="ko-KR" sz="2400" b="1" dirty="0" err="1"/>
              <a:t>MainFrame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52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340768"/>
            <a:ext cx="778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MainFrame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Class : </a:t>
            </a:r>
            <a:r>
              <a:rPr lang="ko-KR" altLang="en-US" dirty="0" smtClean="0"/>
              <a:t>가격 정보</a:t>
            </a:r>
            <a:r>
              <a:rPr lang="en-US" altLang="ko-KR" dirty="0" smtClean="0"/>
              <a:t>,  </a:t>
            </a:r>
            <a:r>
              <a:rPr lang="ko-KR" altLang="en-US" dirty="0" smtClean="0"/>
              <a:t>등록된 </a:t>
            </a:r>
            <a:r>
              <a:rPr lang="en-US" altLang="ko-KR" dirty="0" smtClean="0"/>
              <a:t>EMA </a:t>
            </a:r>
            <a:r>
              <a:rPr lang="ko-KR" altLang="en-US" dirty="0" smtClean="0"/>
              <a:t>정보 </a:t>
            </a:r>
            <a:r>
              <a:rPr lang="en-US" altLang="ko-KR" dirty="0" smtClean="0"/>
              <a:t>CFG </a:t>
            </a:r>
            <a:r>
              <a:rPr lang="ko-KR" altLang="en-US" dirty="0" smtClean="0"/>
              <a:t>파일을 가져오는 함수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020" y="1710100"/>
            <a:ext cx="8229600" cy="533992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endParaRPr lang="en-US" altLang="ko-KR" sz="1100" b="1" dirty="0" smtClean="0"/>
          </a:p>
          <a:p>
            <a:r>
              <a:rPr lang="en-US" altLang="ko-KR" sz="1100" b="1" dirty="0" smtClean="0"/>
              <a:t>public </a:t>
            </a:r>
            <a:r>
              <a:rPr lang="en-US" altLang="ko-KR" sz="1100" b="1" dirty="0" err="1" smtClean="0"/>
              <a:t>MainFrame</a:t>
            </a:r>
            <a:r>
              <a:rPr lang="en-US" altLang="ko-KR" sz="1100" b="1" dirty="0" smtClean="0"/>
              <a:t>() {</a:t>
            </a:r>
          </a:p>
          <a:p>
            <a:endParaRPr lang="en-US" altLang="ko-KR" sz="1100" b="1" dirty="0" smtClean="0"/>
          </a:p>
          <a:p>
            <a:r>
              <a:rPr lang="en-US" altLang="ko-KR" sz="1100" b="1" dirty="0"/>
              <a:t>	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// 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가격정보를 가져오는 함수</a:t>
            </a:r>
            <a:endParaRPr lang="en-US" altLang="ko-KR" sz="1100" b="1" dirty="0" smtClean="0">
              <a:solidFill>
                <a:srgbClr val="FF0000"/>
              </a:solidFill>
            </a:endParaRPr>
          </a:p>
          <a:p>
            <a:r>
              <a:rPr lang="en-US" altLang="ko-KR" sz="1100" b="1" dirty="0"/>
              <a:t>	</a:t>
            </a:r>
            <a:r>
              <a:rPr lang="en-US" altLang="ko-KR" sz="1100" b="1" dirty="0" smtClean="0"/>
              <a:t>rdbtnmntmNewRadioItem_1.addActionListener(new </a:t>
            </a:r>
            <a:r>
              <a:rPr lang="en-US" altLang="ko-KR" sz="1100" b="1" dirty="0" err="1"/>
              <a:t>ActionListener</a:t>
            </a:r>
            <a:r>
              <a:rPr lang="en-US" altLang="ko-KR" sz="1100" b="1" dirty="0"/>
              <a:t>() {</a:t>
            </a:r>
          </a:p>
          <a:p>
            <a:endParaRPr lang="en-US" altLang="ko-KR" sz="1100" b="1" dirty="0"/>
          </a:p>
          <a:p>
            <a:r>
              <a:rPr lang="en-US" altLang="ko-KR" sz="1100" b="1" dirty="0"/>
              <a:t>	</a:t>
            </a:r>
            <a:r>
              <a:rPr lang="en-US" altLang="ko-KR" sz="1100" b="1" dirty="0" smtClean="0"/>
              <a:t>@</a:t>
            </a:r>
            <a:r>
              <a:rPr lang="en-US" altLang="ko-KR" sz="1100" b="1" dirty="0"/>
              <a:t>Override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smtClean="0"/>
              <a:t>public </a:t>
            </a:r>
            <a:r>
              <a:rPr lang="en-US" altLang="ko-KR" sz="1100" b="1" dirty="0"/>
              <a:t>void </a:t>
            </a:r>
            <a:r>
              <a:rPr lang="en-US" altLang="ko-KR" sz="1100" b="1" dirty="0" err="1"/>
              <a:t>actionPerformed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ActionEvent</a:t>
            </a:r>
            <a:r>
              <a:rPr lang="en-US" altLang="ko-KR" sz="1100" b="1" dirty="0"/>
              <a:t> arg0) {</a:t>
            </a:r>
          </a:p>
          <a:p>
            <a:r>
              <a:rPr lang="en-US" altLang="ko-KR" sz="1100" b="1" dirty="0"/>
              <a:t>		// TODO Auto-generated method stub</a:t>
            </a:r>
          </a:p>
          <a:p>
            <a:r>
              <a:rPr lang="en-US" altLang="ko-KR" sz="1100" b="1" dirty="0"/>
              <a:t>		</a:t>
            </a:r>
            <a:r>
              <a:rPr lang="en-US" altLang="ko-KR" sz="1100" b="1" dirty="0" smtClean="0"/>
              <a:t>if </a:t>
            </a:r>
            <a:r>
              <a:rPr lang="en-US" altLang="ko-KR" sz="1100" b="1" dirty="0"/>
              <a:t>(rdbtnmntmNewRadioItem_1.isSelected()) {</a:t>
            </a:r>
          </a:p>
          <a:p>
            <a:r>
              <a:rPr lang="en-US" altLang="ko-KR" sz="1100" b="1" dirty="0"/>
              <a:t>			</a:t>
            </a:r>
            <a:r>
              <a:rPr lang="en-US" altLang="ko-KR" sz="1100" b="1" dirty="0" err="1"/>
              <a:t>rdbtnmntmNewRadioItem.setSelected</a:t>
            </a:r>
            <a:r>
              <a:rPr lang="en-US" altLang="ko-KR" sz="1100" b="1" dirty="0"/>
              <a:t>(false);</a:t>
            </a:r>
          </a:p>
          <a:p>
            <a:endParaRPr lang="en-US" altLang="ko-KR" sz="1100" b="1" dirty="0"/>
          </a:p>
          <a:p>
            <a:r>
              <a:rPr lang="en-US" altLang="ko-KR" sz="1100" b="1" dirty="0"/>
              <a:t>			</a:t>
            </a:r>
            <a:r>
              <a:rPr lang="en-US" altLang="ko-KR" sz="1100" b="1" dirty="0" err="1"/>
              <a:t>JFileChooser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jfc</a:t>
            </a:r>
            <a:r>
              <a:rPr lang="en-US" altLang="ko-KR" sz="1100" b="1" dirty="0"/>
              <a:t> = new </a:t>
            </a:r>
            <a:r>
              <a:rPr lang="en-US" altLang="ko-KR" sz="1100" b="1" dirty="0" err="1"/>
              <a:t>JFileChooser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FileSystemView.getFileSystemView</a:t>
            </a:r>
            <a:r>
              <a:rPr lang="en-US" altLang="ko-KR" sz="1100" b="1" dirty="0"/>
              <a:t>().</a:t>
            </a:r>
            <a:r>
              <a:rPr lang="en-US" altLang="ko-KR" sz="1100" b="1" dirty="0" err="1"/>
              <a:t>getHomeDirectory</a:t>
            </a:r>
            <a:r>
              <a:rPr lang="en-US" altLang="ko-KR" sz="1100" b="1" dirty="0"/>
              <a:t>());</a:t>
            </a:r>
          </a:p>
          <a:p>
            <a:r>
              <a:rPr lang="en-US" altLang="ko-KR" sz="1100" b="1" dirty="0"/>
              <a:t>			</a:t>
            </a:r>
            <a:r>
              <a:rPr lang="en-US" altLang="ko-KR" sz="1100" b="1" dirty="0" err="1"/>
              <a:t>jfc.setDialogTitle</a:t>
            </a:r>
            <a:r>
              <a:rPr lang="en-US" altLang="ko-KR" sz="1100" b="1" dirty="0"/>
              <a:t>("Select an configuration file");</a:t>
            </a:r>
          </a:p>
          <a:p>
            <a:r>
              <a:rPr lang="en-US" altLang="ko-KR" sz="1100" b="1" dirty="0"/>
              <a:t>			</a:t>
            </a:r>
            <a:r>
              <a:rPr lang="en-US" altLang="ko-KR" sz="1100" b="1" dirty="0" err="1"/>
              <a:t>jfc.setAcceptAllFileFilterUsed</a:t>
            </a:r>
            <a:r>
              <a:rPr lang="en-US" altLang="ko-KR" sz="1100" b="1" dirty="0"/>
              <a:t>(false);</a:t>
            </a:r>
          </a:p>
          <a:p>
            <a:r>
              <a:rPr lang="en-US" altLang="ko-KR" sz="1100" b="1" dirty="0"/>
              <a:t>			</a:t>
            </a:r>
            <a:r>
              <a:rPr lang="en-US" altLang="ko-KR" sz="1100" b="1" dirty="0" err="1"/>
              <a:t>FileNameExtensionFilter</a:t>
            </a:r>
            <a:r>
              <a:rPr lang="en-US" altLang="ko-KR" sz="1100" b="1" dirty="0"/>
              <a:t> filter = new </a:t>
            </a:r>
            <a:r>
              <a:rPr lang="en-US" altLang="ko-KR" sz="1100" b="1" dirty="0" err="1"/>
              <a:t>FileNameExtensionFilter</a:t>
            </a:r>
            <a:r>
              <a:rPr lang="en-US" altLang="ko-KR" sz="1100" b="1" dirty="0" smtClean="0"/>
              <a:t>(".</a:t>
            </a:r>
            <a:r>
              <a:rPr lang="en-US" altLang="ko-KR" sz="1100" b="1" dirty="0" err="1" smtClean="0"/>
              <a:t>classfg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files", "</a:t>
            </a:r>
            <a:r>
              <a:rPr lang="en-US" altLang="ko-KR" sz="1100" b="1" dirty="0" err="1"/>
              <a:t>cfg</a:t>
            </a:r>
            <a:r>
              <a:rPr lang="en-US" altLang="ko-KR" sz="1100" b="1" dirty="0"/>
              <a:t>", "CFG");</a:t>
            </a:r>
          </a:p>
          <a:p>
            <a:r>
              <a:rPr lang="en-US" altLang="ko-KR" sz="1100" b="1" dirty="0"/>
              <a:t>			</a:t>
            </a:r>
            <a:r>
              <a:rPr lang="en-US" altLang="ko-KR" sz="1100" b="1" dirty="0" err="1"/>
              <a:t>jfc.addChoosableFileFilter</a:t>
            </a:r>
            <a:r>
              <a:rPr lang="en-US" altLang="ko-KR" sz="1100" b="1" dirty="0"/>
              <a:t>(filter);</a:t>
            </a:r>
          </a:p>
          <a:p>
            <a:endParaRPr lang="en-US" altLang="ko-KR" sz="1100" b="1" dirty="0"/>
          </a:p>
          <a:p>
            <a:r>
              <a:rPr lang="en-US" altLang="ko-KR" sz="1100" b="1" dirty="0"/>
              <a:t>			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returnValue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jfc.showOpenDialog</a:t>
            </a:r>
            <a:r>
              <a:rPr lang="en-US" altLang="ko-KR" sz="1100" b="1" dirty="0"/>
              <a:t>(null);</a:t>
            </a:r>
          </a:p>
          <a:p>
            <a:endParaRPr lang="en-US" altLang="ko-KR" sz="1100" b="1" dirty="0"/>
          </a:p>
          <a:p>
            <a:r>
              <a:rPr lang="en-US" altLang="ko-KR" sz="1100" b="1" dirty="0"/>
              <a:t>			if (</a:t>
            </a:r>
            <a:r>
              <a:rPr lang="en-US" altLang="ko-KR" sz="1100" b="1" dirty="0" err="1"/>
              <a:t>returnValue</a:t>
            </a:r>
            <a:r>
              <a:rPr lang="en-US" altLang="ko-KR" sz="1100" b="1" dirty="0"/>
              <a:t> == </a:t>
            </a:r>
            <a:r>
              <a:rPr lang="en-US" altLang="ko-KR" sz="1100" b="1" dirty="0" err="1"/>
              <a:t>JFileChooser.APPROVE_OPTION</a:t>
            </a:r>
            <a:r>
              <a:rPr lang="en-US" altLang="ko-KR" sz="1100" b="1" dirty="0" smtClean="0"/>
              <a:t>)</a:t>
            </a:r>
            <a:r>
              <a:rPr lang="en-US" altLang="ko-KR" sz="1100" b="1" dirty="0"/>
              <a:t>					</a:t>
            </a:r>
            <a:r>
              <a:rPr lang="en-US" altLang="ko-KR" sz="1100" b="1" dirty="0" smtClean="0"/>
              <a:t>new </a:t>
            </a:r>
            <a:r>
              <a:rPr lang="en-US" altLang="ko-KR" sz="1100" b="1" dirty="0" err="1" smtClean="0"/>
              <a:t>RealTimePriceFileReader</a:t>
            </a:r>
            <a:r>
              <a:rPr lang="en-US" altLang="ko-KR" sz="1100" b="1" dirty="0" smtClean="0"/>
              <a:t>(</a:t>
            </a:r>
            <a:r>
              <a:rPr lang="en-US" altLang="ko-KR" sz="1100" b="1" dirty="0" err="1" smtClean="0"/>
              <a:t>jfc.getSelectedFile</a:t>
            </a:r>
            <a:r>
              <a:rPr lang="en-US" altLang="ko-KR" sz="1100" b="1" dirty="0"/>
              <a:t>().</a:t>
            </a:r>
            <a:r>
              <a:rPr lang="en-US" altLang="ko-KR" sz="1100" b="1" dirty="0" err="1"/>
              <a:t>getPath</a:t>
            </a:r>
            <a:r>
              <a:rPr lang="en-US" altLang="ko-KR" sz="1100" b="1" dirty="0"/>
              <a:t>());</a:t>
            </a:r>
          </a:p>
          <a:p>
            <a:endParaRPr lang="en-US" altLang="ko-KR" sz="1100" b="1" dirty="0"/>
          </a:p>
          <a:p>
            <a:r>
              <a:rPr lang="en-US" altLang="ko-KR" sz="1100" b="1" dirty="0"/>
              <a:t>				}</a:t>
            </a:r>
          </a:p>
          <a:p>
            <a:r>
              <a:rPr lang="en-US" altLang="ko-KR" sz="1100" b="1" dirty="0"/>
              <a:t>			}</a:t>
            </a:r>
          </a:p>
          <a:p>
            <a:r>
              <a:rPr lang="en-US" altLang="ko-KR" sz="1100" b="1" dirty="0"/>
              <a:t>		}); 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	</a:t>
            </a: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	..</a:t>
            </a: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}</a:t>
            </a:r>
            <a:endParaRPr lang="en-US" altLang="ko-KR" sz="1100" b="1" dirty="0" smtClean="0">
              <a:solidFill>
                <a:srgbClr val="FF0000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4136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500" b="1" dirty="0"/>
              <a:t>4. EMS : </a:t>
            </a:r>
            <a:r>
              <a:rPr lang="en-US" altLang="ko-KR" sz="2500" b="1" dirty="0" smtClean="0"/>
              <a:t>Package Explanation</a:t>
            </a:r>
            <a:br>
              <a:rPr lang="en-US" altLang="ko-KR" sz="2500" b="1" dirty="0" smtClean="0"/>
            </a:br>
            <a:r>
              <a:rPr lang="en-US" altLang="ko-KR" sz="2500" b="1" dirty="0" smtClean="0"/>
              <a:t>GUI </a:t>
            </a:r>
            <a:r>
              <a:rPr lang="en-US" altLang="ko-KR" sz="2500" b="1" dirty="0" smtClean="0"/>
              <a:t>: </a:t>
            </a:r>
            <a:r>
              <a:rPr lang="en-US" altLang="ko-KR" sz="2800" b="1" dirty="0" err="1" smtClean="0"/>
              <a:t>MainFrame</a:t>
            </a:r>
            <a:endParaRPr lang="en-US" altLang="ko-KR" sz="2500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53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340768"/>
            <a:ext cx="5536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Initial </a:t>
            </a:r>
            <a:r>
              <a:rPr lang="en-US" altLang="ko-KR" dirty="0" smtClean="0"/>
              <a:t>Class : IP </a:t>
            </a:r>
            <a:r>
              <a:rPr lang="ko-KR" altLang="en-US" dirty="0" smtClean="0"/>
              <a:t>설정 및 프로토콜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프로파일 설정 </a:t>
            </a:r>
            <a:r>
              <a:rPr lang="en-US" altLang="ko-KR" dirty="0" smtClean="0"/>
              <a:t>GUI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57020" y="1710100"/>
            <a:ext cx="8229600" cy="432426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endParaRPr lang="en-US" altLang="ko-KR" sz="1100" b="1" dirty="0"/>
          </a:p>
          <a:p>
            <a:r>
              <a:rPr lang="en-US" altLang="ko-KR" sz="1100" b="1" dirty="0" smtClean="0">
                <a:solidFill>
                  <a:srgbClr val="FF0000"/>
                </a:solidFill>
              </a:rPr>
              <a:t>GUI </a:t>
            </a:r>
            <a:r>
              <a:rPr lang="ko-KR" altLang="en-US" sz="1100" b="1" dirty="0" err="1" smtClean="0">
                <a:solidFill>
                  <a:srgbClr val="FF0000"/>
                </a:solidFill>
              </a:rPr>
              <a:t>빌드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 함수</a:t>
            </a:r>
            <a:endParaRPr lang="en-US" altLang="ko-KR" sz="1100" b="1" dirty="0" smtClean="0">
              <a:solidFill>
                <a:srgbClr val="FF0000"/>
              </a:solidFill>
            </a:endParaRPr>
          </a:p>
          <a:p>
            <a:endParaRPr lang="en-US" altLang="ko-KR" sz="1100" b="1" dirty="0" smtClean="0"/>
          </a:p>
          <a:p>
            <a:r>
              <a:rPr lang="en-US" altLang="ko-KR" sz="1100" b="1" dirty="0" smtClean="0"/>
              <a:t>public </a:t>
            </a:r>
            <a:r>
              <a:rPr lang="en-US" altLang="ko-KR" sz="1100" b="1" dirty="0"/>
              <a:t>Initial() </a:t>
            </a:r>
            <a:r>
              <a:rPr lang="en-US" altLang="ko-KR" sz="1100" b="1" dirty="0" smtClean="0"/>
              <a:t>{</a:t>
            </a:r>
            <a:endParaRPr lang="en-US" altLang="ko-KR" sz="1100" b="1" dirty="0"/>
          </a:p>
          <a:p>
            <a:r>
              <a:rPr lang="en-US" altLang="ko-KR" sz="1100" b="1" dirty="0"/>
              <a:t>	</a:t>
            </a:r>
            <a:r>
              <a:rPr lang="en-US" altLang="ko-KR" sz="1100" b="1" dirty="0" smtClean="0"/>
              <a:t>// </a:t>
            </a:r>
            <a:r>
              <a:rPr lang="en-US" altLang="ko-KR" sz="1100" b="1" dirty="0"/>
              <a:t>setting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err="1" smtClean="0"/>
              <a:t>setTitle</a:t>
            </a:r>
            <a:r>
              <a:rPr lang="en-US" altLang="ko-KR" sz="1100" b="1" dirty="0"/>
              <a:t>("</a:t>
            </a:r>
            <a:r>
              <a:rPr lang="en-US" altLang="ko-KR" sz="1100" b="1" dirty="0" err="1"/>
              <a:t>MIREnergy</a:t>
            </a:r>
            <a:r>
              <a:rPr lang="en-US" altLang="ko-KR" sz="1100" b="1" dirty="0"/>
              <a:t> Management System");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err="1" smtClean="0"/>
              <a:t>setSize</a:t>
            </a:r>
            <a:r>
              <a:rPr lang="en-US" altLang="ko-KR" sz="1100" b="1" dirty="0" smtClean="0"/>
              <a:t>(326</a:t>
            </a:r>
            <a:r>
              <a:rPr lang="en-US" altLang="ko-KR" sz="1100" b="1" dirty="0"/>
              <a:t>, 614);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err="1" smtClean="0"/>
              <a:t>setResizable</a:t>
            </a:r>
            <a:r>
              <a:rPr lang="en-US" altLang="ko-KR" sz="1100" b="1" dirty="0" smtClean="0"/>
              <a:t>(false</a:t>
            </a:r>
            <a:r>
              <a:rPr lang="en-US" altLang="ko-KR" sz="1100" b="1" dirty="0"/>
              <a:t>);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err="1" smtClean="0"/>
              <a:t>setLocation</a:t>
            </a:r>
            <a:r>
              <a:rPr lang="en-US" altLang="ko-KR" sz="1100" b="1" dirty="0" smtClean="0"/>
              <a:t>(800</a:t>
            </a:r>
            <a:r>
              <a:rPr lang="en-US" altLang="ko-KR" sz="1100" b="1" dirty="0"/>
              <a:t>, 450);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err="1" smtClean="0"/>
              <a:t>setDefaultCloseOperation</a:t>
            </a:r>
            <a:r>
              <a:rPr lang="en-US" altLang="ko-KR" sz="1100" b="1" dirty="0" smtClean="0"/>
              <a:t>(EXIT_ON_CLOSE</a:t>
            </a:r>
            <a:r>
              <a:rPr lang="en-US" altLang="ko-KR" sz="1100" b="1" dirty="0"/>
              <a:t>);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err="1" smtClean="0"/>
              <a:t>setLocationRelativeTo</a:t>
            </a:r>
            <a:r>
              <a:rPr lang="en-US" altLang="ko-KR" sz="1100" b="1" dirty="0" smtClean="0"/>
              <a:t>(null</a:t>
            </a:r>
            <a:r>
              <a:rPr lang="en-US" altLang="ko-KR" sz="1100" b="1" dirty="0"/>
              <a:t>);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smtClean="0"/>
              <a:t>// </a:t>
            </a:r>
            <a:r>
              <a:rPr lang="en-US" altLang="ko-KR" sz="1100" b="1" dirty="0"/>
              <a:t>panel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err="1" smtClean="0"/>
              <a:t>JPanel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panel = new </a:t>
            </a:r>
            <a:r>
              <a:rPr lang="en-US" altLang="ko-KR" sz="1100" b="1" dirty="0" err="1"/>
              <a:t>JPanel</a:t>
            </a:r>
            <a:r>
              <a:rPr lang="en-US" altLang="ko-KR" sz="1100" b="1" dirty="0"/>
              <a:t>();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err="1" smtClean="0"/>
              <a:t>placeLoginPanel</a:t>
            </a:r>
            <a:r>
              <a:rPr lang="en-US" altLang="ko-KR" sz="1100" b="1" dirty="0" smtClean="0"/>
              <a:t>(panel</a:t>
            </a:r>
            <a:r>
              <a:rPr lang="en-US" altLang="ko-KR" sz="1100" b="1" dirty="0"/>
              <a:t>);</a:t>
            </a:r>
          </a:p>
          <a:p>
            <a:endParaRPr lang="en-US" altLang="ko-KR" sz="1100" b="1" dirty="0"/>
          </a:p>
          <a:p>
            <a:r>
              <a:rPr lang="en-US" altLang="ko-KR" sz="1100" b="1" dirty="0"/>
              <a:t>	</a:t>
            </a:r>
            <a:r>
              <a:rPr lang="en-US" altLang="ko-KR" sz="1100" b="1" dirty="0" smtClean="0"/>
              <a:t>// </a:t>
            </a:r>
            <a:r>
              <a:rPr lang="en-US" altLang="ko-KR" sz="1100" b="1" dirty="0"/>
              <a:t>add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err="1" smtClean="0"/>
              <a:t>getContentPane</a:t>
            </a:r>
            <a:r>
              <a:rPr lang="en-US" altLang="ko-KR" sz="1100" b="1" dirty="0"/>
              <a:t>().add(panel);</a:t>
            </a:r>
          </a:p>
          <a:p>
            <a:endParaRPr lang="en-US" altLang="ko-KR" sz="1100" b="1" dirty="0"/>
          </a:p>
          <a:p>
            <a:r>
              <a:rPr lang="en-US" altLang="ko-KR" sz="1100" b="1" dirty="0"/>
              <a:t>	</a:t>
            </a:r>
            <a:r>
              <a:rPr lang="en-US" altLang="ko-KR" sz="1100" b="1" dirty="0" err="1" smtClean="0"/>
              <a:t>JPanel</a:t>
            </a:r>
            <a:r>
              <a:rPr lang="en-US" altLang="ko-KR" sz="1100" b="1" dirty="0" smtClean="0"/>
              <a:t> </a:t>
            </a:r>
            <a:r>
              <a:rPr lang="en-US" altLang="ko-KR" sz="1100" b="1" dirty="0"/>
              <a:t>panel_1 = new </a:t>
            </a:r>
            <a:r>
              <a:rPr lang="en-US" altLang="ko-KR" sz="1100" b="1" dirty="0" err="1"/>
              <a:t>JPanel</a:t>
            </a:r>
            <a:r>
              <a:rPr lang="en-US" altLang="ko-KR" sz="1100" b="1" dirty="0"/>
              <a:t>();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smtClean="0"/>
              <a:t>panel_1.setBorder(new </a:t>
            </a:r>
            <a:r>
              <a:rPr lang="en-US" altLang="ko-KR" sz="1100" b="1" dirty="0" err="1"/>
              <a:t>EtchedBorder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EtchedBorder.LOWERED</a:t>
            </a:r>
            <a:r>
              <a:rPr lang="en-US" altLang="ko-KR" sz="1100" b="1" dirty="0"/>
              <a:t>, null, null));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smtClean="0"/>
              <a:t>panel_1.setBounds(12</a:t>
            </a:r>
            <a:r>
              <a:rPr lang="en-US" altLang="ko-KR" sz="1100" b="1" dirty="0"/>
              <a:t>, 66, 298, 118);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err="1"/>
              <a:t>p</a:t>
            </a:r>
            <a:r>
              <a:rPr lang="en-US" altLang="ko-KR" sz="1100" b="1" dirty="0" err="1" smtClean="0"/>
              <a:t>anel.add</a:t>
            </a:r>
            <a:r>
              <a:rPr lang="en-US" altLang="ko-KR" sz="1100" b="1" dirty="0" smtClean="0"/>
              <a:t>(panel_1</a:t>
            </a:r>
            <a:r>
              <a:rPr lang="en-US" altLang="ko-KR" sz="1100" b="1" dirty="0"/>
              <a:t>);</a:t>
            </a:r>
          </a:p>
          <a:p>
            <a:r>
              <a:rPr lang="en-US" altLang="ko-KR" sz="1100" b="1" dirty="0"/>
              <a:t>	</a:t>
            </a:r>
            <a:r>
              <a:rPr lang="en-US" altLang="ko-KR" sz="1100" b="1" dirty="0" smtClean="0"/>
              <a:t>panel_1.setLayout(null);</a:t>
            </a: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	</a:t>
            </a:r>
            <a:r>
              <a:rPr lang="en-US" altLang="ko-KR" sz="1100" b="1" dirty="0" smtClean="0">
                <a:solidFill>
                  <a:srgbClr val="FF0000"/>
                </a:solidFill>
                <a:ea typeface="+mj-ea"/>
              </a:rPr>
              <a:t>..</a:t>
            </a:r>
          </a:p>
          <a:p>
            <a:r>
              <a:rPr lang="en-US" altLang="ko-KR" sz="1100" b="1" dirty="0">
                <a:solidFill>
                  <a:srgbClr val="FF0000"/>
                </a:solidFill>
                <a:ea typeface="+mj-ea"/>
              </a:rPr>
              <a:t>}</a:t>
            </a:r>
            <a:endParaRPr lang="en-US" altLang="ko-KR" sz="1100" b="1" dirty="0" smtClean="0">
              <a:solidFill>
                <a:srgbClr val="FF0000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6398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3F5CC-B8E9-482F-A016-6EE14B7359EE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14282" y="2571752"/>
            <a:ext cx="874398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kern="0" dirty="0">
                <a:ea typeface="굴림" pitchFamily="50" charset="-127"/>
              </a:rPr>
              <a:t>OpenADR 2.0b</a:t>
            </a:r>
            <a:endParaRPr lang="zh-CN" altLang="en-US" sz="3200" b="1" kern="0" dirty="0"/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200" b="1" kern="0" dirty="0"/>
          </a:p>
          <a:p>
            <a:pPr marL="514350" indent="-514350" algn="ctr" eaLnBrk="0" fontAlgn="base" latinLnBrk="0" hangingPunct="0">
              <a:spcBef>
                <a:spcPct val="0"/>
              </a:spcBef>
              <a:spcAft>
                <a:spcPct val="0"/>
              </a:spcAft>
              <a:buAutoNum type="arabicParenBoth"/>
              <a:defRPr/>
            </a:pPr>
            <a:r>
              <a:rPr lang="en-US" altLang="ko-KR" sz="3200" b="1" kern="0" dirty="0"/>
              <a:t>EiRegistrationParty</a:t>
            </a:r>
          </a:p>
          <a:p>
            <a:pPr marL="514350" indent="-514350" algn="ctr" eaLnBrk="0" fontAlgn="base" latinLnBrk="0" hangingPunct="0">
              <a:spcBef>
                <a:spcPct val="0"/>
              </a:spcBef>
              <a:spcAft>
                <a:spcPct val="0"/>
              </a:spcAft>
              <a:buAutoNum type="arabicParenBoth"/>
              <a:defRPr/>
            </a:pPr>
            <a:endParaRPr lang="en-US" altLang="ko-KR" sz="3200" b="1" kern="0" dirty="0"/>
          </a:p>
          <a:p>
            <a:pPr marL="2743200" lvl="5" indent="-4572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2400" b="1" kern="0" dirty="0"/>
              <a:t>HTTP / XML</a:t>
            </a:r>
          </a:p>
          <a:p>
            <a:pPr marL="2743200" lvl="5" indent="-4572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2400" b="1" kern="0" dirty="0">
                <a:solidFill>
                  <a:schemeClr val="accent2"/>
                </a:solidFill>
              </a:rPr>
              <a:t>CoAP / JSON</a:t>
            </a:r>
          </a:p>
          <a:p>
            <a:pPr marL="2743200" lvl="5" indent="-4572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2400" b="1" kern="0" dirty="0"/>
              <a:t>MQTT / JSON</a:t>
            </a:r>
          </a:p>
        </p:txBody>
      </p:sp>
    </p:spTree>
    <p:extLst>
      <p:ext uri="{BB962C8B-B14F-4D97-AF65-F5344CB8AC3E}">
        <p14:creationId xmlns:p14="http://schemas.microsoft.com/office/powerpoint/2010/main" val="18305772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2"/>
          <p:cNvSpPr>
            <a:spLocks noGrp="1"/>
          </p:cNvSpPr>
          <p:nvPr>
            <p:ph type="title"/>
          </p:nvPr>
        </p:nvSpPr>
        <p:spPr>
          <a:xfrm>
            <a:off x="28604" y="233346"/>
            <a:ext cx="8686800" cy="838200"/>
          </a:xfrm>
          <a:noFill/>
        </p:spPr>
        <p:txBody>
          <a:bodyPr/>
          <a:lstStyle/>
          <a:p>
            <a:pPr lvl="0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2. Profile : OpenADR 2.0b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2.1 Services : EiRegistrationParty (</a:t>
            </a:r>
            <a:r>
              <a:rPr lang="en-US" altLang="ko-KR" sz="2400" b="1" dirty="0">
                <a:solidFill>
                  <a:schemeClr val="accent2"/>
                </a:solidFill>
              </a:rPr>
              <a:t>CoAP / JSON</a:t>
            </a:r>
            <a:r>
              <a:rPr lang="en-US" altLang="ko-KR" sz="2400" b="1" dirty="0">
                <a:solidFill>
                  <a:schemeClr val="tx1"/>
                </a:solidFill>
              </a:rPr>
              <a:t>)</a:t>
            </a:r>
            <a:endParaRPr lang="en-US" altLang="zh-CN" sz="2400" b="1" dirty="0"/>
          </a:p>
        </p:txBody>
      </p:sp>
      <p:sp>
        <p:nvSpPr>
          <p:cNvPr id="161" name="직사각형 160"/>
          <p:cNvSpPr/>
          <p:nvPr/>
        </p:nvSpPr>
        <p:spPr>
          <a:xfrm>
            <a:off x="611561" y="1484784"/>
            <a:ext cx="1512707" cy="593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6947725" y="1484784"/>
            <a:ext cx="1512707" cy="593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VTN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3" name="직선 연결선 162"/>
          <p:cNvCxnSpPr/>
          <p:nvPr/>
        </p:nvCxnSpPr>
        <p:spPr>
          <a:xfrm>
            <a:off x="1367917" y="2078530"/>
            <a:ext cx="0" cy="4302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>
            <a:off x="7704081" y="2078530"/>
            <a:ext cx="0" cy="4302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/>
          <p:nvPr/>
        </p:nvCxnSpPr>
        <p:spPr>
          <a:xfrm>
            <a:off x="1367910" y="2569510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/>
          <p:nvPr/>
        </p:nvCxnSpPr>
        <p:spPr>
          <a:xfrm>
            <a:off x="1367910" y="3134709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2395923" y="1988839"/>
            <a:ext cx="427392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	: /OpenADR/</a:t>
            </a:r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VTNID1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/2.0b/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EiRegisterParty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oadrQueryRegistration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2395923" y="2599747"/>
            <a:ext cx="3461204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	: 2.05 Content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oadrCreatedPartyRegistration</a:t>
            </a: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1" name="직선 화살표 연결선 210"/>
          <p:cNvCxnSpPr/>
          <p:nvPr/>
        </p:nvCxnSpPr>
        <p:spPr>
          <a:xfrm>
            <a:off x="1367909" y="4028250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/>
          <p:cNvCxnSpPr/>
          <p:nvPr/>
        </p:nvCxnSpPr>
        <p:spPr>
          <a:xfrm>
            <a:off x="1367909" y="4593449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2395922" y="3447579"/>
            <a:ext cx="427392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	: /OpenADR/</a:t>
            </a:r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VTNID1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/2.0b/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EiRegisterParty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oadrCreatePartyRegistration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2395922" y="4058487"/>
            <a:ext cx="3337773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	: 2.05 Content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oadrCreatedPartyRegistration</a:t>
            </a: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9" name="직선 화살표 연결선 218"/>
          <p:cNvCxnSpPr/>
          <p:nvPr/>
        </p:nvCxnSpPr>
        <p:spPr>
          <a:xfrm>
            <a:off x="1367909" y="5665855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/>
          <p:cNvCxnSpPr/>
          <p:nvPr/>
        </p:nvCxnSpPr>
        <p:spPr>
          <a:xfrm>
            <a:off x="1367909" y="6231054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2395922" y="5085184"/>
            <a:ext cx="427392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	: /OpenADR/</a:t>
            </a:r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VTNID1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/2.0b/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EiRegisterParty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oadrCancelPartyRegistration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2395922" y="5696092"/>
            <a:ext cx="3448380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	: 2.05 Content 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oadrCanceledPartyRegistration</a:t>
            </a: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물결 222"/>
          <p:cNvSpPr/>
          <p:nvPr/>
        </p:nvSpPr>
        <p:spPr bwMode="auto">
          <a:xfrm>
            <a:off x="1367910" y="4735926"/>
            <a:ext cx="6336170" cy="277250"/>
          </a:xfrm>
          <a:prstGeom prst="wave">
            <a:avLst/>
          </a:prstGeom>
          <a:solidFill>
            <a:srgbClr val="FFFFD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86245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56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2919" y="2423101"/>
            <a:ext cx="63200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200" dirty="0" err="1"/>
              <a:t>oadrQueryRegistration</a:t>
            </a:r>
            <a:endParaRPr lang="en-US" altLang="ko-KR" sz="1200" dirty="0"/>
          </a:p>
          <a:p>
            <a:pPr marL="342900" indent="-342900">
              <a:buAutoNum type="arabicParenBoth"/>
            </a:pPr>
            <a:endParaRPr lang="en-US" altLang="ko-KR" sz="1200" dirty="0"/>
          </a:p>
          <a:p>
            <a:pPr marL="342900" indent="-342900">
              <a:buAutoNum type="arabicParenBoth"/>
            </a:pPr>
            <a:endParaRPr lang="en-US" altLang="ko-KR" sz="1200" dirty="0"/>
          </a:p>
          <a:p>
            <a:pPr marL="342900" indent="-342900">
              <a:buAutoNum type="arabicParenBoth"/>
            </a:pPr>
            <a:endParaRPr lang="en-US" altLang="ko-KR" sz="1200" dirty="0"/>
          </a:p>
          <a:p>
            <a:pPr marL="342900" indent="-342900">
              <a:buAutoNum type="arabicParenBoth"/>
            </a:pPr>
            <a:endParaRPr lang="en-US" altLang="ko-KR" sz="1200" dirty="0"/>
          </a:p>
          <a:p>
            <a:pPr marL="342900" indent="-342900">
              <a:buAutoNum type="arabicParenBoth"/>
            </a:pPr>
            <a:endParaRPr lang="en-US" altLang="ko-KR" sz="1200" dirty="0"/>
          </a:p>
          <a:p>
            <a:pPr marL="342900" indent="-342900">
              <a:buAutoNum type="arabicParenBoth"/>
            </a:pPr>
            <a:endParaRPr lang="en-US" altLang="ko-KR" sz="1200" dirty="0"/>
          </a:p>
          <a:p>
            <a:pPr marL="342900" indent="-342900">
              <a:buAutoNum type="arabicParenBoth"/>
            </a:pPr>
            <a:endParaRPr lang="en-US" altLang="ko-KR" sz="1200" dirty="0"/>
          </a:p>
          <a:p>
            <a:pPr marL="342900" indent="-342900">
              <a:buAutoNum type="arabicParenBoth"/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oadrCreatedPartyRegistration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92919" y="1406100"/>
            <a:ext cx="8229600" cy="1023300"/>
            <a:chOff x="492919" y="1406100"/>
            <a:chExt cx="8229600" cy="1023300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492919" y="1406100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32105" y="1605734"/>
              <a:ext cx="11721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VEN</a:t>
              </a:r>
              <a:b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(192.168.1.101)</a:t>
              </a:r>
            </a:p>
          </p:txBody>
        </p:sp>
        <p:cxnSp>
          <p:nvCxnSpPr>
            <p:cNvPr id="14" name="직선 화살표 연결선 13"/>
            <p:cNvCxnSpPr/>
            <p:nvPr/>
          </p:nvCxnSpPr>
          <p:spPr bwMode="auto">
            <a:xfrm>
              <a:off x="2195737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826867" y="1567266"/>
              <a:ext cx="1018227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VTN</a:t>
              </a:r>
            </a:p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(192.168.1.2)</a:t>
              </a:r>
            </a:p>
          </p:txBody>
        </p:sp>
        <p:cxnSp>
          <p:nvCxnSpPr>
            <p:cNvPr id="17" name="직선 화살표 연결선 16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2790770" y="1413937"/>
            <a:ext cx="3581430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	: /OpenADR2/Simple/2.0b/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EiRegisterParty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 (1) oadrQueryRegistration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00057" y="1844824"/>
            <a:ext cx="3050835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	: HTTP 200 OK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(2) oadrCreatedPartyRegistration</a:t>
            </a:r>
          </a:p>
        </p:txBody>
      </p:sp>
      <p:sp>
        <p:nvSpPr>
          <p:cNvPr id="25" name="제목 2"/>
          <p:cNvSpPr>
            <a:spLocks noGrp="1"/>
          </p:cNvSpPr>
          <p:nvPr>
            <p:ph type="title"/>
          </p:nvPr>
        </p:nvSpPr>
        <p:spPr>
          <a:xfrm>
            <a:off x="28604" y="233346"/>
            <a:ext cx="8686800" cy="838200"/>
          </a:xfrm>
          <a:noFill/>
        </p:spPr>
        <p:txBody>
          <a:bodyPr/>
          <a:lstStyle/>
          <a:p>
            <a:pPr lvl="0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2. Profile : OpenADR 2.0b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2.1 Services : </a:t>
            </a:r>
            <a:r>
              <a:rPr lang="en-US" altLang="ko-KR" sz="2400" b="1" dirty="0" err="1">
                <a:solidFill>
                  <a:schemeClr val="tx1"/>
                </a:solidFill>
              </a:rPr>
              <a:t>EiRegistrationParty</a:t>
            </a:r>
            <a:r>
              <a:rPr lang="en-US" altLang="ko-KR" sz="2400" b="1" dirty="0">
                <a:solidFill>
                  <a:schemeClr val="tx1"/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400" b="1" dirty="0">
                <a:solidFill>
                  <a:schemeClr val="accent2"/>
                </a:solidFill>
              </a:rPr>
              <a:t>CoAP / JSON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)</a:t>
            </a:r>
            <a:endParaRPr lang="en-US" altLang="zh-CN" sz="2400" b="1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92F0CE17-88FE-4A0C-A257-392EE8C72E7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6867" y="2764151"/>
          <a:ext cx="2146300" cy="866775"/>
        </p:xfrm>
        <a:graphic>
          <a:graphicData uri="http://schemas.openxmlformats.org/drawingml/2006/table">
            <a:tbl>
              <a:tblPr/>
              <a:tblGrid>
                <a:gridCol w="826231">
                  <a:extLst>
                    <a:ext uri="{9D8B030D-6E8A-4147-A177-3AD203B41FA5}">
                      <a16:colId xmlns="" xmlns:a16="http://schemas.microsoft.com/office/drawing/2014/main" val="788956487"/>
                    </a:ext>
                  </a:extLst>
                </a:gridCol>
                <a:gridCol w="1320069">
                  <a:extLst>
                    <a:ext uri="{9D8B030D-6E8A-4147-A177-3AD203B41FA5}">
                      <a16:colId xmlns="" xmlns:a16="http://schemas.microsoft.com/office/drawing/2014/main" val="2850695750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0927775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434070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2189886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venID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requested VEN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4592166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="" xmlns:a16="http://schemas.microsoft.com/office/drawing/2014/main" id="{9C5A739C-1805-4CE7-B522-374D64C68AD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6867" y="4177427"/>
          <a:ext cx="5549900" cy="2333625"/>
        </p:xfrm>
        <a:graphic>
          <a:graphicData uri="http://schemas.openxmlformats.org/drawingml/2006/table">
            <a:tbl>
              <a:tblPr/>
              <a:tblGrid>
                <a:gridCol w="839160">
                  <a:extLst>
                    <a:ext uri="{9D8B030D-6E8A-4147-A177-3AD203B41FA5}">
                      <a16:colId xmlns="" xmlns:a16="http://schemas.microsoft.com/office/drawing/2014/main" val="3340885815"/>
                    </a:ext>
                  </a:extLst>
                </a:gridCol>
                <a:gridCol w="1115702">
                  <a:extLst>
                    <a:ext uri="{9D8B030D-6E8A-4147-A177-3AD203B41FA5}">
                      <a16:colId xmlns="" xmlns:a16="http://schemas.microsoft.com/office/drawing/2014/main" val="4226642161"/>
                    </a:ext>
                  </a:extLst>
                </a:gridCol>
                <a:gridCol w="1468530">
                  <a:extLst>
                    <a:ext uri="{9D8B030D-6E8A-4147-A177-3AD203B41FA5}">
                      <a16:colId xmlns="" xmlns:a16="http://schemas.microsoft.com/office/drawing/2014/main" val="1238801487"/>
                    </a:ext>
                  </a:extLst>
                </a:gridCol>
                <a:gridCol w="2126508">
                  <a:extLst>
                    <a:ext uri="{9D8B030D-6E8A-4147-A177-3AD203B41FA5}">
                      <a16:colId xmlns="" xmlns:a16="http://schemas.microsoft.com/office/drawing/2014/main" val="1702973677"/>
                    </a:ext>
                  </a:extLst>
                </a:gridCol>
              </a:tblGrid>
              <a:tr h="2190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86745143"/>
                  </a:ext>
                </a:extLst>
              </a:tr>
              <a:tr h="21907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venID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requested VEN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34227711"/>
                  </a:ext>
                </a:extLst>
              </a:tr>
              <a:tr h="20955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vtnID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responsed VTN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73271414"/>
                  </a:ext>
                </a:extLst>
              </a:tr>
              <a:tr h="20955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responseCode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54166443"/>
                  </a:ext>
                </a:extLst>
              </a:tr>
              <a:tr h="20955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 of 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92986039"/>
                  </a:ext>
                </a:extLst>
              </a:tr>
              <a:tr h="20955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53563888"/>
                  </a:ext>
                </a:extLst>
              </a:tr>
              <a:tr h="20955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duration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requested polling frequency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47841439"/>
                  </a:ext>
                </a:extLst>
              </a:tr>
              <a:tr h="20955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registrationID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registration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19358098"/>
                  </a:ext>
                </a:extLst>
              </a:tr>
              <a:tr h="20955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oadrProfile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oadrProfileName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of profile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96091461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oadrTransports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oadrTransportName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of transport protocol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47586905"/>
                  </a:ext>
                </a:extLst>
              </a:tr>
              <a:tr h="21907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46670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1204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1901" y="343366"/>
            <a:ext cx="8929750" cy="838200"/>
          </a:xfrm>
        </p:spPr>
        <p:txBody>
          <a:bodyPr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2. Profile : OpenADR 2.0b</a:t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800" b="1" dirty="0">
                <a:solidFill>
                  <a:schemeClr val="tx1"/>
                </a:solidFill>
              </a:rPr>
              <a:t>2.1 Services : </a:t>
            </a:r>
            <a:r>
              <a:rPr lang="en-US" altLang="ko-KR" sz="2800" b="1" dirty="0" err="1">
                <a:solidFill>
                  <a:schemeClr val="tx1"/>
                </a:solidFill>
              </a:rPr>
              <a:t>EiRegistrationParty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800" b="1" dirty="0">
                <a:solidFill>
                  <a:schemeClr val="accent2"/>
                </a:solidFill>
              </a:rPr>
              <a:t>CoAP / JSON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)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57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2919" y="2423101"/>
            <a:ext cx="63200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arenBoth" startAt="3"/>
            </a:pPr>
            <a:r>
              <a:rPr lang="en-US" altLang="ko-KR" sz="1200" dirty="0" err="1"/>
              <a:t>oadrCreateRegistration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92919" y="1406100"/>
            <a:ext cx="8229600" cy="1023300"/>
            <a:chOff x="492919" y="1406100"/>
            <a:chExt cx="8229600" cy="1023300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492919" y="1406100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32105" y="1605734"/>
              <a:ext cx="11721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VEN</a:t>
              </a:r>
              <a:b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(192.168.1.101)</a:t>
              </a:r>
            </a:p>
          </p:txBody>
        </p:sp>
        <p:cxnSp>
          <p:nvCxnSpPr>
            <p:cNvPr id="14" name="직선 화살표 연결선 13"/>
            <p:cNvCxnSpPr/>
            <p:nvPr/>
          </p:nvCxnSpPr>
          <p:spPr bwMode="auto">
            <a:xfrm>
              <a:off x="2195737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826867" y="1567266"/>
              <a:ext cx="1018227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VTN</a:t>
              </a:r>
            </a:p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(192.168.1.2)</a:t>
              </a:r>
            </a:p>
          </p:txBody>
        </p:sp>
        <p:cxnSp>
          <p:nvCxnSpPr>
            <p:cNvPr id="17" name="직선 화살표 연결선 16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</p:grpSp>
      <p:sp>
        <p:nvSpPr>
          <p:cNvPr id="25" name="TextBox 24"/>
          <p:cNvSpPr txBox="1"/>
          <p:nvPr/>
        </p:nvSpPr>
        <p:spPr>
          <a:xfrm>
            <a:off x="2790770" y="1412776"/>
            <a:ext cx="3581430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	: /OpenADR2/Simple/2.0b/EiRegisterParty 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 (3) oadrCreatePartyRegistration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90770" y="1844824"/>
            <a:ext cx="3086101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	: HTTP 200 OK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 (4) oadrCreatedPartyRegistration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0188D144-0678-4DAF-9514-1F4DD53894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6867" y="2846328"/>
          <a:ext cx="5143500" cy="2124075"/>
        </p:xfrm>
        <a:graphic>
          <a:graphicData uri="http://schemas.openxmlformats.org/drawingml/2006/table">
            <a:tbl>
              <a:tblPr/>
              <a:tblGrid>
                <a:gridCol w="1473200">
                  <a:extLst>
                    <a:ext uri="{9D8B030D-6E8A-4147-A177-3AD203B41FA5}">
                      <a16:colId xmlns="" xmlns:a16="http://schemas.microsoft.com/office/drawing/2014/main" val="3987954707"/>
                    </a:ext>
                  </a:extLst>
                </a:gridCol>
                <a:gridCol w="3670300">
                  <a:extLst>
                    <a:ext uri="{9D8B030D-6E8A-4147-A177-3AD203B41FA5}">
                      <a16:colId xmlns="" xmlns:a16="http://schemas.microsoft.com/office/drawing/2014/main" val="166590546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0230822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126004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oadrProfileName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profile name used by VEN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544824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oadrTransportName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transport name used by VEN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851058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oadrReportOnly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VEN type (report only or full functional)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338184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oadrXmlSignature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xml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true/false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941839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oadrVenName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VEN 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776504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oadrHttpPullMode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communication mode used by VEN (pull or push)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353473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venID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requested VEN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1464434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08651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2772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1901" y="343366"/>
            <a:ext cx="8929750" cy="838200"/>
          </a:xfrm>
        </p:spPr>
        <p:txBody>
          <a:bodyPr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2. Profile : OpenADR 2.0b</a:t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800" b="1" dirty="0">
                <a:solidFill>
                  <a:schemeClr val="tx1"/>
                </a:solidFill>
              </a:rPr>
              <a:t>2.1 Services : </a:t>
            </a:r>
            <a:r>
              <a:rPr lang="en-US" altLang="ko-KR" sz="2800" b="1" dirty="0" err="1">
                <a:solidFill>
                  <a:schemeClr val="tx1"/>
                </a:solidFill>
              </a:rPr>
              <a:t>EiRegistrationParty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800" b="1" dirty="0">
                <a:solidFill>
                  <a:schemeClr val="accent2"/>
                </a:solidFill>
              </a:rPr>
              <a:t>CoAP / JSON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)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58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2919" y="2423101"/>
            <a:ext cx="63200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   oadrCreatedPartyRegistration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92919" y="1406100"/>
            <a:ext cx="8229600" cy="1023300"/>
            <a:chOff x="492919" y="1406100"/>
            <a:chExt cx="8229600" cy="1023300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492919" y="1406100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32105" y="1605734"/>
              <a:ext cx="11721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VEN</a:t>
              </a:r>
              <a:b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(192.168.1.101)</a:t>
              </a:r>
            </a:p>
          </p:txBody>
        </p:sp>
        <p:cxnSp>
          <p:nvCxnSpPr>
            <p:cNvPr id="14" name="직선 화살표 연결선 13"/>
            <p:cNvCxnSpPr/>
            <p:nvPr/>
          </p:nvCxnSpPr>
          <p:spPr bwMode="auto">
            <a:xfrm>
              <a:off x="2195737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826867" y="1567266"/>
              <a:ext cx="1018227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VTN</a:t>
              </a:r>
            </a:p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(192.168.1.2)</a:t>
              </a:r>
            </a:p>
          </p:txBody>
        </p:sp>
        <p:cxnSp>
          <p:nvCxnSpPr>
            <p:cNvPr id="17" name="직선 화살표 연결선 16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</p:grpSp>
      <p:sp>
        <p:nvSpPr>
          <p:cNvPr id="25" name="TextBox 24"/>
          <p:cNvSpPr txBox="1"/>
          <p:nvPr/>
        </p:nvSpPr>
        <p:spPr>
          <a:xfrm>
            <a:off x="2790770" y="1412776"/>
            <a:ext cx="3581430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	: /OpenADR2/Simple/2.0b/EiRegisterParty 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 (3) oadrCreatePartyRegistration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90770" y="1844824"/>
            <a:ext cx="3086101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	: HTTP 200 OK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 (4) oadrCreatedPartyRegistration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="" xmlns:a16="http://schemas.microsoft.com/office/drawing/2014/main" id="{2A7D5051-955D-44EF-9C07-2516FE9B9F4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6867" y="2846328"/>
          <a:ext cx="5549900" cy="2333625"/>
        </p:xfrm>
        <a:graphic>
          <a:graphicData uri="http://schemas.openxmlformats.org/drawingml/2006/table">
            <a:tbl>
              <a:tblPr/>
              <a:tblGrid>
                <a:gridCol w="839160">
                  <a:extLst>
                    <a:ext uri="{9D8B030D-6E8A-4147-A177-3AD203B41FA5}">
                      <a16:colId xmlns="" xmlns:a16="http://schemas.microsoft.com/office/drawing/2014/main" val="3340885815"/>
                    </a:ext>
                  </a:extLst>
                </a:gridCol>
                <a:gridCol w="1115702">
                  <a:extLst>
                    <a:ext uri="{9D8B030D-6E8A-4147-A177-3AD203B41FA5}">
                      <a16:colId xmlns="" xmlns:a16="http://schemas.microsoft.com/office/drawing/2014/main" val="4226642161"/>
                    </a:ext>
                  </a:extLst>
                </a:gridCol>
                <a:gridCol w="1468530">
                  <a:extLst>
                    <a:ext uri="{9D8B030D-6E8A-4147-A177-3AD203B41FA5}">
                      <a16:colId xmlns="" xmlns:a16="http://schemas.microsoft.com/office/drawing/2014/main" val="1238801487"/>
                    </a:ext>
                  </a:extLst>
                </a:gridCol>
                <a:gridCol w="2126508">
                  <a:extLst>
                    <a:ext uri="{9D8B030D-6E8A-4147-A177-3AD203B41FA5}">
                      <a16:colId xmlns="" xmlns:a16="http://schemas.microsoft.com/office/drawing/2014/main" val="1702973677"/>
                    </a:ext>
                  </a:extLst>
                </a:gridCol>
              </a:tblGrid>
              <a:tr h="2190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86745143"/>
                  </a:ext>
                </a:extLst>
              </a:tr>
              <a:tr h="21907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venID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requested VEN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34227711"/>
                  </a:ext>
                </a:extLst>
              </a:tr>
              <a:tr h="20955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vtnID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responsed VTN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73271414"/>
                  </a:ext>
                </a:extLst>
              </a:tr>
              <a:tr h="20955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responseCode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54166443"/>
                  </a:ext>
                </a:extLst>
              </a:tr>
              <a:tr h="20955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 of 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92986039"/>
                  </a:ext>
                </a:extLst>
              </a:tr>
              <a:tr h="20955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53563888"/>
                  </a:ext>
                </a:extLst>
              </a:tr>
              <a:tr h="20955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duration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requested polling frequency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47841439"/>
                  </a:ext>
                </a:extLst>
              </a:tr>
              <a:tr h="20955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registrationID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registration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19358098"/>
                  </a:ext>
                </a:extLst>
              </a:tr>
              <a:tr h="20955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oadrProfile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oadrProfileName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of profile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96091461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oadrTransports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oadrTransportName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of transport protocol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47586905"/>
                  </a:ext>
                </a:extLst>
              </a:tr>
              <a:tr h="21907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46670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7667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1901" y="343366"/>
            <a:ext cx="8929750" cy="838200"/>
          </a:xfrm>
        </p:spPr>
        <p:txBody>
          <a:bodyPr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2. Profile : OpenADR 2.0b</a:t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800" b="1" dirty="0">
                <a:solidFill>
                  <a:schemeClr val="tx1"/>
                </a:solidFill>
              </a:rPr>
              <a:t>2.1 Services : </a:t>
            </a:r>
            <a:r>
              <a:rPr lang="en-US" altLang="ko-KR" sz="2800" b="1" dirty="0" err="1">
                <a:solidFill>
                  <a:schemeClr val="tx1"/>
                </a:solidFill>
              </a:rPr>
              <a:t>EiRegistrationParty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800" b="1" dirty="0">
                <a:solidFill>
                  <a:schemeClr val="accent2"/>
                </a:solidFill>
              </a:rPr>
              <a:t>CoAP / JSON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) 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59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2919" y="2423101"/>
            <a:ext cx="63200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arenBoth" startAt="5"/>
            </a:pPr>
            <a:r>
              <a:rPr lang="en-US" altLang="ko-KR" sz="1200" dirty="0" err="1"/>
              <a:t>oadrCancelRegistration</a:t>
            </a:r>
            <a:endParaRPr lang="en-US" altLang="ko-KR" sz="1200" dirty="0"/>
          </a:p>
          <a:p>
            <a:pPr marL="228600" indent="-228600">
              <a:buAutoNum type="arabicParenBoth" startAt="5"/>
            </a:pPr>
            <a:endParaRPr lang="en-US" altLang="ko-KR" sz="1200" dirty="0"/>
          </a:p>
          <a:p>
            <a:pPr marL="228600" indent="-228600">
              <a:buAutoNum type="arabicParenBoth" startAt="5"/>
            </a:pPr>
            <a:endParaRPr lang="en-US" altLang="ko-KR" sz="1200" dirty="0"/>
          </a:p>
          <a:p>
            <a:pPr marL="228600" indent="-228600">
              <a:buAutoNum type="arabicParenBoth" startAt="5"/>
            </a:pPr>
            <a:endParaRPr lang="en-US" altLang="ko-KR" sz="1200" dirty="0"/>
          </a:p>
          <a:p>
            <a:pPr marL="228600" indent="-228600">
              <a:buAutoNum type="arabicParenBoth" startAt="5"/>
            </a:pPr>
            <a:endParaRPr lang="en-US" altLang="ko-KR" sz="1200" dirty="0"/>
          </a:p>
          <a:p>
            <a:pPr marL="228600" indent="-228600">
              <a:buAutoNum type="arabicParenBoth" startAt="5"/>
            </a:pPr>
            <a:endParaRPr lang="en-US" altLang="ko-KR" sz="1200" dirty="0"/>
          </a:p>
          <a:p>
            <a:pPr marL="228600" indent="-228600">
              <a:buAutoNum type="arabicParenBoth" startAt="5"/>
            </a:pPr>
            <a:endParaRPr lang="en-US" altLang="ko-KR" sz="1200" dirty="0"/>
          </a:p>
          <a:p>
            <a:pPr marL="228600" indent="-228600">
              <a:buAutoNum type="arabicParenBoth" startAt="5"/>
            </a:pPr>
            <a:endParaRPr lang="en-US" altLang="ko-KR" sz="1200" dirty="0"/>
          </a:p>
          <a:p>
            <a:pPr marL="228600" indent="-228600">
              <a:buAutoNum type="arabicParenBoth" startAt="5"/>
            </a:pPr>
            <a:endParaRPr lang="en-US" altLang="ko-KR" sz="1200" dirty="0"/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   oadrCanceledPartyRegistration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92919" y="1406100"/>
            <a:ext cx="8229600" cy="1023300"/>
            <a:chOff x="492919" y="1406100"/>
            <a:chExt cx="8229600" cy="1023300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492919" y="1406100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32105" y="1605734"/>
              <a:ext cx="11721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VEN</a:t>
              </a:r>
              <a:b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(192.168.1.101)</a:t>
              </a:r>
            </a:p>
          </p:txBody>
        </p:sp>
        <p:cxnSp>
          <p:nvCxnSpPr>
            <p:cNvPr id="14" name="직선 화살표 연결선 13"/>
            <p:cNvCxnSpPr/>
            <p:nvPr/>
          </p:nvCxnSpPr>
          <p:spPr bwMode="auto">
            <a:xfrm>
              <a:off x="2195737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826867" y="1567266"/>
              <a:ext cx="1018227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VTN</a:t>
              </a:r>
            </a:p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(192.168.1.2)</a:t>
              </a:r>
            </a:p>
          </p:txBody>
        </p:sp>
        <p:cxnSp>
          <p:nvCxnSpPr>
            <p:cNvPr id="17" name="직선 화살표 연결선 16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</p:grpSp>
      <p:sp>
        <p:nvSpPr>
          <p:cNvPr id="25" name="TextBox 24"/>
          <p:cNvSpPr txBox="1"/>
          <p:nvPr/>
        </p:nvSpPr>
        <p:spPr>
          <a:xfrm>
            <a:off x="2790770" y="1412776"/>
            <a:ext cx="3581430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	: /OpenADR2/Simple/2.0b/EiRegisterParty 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 (5) oadrCancelPartyRegistration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90770" y="1844824"/>
            <a:ext cx="3172663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	: HTTP 200 OK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 (6) oadrCanceledPartyRegistration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9C51443A-3184-4EA6-B119-8B84080CC80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6867" y="2794693"/>
          <a:ext cx="3467100" cy="1076325"/>
        </p:xfrm>
        <a:graphic>
          <a:graphicData uri="http://schemas.openxmlformats.org/drawingml/2006/table">
            <a:tbl>
              <a:tblPr/>
              <a:tblGrid>
                <a:gridCol w="1246633">
                  <a:extLst>
                    <a:ext uri="{9D8B030D-6E8A-4147-A177-3AD203B41FA5}">
                      <a16:colId xmlns="" xmlns:a16="http://schemas.microsoft.com/office/drawing/2014/main" val="1074697578"/>
                    </a:ext>
                  </a:extLst>
                </a:gridCol>
                <a:gridCol w="2220467">
                  <a:extLst>
                    <a:ext uri="{9D8B030D-6E8A-4147-A177-3AD203B41FA5}">
                      <a16:colId xmlns="" xmlns:a16="http://schemas.microsoft.com/office/drawing/2014/main" val="1274950797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81376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venID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requested VEN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0599252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1743974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registrationID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registration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18089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25864425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="" xmlns:a16="http://schemas.microsoft.com/office/drawing/2014/main" id="{DF1A2E0D-4006-49E5-9C87-5EB76F24A9C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6867" y="4509120"/>
          <a:ext cx="3708400" cy="1495425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="" xmlns:a16="http://schemas.microsoft.com/office/drawing/2014/main" val="3825664419"/>
                    </a:ext>
                  </a:extLst>
                </a:gridCol>
                <a:gridCol w="2222500">
                  <a:extLst>
                    <a:ext uri="{9D8B030D-6E8A-4147-A177-3AD203B41FA5}">
                      <a16:colId xmlns="" xmlns:a16="http://schemas.microsoft.com/office/drawing/2014/main" val="174751944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0910962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venID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requested VEN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904470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5948958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responseCode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945615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 of 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310893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registrationID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registration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5097435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04964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050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ko-KR" altLang="en-US" sz="2400" dirty="0"/>
              <a:t>스마트 </a:t>
            </a:r>
            <a:r>
              <a:rPr lang="ko-KR" altLang="en-US" sz="2400" dirty="0" smtClean="0"/>
              <a:t>에너지 홈</a:t>
            </a:r>
            <a:endParaRPr lang="en-US" altLang="ko-KR" sz="2400" dirty="0"/>
          </a:p>
          <a:p>
            <a:pPr lvl="1"/>
            <a:r>
              <a:rPr lang="ko-KR" altLang="en-US" sz="2000" dirty="0"/>
              <a:t>스마트 </a:t>
            </a:r>
            <a:r>
              <a:rPr lang="ko-KR" altLang="en-US" sz="2000" dirty="0" smtClean="0"/>
              <a:t>에너지 </a:t>
            </a:r>
            <a:r>
              <a:rPr lang="ko-KR" altLang="en-US" sz="2000" dirty="0" err="1" smtClean="0"/>
              <a:t>홈란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일반적인 스마트 홈 환경에서 디바이스의 </a:t>
            </a:r>
            <a:r>
              <a:rPr lang="en-US" altLang="ko-KR" sz="2000" dirty="0"/>
              <a:t>On/Off </a:t>
            </a:r>
            <a:r>
              <a:rPr lang="ko-KR" altLang="en-US" sz="2000" dirty="0"/>
              <a:t>제어 및 상태 보고 등과 같은 기능 외에도 자동적으로 지능화 된 </a:t>
            </a:r>
            <a:r>
              <a:rPr lang="ko-KR" altLang="en-US" sz="2000" dirty="0">
                <a:solidFill>
                  <a:srgbClr val="FF0000"/>
                </a:solidFill>
              </a:rPr>
              <a:t>수요반응 기능을 제공할 수 있는 </a:t>
            </a:r>
            <a:r>
              <a:rPr lang="ko-KR" altLang="en-US" sz="2000" dirty="0" smtClean="0">
                <a:solidFill>
                  <a:srgbClr val="FF0000"/>
                </a:solidFill>
              </a:rPr>
              <a:t>환경을 </a:t>
            </a:r>
            <a:r>
              <a:rPr lang="ko-KR" altLang="en-US" sz="2000" dirty="0">
                <a:solidFill>
                  <a:srgbClr val="FF0000"/>
                </a:solidFill>
              </a:rPr>
              <a:t>의미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앞서 이야기한 </a:t>
            </a:r>
            <a:r>
              <a:rPr lang="en-US" altLang="ko-KR" sz="2000" dirty="0" err="1">
                <a:solidFill>
                  <a:srgbClr val="FF0000"/>
                </a:solidFill>
              </a:rPr>
              <a:t>OpenADR</a:t>
            </a:r>
            <a:r>
              <a:rPr lang="ko-KR" altLang="en-US" sz="2000" dirty="0">
                <a:solidFill>
                  <a:srgbClr val="FF0000"/>
                </a:solidFill>
              </a:rPr>
              <a:t> 프로토콜을 통하여 전력 사업자와 사용자 간의 </a:t>
            </a:r>
            <a:r>
              <a:rPr lang="en-US" altLang="ko-KR" sz="2000" dirty="0">
                <a:solidFill>
                  <a:srgbClr val="FF0000"/>
                </a:solidFill>
              </a:rPr>
              <a:t>DR</a:t>
            </a:r>
            <a:r>
              <a:rPr lang="ko-KR" altLang="en-US" sz="2000" dirty="0">
                <a:solidFill>
                  <a:srgbClr val="FF0000"/>
                </a:solidFill>
              </a:rPr>
              <a:t>서비스 환경</a:t>
            </a:r>
            <a:r>
              <a:rPr lang="ko-KR" altLang="en-US" sz="2000" dirty="0"/>
              <a:t>을 만들어서 지능적인 에너지 소모를 할 수 있도록 해야 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EMS</a:t>
            </a:r>
            <a:r>
              <a:rPr lang="ko-KR" altLang="en-US" sz="2000" dirty="0">
                <a:solidFill>
                  <a:srgbClr val="FF0000"/>
                </a:solidFill>
              </a:rPr>
              <a:t>는 </a:t>
            </a:r>
            <a:r>
              <a:rPr lang="en-US" altLang="ko-KR" sz="2000" dirty="0" smtClean="0">
                <a:solidFill>
                  <a:srgbClr val="FF0000"/>
                </a:solidFill>
              </a:rPr>
              <a:t>EMA</a:t>
            </a:r>
            <a:r>
              <a:rPr lang="ko-KR" altLang="en-US" sz="2000" dirty="0" smtClean="0">
                <a:solidFill>
                  <a:srgbClr val="FF0000"/>
                </a:solidFill>
              </a:rPr>
              <a:t>로부터 </a:t>
            </a:r>
            <a:r>
              <a:rPr lang="ko-KR" altLang="en-US" sz="2000" dirty="0">
                <a:solidFill>
                  <a:srgbClr val="FF0000"/>
                </a:solidFill>
              </a:rPr>
              <a:t>주기적으로 에너지 사용량을 보고 받아 </a:t>
            </a:r>
            <a:r>
              <a:rPr lang="ko-KR" altLang="en-US" sz="2000" dirty="0"/>
              <a:t>모니터링 하게 되고</a:t>
            </a:r>
            <a:r>
              <a:rPr lang="en-US" altLang="ko-KR" sz="2000" dirty="0"/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디바이스를 직접 컨트롤 할 수 있도록 </a:t>
            </a:r>
            <a:r>
              <a:rPr lang="en-US" altLang="ko-KR" sz="2000" dirty="0" smtClean="0">
                <a:solidFill>
                  <a:srgbClr val="FF0000"/>
                </a:solidFill>
              </a:rPr>
              <a:t>EMA</a:t>
            </a:r>
            <a:r>
              <a:rPr lang="ko-KR" altLang="en-US" sz="2000" dirty="0" smtClean="0"/>
              <a:t>에 </a:t>
            </a:r>
            <a:r>
              <a:rPr lang="ko-KR" altLang="en-US" sz="2000" dirty="0"/>
              <a:t>명령을 전달 할 수 있도록 구성되어 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다양한 모듈의 </a:t>
            </a:r>
            <a:r>
              <a:rPr lang="ko-KR" altLang="en-US" sz="2000" dirty="0" smtClean="0"/>
              <a:t>디바이스와  </a:t>
            </a:r>
            <a:r>
              <a:rPr lang="en-US" altLang="ko-KR" sz="2000" dirty="0" err="1">
                <a:solidFill>
                  <a:srgbClr val="FF0000"/>
                </a:solidFill>
              </a:rPr>
              <a:t>WiFi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en-US" altLang="ko-KR" sz="2000" dirty="0" err="1">
                <a:solidFill>
                  <a:srgbClr val="FF0000"/>
                </a:solidFill>
              </a:rPr>
              <a:t>Zigbee</a:t>
            </a:r>
            <a:r>
              <a:rPr lang="en-US" altLang="ko-KR" sz="2000" dirty="0">
                <a:solidFill>
                  <a:srgbClr val="FF0000"/>
                </a:solidFill>
              </a:rPr>
              <a:t>, IEEE 802.15.4</a:t>
            </a:r>
            <a:r>
              <a:rPr lang="ko-KR" altLang="en-US" sz="2000" dirty="0">
                <a:solidFill>
                  <a:srgbClr val="FF0000"/>
                </a:solidFill>
              </a:rPr>
              <a:t>통신</a:t>
            </a:r>
            <a:r>
              <a:rPr lang="ko-KR" altLang="en-US" sz="2000" dirty="0"/>
              <a:t>을 위하여 해당 라이브러리에서 제공해주는 규격을 사용한다</a:t>
            </a:r>
            <a:r>
              <a:rPr lang="en-US" altLang="ko-KR" sz="2000" dirty="0"/>
              <a:t>.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3-1. </a:t>
            </a:r>
            <a:r>
              <a:rPr lang="ko-KR" altLang="en-US" b="1" dirty="0" smtClean="0"/>
              <a:t>스마트 에너지 홈</a:t>
            </a:r>
            <a:endParaRPr 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7410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1901" y="343366"/>
            <a:ext cx="8929750" cy="838200"/>
          </a:xfrm>
        </p:spPr>
        <p:txBody>
          <a:bodyPr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2. Profile : OpenADR 2.0b</a:t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800" b="1" dirty="0">
                <a:solidFill>
                  <a:schemeClr val="tx1"/>
                </a:solidFill>
              </a:rPr>
              <a:t>2.1 Services : EiRegistrationParty (</a:t>
            </a:r>
            <a:r>
              <a:rPr lang="en-US" altLang="ko-KR" sz="2800" b="1" dirty="0">
                <a:solidFill>
                  <a:schemeClr val="accent2"/>
                </a:solidFill>
              </a:rPr>
              <a:t>CoAP / JSON</a:t>
            </a:r>
            <a:r>
              <a:rPr lang="en-US" altLang="ko-KR" sz="2800" b="1" dirty="0">
                <a:solidFill>
                  <a:schemeClr val="tx1"/>
                </a:solidFill>
              </a:rPr>
              <a:t>)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60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2919" y="2423101"/>
            <a:ext cx="63200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200" dirty="0"/>
              <a:t>QueryRegistration</a:t>
            </a:r>
          </a:p>
          <a:p>
            <a:pPr marL="342900" indent="-342900">
              <a:buAutoNum type="arabicParenBoth"/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CreatedPartyRegistration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4974" y="2929589"/>
            <a:ext cx="8209332" cy="132610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12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oadrQueryRegistration JSON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  <a:endParaRPr lang="en-US" altLang="ko-KR" sz="12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“requestID": String,</a:t>
            </a:r>
          </a:p>
          <a:p>
            <a:r>
              <a:rPr lang="en-US" altLang="ko-KR" sz="12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“service” : String,</a:t>
            </a:r>
          </a:p>
          <a:p>
            <a:r>
              <a:rPr lang="en-US" altLang="ko-KR" sz="12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“venID” : String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92919" y="1406100"/>
            <a:ext cx="8229600" cy="1023300"/>
            <a:chOff x="492919" y="1406100"/>
            <a:chExt cx="8229600" cy="1023300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492919" y="1406100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32105" y="1605734"/>
              <a:ext cx="11721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VEN</a:t>
              </a:r>
              <a:b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(192.168.1.101)</a:t>
              </a:r>
            </a:p>
          </p:txBody>
        </p:sp>
        <p:cxnSp>
          <p:nvCxnSpPr>
            <p:cNvPr id="14" name="직선 화살표 연결선 13"/>
            <p:cNvCxnSpPr/>
            <p:nvPr/>
          </p:nvCxnSpPr>
          <p:spPr bwMode="auto">
            <a:xfrm>
              <a:off x="2195737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826867" y="1567266"/>
              <a:ext cx="1018227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VTN</a:t>
              </a:r>
            </a:p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(192.168.1.2)</a:t>
              </a:r>
            </a:p>
          </p:txBody>
        </p:sp>
        <p:cxnSp>
          <p:nvCxnSpPr>
            <p:cNvPr id="17" name="직선 화살표 연결선 16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2790770" y="1413937"/>
            <a:ext cx="3557384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	: /OpenADR/</a:t>
            </a:r>
            <a:r>
              <a:rPr lang="en-US" altLang="ko-K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VTNID1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/2.0b/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EiRegisterParty</a:t>
            </a:r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oadrQueryRegistration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00057" y="1844824"/>
            <a:ext cx="2852063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	: 2.05 Content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oadrCreatedPartyRegistration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4488" y="144186"/>
            <a:ext cx="1159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빼야할</a:t>
            </a:r>
            <a:r>
              <a:rPr lang="ko-KR" altLang="en-US" b="1" dirty="0">
                <a:solidFill>
                  <a:srgbClr val="FF0000"/>
                </a:solidFill>
              </a:rPr>
              <a:t> 것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chemeClr val="accent2"/>
                </a:solidFill>
              </a:rPr>
              <a:t>추가할 것</a:t>
            </a:r>
            <a:endParaRPr lang="en-US" altLang="ko-KR" b="1" dirty="0">
              <a:solidFill>
                <a:schemeClr val="accent2"/>
              </a:solidFill>
            </a:endParaRPr>
          </a:p>
          <a:p>
            <a:r>
              <a:rPr lang="ko-KR" altLang="en-US" b="1" dirty="0">
                <a:solidFill>
                  <a:schemeClr val="accent1"/>
                </a:solidFill>
              </a:rPr>
              <a:t>수정 필요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545" y="3033428"/>
            <a:ext cx="4993072" cy="110378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rcRect t="21854"/>
          <a:stretch/>
        </p:blipFill>
        <p:spPr>
          <a:xfrm>
            <a:off x="2551533" y="6099745"/>
            <a:ext cx="5984579" cy="37286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rcRect l="17717" t="-2314" b="51200"/>
          <a:stretch/>
        </p:blipFill>
        <p:spPr>
          <a:xfrm>
            <a:off x="2940771" y="2450190"/>
            <a:ext cx="5587974" cy="40367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44974" y="4391985"/>
            <a:ext cx="8280271" cy="215710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105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oadrCreatedPartyRegistration JSON</a:t>
            </a:r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“venID": String,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“vtnID”: String,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“requestID": String,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“duration” : Integer,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“responseCode” : Integer,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“responseDescription”: String,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“registrationID” :  String,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</a:t>
            </a:r>
            <a:r>
              <a:rPr lang="en-US" altLang="ko-KR" sz="1050" b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oadrProfile</a:t>
            </a:r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” : Array,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105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“service” : String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47438" y="4668933"/>
            <a:ext cx="174118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oadrProfile</a:t>
            </a:r>
            <a:r>
              <a:rPr lang="en-US" altLang="ko-KR" sz="1000" dirty="0"/>
              <a:t> Array{</a:t>
            </a:r>
          </a:p>
          <a:p>
            <a:r>
              <a:rPr lang="en-US" altLang="ko-KR" sz="1000" dirty="0"/>
              <a:t>   “</a:t>
            </a:r>
            <a:r>
              <a:rPr lang="en-US" altLang="ko-KR" sz="1000" b="1" dirty="0"/>
              <a:t>oadrTransports</a:t>
            </a:r>
            <a:r>
              <a:rPr lang="en-US" altLang="ko-KR" sz="1000" dirty="0"/>
              <a:t>”: Array,</a:t>
            </a:r>
          </a:p>
          <a:p>
            <a:r>
              <a:rPr lang="en-US" altLang="ko-KR" sz="1000" dirty="0"/>
              <a:t>   “oadrProfileName”: String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3059832" y="5494876"/>
            <a:ext cx="1741182" cy="538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oadrTransports</a:t>
            </a:r>
            <a:r>
              <a:rPr lang="en-US" altLang="ko-KR" sz="1000" dirty="0"/>
              <a:t> Array{</a:t>
            </a:r>
          </a:p>
          <a:p>
            <a:r>
              <a:rPr lang="en-US" altLang="ko-KR" sz="900" dirty="0"/>
              <a:t>   “oadrTransportName”: String,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924195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1901" y="343366"/>
            <a:ext cx="8929750" cy="838200"/>
          </a:xfrm>
        </p:spPr>
        <p:txBody>
          <a:bodyPr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2. Profile : OpenADR 2.0b</a:t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800" b="1" dirty="0">
                <a:solidFill>
                  <a:schemeClr val="tx1"/>
                </a:solidFill>
              </a:rPr>
              <a:t>2.1 Services : EiRegistrationParty (</a:t>
            </a:r>
            <a:r>
              <a:rPr lang="en-US" altLang="ko-KR" sz="2800" b="1" dirty="0">
                <a:solidFill>
                  <a:schemeClr val="accent2"/>
                </a:solidFill>
              </a:rPr>
              <a:t>CoAP / JSON</a:t>
            </a:r>
            <a:r>
              <a:rPr lang="en-US" altLang="ko-KR" sz="2800" b="1" dirty="0">
                <a:solidFill>
                  <a:schemeClr val="tx1"/>
                </a:solidFill>
              </a:rPr>
              <a:t>)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61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2919" y="2423101"/>
            <a:ext cx="63200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(3)    CreateRegistration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   CreatedPartyRegistration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92919" y="1406100"/>
            <a:ext cx="8229600" cy="1023300"/>
            <a:chOff x="492919" y="1406100"/>
            <a:chExt cx="8229600" cy="1023300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492919" y="1406100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32105" y="1605734"/>
              <a:ext cx="11721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VEN</a:t>
              </a:r>
              <a:b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(192.168.1.101)</a:t>
              </a:r>
            </a:p>
          </p:txBody>
        </p:sp>
        <p:cxnSp>
          <p:nvCxnSpPr>
            <p:cNvPr id="14" name="직선 화살표 연결선 13"/>
            <p:cNvCxnSpPr/>
            <p:nvPr/>
          </p:nvCxnSpPr>
          <p:spPr bwMode="auto">
            <a:xfrm>
              <a:off x="2195737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749922" y="1567266"/>
              <a:ext cx="1172117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VTN</a:t>
              </a:r>
            </a:p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(192.168.1.127)</a:t>
              </a:r>
            </a:p>
          </p:txBody>
        </p:sp>
        <p:cxnSp>
          <p:nvCxnSpPr>
            <p:cNvPr id="17" name="직선 화살표 연결선 16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</p:grpSp>
      <p:sp>
        <p:nvSpPr>
          <p:cNvPr id="25" name="TextBox 24"/>
          <p:cNvSpPr txBox="1"/>
          <p:nvPr/>
        </p:nvSpPr>
        <p:spPr>
          <a:xfrm>
            <a:off x="2790770" y="1412776"/>
            <a:ext cx="3557384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	: /OpenADR/</a:t>
            </a:r>
            <a:r>
              <a:rPr lang="en-US" altLang="ko-K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VTNID1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/2.0b/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EiRegisterParty</a:t>
            </a:r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oadrCreatePartyRegistration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90770" y="1844824"/>
            <a:ext cx="2852063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	: 2.05 Content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oadrCreatedPartyRegistration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0421" y="2906358"/>
            <a:ext cx="8794596" cy="199551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105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oadrCreateRegistration JSON</a:t>
            </a:r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  <a:endParaRPr lang="en-US" altLang="ko-KR" sz="105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“requestID": String,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“oadrProfileName”: String,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“oadrTransportName”: String,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“oadrReportOnly”: Boolean,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“oadrXmlSignature”: String,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“oadrVenName”: String,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“oadrHttpPullMode”: Boolean,</a:t>
            </a:r>
          </a:p>
          <a:p>
            <a:r>
              <a:rPr lang="en-US" altLang="ko-KR" sz="105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“service” : String,</a:t>
            </a:r>
          </a:p>
          <a:p>
            <a:r>
              <a:rPr lang="en-US" altLang="ko-KR" sz="105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“venID” : String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270" y="3349544"/>
            <a:ext cx="5896971" cy="1008404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127" y="6464809"/>
            <a:ext cx="6209351" cy="31432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462" y="2470921"/>
            <a:ext cx="6192687" cy="333375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8964488" y="144186"/>
            <a:ext cx="1159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빼야할</a:t>
            </a:r>
            <a:r>
              <a:rPr lang="ko-KR" altLang="en-US" b="1" dirty="0">
                <a:solidFill>
                  <a:srgbClr val="FF0000"/>
                </a:solidFill>
              </a:rPr>
              <a:t> 것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chemeClr val="accent2"/>
                </a:solidFill>
              </a:rPr>
              <a:t>추가할 것</a:t>
            </a:r>
            <a:endParaRPr lang="en-US" altLang="ko-KR" b="1" dirty="0">
              <a:solidFill>
                <a:schemeClr val="accent2"/>
              </a:solidFill>
            </a:endParaRPr>
          </a:p>
          <a:p>
            <a:r>
              <a:rPr lang="ko-KR" altLang="en-US" b="1" dirty="0">
                <a:solidFill>
                  <a:schemeClr val="accent1"/>
                </a:solidFill>
              </a:rPr>
              <a:t>수정 필요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3516" y="4953627"/>
            <a:ext cx="8652248" cy="199551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105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oadrCreatedPartyRegistration JSON</a:t>
            </a:r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“venID": String,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“vtnID”: String,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“requestID": String,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“duration” : String,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“responseCode” : Integer,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“responseDescription”: String, 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“registrationID”: String,  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</a:t>
            </a:r>
            <a:r>
              <a:rPr lang="en-US" altLang="ko-KR" sz="1050" b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oadrProfile</a:t>
            </a:r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” : Array,</a:t>
            </a:r>
          </a:p>
          <a:p>
            <a:r>
              <a:rPr lang="en-US" altLang="ko-KR" sz="105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“service” : String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56211" y="5395671"/>
            <a:ext cx="174118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oadrProfile</a:t>
            </a:r>
            <a:r>
              <a:rPr lang="en-US" altLang="ko-KR" sz="1000" dirty="0"/>
              <a:t> Array{</a:t>
            </a:r>
          </a:p>
          <a:p>
            <a:r>
              <a:rPr lang="en-US" altLang="ko-KR" sz="1000" dirty="0"/>
              <a:t>   “</a:t>
            </a:r>
            <a:r>
              <a:rPr lang="en-US" altLang="ko-KR" sz="1000" b="1" dirty="0"/>
              <a:t>oadrTransports</a:t>
            </a:r>
            <a:r>
              <a:rPr lang="en-US" altLang="ko-KR" sz="1000" dirty="0"/>
              <a:t>”: Array,</a:t>
            </a:r>
          </a:p>
          <a:p>
            <a:r>
              <a:rPr lang="en-US" altLang="ko-KR" sz="1000" dirty="0"/>
              <a:t>   “oadrProfileName”: String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2765094" y="5378835"/>
            <a:ext cx="1741182" cy="538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oadrTransports</a:t>
            </a:r>
            <a:r>
              <a:rPr lang="en-US" altLang="ko-KR" sz="1000" dirty="0"/>
              <a:t> Array{</a:t>
            </a:r>
          </a:p>
          <a:p>
            <a:r>
              <a:rPr lang="en-US" altLang="ko-KR" sz="900" dirty="0"/>
              <a:t>   “oadrTransportName”: String,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707600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1901" y="343366"/>
            <a:ext cx="8929750" cy="838200"/>
          </a:xfrm>
        </p:spPr>
        <p:txBody>
          <a:bodyPr/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2. Profile : OpenADR 2.0b</a:t>
            </a:r>
            <a:br>
              <a:rPr lang="en-US" altLang="ko-KR" sz="2800" b="1" dirty="0">
                <a:solidFill>
                  <a:srgbClr val="FF0000"/>
                </a:solidFill>
              </a:rPr>
            </a:br>
            <a:r>
              <a:rPr lang="en-US" altLang="ko-KR" sz="2800" b="1" dirty="0">
                <a:solidFill>
                  <a:schemeClr val="tx1"/>
                </a:solidFill>
              </a:rPr>
              <a:t>2.1 Services : EiRegistrationParty (</a:t>
            </a:r>
            <a:r>
              <a:rPr lang="en-US" altLang="ko-KR" sz="2800" b="1" dirty="0">
                <a:solidFill>
                  <a:schemeClr val="accent2"/>
                </a:solidFill>
              </a:rPr>
              <a:t>CoAP / JSON</a:t>
            </a:r>
            <a:r>
              <a:rPr lang="en-US" altLang="ko-KR" sz="2800" b="1" dirty="0">
                <a:solidFill>
                  <a:schemeClr val="tx1"/>
                </a:solidFill>
              </a:rPr>
              <a:t>)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62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2919" y="2595466"/>
            <a:ext cx="63200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(5)    CancelRegistration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   CanceledPartyRegistration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2919" y="3111007"/>
            <a:ext cx="8229600" cy="151077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CancelRegistration JSON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  <a:endParaRPr lang="en-US" sz="12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</a:t>
            </a:r>
            <a:r>
              <a:rPr lang="en-US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requestID": String,</a:t>
            </a:r>
          </a:p>
          <a:p>
            <a:r>
              <a:rPr lang="en-US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“registrationID”: String,</a:t>
            </a:r>
          </a:p>
          <a:p>
            <a:r>
              <a:rPr lang="en-US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“venID”: String,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“service” :  String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2919" y="4723784"/>
            <a:ext cx="8229600" cy="153385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105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CanceledPartyRegistration JSON</a:t>
            </a:r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“venID": String,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“requestID": String,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“responseCode” : Integer,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“responseDescription”: String, 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“registrationID”: String, 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105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“service” :  String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492919" y="1406100"/>
            <a:ext cx="8229600" cy="1023300"/>
            <a:chOff x="492919" y="1406100"/>
            <a:chExt cx="8229600" cy="1023300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492919" y="1406100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32104" y="1605734"/>
              <a:ext cx="1172117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VEN</a:t>
              </a:r>
              <a:b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(192.168.1.126)</a:t>
              </a:r>
            </a:p>
          </p:txBody>
        </p:sp>
        <p:cxnSp>
          <p:nvCxnSpPr>
            <p:cNvPr id="14" name="직선 화살표 연결선 13"/>
            <p:cNvCxnSpPr/>
            <p:nvPr/>
          </p:nvCxnSpPr>
          <p:spPr bwMode="auto">
            <a:xfrm>
              <a:off x="2195737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775570" y="1567266"/>
              <a:ext cx="1120821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VTN</a:t>
              </a:r>
            </a:p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(192.168.1.120</a:t>
              </a:r>
            </a:p>
          </p:txBody>
        </p:sp>
        <p:cxnSp>
          <p:nvCxnSpPr>
            <p:cNvPr id="17" name="직선 화살표 연결선 16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</p:grpSp>
      <p:sp>
        <p:nvSpPr>
          <p:cNvPr id="25" name="TextBox 24"/>
          <p:cNvSpPr txBox="1"/>
          <p:nvPr/>
        </p:nvSpPr>
        <p:spPr>
          <a:xfrm>
            <a:off x="2790770" y="1412776"/>
            <a:ext cx="3592650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	: /OpenADR/</a:t>
            </a:r>
            <a:r>
              <a:rPr lang="en-US" altLang="ko-K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VTNID1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/2.0b/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EiRegisterParty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oadrCancelPartyRegistration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90770" y="1844824"/>
            <a:ext cx="2938625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	: 2.05 Content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oadrCanceledPartyRegistration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03279" y="49204"/>
            <a:ext cx="2268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</a:rPr>
              <a:t>implementation yet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64488" y="144186"/>
            <a:ext cx="1159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빼야할</a:t>
            </a:r>
            <a:r>
              <a:rPr lang="ko-KR" altLang="en-US" b="1" dirty="0">
                <a:solidFill>
                  <a:srgbClr val="FF0000"/>
                </a:solidFill>
              </a:rPr>
              <a:t> 것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chemeClr val="accent2"/>
                </a:solidFill>
              </a:rPr>
              <a:t>추가할 것</a:t>
            </a:r>
            <a:endParaRPr lang="en-US" altLang="ko-KR" b="1" dirty="0">
              <a:solidFill>
                <a:schemeClr val="accent2"/>
              </a:solidFill>
            </a:endParaRPr>
          </a:p>
          <a:p>
            <a:r>
              <a:rPr lang="ko-KR" altLang="en-US" b="1" dirty="0">
                <a:solidFill>
                  <a:schemeClr val="accent1"/>
                </a:solidFill>
              </a:rPr>
              <a:t>수정 필요</a:t>
            </a:r>
          </a:p>
        </p:txBody>
      </p:sp>
    </p:spTree>
    <p:extLst>
      <p:ext uri="{BB962C8B-B14F-4D97-AF65-F5344CB8AC3E}">
        <p14:creationId xmlns:p14="http://schemas.microsoft.com/office/powerpoint/2010/main" val="4266283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3F5CC-B8E9-482F-A016-6EE14B7359EE}" type="slidenum">
              <a:rPr lang="ko-KR" altLang="en-US" smtClean="0"/>
              <a:pPr/>
              <a:t>63</a:t>
            </a:fld>
            <a:endParaRPr lang="ko-KR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14282" y="2571752"/>
            <a:ext cx="874398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kern="0" dirty="0">
                <a:ea typeface="굴림" pitchFamily="50" charset="-127"/>
              </a:rPr>
              <a:t>OpenADR 2.0b</a:t>
            </a:r>
            <a:endParaRPr lang="zh-CN" altLang="en-US" sz="3200" b="1" kern="0" dirty="0"/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200" b="1" kern="0" dirty="0"/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200" b="1" kern="0" dirty="0"/>
              <a:t>(2)EiReport</a:t>
            </a:r>
          </a:p>
          <a:p>
            <a:pPr marL="514350" indent="-514350" algn="ctr" eaLnBrk="0" fontAlgn="base" latinLnBrk="0" hangingPunct="0">
              <a:spcBef>
                <a:spcPct val="0"/>
              </a:spcBef>
              <a:spcAft>
                <a:spcPct val="0"/>
              </a:spcAft>
              <a:buAutoNum type="arabicParenBoth"/>
              <a:defRPr/>
            </a:pPr>
            <a:endParaRPr lang="en-US" altLang="ko-KR" sz="3200" b="1" kern="0" dirty="0"/>
          </a:p>
          <a:p>
            <a:pPr marL="2743200" lvl="5" indent="-4572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2400" b="1" kern="0" dirty="0"/>
              <a:t>HTTP / XML</a:t>
            </a:r>
          </a:p>
          <a:p>
            <a:pPr marL="2743200" lvl="5" indent="-4572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2400" b="1" kern="0" dirty="0">
                <a:solidFill>
                  <a:schemeClr val="accent2"/>
                </a:solidFill>
              </a:rPr>
              <a:t>CoAP / JSON</a:t>
            </a:r>
          </a:p>
          <a:p>
            <a:pPr marL="2743200" lvl="5" indent="-4572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2400" b="1" kern="0" dirty="0"/>
              <a:t>MQTT / JSON</a:t>
            </a:r>
          </a:p>
        </p:txBody>
      </p:sp>
    </p:spTree>
    <p:extLst>
      <p:ext uri="{BB962C8B-B14F-4D97-AF65-F5344CB8AC3E}">
        <p14:creationId xmlns:p14="http://schemas.microsoft.com/office/powerpoint/2010/main" val="351571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직사각형 160"/>
          <p:cNvSpPr/>
          <p:nvPr/>
        </p:nvSpPr>
        <p:spPr>
          <a:xfrm>
            <a:off x="611561" y="1484784"/>
            <a:ext cx="1512707" cy="593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6947725" y="1484784"/>
            <a:ext cx="1512707" cy="593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VTN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3" name="직선 연결선 162"/>
          <p:cNvCxnSpPr/>
          <p:nvPr/>
        </p:nvCxnSpPr>
        <p:spPr>
          <a:xfrm>
            <a:off x="1367917" y="2078530"/>
            <a:ext cx="0" cy="46483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>
            <a:off x="7704081" y="2078530"/>
            <a:ext cx="0" cy="46483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/>
          <p:nvPr/>
        </p:nvCxnSpPr>
        <p:spPr>
          <a:xfrm>
            <a:off x="1367910" y="2569510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/>
          <p:nvPr/>
        </p:nvCxnSpPr>
        <p:spPr>
          <a:xfrm>
            <a:off x="1367910" y="3134709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2395923" y="1988839"/>
            <a:ext cx="363593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	: /OpenADR/</a:t>
            </a:r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VTN1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/2.0b/EiReport 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oadrRegisterReport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2395923" y="2564904"/>
            <a:ext cx="277992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	: 2.05 Content 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oadrRegisteredReport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1" name="직선 화살표 연결선 210"/>
          <p:cNvCxnSpPr/>
          <p:nvPr/>
        </p:nvCxnSpPr>
        <p:spPr>
          <a:xfrm>
            <a:off x="1367909" y="3717032"/>
            <a:ext cx="633617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/>
          <p:cNvCxnSpPr/>
          <p:nvPr/>
        </p:nvCxnSpPr>
        <p:spPr>
          <a:xfrm>
            <a:off x="1367909" y="4293096"/>
            <a:ext cx="633617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2395922" y="3212976"/>
            <a:ext cx="181011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 	: /Poll 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	: oadrPoll</a:t>
            </a:r>
            <a:endParaRPr lang="ko-KR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2395922" y="3789040"/>
            <a:ext cx="3223959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	: 2.05 Content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	: Response =&gt;CreateReport ?</a:t>
            </a:r>
          </a:p>
          <a:p>
            <a:endParaRPr lang="ko-KR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9" name="직선 화살표 연결선 218"/>
          <p:cNvCxnSpPr/>
          <p:nvPr/>
        </p:nvCxnSpPr>
        <p:spPr>
          <a:xfrm>
            <a:off x="1367909" y="4941168"/>
            <a:ext cx="633617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/>
          <p:cNvCxnSpPr/>
          <p:nvPr/>
        </p:nvCxnSpPr>
        <p:spPr>
          <a:xfrm>
            <a:off x="1367909" y="5517232"/>
            <a:ext cx="6336171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2405046" y="4365104"/>
            <a:ext cx="242085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PUT 	: /CreatedReport 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	: CreatedReport</a:t>
            </a:r>
            <a:endParaRPr lang="ko-KR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2395922" y="4941168"/>
            <a:ext cx="2212465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	: 2.05 Content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	: Response</a:t>
            </a:r>
          </a:p>
          <a:p>
            <a:endParaRPr lang="ko-KR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1367909" y="6150843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367909" y="6726907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05046" y="5574779"/>
            <a:ext cx="359585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	: /OpenADR/</a:t>
            </a:r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VTN1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/2.0b/EiReport 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oadrUpdateReport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95922" y="6150843"/>
            <a:ext cx="2619628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	: 2.05 Content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oadrUpdatedReport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제목 2"/>
          <p:cNvSpPr>
            <a:spLocks noGrp="1"/>
          </p:cNvSpPr>
          <p:nvPr>
            <p:ph type="title"/>
          </p:nvPr>
        </p:nvSpPr>
        <p:spPr>
          <a:xfrm>
            <a:off x="28604" y="233346"/>
            <a:ext cx="8686800" cy="838200"/>
          </a:xfrm>
          <a:noFill/>
        </p:spPr>
        <p:txBody>
          <a:bodyPr/>
          <a:lstStyle/>
          <a:p>
            <a:pPr lvl="0">
              <a:defRPr/>
            </a:pPr>
            <a:r>
              <a:rPr lang="en-US" altLang="ko-KR" b="1" dirty="0">
                <a:solidFill>
                  <a:srgbClr val="FF0000"/>
                </a:solidFill>
              </a:rPr>
              <a:t>2. Profile : OpenADR 2.0b</a:t>
            </a:r>
            <a:r>
              <a:rPr lang="en-US" altLang="ko-KR" b="1" dirty="0">
                <a:solidFill>
                  <a:schemeClr val="tx1"/>
                </a:solidFill>
              </a:rPr>
              <a:t/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2.2 Services : EiReport (</a:t>
            </a:r>
            <a:r>
              <a:rPr lang="en-US" altLang="ko-KR" sz="2400" b="1" dirty="0">
                <a:solidFill>
                  <a:schemeClr val="accent2"/>
                </a:solidFill>
              </a:rPr>
              <a:t>CoAP / JSON</a:t>
            </a:r>
            <a:r>
              <a:rPr lang="en-US" altLang="ko-KR" sz="2400" b="1" dirty="0">
                <a:solidFill>
                  <a:schemeClr val="tx1"/>
                </a:solidFill>
              </a:rPr>
              <a:t>) </a:t>
            </a:r>
            <a:endParaRPr lang="en-US" altLang="zh-CN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23334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빨간색 생략</a:t>
            </a:r>
          </a:p>
        </p:txBody>
      </p:sp>
    </p:spTree>
    <p:extLst>
      <p:ext uri="{BB962C8B-B14F-4D97-AF65-F5344CB8AC3E}">
        <p14:creationId xmlns:p14="http://schemas.microsoft.com/office/powerpoint/2010/main" val="8037214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65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2919" y="2423101"/>
            <a:ext cx="63200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200" dirty="0" err="1"/>
              <a:t>oadrRegisterReport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92919" y="1406100"/>
            <a:ext cx="8229600" cy="1023300"/>
            <a:chOff x="492919" y="1406100"/>
            <a:chExt cx="8229600" cy="1023300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492919" y="1406100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32105" y="1605734"/>
              <a:ext cx="1172117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VEN</a:t>
              </a:r>
              <a:b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(192.168.1.126)</a:t>
              </a:r>
            </a:p>
          </p:txBody>
        </p:sp>
        <p:cxnSp>
          <p:nvCxnSpPr>
            <p:cNvPr id="14" name="직선 화살표 연결선 13"/>
            <p:cNvCxnSpPr/>
            <p:nvPr/>
          </p:nvCxnSpPr>
          <p:spPr bwMode="auto">
            <a:xfrm>
              <a:off x="2195737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749925" y="1567266"/>
              <a:ext cx="1172117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VTN</a:t>
              </a:r>
            </a:p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(192.168.1.120)</a:t>
              </a:r>
            </a:p>
          </p:txBody>
        </p:sp>
        <p:cxnSp>
          <p:nvCxnSpPr>
            <p:cNvPr id="17" name="직선 화살표 연결선 16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2790770" y="1413937"/>
            <a:ext cx="3199915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	: /OpenADR2/Simple/2.0b/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EiReport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 (1) oadrRegisterReport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00057" y="1844824"/>
            <a:ext cx="2614818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	: HTTP 200 OK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(2) oadrRegisteredReport</a:t>
            </a:r>
          </a:p>
        </p:txBody>
      </p:sp>
      <p:sp>
        <p:nvSpPr>
          <p:cNvPr id="21" name="제목 2"/>
          <p:cNvSpPr>
            <a:spLocks noGrp="1"/>
          </p:cNvSpPr>
          <p:nvPr>
            <p:ph type="title"/>
          </p:nvPr>
        </p:nvSpPr>
        <p:spPr>
          <a:xfrm>
            <a:off x="28604" y="233346"/>
            <a:ext cx="8686800" cy="838200"/>
          </a:xfrm>
          <a:noFill/>
        </p:spPr>
        <p:txBody>
          <a:bodyPr/>
          <a:lstStyle/>
          <a:p>
            <a:pPr lvl="0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2. Profile : OpenADR 2.0b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2.2 Services : </a:t>
            </a:r>
            <a:r>
              <a:rPr lang="en-US" altLang="ko-KR" sz="2400" b="1" dirty="0" err="1">
                <a:solidFill>
                  <a:schemeClr val="tx1"/>
                </a:solidFill>
              </a:rPr>
              <a:t>EiReport</a:t>
            </a:r>
            <a:r>
              <a:rPr lang="en-US" altLang="ko-KR" sz="2400" b="1" dirty="0">
                <a:solidFill>
                  <a:schemeClr val="tx1"/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400" b="1" dirty="0">
                <a:solidFill>
                  <a:schemeClr val="accent2"/>
                </a:solidFill>
              </a:rPr>
              <a:t>CoAP / JSON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)</a:t>
            </a:r>
            <a:endParaRPr lang="en-US" altLang="zh-CN" sz="2400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="" xmlns:a16="http://schemas.microsoft.com/office/drawing/2014/main" id="{EFD9E860-795A-48F8-AFB2-CDB519513C6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7045" y="2771139"/>
          <a:ext cx="6286499" cy="3945853"/>
        </p:xfrm>
        <a:graphic>
          <a:graphicData uri="http://schemas.openxmlformats.org/drawingml/2006/table">
            <a:tbl>
              <a:tblPr/>
              <a:tblGrid>
                <a:gridCol w="848582">
                  <a:extLst>
                    <a:ext uri="{9D8B030D-6E8A-4147-A177-3AD203B41FA5}">
                      <a16:colId xmlns="" xmlns:a16="http://schemas.microsoft.com/office/drawing/2014/main" val="319216664"/>
                    </a:ext>
                  </a:extLst>
                </a:gridCol>
                <a:gridCol w="1287175">
                  <a:extLst>
                    <a:ext uri="{9D8B030D-6E8A-4147-A177-3AD203B41FA5}">
                      <a16:colId xmlns="" xmlns:a16="http://schemas.microsoft.com/office/drawing/2014/main" val="2595397284"/>
                    </a:ext>
                  </a:extLst>
                </a:gridCol>
                <a:gridCol w="1182294">
                  <a:extLst>
                    <a:ext uri="{9D8B030D-6E8A-4147-A177-3AD203B41FA5}">
                      <a16:colId xmlns="" xmlns:a16="http://schemas.microsoft.com/office/drawing/2014/main" val="2250820133"/>
                    </a:ext>
                  </a:extLst>
                </a:gridCol>
                <a:gridCol w="591147">
                  <a:extLst>
                    <a:ext uri="{9D8B030D-6E8A-4147-A177-3AD203B41FA5}">
                      <a16:colId xmlns="" xmlns:a16="http://schemas.microsoft.com/office/drawing/2014/main" val="674742654"/>
                    </a:ext>
                  </a:extLst>
                </a:gridCol>
                <a:gridCol w="2377301">
                  <a:extLst>
                    <a:ext uri="{9D8B030D-6E8A-4147-A177-3AD203B41FA5}">
                      <a16:colId xmlns="" xmlns:a16="http://schemas.microsoft.com/office/drawing/2014/main" val="2320814745"/>
                    </a:ext>
                  </a:extLst>
                </a:gridCol>
              </a:tblGrid>
              <a:tr h="18635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13564246"/>
                  </a:ext>
                </a:extLst>
              </a:tr>
              <a:tr h="186355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venID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requested VEN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85275336"/>
                  </a:ext>
                </a:extLst>
              </a:tr>
              <a:tr h="17825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52052769"/>
                  </a:ext>
                </a:extLst>
              </a:tr>
              <a:tr h="178252">
                <a:tc rowSpan="18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oadrReport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duration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 duration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52149284"/>
                  </a:ext>
                </a:extLst>
              </a:tr>
              <a:tr h="1782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reportRequestID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 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3004283"/>
                  </a:ext>
                </a:extLst>
              </a:tr>
              <a:tr h="1782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reportSpecifierID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 specific id (created from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ven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3087175"/>
                  </a:ext>
                </a:extLst>
              </a:tr>
              <a:tr h="1782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 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2711193"/>
                  </a:ext>
                </a:extLst>
              </a:tr>
              <a:tr h="1782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createdDateTime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created time of this report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9934622"/>
                  </a:ext>
                </a:extLst>
              </a:tr>
              <a:tr h="1782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82955959"/>
                  </a:ext>
                </a:extLst>
              </a:tr>
              <a:tr h="1782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resourceID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resource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37738496"/>
                  </a:ext>
                </a:extLst>
              </a:tr>
              <a:tr h="1782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77335107"/>
                  </a:ext>
                </a:extLst>
              </a:tr>
              <a:tr h="1782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itemUnits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unit of item that report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06022342"/>
                  </a:ext>
                </a:extLst>
              </a:tr>
              <a:tr h="1782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siScaleCode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86813896"/>
                  </a:ext>
                </a:extLst>
              </a:tr>
              <a:tr h="1782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marketContext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refer </a:t>
                      </a:r>
                      <a:r>
                        <a:rPr lang="en-US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marketContext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address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87811370"/>
                  </a:ext>
                </a:extLst>
              </a:tr>
              <a:tr h="1782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oadrMinPeriod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Energy usage minimum 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73868863"/>
                  </a:ext>
                </a:extLst>
              </a:tr>
              <a:tr h="1782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oadrMaxPeriod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Energy usage maximum 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44137263"/>
                  </a:ext>
                </a:extLst>
              </a:tr>
              <a:tr h="1782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oadrOnChange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81759003"/>
                  </a:ext>
                </a:extLst>
              </a:tr>
              <a:tr h="1782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of item that report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03593011"/>
                  </a:ext>
                </a:extLst>
              </a:tr>
              <a:tr h="1782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powerAttributes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hertz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pulse frequency of power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5663007"/>
                  </a:ext>
                </a:extLst>
              </a:tr>
              <a:tr h="1782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voltage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voltage of power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53195525"/>
                  </a:ext>
                </a:extLst>
              </a:tr>
              <a:tr h="1782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 this AC power? (True or False)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77945547"/>
                  </a:ext>
                </a:extLst>
              </a:tr>
              <a:tr h="186355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16773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9188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66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2919" y="2423101"/>
            <a:ext cx="63200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(2)   </a:t>
            </a:r>
            <a:r>
              <a:rPr lang="en-US" altLang="ko-KR" sz="1200" dirty="0" err="1"/>
              <a:t>oadrRegisteredReport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92919" y="1406100"/>
            <a:ext cx="8229600" cy="1023300"/>
            <a:chOff x="492919" y="1406100"/>
            <a:chExt cx="8229600" cy="1023300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492919" y="1406100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32105" y="1605734"/>
              <a:ext cx="1172117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VEN</a:t>
              </a:r>
              <a:b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(192.168.1.126)</a:t>
              </a:r>
            </a:p>
          </p:txBody>
        </p:sp>
        <p:cxnSp>
          <p:nvCxnSpPr>
            <p:cNvPr id="14" name="직선 화살표 연결선 13"/>
            <p:cNvCxnSpPr/>
            <p:nvPr/>
          </p:nvCxnSpPr>
          <p:spPr bwMode="auto">
            <a:xfrm>
              <a:off x="2195737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749925" y="1567266"/>
              <a:ext cx="1172117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VTN</a:t>
              </a:r>
            </a:p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(192.168.1.120)</a:t>
              </a:r>
            </a:p>
          </p:txBody>
        </p:sp>
        <p:cxnSp>
          <p:nvCxnSpPr>
            <p:cNvPr id="17" name="직선 화살표 연결선 16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2790770" y="1413937"/>
            <a:ext cx="3199915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	: /OpenADR2/Simple/2.0b/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EiReport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 (1) oadrRegisterReport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00057" y="1844824"/>
            <a:ext cx="2614818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	: HTTP 200 OK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(2) oadrRegisteredReport</a:t>
            </a:r>
          </a:p>
        </p:txBody>
      </p:sp>
      <p:sp>
        <p:nvSpPr>
          <p:cNvPr id="21" name="제목 2"/>
          <p:cNvSpPr>
            <a:spLocks noGrp="1"/>
          </p:cNvSpPr>
          <p:nvPr>
            <p:ph type="title"/>
          </p:nvPr>
        </p:nvSpPr>
        <p:spPr>
          <a:xfrm>
            <a:off x="28604" y="233346"/>
            <a:ext cx="8686800" cy="838200"/>
          </a:xfrm>
          <a:noFill/>
        </p:spPr>
        <p:txBody>
          <a:bodyPr/>
          <a:lstStyle/>
          <a:p>
            <a:pPr lvl="0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2. Profile : OpenADR 2.0b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2.2 Services : </a:t>
            </a:r>
            <a:r>
              <a:rPr lang="en-US" altLang="ko-KR" sz="2400" b="1" dirty="0" err="1">
                <a:solidFill>
                  <a:schemeClr val="tx1"/>
                </a:solidFill>
              </a:rPr>
              <a:t>EiReport</a:t>
            </a:r>
            <a:r>
              <a:rPr lang="en-US" altLang="ko-KR" sz="2400" b="1" dirty="0">
                <a:solidFill>
                  <a:schemeClr val="tx1"/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400" b="1" dirty="0">
                <a:solidFill>
                  <a:schemeClr val="accent2"/>
                </a:solidFill>
              </a:rPr>
              <a:t>CoAP / JSON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)</a:t>
            </a:r>
            <a:endParaRPr lang="en-US" altLang="zh-CN" sz="2400" b="1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FB8D3C52-BB95-422B-8739-FB60DDEBBBF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9925" y="2853987"/>
          <a:ext cx="3708400" cy="1285875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="" xmlns:a16="http://schemas.microsoft.com/office/drawing/2014/main" val="4283741240"/>
                    </a:ext>
                  </a:extLst>
                </a:gridCol>
                <a:gridCol w="2222500">
                  <a:extLst>
                    <a:ext uri="{9D8B030D-6E8A-4147-A177-3AD203B41FA5}">
                      <a16:colId xmlns="" xmlns:a16="http://schemas.microsoft.com/office/drawing/2014/main" val="3130998766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5400765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venID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requested VEN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658378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427192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responseCode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8220634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 of 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9097950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44797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3406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67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2919" y="2423101"/>
            <a:ext cx="63200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(3)     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oadrPoll</a:t>
            </a: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     oadrCreateReport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92919" y="1406100"/>
            <a:ext cx="8229600" cy="1023300"/>
            <a:chOff x="492919" y="1406100"/>
            <a:chExt cx="8229600" cy="1023300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492919" y="1406100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32105" y="1605734"/>
              <a:ext cx="1172117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VEN</a:t>
              </a:r>
              <a:b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(192.168.1.126)</a:t>
              </a:r>
            </a:p>
          </p:txBody>
        </p:sp>
        <p:cxnSp>
          <p:nvCxnSpPr>
            <p:cNvPr id="14" name="직선 화살표 연결선 13"/>
            <p:cNvCxnSpPr/>
            <p:nvPr/>
          </p:nvCxnSpPr>
          <p:spPr bwMode="auto">
            <a:xfrm>
              <a:off x="2195737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749923" y="1567266"/>
              <a:ext cx="1172117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VTN</a:t>
              </a:r>
            </a:p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(192.168.1.120)</a:t>
              </a:r>
            </a:p>
          </p:txBody>
        </p:sp>
        <p:cxnSp>
          <p:nvCxnSpPr>
            <p:cNvPr id="17" name="직선 화살표 연결선 16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</p:grpSp>
      <p:sp>
        <p:nvSpPr>
          <p:cNvPr id="25" name="TextBox 24"/>
          <p:cNvSpPr txBox="1"/>
          <p:nvPr/>
        </p:nvSpPr>
        <p:spPr>
          <a:xfrm>
            <a:off x="2790770" y="1412776"/>
            <a:ext cx="3164649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	: /OpenADR2/Simple/2.0b/OadrPoll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 (3) oadrPoll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90770" y="1844824"/>
            <a:ext cx="2416046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	: HTTP 200 OK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 (4) oadrCreateReport</a:t>
            </a:r>
          </a:p>
        </p:txBody>
      </p:sp>
      <p:sp>
        <p:nvSpPr>
          <p:cNvPr id="19" name="제목 2"/>
          <p:cNvSpPr>
            <a:spLocks noGrp="1"/>
          </p:cNvSpPr>
          <p:nvPr>
            <p:ph type="title"/>
          </p:nvPr>
        </p:nvSpPr>
        <p:spPr>
          <a:xfrm>
            <a:off x="28604" y="233346"/>
            <a:ext cx="8686800" cy="838200"/>
          </a:xfrm>
          <a:noFill/>
        </p:spPr>
        <p:txBody>
          <a:bodyPr/>
          <a:lstStyle/>
          <a:p>
            <a:pPr lvl="0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2. Profile : OpenADR 2.0b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2.2 Services : </a:t>
            </a:r>
            <a:r>
              <a:rPr lang="en-US" altLang="ko-KR" sz="2400" b="1" dirty="0" err="1">
                <a:solidFill>
                  <a:schemeClr val="tx1"/>
                </a:solidFill>
              </a:rPr>
              <a:t>EiReport</a:t>
            </a:r>
            <a:r>
              <a:rPr lang="en-US" altLang="ko-KR" sz="2400" b="1" dirty="0">
                <a:solidFill>
                  <a:schemeClr val="tx1"/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400" b="1" dirty="0">
                <a:solidFill>
                  <a:schemeClr val="accent2"/>
                </a:solidFill>
              </a:rPr>
              <a:t>CoAP / JSON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)</a:t>
            </a:r>
            <a:endParaRPr lang="en-US" altLang="zh-CN" sz="2400" b="1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CADA7A10-B8BF-4CC4-9801-DBF877E55F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9923" y="2810814"/>
          <a:ext cx="3225800" cy="657225"/>
        </p:xfrm>
        <a:graphic>
          <a:graphicData uri="http://schemas.openxmlformats.org/drawingml/2006/table">
            <a:tbl>
              <a:tblPr/>
              <a:tblGrid>
                <a:gridCol w="850900">
                  <a:extLst>
                    <a:ext uri="{9D8B030D-6E8A-4147-A177-3AD203B41FA5}">
                      <a16:colId xmlns="" xmlns:a16="http://schemas.microsoft.com/office/drawing/2014/main" val="116446585"/>
                    </a:ext>
                  </a:extLst>
                </a:gridCol>
                <a:gridCol w="2374900">
                  <a:extLst>
                    <a:ext uri="{9D8B030D-6E8A-4147-A177-3AD203B41FA5}">
                      <a16:colId xmlns="" xmlns:a16="http://schemas.microsoft.com/office/drawing/2014/main" val="996090415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7975382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venID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requested VEN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7415594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899215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B9190F34-536B-4021-8A9A-98686AF4B91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9923" y="4138989"/>
          <a:ext cx="3733800" cy="2124075"/>
        </p:xfrm>
        <a:graphic>
          <a:graphicData uri="http://schemas.openxmlformats.org/drawingml/2006/table">
            <a:tbl>
              <a:tblPr/>
              <a:tblGrid>
                <a:gridCol w="1246715">
                  <a:extLst>
                    <a:ext uri="{9D8B030D-6E8A-4147-A177-3AD203B41FA5}">
                      <a16:colId xmlns="" xmlns:a16="http://schemas.microsoft.com/office/drawing/2014/main" val="909081818"/>
                    </a:ext>
                  </a:extLst>
                </a:gridCol>
                <a:gridCol w="2487085">
                  <a:extLst>
                    <a:ext uri="{9D8B030D-6E8A-4147-A177-3AD203B41FA5}">
                      <a16:colId xmlns="" xmlns:a16="http://schemas.microsoft.com/office/drawing/2014/main" val="2447372419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7645169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venID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requested VEN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2147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762547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reportRequestID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 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515145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reportSpecifierID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 specific id(create from ven)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505764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duration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 duration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193634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dtstart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 start 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875520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162166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readingType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reading type xml or json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4849508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91263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6637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68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2919" y="2423101"/>
            <a:ext cx="632003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(5)    </a:t>
            </a:r>
            <a:r>
              <a:rPr lang="en-US" altLang="ko-KR" sz="1200" dirty="0" err="1">
                <a:cs typeface="Times New Roman" panose="02020603050405020304" pitchFamily="18" charset="0"/>
              </a:rPr>
              <a:t>oadrCreatedReport</a:t>
            </a:r>
            <a:endParaRPr lang="en-US" altLang="ko-KR" sz="1200" dirty="0">
              <a:cs typeface="Times New Roman" panose="02020603050405020304" pitchFamily="18" charset="0"/>
            </a:endParaRPr>
          </a:p>
          <a:p>
            <a:endParaRPr lang="en-US" altLang="ko-KR" sz="1200" dirty="0">
              <a:cs typeface="Times New Roman" panose="02020603050405020304" pitchFamily="18" charset="0"/>
            </a:endParaRP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>
                <a:cs typeface="Times New Roman" panose="02020603050405020304" pitchFamily="18" charset="0"/>
              </a:rPr>
              <a:t>(6)    oadrResponse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492919" y="1406100"/>
            <a:ext cx="8229600" cy="1023300"/>
            <a:chOff x="492919" y="1406100"/>
            <a:chExt cx="8229600" cy="1023300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492919" y="1406100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32105" y="1605734"/>
              <a:ext cx="1172117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VEN</a:t>
              </a:r>
              <a:b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(192.168.1.126)</a:t>
              </a:r>
            </a:p>
          </p:txBody>
        </p:sp>
        <p:cxnSp>
          <p:nvCxnSpPr>
            <p:cNvPr id="14" name="직선 화살표 연결선 13"/>
            <p:cNvCxnSpPr/>
            <p:nvPr/>
          </p:nvCxnSpPr>
          <p:spPr bwMode="auto">
            <a:xfrm>
              <a:off x="2195737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749922" y="1567266"/>
              <a:ext cx="1172117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VTN</a:t>
              </a:r>
            </a:p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(192.168.1.120)</a:t>
              </a:r>
            </a:p>
          </p:txBody>
        </p:sp>
        <p:cxnSp>
          <p:nvCxnSpPr>
            <p:cNvPr id="17" name="직선 화살표 연결선 16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</p:grpSp>
      <p:sp>
        <p:nvSpPr>
          <p:cNvPr id="25" name="TextBox 24"/>
          <p:cNvSpPr txBox="1"/>
          <p:nvPr/>
        </p:nvSpPr>
        <p:spPr>
          <a:xfrm>
            <a:off x="2790770" y="1412776"/>
            <a:ext cx="3164649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	: /OpenADR2/Simple/2.0b/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EiReport</a:t>
            </a:r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 (5) oadrCreatedReport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90770" y="1844824"/>
            <a:ext cx="2206053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	: HTTP 200 OK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 (6) oadrResponse</a:t>
            </a:r>
          </a:p>
        </p:txBody>
      </p:sp>
      <p:sp>
        <p:nvSpPr>
          <p:cNvPr id="19" name="제목 2"/>
          <p:cNvSpPr>
            <a:spLocks noGrp="1"/>
          </p:cNvSpPr>
          <p:nvPr>
            <p:ph type="title"/>
          </p:nvPr>
        </p:nvSpPr>
        <p:spPr>
          <a:xfrm>
            <a:off x="28604" y="233346"/>
            <a:ext cx="8686800" cy="838200"/>
          </a:xfrm>
          <a:noFill/>
        </p:spPr>
        <p:txBody>
          <a:bodyPr/>
          <a:lstStyle/>
          <a:p>
            <a:pPr lvl="0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2. Profile : OpenADR 2.0b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2.2 Services : </a:t>
            </a:r>
            <a:r>
              <a:rPr lang="en-US" altLang="ko-KR" sz="2400" b="1" dirty="0" err="1">
                <a:solidFill>
                  <a:schemeClr val="tx1"/>
                </a:solidFill>
              </a:rPr>
              <a:t>EiReport</a:t>
            </a:r>
            <a:r>
              <a:rPr lang="en-US" altLang="ko-KR" sz="2400" b="1" dirty="0">
                <a:solidFill>
                  <a:schemeClr val="tx1"/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400" b="1" dirty="0">
                <a:solidFill>
                  <a:schemeClr val="accent2"/>
                </a:solidFill>
              </a:rPr>
              <a:t>CoAP / JSON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)</a:t>
            </a:r>
            <a:endParaRPr lang="en-US" altLang="zh-CN" sz="2400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5ED82506-8F31-4DE5-B8FC-1BAF417B2A4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51330" y="2786062"/>
          <a:ext cx="3086100" cy="1285875"/>
        </p:xfrm>
        <a:graphic>
          <a:graphicData uri="http://schemas.openxmlformats.org/drawingml/2006/table">
            <a:tbl>
              <a:tblPr/>
              <a:tblGrid>
                <a:gridCol w="1246493">
                  <a:extLst>
                    <a:ext uri="{9D8B030D-6E8A-4147-A177-3AD203B41FA5}">
                      <a16:colId xmlns="" xmlns:a16="http://schemas.microsoft.com/office/drawing/2014/main" val="3246646921"/>
                    </a:ext>
                  </a:extLst>
                </a:gridCol>
                <a:gridCol w="1839607">
                  <a:extLst>
                    <a:ext uri="{9D8B030D-6E8A-4147-A177-3AD203B41FA5}">
                      <a16:colId xmlns="" xmlns:a16="http://schemas.microsoft.com/office/drawing/2014/main" val="3824657306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3899255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venID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requested VEN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45425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398615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responseCode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244515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reportRequestID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 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0316295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3347597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ACE0B587-E128-44BA-A728-7BC2F60D946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9922" y="4647796"/>
          <a:ext cx="3708400" cy="1285875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="" xmlns:a16="http://schemas.microsoft.com/office/drawing/2014/main" val="2555071246"/>
                    </a:ext>
                  </a:extLst>
                </a:gridCol>
                <a:gridCol w="2222500">
                  <a:extLst>
                    <a:ext uri="{9D8B030D-6E8A-4147-A177-3AD203B41FA5}">
                      <a16:colId xmlns="" xmlns:a16="http://schemas.microsoft.com/office/drawing/2014/main" val="2611520883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5652747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venID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requested VEN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138611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118187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responseCode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7461844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 of 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9607382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41913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5571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69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2919" y="2423101"/>
            <a:ext cx="63200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(7)    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oadrUpdateReport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92919" y="1406100"/>
            <a:ext cx="8229600" cy="1023300"/>
            <a:chOff x="492919" y="1406100"/>
            <a:chExt cx="8229600" cy="1023300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492919" y="1406100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32105" y="1605734"/>
              <a:ext cx="1172117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VEN</a:t>
              </a:r>
              <a:b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(192.168.1.126)</a:t>
              </a:r>
            </a:p>
          </p:txBody>
        </p:sp>
        <p:cxnSp>
          <p:nvCxnSpPr>
            <p:cNvPr id="14" name="직선 화살표 연결선 13"/>
            <p:cNvCxnSpPr/>
            <p:nvPr/>
          </p:nvCxnSpPr>
          <p:spPr bwMode="auto">
            <a:xfrm>
              <a:off x="2195737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749924" y="1567266"/>
              <a:ext cx="1172117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VTN</a:t>
              </a:r>
            </a:p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(166.104.28.51)</a:t>
              </a:r>
            </a:p>
          </p:txBody>
        </p:sp>
        <p:cxnSp>
          <p:nvCxnSpPr>
            <p:cNvPr id="17" name="직선 화살표 연결선 16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2790770" y="1413937"/>
            <a:ext cx="3235181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	: / OpenADR2/Simple/2.0b/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EiReport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 (7) oadrUpdateReport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00057" y="1844824"/>
            <a:ext cx="2491388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	: HTTP 200 OK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(8) oadrUpdatedReport</a:t>
            </a:r>
          </a:p>
        </p:txBody>
      </p:sp>
      <p:sp>
        <p:nvSpPr>
          <p:cNvPr id="24" name="제목 2"/>
          <p:cNvSpPr>
            <a:spLocks noGrp="1"/>
          </p:cNvSpPr>
          <p:nvPr>
            <p:ph type="title"/>
          </p:nvPr>
        </p:nvSpPr>
        <p:spPr>
          <a:xfrm>
            <a:off x="28604" y="233346"/>
            <a:ext cx="8686800" cy="838200"/>
          </a:xfrm>
          <a:noFill/>
        </p:spPr>
        <p:txBody>
          <a:bodyPr/>
          <a:lstStyle/>
          <a:p>
            <a:pPr lvl="0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2. Profile : OpenADR 2.0b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2.2 Services : </a:t>
            </a:r>
            <a:r>
              <a:rPr lang="en-US" altLang="ko-KR" sz="2400" b="1" dirty="0" err="1">
                <a:solidFill>
                  <a:schemeClr val="tx1"/>
                </a:solidFill>
              </a:rPr>
              <a:t>EiReport</a:t>
            </a:r>
            <a:r>
              <a:rPr lang="en-US" altLang="ko-KR" sz="2400" b="1" dirty="0">
                <a:solidFill>
                  <a:schemeClr val="tx1"/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400" b="1" dirty="0">
                <a:solidFill>
                  <a:schemeClr val="accent2"/>
                </a:solidFill>
              </a:rPr>
              <a:t>CoAP / JSON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)</a:t>
            </a:r>
            <a:endParaRPr lang="en-US" altLang="zh-CN" sz="2400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9D1D3753-D142-4F97-8D92-70E564C7F18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2501" y="2816675"/>
          <a:ext cx="6286499" cy="3807985"/>
        </p:xfrm>
        <a:graphic>
          <a:graphicData uri="http://schemas.openxmlformats.org/drawingml/2006/table">
            <a:tbl>
              <a:tblPr/>
              <a:tblGrid>
                <a:gridCol w="848582">
                  <a:extLst>
                    <a:ext uri="{9D8B030D-6E8A-4147-A177-3AD203B41FA5}">
                      <a16:colId xmlns="" xmlns:a16="http://schemas.microsoft.com/office/drawing/2014/main" val="777129161"/>
                    </a:ext>
                  </a:extLst>
                </a:gridCol>
                <a:gridCol w="1287175">
                  <a:extLst>
                    <a:ext uri="{9D8B030D-6E8A-4147-A177-3AD203B41FA5}">
                      <a16:colId xmlns="" xmlns:a16="http://schemas.microsoft.com/office/drawing/2014/main" val="2025258348"/>
                    </a:ext>
                  </a:extLst>
                </a:gridCol>
                <a:gridCol w="1182294">
                  <a:extLst>
                    <a:ext uri="{9D8B030D-6E8A-4147-A177-3AD203B41FA5}">
                      <a16:colId xmlns="" xmlns:a16="http://schemas.microsoft.com/office/drawing/2014/main" val="4110144051"/>
                    </a:ext>
                  </a:extLst>
                </a:gridCol>
                <a:gridCol w="591147">
                  <a:extLst>
                    <a:ext uri="{9D8B030D-6E8A-4147-A177-3AD203B41FA5}">
                      <a16:colId xmlns="" xmlns:a16="http://schemas.microsoft.com/office/drawing/2014/main" val="4067163087"/>
                    </a:ext>
                  </a:extLst>
                </a:gridCol>
                <a:gridCol w="2377301">
                  <a:extLst>
                    <a:ext uri="{9D8B030D-6E8A-4147-A177-3AD203B41FA5}">
                      <a16:colId xmlns="" xmlns:a16="http://schemas.microsoft.com/office/drawing/2014/main" val="3662437348"/>
                    </a:ext>
                  </a:extLst>
                </a:gridCol>
              </a:tblGrid>
              <a:tr h="17984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99157381"/>
                  </a:ext>
                </a:extLst>
              </a:tr>
              <a:tr h="179843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venID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requested VEN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16947575"/>
                  </a:ext>
                </a:extLst>
              </a:tr>
              <a:tr h="172024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52667930"/>
                  </a:ext>
                </a:extLst>
              </a:tr>
              <a:tr h="172024">
                <a:tc rowSpan="18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oadrReport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duration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 duration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01483987"/>
                  </a:ext>
                </a:extLst>
              </a:tr>
              <a:tr h="172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reportRequestID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 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52482544"/>
                  </a:ext>
                </a:extLst>
              </a:tr>
              <a:tr h="172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reportSpecifierID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 specific id (created from ven)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55156830"/>
                  </a:ext>
                </a:extLst>
              </a:tr>
              <a:tr h="172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 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37696555"/>
                  </a:ext>
                </a:extLst>
              </a:tr>
              <a:tr h="172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createdDateTime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created time of this report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88979747"/>
                  </a:ext>
                </a:extLst>
              </a:tr>
              <a:tr h="172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3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98033329"/>
                  </a:ext>
                </a:extLst>
              </a:tr>
              <a:tr h="172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resourceID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resource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03175134"/>
                  </a:ext>
                </a:extLst>
              </a:tr>
              <a:tr h="172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08510293"/>
                  </a:ext>
                </a:extLst>
              </a:tr>
              <a:tr h="172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itemUnits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unit of item that report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26592143"/>
                  </a:ext>
                </a:extLst>
              </a:tr>
              <a:tr h="172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siScaleCode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59291607"/>
                  </a:ext>
                </a:extLst>
              </a:tr>
              <a:tr h="172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marketContext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refer marketContext address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56311301"/>
                  </a:ext>
                </a:extLst>
              </a:tr>
              <a:tr h="172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oadrMinPeriod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Energy usage minimum 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53258449"/>
                  </a:ext>
                </a:extLst>
              </a:tr>
              <a:tr h="172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oadrMaxPeriod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Energy usage maximum period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10606634"/>
                  </a:ext>
                </a:extLst>
              </a:tr>
              <a:tr h="172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oadrOnChange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87372558"/>
                  </a:ext>
                </a:extLst>
              </a:tr>
              <a:tr h="172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of item that report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06425836"/>
                  </a:ext>
                </a:extLst>
              </a:tr>
              <a:tr h="172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powerAttributes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hertz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pulse frequency of power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59231985"/>
                  </a:ext>
                </a:extLst>
              </a:tr>
              <a:tr h="172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voltage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voltage of power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78038250"/>
                  </a:ext>
                </a:extLst>
              </a:tr>
              <a:tr h="172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 this AC power? (True or False)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55968741"/>
                  </a:ext>
                </a:extLst>
              </a:tr>
              <a:tr h="179843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67047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3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모서리가 둥근 직사각형 36"/>
          <p:cNvSpPr/>
          <p:nvPr/>
        </p:nvSpPr>
        <p:spPr>
          <a:xfrm>
            <a:off x="282060" y="2120517"/>
            <a:ext cx="2988804" cy="4603552"/>
          </a:xfrm>
          <a:prstGeom prst="round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3-1. System </a:t>
            </a:r>
            <a:r>
              <a:rPr lang="en-US" altLang="ko-KR" b="1" dirty="0" smtClean="0"/>
              <a:t>Architecture with Protocol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908" y="3530647"/>
            <a:ext cx="1015985" cy="10159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60322" y="446142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EMS</a:t>
            </a:r>
          </a:p>
        </p:txBody>
      </p:sp>
      <p:cxnSp>
        <p:nvCxnSpPr>
          <p:cNvPr id="26" name="직선 화살표 연결선 25"/>
          <p:cNvCxnSpPr>
            <a:stCxn id="4" idx="3"/>
            <a:endCxn id="18" idx="1"/>
          </p:cNvCxnSpPr>
          <p:nvPr/>
        </p:nvCxnSpPr>
        <p:spPr>
          <a:xfrm flipV="1">
            <a:off x="2797893" y="2708840"/>
            <a:ext cx="683909" cy="13298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8" idx="3"/>
            <a:endCxn id="64" idx="1"/>
          </p:cNvCxnSpPr>
          <p:nvPr/>
        </p:nvCxnSpPr>
        <p:spPr>
          <a:xfrm>
            <a:off x="4921802" y="2708840"/>
            <a:ext cx="778771" cy="20567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8" idx="3"/>
            <a:endCxn id="77" idx="1"/>
          </p:cNvCxnSpPr>
          <p:nvPr/>
        </p:nvCxnSpPr>
        <p:spPr>
          <a:xfrm>
            <a:off x="4921802" y="2708840"/>
            <a:ext cx="750683" cy="158398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5482888" y="2120518"/>
            <a:ext cx="1409309" cy="4610689"/>
          </a:xfrm>
          <a:prstGeom prst="round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7318825" y="2120517"/>
            <a:ext cx="1580810" cy="4603552"/>
          </a:xfrm>
          <a:prstGeom prst="round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452059" y="163681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EMS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384857" y="1616309"/>
            <a:ext cx="1501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EMA &amp; VTN</a:t>
            </a:r>
            <a:endParaRPr lang="ko-KR" alt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715394" y="16228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Device</a:t>
            </a:r>
            <a:endParaRPr lang="ko-KR" altLang="en-US" b="1" dirty="0"/>
          </a:p>
        </p:txBody>
      </p:sp>
      <p:cxnSp>
        <p:nvCxnSpPr>
          <p:cNvPr id="43" name="직선 화살표 연결선 42"/>
          <p:cNvCxnSpPr>
            <a:stCxn id="41" idx="3"/>
            <a:endCxn id="42" idx="1"/>
          </p:cNvCxnSpPr>
          <p:nvPr/>
        </p:nvCxnSpPr>
        <p:spPr>
          <a:xfrm>
            <a:off x="6886294" y="1800975"/>
            <a:ext cx="829100" cy="6498"/>
          </a:xfrm>
          <a:prstGeom prst="straightConnector1">
            <a:avLst/>
          </a:prstGeom>
          <a:ln w="3175">
            <a:solidFill>
              <a:srgbClr val="00664D"/>
            </a:solidFill>
            <a:prstDash val="solid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779738" y="1556792"/>
            <a:ext cx="2592000" cy="6498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656427" y="1333363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MQTT</a:t>
            </a:r>
            <a:endParaRPr lang="ko-KR" alt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7071731" y="1432435"/>
            <a:ext cx="713657" cy="7817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400" dirty="0"/>
              <a:t>G-Con</a:t>
            </a:r>
          </a:p>
          <a:p>
            <a:pPr>
              <a:lnSpc>
                <a:spcPct val="80000"/>
              </a:lnSpc>
            </a:pPr>
            <a:r>
              <a:rPr lang="en-US" altLang="ko-KR" sz="1400" dirty="0"/>
              <a:t>ZigBee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/>
              <a:t>CoAP</a:t>
            </a:r>
          </a:p>
          <a:p>
            <a:pPr>
              <a:lnSpc>
                <a:spcPct val="80000"/>
              </a:lnSpc>
            </a:pPr>
            <a:r>
              <a:rPr lang="en-US" altLang="ko-KR" sz="1400" dirty="0" smtClean="0"/>
              <a:t>MQTT</a:t>
            </a:r>
            <a:endParaRPr lang="ko-KR" altLang="en-US" sz="1400" dirty="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060" y="2260728"/>
            <a:ext cx="288000" cy="288000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060" y="2616556"/>
            <a:ext cx="288000" cy="288000"/>
          </a:xfrm>
          <a:prstGeom prst="rect">
            <a:avLst/>
          </a:prstGeom>
        </p:spPr>
      </p:pic>
      <p:pic>
        <p:nvPicPr>
          <p:cNvPr id="62" name="그림 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2060" y="2972384"/>
            <a:ext cx="288000" cy="288000"/>
          </a:xfrm>
          <a:prstGeom prst="rect">
            <a:avLst/>
          </a:prstGeom>
        </p:spPr>
      </p:pic>
      <p:grpSp>
        <p:nvGrpSpPr>
          <p:cNvPr id="63" name="그룹 62"/>
          <p:cNvGrpSpPr/>
          <p:nvPr/>
        </p:nvGrpSpPr>
        <p:grpSpPr>
          <a:xfrm>
            <a:off x="5700573" y="2374512"/>
            <a:ext cx="1080000" cy="1335296"/>
            <a:chOff x="5551282" y="2206558"/>
            <a:chExt cx="1080000" cy="1335296"/>
          </a:xfrm>
        </p:grpSpPr>
        <p:pic>
          <p:nvPicPr>
            <p:cNvPr id="64" name="그림 6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282" y="2206558"/>
              <a:ext cx="1080000" cy="1080000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5718853" y="317252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CEMA</a:t>
              </a:r>
              <a:endParaRPr lang="en-US" altLang="ko-KR" dirty="0"/>
            </a:p>
          </p:txBody>
        </p:sp>
      </p:grpSp>
      <p:cxnSp>
        <p:nvCxnSpPr>
          <p:cNvPr id="66" name="직선 화살표 연결선 65"/>
          <p:cNvCxnSpPr>
            <a:stCxn id="64" idx="3"/>
            <a:endCxn id="60" idx="1"/>
          </p:cNvCxnSpPr>
          <p:nvPr/>
        </p:nvCxnSpPr>
        <p:spPr>
          <a:xfrm flipV="1">
            <a:off x="6780575" y="2404728"/>
            <a:ext cx="1171487" cy="50978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64" idx="3"/>
            <a:endCxn id="61" idx="1"/>
          </p:cNvCxnSpPr>
          <p:nvPr/>
        </p:nvCxnSpPr>
        <p:spPr>
          <a:xfrm flipV="1">
            <a:off x="6780575" y="2760556"/>
            <a:ext cx="1171487" cy="15395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7740352" y="3340841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Devices(LED)</a:t>
            </a:r>
            <a:endParaRPr lang="en-US" altLang="ko-KR" sz="1400" dirty="0"/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5551132"/>
            <a:ext cx="720000" cy="72000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7812360" y="6326096"/>
            <a:ext cx="553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smtClean="0"/>
              <a:t>VEN</a:t>
            </a:r>
            <a:endParaRPr lang="en-US" altLang="ko-KR" sz="1400" dirty="0"/>
          </a:p>
        </p:txBody>
      </p:sp>
      <p:cxnSp>
        <p:nvCxnSpPr>
          <p:cNvPr id="71" name="직선 화살표 연결선 70"/>
          <p:cNvCxnSpPr>
            <a:stCxn id="73" idx="3"/>
            <a:endCxn id="69" idx="1"/>
          </p:cNvCxnSpPr>
          <p:nvPr/>
        </p:nvCxnSpPr>
        <p:spPr>
          <a:xfrm>
            <a:off x="4769088" y="4402912"/>
            <a:ext cx="2971264" cy="150822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72" name="그룹 71"/>
          <p:cNvGrpSpPr/>
          <p:nvPr/>
        </p:nvGrpSpPr>
        <p:grpSpPr>
          <a:xfrm>
            <a:off x="3590032" y="3862912"/>
            <a:ext cx="1249060" cy="1335296"/>
            <a:chOff x="5452226" y="2206558"/>
            <a:chExt cx="1249060" cy="1335296"/>
          </a:xfrm>
        </p:grpSpPr>
        <p:pic>
          <p:nvPicPr>
            <p:cNvPr id="73" name="그림 7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282" y="2206558"/>
              <a:ext cx="1080000" cy="1080000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5452226" y="3172522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VTN(MIR)</a:t>
              </a:r>
              <a:endParaRPr lang="en-US" altLang="ko-KR" dirty="0"/>
            </a:p>
          </p:txBody>
        </p:sp>
      </p:grpSp>
      <p:sp>
        <p:nvSpPr>
          <p:cNvPr id="75" name="모서리가 둥근 직사각형 74"/>
          <p:cNvSpPr/>
          <p:nvPr/>
        </p:nvSpPr>
        <p:spPr bwMode="auto">
          <a:xfrm>
            <a:off x="7775381" y="2233437"/>
            <a:ext cx="641358" cy="1080000"/>
          </a:xfrm>
          <a:prstGeom prst="round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000" dirty="0">
              <a:latin typeface="Times New Roman" pitchFamily="18" charset="0"/>
              <a:ea typeface="굴림" pitchFamily="50" charset="-127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5672485" y="3752828"/>
            <a:ext cx="1080000" cy="1335296"/>
            <a:chOff x="5551282" y="2206558"/>
            <a:chExt cx="1080000" cy="1335296"/>
          </a:xfrm>
        </p:grpSpPr>
        <p:pic>
          <p:nvPicPr>
            <p:cNvPr id="77" name="그림 7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282" y="2206558"/>
              <a:ext cx="1080000" cy="1080000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5746941" y="317252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CEMA</a:t>
              </a:r>
              <a:endParaRPr lang="en-US" altLang="ko-KR" dirty="0"/>
            </a:p>
          </p:txBody>
        </p:sp>
      </p:grpSp>
      <p:cxnSp>
        <p:nvCxnSpPr>
          <p:cNvPr id="82" name="직선 화살표 연결선 81"/>
          <p:cNvCxnSpPr/>
          <p:nvPr/>
        </p:nvCxnSpPr>
        <p:spPr>
          <a:xfrm>
            <a:off x="6752487" y="4299504"/>
            <a:ext cx="1199575" cy="115497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>
            <a:off x="6752487" y="4299504"/>
            <a:ext cx="1199575" cy="471325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596336" y="5052605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Micro Grid</a:t>
            </a:r>
            <a:endParaRPr lang="en-US" altLang="ko-KR" sz="1400" dirty="0"/>
          </a:p>
        </p:txBody>
      </p:sp>
      <p:cxnSp>
        <p:nvCxnSpPr>
          <p:cNvPr id="86" name="직선 화살표 연결선 85"/>
          <p:cNvCxnSpPr>
            <a:stCxn id="64" idx="3"/>
          </p:cNvCxnSpPr>
          <p:nvPr/>
        </p:nvCxnSpPr>
        <p:spPr>
          <a:xfrm>
            <a:off x="6780575" y="2914514"/>
            <a:ext cx="1171487" cy="114465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77" idx="3"/>
            <a:endCxn id="62" idx="1"/>
          </p:cNvCxnSpPr>
          <p:nvPr/>
        </p:nvCxnSpPr>
        <p:spPr>
          <a:xfrm flipV="1">
            <a:off x="6752487" y="3116384"/>
            <a:ext cx="1199575" cy="117644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2" name="모서리가 둥근 직사각형 91"/>
          <p:cNvSpPr/>
          <p:nvPr/>
        </p:nvSpPr>
        <p:spPr bwMode="auto">
          <a:xfrm>
            <a:off x="7637377" y="3887880"/>
            <a:ext cx="1105073" cy="1080000"/>
          </a:xfrm>
          <a:prstGeom prst="round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en-US" sz="2000" dirty="0">
              <a:latin typeface="Times New Roman" pitchFamily="18" charset="0"/>
              <a:ea typeface="굴림" pitchFamily="50" charset="-127"/>
            </a:endParaRP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002" y="2596244"/>
            <a:ext cx="507992" cy="507992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071" y="3933361"/>
            <a:ext cx="507992" cy="507992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241" y="4034340"/>
            <a:ext cx="507992" cy="507992"/>
          </a:xfrm>
          <a:prstGeom prst="rect">
            <a:avLst/>
          </a:prstGeom>
        </p:spPr>
      </p:pic>
      <p:cxnSp>
        <p:nvCxnSpPr>
          <p:cNvPr id="79" name="직선 화살표 연결선 78"/>
          <p:cNvCxnSpPr/>
          <p:nvPr/>
        </p:nvCxnSpPr>
        <p:spPr>
          <a:xfrm>
            <a:off x="2777051" y="1753653"/>
            <a:ext cx="2592000" cy="6498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681206" y="1517089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CoAP</a:t>
            </a:r>
            <a:endParaRPr lang="ko-KR" altLang="en-US" sz="1200" dirty="0"/>
          </a:p>
        </p:txBody>
      </p:sp>
      <p:cxnSp>
        <p:nvCxnSpPr>
          <p:cNvPr id="93" name="직선 화살표 연결선 92"/>
          <p:cNvCxnSpPr>
            <a:stCxn id="4" idx="3"/>
            <a:endCxn id="95" idx="1"/>
          </p:cNvCxnSpPr>
          <p:nvPr/>
        </p:nvCxnSpPr>
        <p:spPr>
          <a:xfrm>
            <a:off x="2797893" y="4038640"/>
            <a:ext cx="716602" cy="581381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64" idx="1"/>
            <a:endCxn id="95" idx="3"/>
          </p:cNvCxnSpPr>
          <p:nvPr/>
        </p:nvCxnSpPr>
        <p:spPr>
          <a:xfrm flipH="1">
            <a:off x="4954495" y="2914512"/>
            <a:ext cx="746078" cy="1705509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77" idx="1"/>
            <a:endCxn id="95" idx="3"/>
          </p:cNvCxnSpPr>
          <p:nvPr/>
        </p:nvCxnSpPr>
        <p:spPr>
          <a:xfrm flipH="1">
            <a:off x="4954495" y="4292828"/>
            <a:ext cx="717990" cy="327193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3" name="그림 10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89" y="4858477"/>
            <a:ext cx="720000" cy="720000"/>
          </a:xfrm>
          <a:prstGeom prst="rect">
            <a:avLst/>
          </a:prstGeom>
        </p:spPr>
      </p:pic>
      <p:pic>
        <p:nvPicPr>
          <p:cNvPr id="104" name="그림 10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89" y="3810560"/>
            <a:ext cx="720000" cy="720000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89" y="2762643"/>
            <a:ext cx="720000" cy="720000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549701" y="3413508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Monitoring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427071" y="5540876"/>
            <a:ext cx="1132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Device Control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31454" y="4461425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Analysis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150" y="3938569"/>
            <a:ext cx="281726" cy="28172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80150" y="4281277"/>
            <a:ext cx="272711" cy="2845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52060" y="4635739"/>
            <a:ext cx="387215" cy="1962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24069" y="3988912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PV</a:t>
            </a:r>
            <a:endParaRPr lang="ko-KR" altLang="en-US" sz="10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8329385" y="4325329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/>
              <a:t>ESS</a:t>
            </a:r>
            <a:endParaRPr lang="ko-KR" altLang="en-US" sz="10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8320676" y="4626514"/>
            <a:ext cx="657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/>
              <a:t>Recloser</a:t>
            </a:r>
            <a:endParaRPr lang="ko-KR" altLang="en-US" sz="1000" b="1" dirty="0"/>
          </a:p>
        </p:txBody>
      </p:sp>
      <p:grpSp>
        <p:nvGrpSpPr>
          <p:cNvPr id="89" name="그룹 88"/>
          <p:cNvGrpSpPr/>
          <p:nvPr/>
        </p:nvGrpSpPr>
        <p:grpSpPr>
          <a:xfrm>
            <a:off x="3625818" y="2291217"/>
            <a:ext cx="1080000" cy="1612295"/>
            <a:chOff x="5551282" y="2206558"/>
            <a:chExt cx="1080000" cy="1612295"/>
          </a:xfrm>
        </p:grpSpPr>
        <p:pic>
          <p:nvPicPr>
            <p:cNvPr id="90" name="그림 8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282" y="2206558"/>
              <a:ext cx="1080000" cy="1080000"/>
            </a:xfrm>
            <a:prstGeom prst="rect">
              <a:avLst/>
            </a:prstGeom>
          </p:spPr>
        </p:pic>
        <p:sp>
          <p:nvSpPr>
            <p:cNvPr id="91" name="TextBox 90"/>
            <p:cNvSpPr txBox="1"/>
            <p:nvPr/>
          </p:nvSpPr>
          <p:spPr>
            <a:xfrm>
              <a:off x="5718853" y="3172522"/>
              <a:ext cx="7873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Server</a:t>
              </a:r>
            </a:p>
            <a:p>
              <a:r>
                <a:rPr lang="en-US" altLang="ko-KR" dirty="0" smtClean="0"/>
                <a:t>EMA</a:t>
              </a:r>
              <a:endParaRPr lang="en-US" altLang="ko-KR" dirty="0"/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5660413" y="5026154"/>
            <a:ext cx="1080000" cy="1335296"/>
            <a:chOff x="5551282" y="2206558"/>
            <a:chExt cx="1080000" cy="1335296"/>
          </a:xfrm>
        </p:grpSpPr>
        <p:pic>
          <p:nvPicPr>
            <p:cNvPr id="100" name="그림 9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282" y="2206558"/>
              <a:ext cx="1080000" cy="1080000"/>
            </a:xfrm>
            <a:prstGeom prst="rect">
              <a:avLst/>
            </a:prstGeom>
          </p:spPr>
        </p:pic>
        <p:sp>
          <p:nvSpPr>
            <p:cNvPr id="115" name="TextBox 114"/>
            <p:cNvSpPr txBox="1"/>
            <p:nvPr/>
          </p:nvSpPr>
          <p:spPr>
            <a:xfrm>
              <a:off x="5746941" y="317252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CEMA</a:t>
              </a:r>
              <a:endParaRPr lang="en-US" altLang="ko-KR" dirty="0"/>
            </a:p>
          </p:txBody>
        </p:sp>
      </p:grpSp>
      <p:pic>
        <p:nvPicPr>
          <p:cNvPr id="116" name="그림 1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999" y="5206687"/>
            <a:ext cx="507992" cy="50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70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2919" y="2423101"/>
            <a:ext cx="63200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(8)    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oadrUpdatedReport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92919" y="1406100"/>
            <a:ext cx="8229600" cy="1023300"/>
            <a:chOff x="492919" y="1406100"/>
            <a:chExt cx="8229600" cy="1023300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492919" y="1406100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32105" y="1605734"/>
              <a:ext cx="1172117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VEN</a:t>
              </a:r>
              <a:b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(192.168.1.126)</a:t>
              </a:r>
            </a:p>
          </p:txBody>
        </p:sp>
        <p:cxnSp>
          <p:nvCxnSpPr>
            <p:cNvPr id="14" name="직선 화살표 연결선 13"/>
            <p:cNvCxnSpPr/>
            <p:nvPr/>
          </p:nvCxnSpPr>
          <p:spPr bwMode="auto">
            <a:xfrm>
              <a:off x="2195737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749924" y="1567266"/>
              <a:ext cx="1172117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VTN</a:t>
              </a:r>
            </a:p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(166.104.28.51)</a:t>
              </a:r>
            </a:p>
          </p:txBody>
        </p:sp>
        <p:cxnSp>
          <p:nvCxnSpPr>
            <p:cNvPr id="17" name="직선 화살표 연결선 16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2790770" y="1413937"/>
            <a:ext cx="3235181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	: / OpenADR2/Simple/2.0b/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EiReport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 (7) oadrUpdateReport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00057" y="1844824"/>
            <a:ext cx="2491388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	: HTTP 200 OK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(8) oadrUpdatedReport</a:t>
            </a:r>
          </a:p>
        </p:txBody>
      </p:sp>
      <p:sp>
        <p:nvSpPr>
          <p:cNvPr id="24" name="제목 2"/>
          <p:cNvSpPr>
            <a:spLocks noGrp="1"/>
          </p:cNvSpPr>
          <p:nvPr>
            <p:ph type="title"/>
          </p:nvPr>
        </p:nvSpPr>
        <p:spPr>
          <a:xfrm>
            <a:off x="28604" y="233346"/>
            <a:ext cx="8686800" cy="838200"/>
          </a:xfrm>
          <a:noFill/>
        </p:spPr>
        <p:txBody>
          <a:bodyPr/>
          <a:lstStyle/>
          <a:p>
            <a:pPr lvl="0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2. Profile : OpenADR 2.0b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2.2 Services : </a:t>
            </a:r>
            <a:r>
              <a:rPr lang="en-US" altLang="ko-KR" sz="2400" b="1" dirty="0" err="1">
                <a:solidFill>
                  <a:schemeClr val="tx1"/>
                </a:solidFill>
              </a:rPr>
              <a:t>EiReport</a:t>
            </a:r>
            <a:r>
              <a:rPr lang="en-US" altLang="ko-KR" sz="2400" b="1" dirty="0">
                <a:solidFill>
                  <a:schemeClr val="tx1"/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400" b="1" dirty="0">
                <a:solidFill>
                  <a:schemeClr val="accent2"/>
                </a:solidFill>
              </a:rPr>
              <a:t>CoAP / JSON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)</a:t>
            </a:r>
            <a:endParaRPr lang="en-US" altLang="zh-CN" sz="2400" b="1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4BFDF695-CB5A-42BB-A81B-0BFF877893A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9924" y="2846328"/>
          <a:ext cx="3708400" cy="1285875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="" xmlns:a16="http://schemas.microsoft.com/office/drawing/2014/main" val="3463740159"/>
                    </a:ext>
                  </a:extLst>
                </a:gridCol>
                <a:gridCol w="2222500">
                  <a:extLst>
                    <a:ext uri="{9D8B030D-6E8A-4147-A177-3AD203B41FA5}">
                      <a16:colId xmlns="" xmlns:a16="http://schemas.microsoft.com/office/drawing/2014/main" val="2923764935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7639504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venID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requested VEN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783654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516564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responseCode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158299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 of 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38260500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0277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6208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71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2919" y="2423101"/>
            <a:ext cx="63200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RegisterReport</a:t>
            </a:r>
            <a:endParaRPr lang="en-US" altLang="ko-KR" sz="1200" dirty="0"/>
          </a:p>
          <a:p>
            <a:pPr marL="342900" indent="-342900">
              <a:buAutoNum type="arabicParenBoth"/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RegisteredReport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92919" y="1406100"/>
            <a:ext cx="8229600" cy="1023300"/>
            <a:chOff x="492919" y="1406100"/>
            <a:chExt cx="8229600" cy="1023300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492919" y="1406100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32105" y="1605734"/>
              <a:ext cx="11721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VEN</a:t>
              </a:r>
              <a:b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(192.168.1.101)</a:t>
              </a:r>
            </a:p>
          </p:txBody>
        </p:sp>
        <p:cxnSp>
          <p:nvCxnSpPr>
            <p:cNvPr id="14" name="직선 화살표 연결선 13"/>
            <p:cNvCxnSpPr/>
            <p:nvPr/>
          </p:nvCxnSpPr>
          <p:spPr bwMode="auto">
            <a:xfrm>
              <a:off x="2195737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749922" y="1567266"/>
              <a:ext cx="1172117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VTN</a:t>
              </a:r>
            </a:p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(192.168.1.125)</a:t>
              </a:r>
            </a:p>
          </p:txBody>
        </p:sp>
        <p:cxnSp>
          <p:nvCxnSpPr>
            <p:cNvPr id="17" name="직선 화살표 연결선 16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2790770" y="1413937"/>
            <a:ext cx="3097323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	:  /OpenADR/</a:t>
            </a:r>
            <a:r>
              <a:rPr lang="en-US" altLang="ko-K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VTN1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/2.0b/EiReport 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 oadrRegisterReport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00057" y="1844824"/>
            <a:ext cx="2416046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	: 2.05 Content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oadrRegisteredReport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4488" y="144186"/>
            <a:ext cx="1159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빼야할</a:t>
            </a:r>
            <a:r>
              <a:rPr lang="ko-KR" altLang="en-US" b="1" dirty="0">
                <a:solidFill>
                  <a:srgbClr val="FF0000"/>
                </a:solidFill>
              </a:rPr>
              <a:t> 것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chemeClr val="accent2"/>
                </a:solidFill>
              </a:rPr>
              <a:t>추가할 것</a:t>
            </a:r>
            <a:endParaRPr lang="en-US" altLang="ko-KR" b="1" dirty="0">
              <a:solidFill>
                <a:schemeClr val="accent2"/>
              </a:solidFill>
            </a:endParaRPr>
          </a:p>
          <a:p>
            <a:r>
              <a:rPr lang="ko-KR" altLang="en-US" b="1" dirty="0">
                <a:solidFill>
                  <a:schemeClr val="accent1"/>
                </a:solidFill>
              </a:rPr>
              <a:t>수정 필요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591" y="2440409"/>
            <a:ext cx="6988648" cy="381000"/>
          </a:xfrm>
          <a:prstGeom prst="rect">
            <a:avLst/>
          </a:prstGeom>
        </p:spPr>
      </p:pic>
      <p:sp>
        <p:nvSpPr>
          <p:cNvPr id="36" name="제목 2"/>
          <p:cNvSpPr>
            <a:spLocks noGrp="1"/>
          </p:cNvSpPr>
          <p:nvPr>
            <p:ph type="title"/>
          </p:nvPr>
        </p:nvSpPr>
        <p:spPr>
          <a:xfrm>
            <a:off x="28604" y="233346"/>
            <a:ext cx="8686800" cy="838200"/>
          </a:xfrm>
          <a:noFill/>
        </p:spPr>
        <p:txBody>
          <a:bodyPr/>
          <a:lstStyle/>
          <a:p>
            <a:pPr lvl="0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2. Profile : OpenADR 2.0b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2.2 Services : EiReport (</a:t>
            </a:r>
            <a:r>
              <a:rPr lang="en-US" altLang="ko-KR" sz="2400" b="1" dirty="0">
                <a:solidFill>
                  <a:schemeClr val="accent2"/>
                </a:solidFill>
              </a:rPr>
              <a:t>CoAP / JSON</a:t>
            </a:r>
            <a:r>
              <a:rPr lang="en-US" altLang="ko-KR" sz="2400" b="1" dirty="0">
                <a:solidFill>
                  <a:schemeClr val="tx1"/>
                </a:solidFill>
              </a:rPr>
              <a:t>)</a:t>
            </a:r>
            <a:endParaRPr lang="en-US" altLang="zh-CN" sz="2400" b="1" dirty="0"/>
          </a:p>
        </p:txBody>
      </p:sp>
      <p:grpSp>
        <p:nvGrpSpPr>
          <p:cNvPr id="7" name="그룹 6"/>
          <p:cNvGrpSpPr/>
          <p:nvPr/>
        </p:nvGrpSpPr>
        <p:grpSpPr>
          <a:xfrm>
            <a:off x="395536" y="3103549"/>
            <a:ext cx="4483217" cy="3657512"/>
            <a:chOff x="376815" y="3151371"/>
            <a:chExt cx="4483217" cy="3657512"/>
          </a:xfrm>
        </p:grpSpPr>
        <p:sp>
          <p:nvSpPr>
            <p:cNvPr id="21" name="TextBox 20"/>
            <p:cNvSpPr txBox="1"/>
            <p:nvPr/>
          </p:nvSpPr>
          <p:spPr>
            <a:xfrm>
              <a:off x="376815" y="3151371"/>
              <a:ext cx="4483217" cy="3657512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lIns="108000" tIns="108000" rIns="108000" bIns="108000" rtlCol="0" anchor="ctr">
              <a:spAutoFit/>
            </a:bodyPr>
            <a:lstStyle/>
            <a:p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oadrRegisterReport</a:t>
              </a:r>
              <a:r>
                <a:rPr lang="en-US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JSON</a:t>
              </a:r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{</a:t>
              </a:r>
              <a:endParaRPr lang="en-US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  <a:p>
              <a:r>
                <a:rPr lang="en-US" sz="12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</a:t>
              </a:r>
              <a:r>
                <a:rPr lang="en-US" altLang="ko-KR" sz="12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“</a:t>
              </a:r>
              <a:r>
                <a:rPr lang="en-US" sz="12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requestID": String,</a:t>
              </a:r>
            </a:p>
            <a:p>
              <a:r>
                <a:rPr lang="en-US" altLang="ko-KR" sz="12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</a:t>
              </a:r>
              <a:r>
                <a:rPr lang="en-US" altLang="ko-KR" sz="1200" b="1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“oadrReport” : Array,</a:t>
              </a:r>
            </a:p>
            <a:p>
              <a:r>
                <a:rPr lang="en-US" altLang="ko-KR" sz="12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“venID” : String,</a:t>
              </a:r>
            </a:p>
            <a:p>
              <a:r>
                <a:rPr lang="en-US" altLang="ko-KR" sz="12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</a:t>
              </a:r>
              <a:r>
                <a:rPr lang="en-US" altLang="ko-KR" sz="1200" dirty="0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“service” : String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}</a:t>
              </a:r>
            </a:p>
            <a:p>
              <a:endPara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  <a:p>
              <a:endPara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  <a:p>
              <a:endParaRPr lang="en-US" sz="13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  <a:p>
              <a:endPara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  <a:p>
              <a:endPara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  <a:p>
              <a:endPara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  <a:p>
              <a:endPara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  <a:p>
              <a:endPara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  <a:p>
              <a:endPara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  <a:p>
              <a:endPara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  <a:p>
              <a:endPara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  <a:p>
              <a:endPara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94865" y="4416892"/>
              <a:ext cx="1929879" cy="19236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oadrReportDescription</a:t>
              </a: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</a:t>
              </a: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</a:p>
            <a:p>
              <a:r>
                <a:rPr lang="en-US" altLang="ko-KR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“rID” :  String</a:t>
              </a:r>
            </a:p>
            <a:p>
              <a:r>
                <a:rPr lang="en-US" altLang="ko-KR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“resourceID” : String,</a:t>
              </a:r>
            </a:p>
            <a:p>
              <a:r>
                <a:rPr lang="en-US" altLang="ko-KR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“reportType” : String,</a:t>
              </a:r>
            </a:p>
            <a:p>
              <a:r>
                <a:rPr lang="en-US" altLang="ko-KR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“itemUnits” : String,</a:t>
              </a:r>
            </a:p>
            <a:p>
              <a:r>
                <a:rPr lang="en-US" altLang="ko-KR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“siScaleCode” : String,</a:t>
              </a:r>
            </a:p>
            <a:p>
              <a:r>
                <a:rPr lang="en-US" altLang="ko-KR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“marketContxt” : String,</a:t>
              </a:r>
            </a:p>
            <a:p>
              <a:r>
                <a:rPr lang="en-US" altLang="ko-KR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“oadrMinPeriod” : String,</a:t>
              </a:r>
            </a:p>
            <a:p>
              <a:r>
                <a:rPr lang="en-US" altLang="ko-KR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“oadrMaxPeriod” : String,</a:t>
              </a:r>
            </a:p>
            <a:p>
              <a:r>
                <a:rPr lang="en-US" altLang="ko-KR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“oadrOnChange” : Boolean, </a:t>
              </a:r>
            </a:p>
            <a:p>
              <a:r>
                <a:rPr lang="en-US" altLang="ko-KR" sz="9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“itemDescription” : String.</a:t>
              </a:r>
            </a:p>
            <a:p>
              <a:r>
                <a:rPr lang="en-US" altLang="ko-KR" sz="9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“powerAttributes” : Array</a:t>
              </a:r>
            </a:p>
            <a:p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01829" y="3210319"/>
              <a:ext cx="1929879" cy="861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powerAttributes</a:t>
              </a: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ko-KR" sz="1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</a:t>
              </a:r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</a:p>
            <a:p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“hertz” : Integer,</a:t>
              </a:r>
            </a:p>
            <a:p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“voltage” : Integer,</a:t>
              </a:r>
            </a:p>
            <a:p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“ac”  : Boolean</a:t>
              </a:r>
            </a:p>
            <a:p>
              <a:r>
                <a:rPr lang="en-US" altLang="ko-KR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5541" y="4416892"/>
              <a:ext cx="1966577" cy="1326105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lIns="108000" tIns="108000" rIns="108000" bIns="108000" rtlCol="0" anchor="ctr">
              <a:spAutoFit/>
            </a:bodyPr>
            <a:lstStyle/>
            <a:p>
              <a:r>
                <a:rPr lang="en-US" altLang="ko-KR" sz="900" b="1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oadrReport</a:t>
              </a:r>
              <a:r>
                <a:rPr lang="en-US" altLang="ko-KR" sz="900" dirty="0">
                  <a:solidFill>
                    <a:schemeClr val="accent2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</a:t>
              </a:r>
              <a:r>
                <a:rPr lang="en-US" sz="9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Object</a:t>
              </a:r>
              <a:r>
                <a:rPr lang="en-US" sz="900" dirty="0">
                  <a:solidFill>
                    <a:srgbClr val="000000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{</a:t>
              </a:r>
            </a:p>
            <a:p>
              <a:r>
                <a:rPr lang="en-US" sz="9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   “duration” : String,</a:t>
              </a:r>
            </a:p>
            <a:p>
              <a:r>
                <a:rPr lang="en-US" sz="9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   “</a:t>
              </a:r>
              <a:r>
                <a:rPr lang="en-US" altLang="ko-KR" sz="900" dirty="0"/>
                <a:t>reportRequestID”  : Integer,</a:t>
              </a:r>
            </a:p>
            <a:p>
              <a:r>
                <a:rPr lang="en-US" sz="9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   “</a:t>
              </a:r>
              <a:r>
                <a:rPr lang="en-US" altLang="ko-KR" sz="900" dirty="0"/>
                <a:t>reportSpecifierID” : String,</a:t>
              </a:r>
            </a:p>
            <a:p>
              <a:r>
                <a:rPr lang="en-US" sz="9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   “</a:t>
              </a:r>
              <a:r>
                <a:rPr lang="en-US" altLang="ko-KR" sz="900" dirty="0"/>
                <a:t>reportName” : String,</a:t>
              </a:r>
            </a:p>
            <a:p>
              <a:r>
                <a:rPr lang="en-US" sz="9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   “</a:t>
              </a:r>
              <a:r>
                <a:rPr lang="en-US" altLang="ko-KR" sz="900" dirty="0"/>
                <a:t>createdDateTime” : Date,</a:t>
              </a:r>
            </a:p>
            <a:p>
              <a:r>
                <a:rPr lang="en-US" sz="9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      </a:t>
              </a:r>
              <a:r>
                <a:rPr lang="en-US" sz="900" b="1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“</a:t>
              </a:r>
              <a:r>
                <a:rPr lang="en-US" altLang="ko-KR" sz="900" b="1" dirty="0"/>
                <a:t>reportDescription” : Array,</a:t>
              </a:r>
              <a:endParaRPr lang="en-US" sz="900" b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endParaRPr>
            </a:p>
            <a:p>
              <a:r>
                <a:rPr lang="en-US" sz="900" dirty="0"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}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031477" y="3111007"/>
            <a:ext cx="3933012" cy="132610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oadrRegisteredReport </a:t>
            </a:r>
            <a:r>
              <a:rPr lang="en-US" altLang="ko-KR" sz="12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JSON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“responseCode": Integer,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“responseDescription”: String,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“requestID": String,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sz="12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“service” : String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80916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72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2919" y="2423101"/>
            <a:ext cx="63200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   Poll</a:t>
            </a:r>
            <a:endParaRPr lang="en-US" altLang="ko-KR" sz="1200" dirty="0"/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   CreateReport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92919" y="1406100"/>
            <a:ext cx="8229600" cy="1023300"/>
            <a:chOff x="492919" y="1406100"/>
            <a:chExt cx="8229600" cy="1023300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492919" y="1406100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32105" y="1605734"/>
              <a:ext cx="11721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VEN</a:t>
              </a:r>
              <a:b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(192.168.1.101)</a:t>
              </a:r>
            </a:p>
          </p:txBody>
        </p:sp>
        <p:cxnSp>
          <p:nvCxnSpPr>
            <p:cNvPr id="14" name="직선 화살표 연결선 13"/>
            <p:cNvCxnSpPr/>
            <p:nvPr/>
          </p:nvCxnSpPr>
          <p:spPr bwMode="auto">
            <a:xfrm>
              <a:off x="2195737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749922" y="1567266"/>
              <a:ext cx="1172117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VTN</a:t>
              </a:r>
            </a:p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(192.168.1.127)</a:t>
              </a:r>
            </a:p>
          </p:txBody>
        </p:sp>
        <p:cxnSp>
          <p:nvCxnSpPr>
            <p:cNvPr id="17" name="직선 화살표 연결선 16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2790770" y="1413937"/>
            <a:ext cx="1641796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	: /Poll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 (3) Poll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00057" y="1844824"/>
            <a:ext cx="2291012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	: CoAP 2.05 Content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(4) CreateReport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4488" y="144186"/>
            <a:ext cx="1159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빼야할</a:t>
            </a:r>
            <a:r>
              <a:rPr lang="ko-KR" altLang="en-US" b="1" dirty="0">
                <a:solidFill>
                  <a:srgbClr val="FF0000"/>
                </a:solidFill>
              </a:rPr>
              <a:t> 것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chemeClr val="accent2"/>
                </a:solidFill>
              </a:rPr>
              <a:t>추가할 것</a:t>
            </a:r>
            <a:endParaRPr lang="en-US" altLang="ko-KR" b="1" dirty="0">
              <a:solidFill>
                <a:schemeClr val="accent2"/>
              </a:solidFill>
            </a:endParaRPr>
          </a:p>
          <a:p>
            <a:r>
              <a:rPr lang="ko-KR" altLang="en-US" b="1" dirty="0">
                <a:solidFill>
                  <a:schemeClr val="accent1"/>
                </a:solidFill>
              </a:rPr>
              <a:t>수정 필요</a:t>
            </a:r>
          </a:p>
        </p:txBody>
      </p:sp>
      <p:sp>
        <p:nvSpPr>
          <p:cNvPr id="24" name="제목 2"/>
          <p:cNvSpPr>
            <a:spLocks noGrp="1"/>
          </p:cNvSpPr>
          <p:nvPr>
            <p:ph type="title"/>
          </p:nvPr>
        </p:nvSpPr>
        <p:spPr>
          <a:xfrm>
            <a:off x="28604" y="233346"/>
            <a:ext cx="8686800" cy="838200"/>
          </a:xfrm>
          <a:noFill/>
        </p:spPr>
        <p:txBody>
          <a:bodyPr/>
          <a:lstStyle/>
          <a:p>
            <a:pPr lvl="0">
              <a:defRPr/>
            </a:pPr>
            <a:r>
              <a:rPr lang="en-US" altLang="ko-KR" b="1" dirty="0">
                <a:solidFill>
                  <a:srgbClr val="FF0000"/>
                </a:solidFill>
              </a:rPr>
              <a:t>2. Profile : OpenADR 2.0b</a:t>
            </a:r>
            <a:r>
              <a:rPr lang="en-US" altLang="ko-KR" b="1" dirty="0">
                <a:solidFill>
                  <a:schemeClr val="tx1"/>
                </a:solidFill>
              </a:rPr>
              <a:t/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2.2 Services : EiReport (</a:t>
            </a:r>
            <a:r>
              <a:rPr lang="en-US" altLang="ko-KR" sz="2400" b="1" dirty="0">
                <a:solidFill>
                  <a:schemeClr val="accent2"/>
                </a:solidFill>
              </a:rPr>
              <a:t>CoAP / JSON</a:t>
            </a:r>
            <a:r>
              <a:rPr lang="en-US" altLang="ko-KR" sz="2400" b="1" dirty="0">
                <a:solidFill>
                  <a:schemeClr val="tx1"/>
                </a:solidFill>
              </a:rPr>
              <a:t>)</a:t>
            </a:r>
            <a:endParaRPr lang="en-US" altLang="zh-CN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607719" y="3055931"/>
            <a:ext cx="4310406" cy="363442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1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oadrCreateReport</a:t>
            </a:r>
            <a:r>
              <a:rPr lang="en-US" altLang="ko-KR" sz="12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JSON</a:t>
            </a:r>
            <a:r>
              <a:rPr lang="en-US" altLang="ko-KR" sz="12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altLang="ko-KR" sz="12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“requestID” : String,</a:t>
            </a:r>
          </a:p>
          <a:p>
            <a:r>
              <a:rPr lang="en-US" altLang="ko-KR" sz="12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“reportRequestID” : String,</a:t>
            </a:r>
          </a:p>
          <a:p>
            <a:r>
              <a:rPr lang="en-US" altLang="ko-KR" sz="12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“reportSpecifierID” : String,</a:t>
            </a:r>
          </a:p>
          <a:p>
            <a:r>
              <a:rPr lang="en-US" altLang="ko-KR" sz="12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“duration” : String,</a:t>
            </a:r>
          </a:p>
          <a:p>
            <a:r>
              <a:rPr lang="en-US" altLang="ko-KR" sz="12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“dtstart” : Date,</a:t>
            </a:r>
          </a:p>
          <a:p>
            <a:r>
              <a:rPr lang="en-US" altLang="ko-KR" sz="12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“rID” : String,</a:t>
            </a:r>
          </a:p>
          <a:p>
            <a:r>
              <a:rPr lang="en-US" altLang="ko-KR" sz="12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“readingType” : String,</a:t>
            </a:r>
          </a:p>
          <a:p>
            <a:r>
              <a:rPr lang="en-US" altLang="ko-KR" sz="12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“service” : String</a:t>
            </a:r>
          </a:p>
          <a:p>
            <a:r>
              <a:rPr lang="en-US" altLang="ko-KR" sz="12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  <a:p>
            <a:endParaRPr lang="en-US" altLang="ko-KR" sz="900" dirty="0">
              <a:solidFill>
                <a:schemeClr val="accent2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900" dirty="0">
              <a:solidFill>
                <a:schemeClr val="accent2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chemeClr val="accent2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chemeClr val="accent2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chemeClr val="accent2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chemeClr val="accent2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chemeClr val="accent2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chemeClr val="accent2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chemeClr val="accent2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chemeClr val="accent2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0661" y="3448347"/>
            <a:ext cx="3898051" cy="298809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oadrPoll JSON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“venID”: String,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“service” : String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  <a:p>
            <a:endParaRPr lang="en-US" sz="1200" dirty="0">
              <a:solidFill>
                <a:schemeClr val="accent2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accent2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accent2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accent2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accent2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accent2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accent2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accent2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accent2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accent2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chemeClr val="accent2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97" y="4984567"/>
            <a:ext cx="3841515" cy="4667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787595" y="492670"/>
            <a:ext cx="201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Not implement yet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07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73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2919" y="2423101"/>
            <a:ext cx="63200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   CreatedReport</a:t>
            </a:r>
            <a:endParaRPr lang="en-US" altLang="ko-KR" sz="1200" dirty="0"/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   Response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92919" y="1406100"/>
            <a:ext cx="8229600" cy="1023300"/>
            <a:chOff x="492919" y="1406100"/>
            <a:chExt cx="8229600" cy="1023300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492919" y="1406100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32105" y="1605734"/>
              <a:ext cx="11721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VEN</a:t>
              </a:r>
              <a:b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(192.168.1.101)</a:t>
              </a:r>
            </a:p>
          </p:txBody>
        </p:sp>
        <p:cxnSp>
          <p:nvCxnSpPr>
            <p:cNvPr id="14" name="직선 화살표 연결선 13"/>
            <p:cNvCxnSpPr/>
            <p:nvPr/>
          </p:nvCxnSpPr>
          <p:spPr bwMode="auto">
            <a:xfrm>
              <a:off x="2195737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826867" y="1567266"/>
              <a:ext cx="1018227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VTN</a:t>
              </a:r>
            </a:p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(192.168.1.2)</a:t>
              </a:r>
            </a:p>
          </p:txBody>
        </p:sp>
        <p:cxnSp>
          <p:nvCxnSpPr>
            <p:cNvPr id="17" name="직선 화살표 연결선 16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2790770" y="1413937"/>
            <a:ext cx="2236510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	: /CreatedReport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 (5) CreatedReport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00057" y="1844824"/>
            <a:ext cx="2291012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	: CoAP 2.05 Content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(6) Response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4488" y="144186"/>
            <a:ext cx="1159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빼야할</a:t>
            </a:r>
            <a:r>
              <a:rPr lang="ko-KR" altLang="en-US" b="1" dirty="0">
                <a:solidFill>
                  <a:srgbClr val="FF0000"/>
                </a:solidFill>
              </a:rPr>
              <a:t> 것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chemeClr val="accent2"/>
                </a:solidFill>
              </a:rPr>
              <a:t>추가할 것</a:t>
            </a:r>
            <a:endParaRPr lang="en-US" altLang="ko-KR" b="1" dirty="0">
              <a:solidFill>
                <a:schemeClr val="accent2"/>
              </a:solidFill>
            </a:endParaRPr>
          </a:p>
          <a:p>
            <a:r>
              <a:rPr lang="ko-KR" altLang="en-US" b="1" dirty="0">
                <a:solidFill>
                  <a:schemeClr val="accent1"/>
                </a:solidFill>
              </a:rPr>
              <a:t>수정 필요</a:t>
            </a:r>
          </a:p>
        </p:txBody>
      </p:sp>
      <p:sp>
        <p:nvSpPr>
          <p:cNvPr id="24" name="제목 2"/>
          <p:cNvSpPr>
            <a:spLocks noGrp="1"/>
          </p:cNvSpPr>
          <p:nvPr>
            <p:ph type="title"/>
          </p:nvPr>
        </p:nvSpPr>
        <p:spPr>
          <a:xfrm>
            <a:off x="28604" y="233346"/>
            <a:ext cx="8686800" cy="838200"/>
          </a:xfrm>
          <a:noFill/>
        </p:spPr>
        <p:txBody>
          <a:bodyPr/>
          <a:lstStyle/>
          <a:p>
            <a:pPr lvl="0">
              <a:defRPr/>
            </a:pPr>
            <a:r>
              <a:rPr lang="en-US" altLang="ko-KR" b="1" dirty="0">
                <a:solidFill>
                  <a:srgbClr val="FF0000"/>
                </a:solidFill>
              </a:rPr>
              <a:t>2. Profile : OpenADR 2.0b</a:t>
            </a:r>
            <a:r>
              <a:rPr lang="en-US" altLang="ko-KR" b="1" dirty="0">
                <a:solidFill>
                  <a:schemeClr val="tx1"/>
                </a:solidFill>
              </a:rPr>
              <a:t/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2.2 Services : EiReport (</a:t>
            </a:r>
            <a:r>
              <a:rPr lang="en-US" altLang="ko-KR" sz="2400" b="1" dirty="0">
                <a:solidFill>
                  <a:schemeClr val="accent2"/>
                </a:solidFill>
              </a:rPr>
              <a:t>CoAP / JSON</a:t>
            </a:r>
            <a:r>
              <a:rPr lang="en-US" altLang="ko-KR" sz="2400" b="1" dirty="0">
                <a:solidFill>
                  <a:schemeClr val="tx1"/>
                </a:solidFill>
              </a:rPr>
              <a:t>)</a:t>
            </a:r>
            <a:endParaRPr lang="en-US" altLang="zh-CN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92919" y="2965659"/>
            <a:ext cx="3898051" cy="372676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CreatedReport JSON</a:t>
            </a:r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“responseCode” : Integer,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“requestID” : String,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“reportRequestID” : String,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“venID” : String,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“service” : String</a:t>
            </a:r>
          </a:p>
          <a:p>
            <a:r>
              <a:rPr lang="en-US" sz="12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26090" y="2861790"/>
            <a:ext cx="3996429" cy="391142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105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Response JSON</a:t>
            </a:r>
            <a:r>
              <a:rPr lang="en-US" altLang="ko-KR" sz="105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altLang="ko-KR" sz="105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“responseCode” : Integer,</a:t>
            </a:r>
          </a:p>
          <a:p>
            <a:r>
              <a:rPr lang="en-US" altLang="ko-KR" sz="105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“responseDescription” : String,</a:t>
            </a:r>
          </a:p>
          <a:p>
            <a:r>
              <a:rPr lang="en-US" altLang="ko-KR" sz="105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“requestID” : String,</a:t>
            </a:r>
          </a:p>
          <a:p>
            <a:r>
              <a:rPr lang="en-US" altLang="ko-KR" sz="105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“venID” : String,</a:t>
            </a:r>
          </a:p>
          <a:p>
            <a:r>
              <a:rPr lang="en-US" altLang="ko-KR" sz="105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“service” : String</a:t>
            </a:r>
          </a:p>
          <a:p>
            <a:r>
              <a:rPr lang="en-US" altLang="ko-KR" sz="105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  <a:p>
            <a:endParaRPr lang="en-US" altLang="ko-KR" sz="900" dirty="0">
              <a:solidFill>
                <a:schemeClr val="accent2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900" dirty="0">
              <a:solidFill>
                <a:schemeClr val="accent2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9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9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9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9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9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836410" y="523587"/>
            <a:ext cx="2018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Not implement yet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4108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74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2919" y="2423101"/>
            <a:ext cx="63200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   UpdateReport</a:t>
            </a:r>
            <a:endParaRPr lang="en-US" altLang="ko-KR" sz="1200" dirty="0"/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   UpdatedReport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92919" y="1406100"/>
            <a:ext cx="8229600" cy="1023300"/>
            <a:chOff x="492919" y="1406100"/>
            <a:chExt cx="8229600" cy="1023300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492919" y="1406100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32105" y="1605734"/>
              <a:ext cx="11721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VEN</a:t>
              </a:r>
              <a:b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(192.168.1.101)</a:t>
              </a:r>
            </a:p>
          </p:txBody>
        </p:sp>
        <p:cxnSp>
          <p:nvCxnSpPr>
            <p:cNvPr id="14" name="직선 화살표 연결선 13"/>
            <p:cNvCxnSpPr/>
            <p:nvPr/>
          </p:nvCxnSpPr>
          <p:spPr bwMode="auto">
            <a:xfrm>
              <a:off x="2195737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826867" y="1567266"/>
              <a:ext cx="1018227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VTN</a:t>
              </a:r>
            </a:p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(192.168.1.2)</a:t>
              </a:r>
            </a:p>
          </p:txBody>
        </p:sp>
        <p:cxnSp>
          <p:nvCxnSpPr>
            <p:cNvPr id="17" name="직선 화살표 연결선 16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2790770" y="1413937"/>
            <a:ext cx="3062057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	: /OpenADR/</a:t>
            </a:r>
            <a:r>
              <a:rPr lang="en-US" altLang="ko-K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VTN1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/2.0b/EiReport 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oadrUpdateReport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00057" y="1844824"/>
            <a:ext cx="2292615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	: 2.05 Content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oadrUpdatedReport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4488" y="144186"/>
            <a:ext cx="1159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빼야할</a:t>
            </a:r>
            <a:r>
              <a:rPr lang="ko-KR" altLang="en-US" b="1" dirty="0">
                <a:solidFill>
                  <a:srgbClr val="FF0000"/>
                </a:solidFill>
              </a:rPr>
              <a:t> 것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chemeClr val="accent2"/>
                </a:solidFill>
              </a:rPr>
              <a:t>추가할 것</a:t>
            </a:r>
            <a:endParaRPr lang="en-US" altLang="ko-KR" b="1" dirty="0">
              <a:solidFill>
                <a:schemeClr val="accent2"/>
              </a:solidFill>
            </a:endParaRPr>
          </a:p>
          <a:p>
            <a:r>
              <a:rPr lang="ko-KR" altLang="en-US" b="1" dirty="0">
                <a:solidFill>
                  <a:schemeClr val="accent1"/>
                </a:solidFill>
              </a:rPr>
              <a:t>수정 필요</a:t>
            </a:r>
          </a:p>
        </p:txBody>
      </p:sp>
      <p:sp>
        <p:nvSpPr>
          <p:cNvPr id="24" name="제목 2"/>
          <p:cNvSpPr>
            <a:spLocks noGrp="1"/>
          </p:cNvSpPr>
          <p:nvPr>
            <p:ph type="title"/>
          </p:nvPr>
        </p:nvSpPr>
        <p:spPr>
          <a:xfrm>
            <a:off x="28604" y="233346"/>
            <a:ext cx="8686800" cy="838200"/>
          </a:xfrm>
          <a:noFill/>
        </p:spPr>
        <p:txBody>
          <a:bodyPr/>
          <a:lstStyle/>
          <a:p>
            <a:pPr lvl="0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2. Profile : OpenADR 2.0b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2.2 Services : EiReport (</a:t>
            </a:r>
            <a:r>
              <a:rPr lang="en-US" altLang="ko-KR" sz="2400" b="1" dirty="0">
                <a:solidFill>
                  <a:schemeClr val="accent2"/>
                </a:solidFill>
              </a:rPr>
              <a:t>CoAP / JSON</a:t>
            </a:r>
            <a:r>
              <a:rPr lang="en-US" altLang="ko-KR" sz="2400" b="1" dirty="0">
                <a:solidFill>
                  <a:schemeClr val="tx1"/>
                </a:solidFill>
              </a:rPr>
              <a:t>)</a:t>
            </a:r>
            <a:endParaRPr lang="en-US" altLang="zh-CN" sz="2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959" y="2504427"/>
            <a:ext cx="7496175" cy="38100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654676" y="3092059"/>
            <a:ext cx="3996429" cy="3542096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oadrUpdatedReport </a:t>
            </a:r>
            <a:r>
              <a:rPr lang="en-US" altLang="ko-KR" sz="12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JSON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“reponseCode” : Integer,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“responseDescription” : String,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“requestID” : String,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“venID” : String,</a:t>
            </a:r>
          </a:p>
          <a:p>
            <a:r>
              <a:rPr lang="en-US" altLang="ko-KR" sz="12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“service” : String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7504" y="2866163"/>
            <a:ext cx="4338307" cy="402684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oadrUpdateReport</a:t>
            </a: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JSON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  <a:endParaRPr lang="en-US" sz="12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</a:t>
            </a:r>
            <a:r>
              <a:rPr lang="en-US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requestID": String,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1200" b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“oadrReport” : Array,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“venID” : String,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sz="12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“service” : String</a:t>
            </a:r>
          </a:p>
          <a:p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3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5471" y="4132030"/>
            <a:ext cx="1933913" cy="19236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oadrReportDescription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“rID” :  String</a:t>
            </a:r>
          </a:p>
          <a:p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“resourceID” : String,</a:t>
            </a:r>
          </a:p>
          <a:p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“reportType” : String,</a:t>
            </a:r>
          </a:p>
          <a:p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“itemUnits” : String,</a:t>
            </a:r>
          </a:p>
          <a:p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“siScaleCode” : String,</a:t>
            </a:r>
          </a:p>
          <a:p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“marketContxt” : String,</a:t>
            </a:r>
          </a:p>
          <a:p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“oadrMinPeriod” : String,</a:t>
            </a:r>
          </a:p>
          <a:p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“oadrMaxPeriod” : String,</a:t>
            </a:r>
          </a:p>
          <a:p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“oadrOnChange” : Boolean, </a:t>
            </a:r>
          </a:p>
          <a:p>
            <a:r>
              <a:rPr lang="en-US" altLang="ko-KR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“itemDescription” : String.</a:t>
            </a:r>
          </a:p>
          <a:p>
            <a:r>
              <a:rPr lang="en-US" altLang="ko-KR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“powerAttributes” : Array</a:t>
            </a:r>
          </a:p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ko-KR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8087" y="6079935"/>
            <a:ext cx="1692523" cy="6309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b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powerAttributes</a:t>
            </a:r>
            <a:r>
              <a:rPr lang="en-US" altLang="ko-KR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ko-KR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ko-KR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“hertz” : Integer,</a:t>
            </a:r>
          </a:p>
          <a:p>
            <a:r>
              <a:rPr lang="en-US" altLang="ko-KR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“voltage” : Integer,</a:t>
            </a:r>
          </a:p>
          <a:p>
            <a:r>
              <a:rPr lang="en-US" altLang="ko-KR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“ac”  : Boolean</a:t>
            </a:r>
          </a:p>
          <a:p>
            <a:r>
              <a:rPr lang="en-US" altLang="ko-KR" sz="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ko-KR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20798" y="3085140"/>
            <a:ext cx="1831367" cy="132610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900" b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oadrReport</a:t>
            </a:r>
            <a:r>
              <a:rPr lang="en-US" altLang="ko-KR" sz="9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sz="9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Object</a:t>
            </a:r>
            <a:r>
              <a:rPr lang="en-US" sz="9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sz="9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“duration” : String,</a:t>
            </a:r>
          </a:p>
          <a:p>
            <a:r>
              <a:rPr lang="en-US" sz="9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</a:t>
            </a:r>
            <a:r>
              <a:rPr lang="en-US" altLang="ko-KR" sz="900" dirty="0"/>
              <a:t>reportRequestID”  : Integer,</a:t>
            </a:r>
          </a:p>
          <a:p>
            <a:r>
              <a:rPr lang="en-US" sz="9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</a:t>
            </a:r>
            <a:r>
              <a:rPr lang="en-US" altLang="ko-KR" sz="900" dirty="0"/>
              <a:t>reportSpecifierID” : String,</a:t>
            </a:r>
          </a:p>
          <a:p>
            <a:r>
              <a:rPr lang="en-US" sz="9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</a:t>
            </a:r>
            <a:r>
              <a:rPr lang="en-US" altLang="ko-KR" sz="900" dirty="0"/>
              <a:t>reportName” : String,</a:t>
            </a:r>
          </a:p>
          <a:p>
            <a:r>
              <a:rPr lang="en-US" sz="9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“</a:t>
            </a:r>
            <a:r>
              <a:rPr lang="en-US" altLang="ko-KR" sz="900" dirty="0"/>
              <a:t>createdDateTime” : Date,</a:t>
            </a:r>
          </a:p>
          <a:p>
            <a:r>
              <a:rPr lang="en-US" sz="9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</a:t>
            </a:r>
            <a:r>
              <a:rPr lang="en-US" sz="900" b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</a:t>
            </a:r>
            <a:r>
              <a:rPr lang="en-US" altLang="ko-KR" sz="900" b="1" dirty="0"/>
              <a:t>reportDescription” : Array,</a:t>
            </a:r>
            <a:endParaRPr lang="en-US" sz="900" b="1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sz="9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04794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3F5CC-B8E9-482F-A016-6EE14B7359EE}" type="slidenum">
              <a:rPr lang="ko-KR" altLang="en-US" smtClean="0"/>
              <a:pPr/>
              <a:t>75</a:t>
            </a:fld>
            <a:endParaRPr lang="ko-KR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14282" y="2571752"/>
            <a:ext cx="874398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kern="0" dirty="0">
                <a:ea typeface="굴림" pitchFamily="50" charset="-127"/>
              </a:rPr>
              <a:t>OpenADR 2.0b</a:t>
            </a:r>
            <a:endParaRPr lang="zh-CN" altLang="en-US" sz="3200" b="1" kern="0" dirty="0"/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200" b="1" kern="0" dirty="0"/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200" b="1" kern="0" dirty="0"/>
              <a:t>(3) EiEvent</a:t>
            </a:r>
          </a:p>
          <a:p>
            <a:pPr marL="514350" indent="-514350" algn="ctr" eaLnBrk="0" fontAlgn="base" latinLnBrk="0" hangingPunct="0">
              <a:spcBef>
                <a:spcPct val="0"/>
              </a:spcBef>
              <a:spcAft>
                <a:spcPct val="0"/>
              </a:spcAft>
              <a:buAutoNum type="arabicParenBoth"/>
              <a:defRPr/>
            </a:pPr>
            <a:endParaRPr lang="en-US" altLang="ko-KR" sz="3200" b="1" kern="0" dirty="0"/>
          </a:p>
          <a:p>
            <a:pPr marL="2743200" lvl="5" indent="-4572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2400" b="1" kern="0" dirty="0"/>
              <a:t>HTTP / XML</a:t>
            </a:r>
          </a:p>
          <a:p>
            <a:pPr marL="2743200" lvl="5" indent="-4572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2400" b="1" kern="0" dirty="0">
                <a:solidFill>
                  <a:schemeClr val="accent2"/>
                </a:solidFill>
              </a:rPr>
              <a:t>CoAP / JSON</a:t>
            </a:r>
          </a:p>
          <a:p>
            <a:pPr marL="2743200" lvl="5" indent="-4572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2400" b="1" kern="0" dirty="0"/>
              <a:t>MQTT / JSON</a:t>
            </a:r>
          </a:p>
        </p:txBody>
      </p:sp>
    </p:spTree>
    <p:extLst>
      <p:ext uri="{BB962C8B-B14F-4D97-AF65-F5344CB8AC3E}">
        <p14:creationId xmlns:p14="http://schemas.microsoft.com/office/powerpoint/2010/main" val="28247569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2"/>
          <p:cNvSpPr>
            <a:spLocks noGrp="1"/>
          </p:cNvSpPr>
          <p:nvPr>
            <p:ph type="title"/>
          </p:nvPr>
        </p:nvSpPr>
        <p:spPr>
          <a:xfrm>
            <a:off x="28604" y="233346"/>
            <a:ext cx="8686800" cy="838200"/>
          </a:xfrm>
          <a:noFill/>
        </p:spPr>
        <p:txBody>
          <a:bodyPr/>
          <a:lstStyle/>
          <a:p>
            <a:pPr lvl="0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2. Profile : OpenADR 2.0b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2.3 Services : EiEvent (</a:t>
            </a:r>
            <a:r>
              <a:rPr lang="en-US" altLang="ko-KR" sz="2400" b="1" dirty="0">
                <a:solidFill>
                  <a:schemeClr val="accent2"/>
                </a:solidFill>
              </a:rPr>
              <a:t>CoAP / JSON</a:t>
            </a:r>
            <a:r>
              <a:rPr lang="en-US" altLang="ko-KR" sz="2400" b="1" dirty="0">
                <a:solidFill>
                  <a:schemeClr val="tx1"/>
                </a:solidFill>
              </a:rPr>
              <a:t>)</a:t>
            </a:r>
            <a:endParaRPr lang="en-US" altLang="zh-CN" sz="2400" b="1" dirty="0"/>
          </a:p>
        </p:txBody>
      </p:sp>
      <p:sp>
        <p:nvSpPr>
          <p:cNvPr id="161" name="직사각형 160"/>
          <p:cNvSpPr/>
          <p:nvPr/>
        </p:nvSpPr>
        <p:spPr>
          <a:xfrm>
            <a:off x="611561" y="1484784"/>
            <a:ext cx="1512707" cy="593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6947725" y="1484784"/>
            <a:ext cx="1512707" cy="593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VTN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3" name="직선 연결선 162"/>
          <p:cNvCxnSpPr/>
          <p:nvPr/>
        </p:nvCxnSpPr>
        <p:spPr>
          <a:xfrm>
            <a:off x="1367917" y="2078530"/>
            <a:ext cx="0" cy="4302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>
            <a:off x="7704081" y="2078530"/>
            <a:ext cx="0" cy="4302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/>
          <p:nvPr/>
        </p:nvCxnSpPr>
        <p:spPr>
          <a:xfrm>
            <a:off x="1367910" y="3212976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/>
          <p:nvPr/>
        </p:nvCxnSpPr>
        <p:spPr>
          <a:xfrm>
            <a:off x="1367909" y="3906641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3181489" y="1968921"/>
            <a:ext cx="3480440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	: /OpenADR/</a:t>
            </a:r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VTN1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/2.0b/EiEvent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oadrRequestEvent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ko-KR" sz="1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3203848" y="3410416"/>
            <a:ext cx="2658100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	: 2.05 Content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oadrDistributeEvent</a:t>
            </a: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1" name="직선 화살표 연결선 210"/>
          <p:cNvCxnSpPr/>
          <p:nvPr/>
        </p:nvCxnSpPr>
        <p:spPr>
          <a:xfrm>
            <a:off x="1367909" y="4658871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/>
          <p:cNvCxnSpPr/>
          <p:nvPr/>
        </p:nvCxnSpPr>
        <p:spPr>
          <a:xfrm>
            <a:off x="1367909" y="5301208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3203848" y="4160500"/>
            <a:ext cx="348044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	: /OpenADR/</a:t>
            </a:r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VTN1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/2.0b/EiEvent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oadrCreatedEvent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3203848" y="4778568"/>
            <a:ext cx="2212465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	: 2.05 Content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oadrResponse</a:t>
            </a: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04822" y="1393612"/>
            <a:ext cx="4274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</a:rPr>
              <a:t>* </a:t>
            </a:r>
            <a:r>
              <a:rPr lang="ko-KR" altLang="en-US" sz="1400" b="1" dirty="0">
                <a:solidFill>
                  <a:schemeClr val="accent2"/>
                </a:solidFill>
              </a:rPr>
              <a:t>초기 등록과정에서만 </a:t>
            </a:r>
            <a:r>
              <a:rPr lang="en-US" altLang="ko-KR" sz="1400" b="1" dirty="0">
                <a:solidFill>
                  <a:schemeClr val="accent2"/>
                </a:solidFill>
              </a:rPr>
              <a:t>oadrRequestEvent</a:t>
            </a:r>
            <a:r>
              <a:rPr lang="ko-KR" altLang="en-US" sz="1400" b="1" dirty="0">
                <a:solidFill>
                  <a:schemeClr val="accent2"/>
                </a:solidFill>
              </a:rPr>
              <a:t>로 묻는다</a:t>
            </a:r>
            <a:endParaRPr lang="en-US" altLang="ko-KR" sz="1400" b="1" dirty="0">
              <a:solidFill>
                <a:schemeClr val="accent2"/>
              </a:solidFill>
            </a:endParaRPr>
          </a:p>
          <a:p>
            <a:r>
              <a:rPr lang="ko-KR" altLang="en-US" sz="1400" b="1" dirty="0">
                <a:solidFill>
                  <a:schemeClr val="accent2"/>
                </a:solidFill>
              </a:rPr>
              <a:t>이후 이벤트 여부를 확인할 때에는 </a:t>
            </a:r>
            <a:r>
              <a:rPr lang="en-US" altLang="ko-KR" sz="1400" b="1" dirty="0">
                <a:solidFill>
                  <a:schemeClr val="accent2"/>
                </a:solidFill>
              </a:rPr>
              <a:t>oadrPoll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81489" y="2645581"/>
            <a:ext cx="355097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	: /OpenADR/</a:t>
            </a:r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VTN1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/2.0b/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OadrPoll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oadrPoll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4187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77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2919" y="2423101"/>
            <a:ext cx="63200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200" dirty="0" err="1"/>
              <a:t>oadrPoll</a:t>
            </a:r>
            <a:endParaRPr lang="en-US" altLang="ko-KR" sz="1200" dirty="0"/>
          </a:p>
          <a:p>
            <a:pPr marL="342900" indent="-342900">
              <a:buAutoNum type="arabicParenBoth"/>
            </a:pP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Both"/>
            </a:pP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Both"/>
            </a:pP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Both"/>
            </a:pP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Both"/>
            </a:pP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Both"/>
            </a:pP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oadrRequestEvent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92919" y="1406100"/>
            <a:ext cx="8229600" cy="1023300"/>
            <a:chOff x="492919" y="1406100"/>
            <a:chExt cx="8229600" cy="1023300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492919" y="1406100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32105" y="1605734"/>
              <a:ext cx="11721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VEN</a:t>
              </a:r>
              <a:b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(192.168.1.101)</a:t>
              </a:r>
            </a:p>
          </p:txBody>
        </p:sp>
        <p:cxnSp>
          <p:nvCxnSpPr>
            <p:cNvPr id="14" name="직선 화살표 연결선 13"/>
            <p:cNvCxnSpPr/>
            <p:nvPr/>
          </p:nvCxnSpPr>
          <p:spPr bwMode="auto">
            <a:xfrm>
              <a:off x="2195737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749922" y="1567266"/>
              <a:ext cx="1172117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VTN</a:t>
              </a:r>
            </a:p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(192.168.1.242)</a:t>
              </a:r>
            </a:p>
          </p:txBody>
        </p:sp>
        <p:cxnSp>
          <p:nvCxnSpPr>
            <p:cNvPr id="17" name="직선 화살표 연결선 16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2790770" y="1413937"/>
            <a:ext cx="4360489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	: / OpenADR2/Simple/2.0b/OadrPoll(oadrRequestEvent) 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</a:t>
            </a:r>
            <a:r>
              <a:rPr lang="en-US" altLang="ko-KR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(1) oadrPoll / oadrRequestEvent</a:t>
            </a:r>
            <a:endParaRPr lang="ko-KR" alt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00057" y="1844824"/>
            <a:ext cx="2520242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	: HTTP 200 OK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(2) oadrDistributeEvent</a:t>
            </a:r>
          </a:p>
        </p:txBody>
      </p:sp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8604" y="233346"/>
            <a:ext cx="8686800" cy="838200"/>
          </a:xfrm>
          <a:noFill/>
        </p:spPr>
        <p:txBody>
          <a:bodyPr/>
          <a:lstStyle/>
          <a:p>
            <a:pPr lvl="0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2. Profile : OpenADR 2.0b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2.3 Services : EiEvent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400" b="1" dirty="0">
                <a:solidFill>
                  <a:schemeClr val="accent2"/>
                </a:solidFill>
              </a:rPr>
              <a:t>CoAP / JSON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)</a:t>
            </a:r>
            <a:endParaRPr lang="en-US" altLang="zh-CN" sz="2400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E559172A-AFA0-463B-8437-5F0575CAF97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9922" y="2807142"/>
          <a:ext cx="2120900" cy="657225"/>
        </p:xfrm>
        <a:graphic>
          <a:graphicData uri="http://schemas.openxmlformats.org/drawingml/2006/table">
            <a:tbl>
              <a:tblPr/>
              <a:tblGrid>
                <a:gridCol w="798904">
                  <a:extLst>
                    <a:ext uri="{9D8B030D-6E8A-4147-A177-3AD203B41FA5}">
                      <a16:colId xmlns="" xmlns:a16="http://schemas.microsoft.com/office/drawing/2014/main" val="354552459"/>
                    </a:ext>
                  </a:extLst>
                </a:gridCol>
                <a:gridCol w="1321996">
                  <a:extLst>
                    <a:ext uri="{9D8B030D-6E8A-4147-A177-3AD203B41FA5}">
                      <a16:colId xmlns="" xmlns:a16="http://schemas.microsoft.com/office/drawing/2014/main" val="3860794853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6197927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venID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requested VEN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64073192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84573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C2818FDD-C01B-4147-9D94-47B7F12AF5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9922" y="4145123"/>
          <a:ext cx="2120900" cy="866775"/>
        </p:xfrm>
        <a:graphic>
          <a:graphicData uri="http://schemas.openxmlformats.org/drawingml/2006/table">
            <a:tbl>
              <a:tblPr/>
              <a:tblGrid>
                <a:gridCol w="798904">
                  <a:extLst>
                    <a:ext uri="{9D8B030D-6E8A-4147-A177-3AD203B41FA5}">
                      <a16:colId xmlns="" xmlns:a16="http://schemas.microsoft.com/office/drawing/2014/main" val="1837666474"/>
                    </a:ext>
                  </a:extLst>
                </a:gridCol>
                <a:gridCol w="1321996">
                  <a:extLst>
                    <a:ext uri="{9D8B030D-6E8A-4147-A177-3AD203B41FA5}">
                      <a16:colId xmlns="" xmlns:a16="http://schemas.microsoft.com/office/drawing/2014/main" val="1040512981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635668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venID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requested VEN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48539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859634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7546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4703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78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2919" y="2423101"/>
            <a:ext cx="63200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  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oadrDistributeEvent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92919" y="1406100"/>
            <a:ext cx="8229600" cy="1023300"/>
            <a:chOff x="492919" y="1406100"/>
            <a:chExt cx="8229600" cy="1023300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492919" y="1406100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32105" y="1605734"/>
              <a:ext cx="11721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VEN</a:t>
              </a:r>
              <a:b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(192.168.1.101)</a:t>
              </a:r>
            </a:p>
          </p:txBody>
        </p:sp>
        <p:cxnSp>
          <p:nvCxnSpPr>
            <p:cNvPr id="14" name="직선 화살표 연결선 13"/>
            <p:cNvCxnSpPr/>
            <p:nvPr/>
          </p:nvCxnSpPr>
          <p:spPr bwMode="auto">
            <a:xfrm>
              <a:off x="2195737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749922" y="1567266"/>
              <a:ext cx="1172117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VTN</a:t>
              </a:r>
            </a:p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(192.168.1.242)</a:t>
              </a:r>
            </a:p>
          </p:txBody>
        </p:sp>
        <p:cxnSp>
          <p:nvCxnSpPr>
            <p:cNvPr id="17" name="직선 화살표 연결선 16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2790770" y="1413937"/>
            <a:ext cx="4360489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	: / OpenADR2/Simple/2.0b/OadrPoll(oadrRequestEvent) 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</a:t>
            </a:r>
            <a:r>
              <a:rPr lang="en-US" altLang="ko-KR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(1) oadrPoll / oadrRequestEvent</a:t>
            </a:r>
            <a:endParaRPr lang="ko-KR" altLang="en-US" sz="1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00057" y="1844824"/>
            <a:ext cx="2520242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	: HTTP 200 OK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(2) oadrDistributeEvent</a:t>
            </a:r>
          </a:p>
        </p:txBody>
      </p:sp>
      <p:sp>
        <p:nvSpPr>
          <p:cNvPr id="29" name="제목 2"/>
          <p:cNvSpPr>
            <a:spLocks noGrp="1"/>
          </p:cNvSpPr>
          <p:nvPr>
            <p:ph type="title"/>
          </p:nvPr>
        </p:nvSpPr>
        <p:spPr>
          <a:xfrm>
            <a:off x="28604" y="233346"/>
            <a:ext cx="8686800" cy="838200"/>
          </a:xfrm>
          <a:noFill/>
        </p:spPr>
        <p:txBody>
          <a:bodyPr/>
          <a:lstStyle/>
          <a:p>
            <a:pPr lvl="0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2. Profile : OpenADR 2.0b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2.3 Services : EiEvent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400" b="1" dirty="0">
                <a:solidFill>
                  <a:schemeClr val="accent2"/>
                </a:solidFill>
              </a:rPr>
              <a:t>CoAP / JSON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)</a:t>
            </a:r>
            <a:endParaRPr lang="en-US" altLang="zh-CN" sz="2400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8FE5463A-4133-4AEF-B338-83399C8DBB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9922" y="2687744"/>
          <a:ext cx="6558381" cy="4125632"/>
        </p:xfrm>
        <a:graphic>
          <a:graphicData uri="http://schemas.openxmlformats.org/drawingml/2006/table">
            <a:tbl>
              <a:tblPr/>
              <a:tblGrid>
                <a:gridCol w="825530">
                  <a:extLst>
                    <a:ext uri="{9D8B030D-6E8A-4147-A177-3AD203B41FA5}">
                      <a16:colId xmlns="" xmlns:a16="http://schemas.microsoft.com/office/drawing/2014/main" val="1521735850"/>
                    </a:ext>
                  </a:extLst>
                </a:gridCol>
                <a:gridCol w="1135104">
                  <a:extLst>
                    <a:ext uri="{9D8B030D-6E8A-4147-A177-3AD203B41FA5}">
                      <a16:colId xmlns="" xmlns:a16="http://schemas.microsoft.com/office/drawing/2014/main" val="1129160573"/>
                    </a:ext>
                  </a:extLst>
                </a:gridCol>
                <a:gridCol w="779668">
                  <a:extLst>
                    <a:ext uri="{9D8B030D-6E8A-4147-A177-3AD203B41FA5}">
                      <a16:colId xmlns="" xmlns:a16="http://schemas.microsoft.com/office/drawing/2014/main" val="3387183654"/>
                    </a:ext>
                  </a:extLst>
                </a:gridCol>
                <a:gridCol w="802599">
                  <a:extLst>
                    <a:ext uri="{9D8B030D-6E8A-4147-A177-3AD203B41FA5}">
                      <a16:colId xmlns="" xmlns:a16="http://schemas.microsoft.com/office/drawing/2014/main" val="550999412"/>
                    </a:ext>
                  </a:extLst>
                </a:gridCol>
                <a:gridCol w="3015480">
                  <a:extLst>
                    <a:ext uri="{9D8B030D-6E8A-4147-A177-3AD203B41FA5}">
                      <a16:colId xmlns="" xmlns:a16="http://schemas.microsoft.com/office/drawing/2014/main" val="4011497886"/>
                    </a:ext>
                  </a:extLst>
                </a:gridCol>
              </a:tblGrid>
              <a:tr h="12715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92741615"/>
                  </a:ext>
                </a:extLst>
              </a:tr>
              <a:tr h="127153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venID</a:t>
                      </a: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requested VEN ID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53635390"/>
                  </a:ext>
                </a:extLst>
              </a:tr>
              <a:tr h="121625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</a:t>
                      </a: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08569620"/>
                  </a:ext>
                </a:extLst>
              </a:tr>
              <a:tr h="121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responseCode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 code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01170698"/>
                  </a:ext>
                </a:extLst>
              </a:tr>
              <a:tr h="121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responseDescription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 of response code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85511902"/>
                  </a:ext>
                </a:extLst>
              </a:tr>
              <a:tr h="121625">
                <a:tc rowSpan="25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</a:t>
                      </a: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eventID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identifier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31421917"/>
                  </a:ext>
                </a:extLst>
              </a:tr>
              <a:tr h="121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eventSiganls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intervals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duration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signal interval duration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2761144"/>
                  </a:ext>
                </a:extLst>
              </a:tr>
              <a:tr h="121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uid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user id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30500738"/>
                  </a:ext>
                </a:extLst>
              </a:tr>
              <a:tr h="121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value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61932327"/>
                  </a:ext>
                </a:extLst>
              </a:tr>
              <a:tr h="121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signalName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signal name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47670206"/>
                  </a:ext>
                </a:extLst>
              </a:tr>
              <a:tr h="121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signalType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signal type (bi direct, level)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54594557"/>
                  </a:ext>
                </a:extLst>
              </a:tr>
              <a:tr h="121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signalID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signal ID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82099187"/>
                  </a:ext>
                </a:extLst>
              </a:tr>
              <a:tr h="121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currentValue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current usage value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64011963"/>
                  </a:ext>
                </a:extLst>
              </a:tr>
              <a:tr h="121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modificationNumber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modification Number(count)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86783671"/>
                  </a:ext>
                </a:extLst>
              </a:tr>
              <a:tr h="121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modificationReason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modification reason(event reason)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10641411"/>
                  </a:ext>
                </a:extLst>
              </a:tr>
              <a:tr h="121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priority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priority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4031933"/>
                  </a:ext>
                </a:extLst>
              </a:tr>
              <a:tr h="121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eiMarketContext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market address(market reference)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34529737"/>
                  </a:ext>
                </a:extLst>
              </a:tr>
              <a:tr h="121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createdDateTime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create date &amp; time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0742208"/>
                  </a:ext>
                </a:extLst>
              </a:tr>
              <a:tr h="121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eventStatus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status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67560701"/>
                  </a:ext>
                </a:extLst>
              </a:tr>
              <a:tr h="121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testEvent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 event test or not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68125569"/>
                  </a:ext>
                </a:extLst>
              </a:tr>
              <a:tr h="121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vtnComment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95752359"/>
                  </a:ext>
                </a:extLst>
              </a:tr>
              <a:tr h="121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dtstart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start time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55207521"/>
                  </a:ext>
                </a:extLst>
              </a:tr>
              <a:tr h="121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duration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duration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04724307"/>
                  </a:ext>
                </a:extLst>
              </a:tr>
              <a:tr h="121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properties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96133520"/>
                  </a:ext>
                </a:extLst>
              </a:tr>
              <a:tr h="121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components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3824624"/>
                  </a:ext>
                </a:extLst>
              </a:tr>
              <a:tr h="121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venID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ven ID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52805293"/>
                  </a:ext>
                </a:extLst>
              </a:tr>
              <a:tr h="121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tolerance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tolerance duration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95381150"/>
                  </a:ext>
                </a:extLst>
              </a:tr>
              <a:tr h="121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notification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notification duration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39877814"/>
                  </a:ext>
                </a:extLst>
              </a:tr>
              <a:tr h="121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rampUp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ramp up duration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6644246"/>
                  </a:ext>
                </a:extLst>
              </a:tr>
              <a:tr h="1216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recovery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13575038"/>
                  </a:ext>
                </a:extLst>
              </a:tr>
              <a:tr h="121625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oadrResponseRequired</a:t>
                      </a: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 mandatory or not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61167579"/>
                  </a:ext>
                </a:extLst>
              </a:tr>
              <a:tr h="127153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7006" marR="7006" marT="700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 type</a:t>
                      </a:r>
                    </a:p>
                  </a:txBody>
                  <a:tcPr marL="7006" marR="7006" marT="700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09455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08323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79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2919" y="2423101"/>
            <a:ext cx="63200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  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oadrCreatedEvent</a:t>
            </a: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   oadrResponse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92919" y="1406100"/>
            <a:ext cx="8229600" cy="1023300"/>
            <a:chOff x="492919" y="1406100"/>
            <a:chExt cx="8229600" cy="1023300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492919" y="1406100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32105" y="1605734"/>
              <a:ext cx="11721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VEN</a:t>
              </a:r>
              <a:b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(192.168.1.101)</a:t>
              </a:r>
            </a:p>
          </p:txBody>
        </p:sp>
        <p:cxnSp>
          <p:nvCxnSpPr>
            <p:cNvPr id="14" name="직선 화살표 연결선 13"/>
            <p:cNvCxnSpPr/>
            <p:nvPr/>
          </p:nvCxnSpPr>
          <p:spPr bwMode="auto">
            <a:xfrm>
              <a:off x="2195737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749922" y="1567266"/>
              <a:ext cx="1172117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VTN</a:t>
              </a:r>
            </a:p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(192.168.1.242)</a:t>
              </a:r>
            </a:p>
          </p:txBody>
        </p:sp>
        <p:cxnSp>
          <p:nvCxnSpPr>
            <p:cNvPr id="17" name="직선 화살표 연결선 16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2790770" y="1413937"/>
            <a:ext cx="3156633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	: / OpenADR2/Simple/2.0b/EiEvent 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 (3) oadrCreatedEvent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00057" y="1844824"/>
            <a:ext cx="2170787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	: HTTP 200 OK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(4) oadrResponse</a:t>
            </a:r>
          </a:p>
        </p:txBody>
      </p:sp>
      <p:sp>
        <p:nvSpPr>
          <p:cNvPr id="28" name="제목 2"/>
          <p:cNvSpPr>
            <a:spLocks noGrp="1"/>
          </p:cNvSpPr>
          <p:nvPr>
            <p:ph type="title"/>
          </p:nvPr>
        </p:nvSpPr>
        <p:spPr>
          <a:xfrm>
            <a:off x="28604" y="233346"/>
            <a:ext cx="8686800" cy="838200"/>
          </a:xfrm>
          <a:noFill/>
        </p:spPr>
        <p:txBody>
          <a:bodyPr/>
          <a:lstStyle/>
          <a:p>
            <a:pPr lvl="0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2. Profile : OpenADR 2.0b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2.3 Services : EiEvent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400" b="1" dirty="0">
                <a:solidFill>
                  <a:schemeClr val="accent2"/>
                </a:solidFill>
              </a:rPr>
              <a:t>CoAP / JSON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)</a:t>
            </a:r>
            <a:endParaRPr lang="en-US" altLang="zh-CN" sz="2400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10AD7B35-5941-46DC-8A96-25CBF8989C1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9922" y="2762015"/>
          <a:ext cx="3759200" cy="2124075"/>
        </p:xfrm>
        <a:graphic>
          <a:graphicData uri="http://schemas.openxmlformats.org/drawingml/2006/table">
            <a:tbl>
              <a:tblPr/>
              <a:tblGrid>
                <a:gridCol w="1536700">
                  <a:extLst>
                    <a:ext uri="{9D8B030D-6E8A-4147-A177-3AD203B41FA5}">
                      <a16:colId xmlns="" xmlns:a16="http://schemas.microsoft.com/office/drawing/2014/main" val="3393370088"/>
                    </a:ext>
                  </a:extLst>
                </a:gridCol>
                <a:gridCol w="2222500">
                  <a:extLst>
                    <a:ext uri="{9D8B030D-6E8A-4147-A177-3AD203B41FA5}">
                      <a16:colId xmlns="" xmlns:a16="http://schemas.microsoft.com/office/drawing/2014/main" val="376374728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275333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vtnID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responsed VTN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840830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venID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requested VEN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5160663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623180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responseCode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3009924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 of 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8420602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501662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modificationNumber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modification number(count)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049162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if paticipate event or not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9430454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3488940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A7FBDDAA-E998-4651-9C40-8E6124EF40E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9922" y="5342941"/>
          <a:ext cx="3759200" cy="1285875"/>
        </p:xfrm>
        <a:graphic>
          <a:graphicData uri="http://schemas.openxmlformats.org/drawingml/2006/table">
            <a:tbl>
              <a:tblPr/>
              <a:tblGrid>
                <a:gridCol w="1536700">
                  <a:extLst>
                    <a:ext uri="{9D8B030D-6E8A-4147-A177-3AD203B41FA5}">
                      <a16:colId xmlns="" xmlns:a16="http://schemas.microsoft.com/office/drawing/2014/main" val="2034187020"/>
                    </a:ext>
                  </a:extLst>
                </a:gridCol>
                <a:gridCol w="2222500">
                  <a:extLst>
                    <a:ext uri="{9D8B030D-6E8A-4147-A177-3AD203B41FA5}">
                      <a16:colId xmlns="" xmlns:a16="http://schemas.microsoft.com/office/drawing/2014/main" val="4134229754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1104859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venID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requested VEN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742418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763129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responseCode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97232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 of 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0092525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59729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192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3-2. </a:t>
            </a:r>
            <a:r>
              <a:rPr lang="en-US" altLang="ko-KR" b="1" dirty="0" smtClean="0"/>
              <a:t>Server EMA </a:t>
            </a:r>
            <a:r>
              <a:rPr lang="en-US" altLang="ko-KR" b="1" dirty="0" smtClean="0"/>
              <a:t>Overview</a:t>
            </a:r>
            <a:endParaRPr lang="en-US" altLang="ko-KR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384312" y="1871770"/>
            <a:ext cx="2460629" cy="212401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 Block diagram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92374" y="1818670"/>
            <a:ext cx="6210159" cy="29205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92374" y="1340768"/>
            <a:ext cx="6210185" cy="3186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EMS/Server EMA</a:t>
            </a:r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1850" y="1340768"/>
            <a:ext cx="1699006" cy="3186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VTN</a:t>
            </a:r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 bwMode="auto">
          <a:xfrm rot="5400000" flipH="1" flipV="1">
            <a:off x="5184108" y="1738959"/>
            <a:ext cx="159301" cy="1302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직선 화살표 연결선 14"/>
          <p:cNvCxnSpPr/>
          <p:nvPr/>
        </p:nvCxnSpPr>
        <p:spPr bwMode="auto">
          <a:xfrm rot="5400000">
            <a:off x="5710084" y="1738959"/>
            <a:ext cx="159301" cy="1302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직선 화살표 연결선 15"/>
          <p:cNvCxnSpPr/>
          <p:nvPr/>
        </p:nvCxnSpPr>
        <p:spPr bwMode="auto">
          <a:xfrm rot="5400000" flipH="1" flipV="1">
            <a:off x="5125522" y="4818182"/>
            <a:ext cx="159301" cy="1302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직선 화살표 연결선 16"/>
          <p:cNvCxnSpPr/>
          <p:nvPr/>
        </p:nvCxnSpPr>
        <p:spPr bwMode="auto">
          <a:xfrm rot="5400000">
            <a:off x="5711386" y="4818182"/>
            <a:ext cx="159301" cy="1302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 rot="5400000" flipH="1" flipV="1">
            <a:off x="689384" y="1898290"/>
            <a:ext cx="477312" cy="651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직선 화살표 연결선 18"/>
          <p:cNvCxnSpPr/>
          <p:nvPr/>
        </p:nvCxnSpPr>
        <p:spPr bwMode="auto">
          <a:xfrm rot="5400000">
            <a:off x="1275279" y="1897669"/>
            <a:ext cx="477902" cy="1302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직선 화살표 연결선 22"/>
          <p:cNvCxnSpPr/>
          <p:nvPr/>
        </p:nvCxnSpPr>
        <p:spPr bwMode="auto">
          <a:xfrm>
            <a:off x="2040855" y="2242291"/>
            <a:ext cx="351518" cy="118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직선 화살표 연결선 23"/>
          <p:cNvCxnSpPr/>
          <p:nvPr/>
        </p:nvCxnSpPr>
        <p:spPr bwMode="auto">
          <a:xfrm rot="10800000">
            <a:off x="2040855" y="2348492"/>
            <a:ext cx="351518" cy="118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직사각형 26"/>
          <p:cNvSpPr/>
          <p:nvPr/>
        </p:nvSpPr>
        <p:spPr>
          <a:xfrm>
            <a:off x="2802452" y="2137271"/>
            <a:ext cx="5624321" cy="2548812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78238" y="2827574"/>
            <a:ext cx="1054555" cy="2655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comport.classlass</a:t>
            </a:r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978238" y="3146176"/>
            <a:ext cx="1054555" cy="2655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comport.class</a:t>
            </a:r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384312" y="2508973"/>
            <a:ext cx="1054555" cy="2655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openadrMIR.classlass</a:t>
            </a:r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978238" y="3942680"/>
            <a:ext cx="1054555" cy="2655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udpclient.classlass</a:t>
            </a:r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978238" y="2508973"/>
            <a:ext cx="1054555" cy="2655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main.class</a:t>
            </a:r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78238" y="4261281"/>
            <a:ext cx="1054555" cy="2655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udpclient.class</a:t>
            </a:r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861065" y="2190372"/>
            <a:ext cx="1288901" cy="1327506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196459" y="2562073"/>
            <a:ext cx="1054555" cy="2655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mqtt_client.classlass</a:t>
            </a:r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196459" y="3677178"/>
            <a:ext cx="1054555" cy="2655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sub_client.class</a:t>
            </a:r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196459" y="4048880"/>
            <a:ext cx="1054555" cy="2655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pub_client.class</a:t>
            </a:r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196459" y="2933775"/>
            <a:ext cx="1054555" cy="2655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client_share.classlass</a:t>
            </a:r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196459" y="3305477"/>
            <a:ext cx="1054555" cy="2655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client_share.class</a:t>
            </a:r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384312" y="3199276"/>
            <a:ext cx="1054555" cy="2655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emaprotocol.classlass</a:t>
            </a:r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384312" y="3570978"/>
            <a:ext cx="1054555" cy="2655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emaprotocol.class</a:t>
            </a:r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5790385" y="2562073"/>
            <a:ext cx="1054555" cy="2655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coap.classlass</a:t>
            </a:r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790385" y="2880675"/>
            <a:ext cx="1054555" cy="2655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coap.class</a:t>
            </a:r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384312" y="2880675"/>
            <a:ext cx="1054555" cy="2655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powerinfor.classlass</a:t>
            </a:r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790385" y="3252376"/>
            <a:ext cx="1054555" cy="2655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coapclient.class</a:t>
            </a:r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790385" y="3570978"/>
            <a:ext cx="1054555" cy="2655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coapclient.classlass</a:t>
            </a:r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861065" y="3624078"/>
            <a:ext cx="1288901" cy="100890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4267139" y="2190372"/>
            <a:ext cx="1288901" cy="175230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673213" y="2190372"/>
            <a:ext cx="1288901" cy="1752308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079286" y="2190372"/>
            <a:ext cx="1288901" cy="2442611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267139" y="4048880"/>
            <a:ext cx="2694975" cy="584103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74"/>
          <p:cNvSpPr txBox="1"/>
          <p:nvPr/>
        </p:nvSpPr>
        <p:spPr>
          <a:xfrm>
            <a:off x="2861065" y="2190372"/>
            <a:ext cx="1288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/>
              <a:t>MAIN/</a:t>
            </a:r>
            <a:r>
              <a:rPr lang="en-US" altLang="ko-KR" sz="1200" dirty="0" err="1" smtClean="0"/>
              <a:t>Zigbee</a:t>
            </a:r>
            <a:endParaRPr lang="ko-KR" altLang="en-US" sz="1200" dirty="0"/>
          </a:p>
        </p:txBody>
      </p:sp>
      <p:sp>
        <p:nvSpPr>
          <p:cNvPr id="61" name="TextBox 75"/>
          <p:cNvSpPr txBox="1"/>
          <p:nvPr/>
        </p:nvSpPr>
        <p:spPr>
          <a:xfrm>
            <a:off x="4442898" y="2190372"/>
            <a:ext cx="9373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/>
              <a:t>Protocol</a:t>
            </a:r>
            <a:endParaRPr lang="ko-KR" altLang="en-US" sz="1200" dirty="0"/>
          </a:p>
        </p:txBody>
      </p:sp>
      <p:sp>
        <p:nvSpPr>
          <p:cNvPr id="62" name="TextBox 76"/>
          <p:cNvSpPr txBox="1"/>
          <p:nvPr/>
        </p:nvSpPr>
        <p:spPr>
          <a:xfrm>
            <a:off x="5673213" y="2190372"/>
            <a:ext cx="1288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err="1" smtClean="0"/>
              <a:t>CoAP</a:t>
            </a:r>
            <a:r>
              <a:rPr lang="en-US" altLang="ko-KR" sz="1200" dirty="0" smtClean="0"/>
              <a:t>/GCON</a:t>
            </a:r>
            <a:endParaRPr lang="ko-KR" altLang="en-US" sz="1200" dirty="0"/>
          </a:p>
        </p:txBody>
      </p:sp>
      <p:sp>
        <p:nvSpPr>
          <p:cNvPr id="63" name="TextBox 77"/>
          <p:cNvSpPr txBox="1"/>
          <p:nvPr/>
        </p:nvSpPr>
        <p:spPr>
          <a:xfrm>
            <a:off x="7313632" y="2190372"/>
            <a:ext cx="820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/>
              <a:t>MQTT</a:t>
            </a:r>
            <a:endParaRPr lang="ko-KR" altLang="en-US" sz="1200" dirty="0"/>
          </a:p>
        </p:txBody>
      </p:sp>
      <p:sp>
        <p:nvSpPr>
          <p:cNvPr id="65" name="TextBox 79"/>
          <p:cNvSpPr txBox="1"/>
          <p:nvPr/>
        </p:nvSpPr>
        <p:spPr>
          <a:xfrm>
            <a:off x="2802479" y="3624078"/>
            <a:ext cx="1347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 smtClean="0"/>
              <a:t>External/UDP</a:t>
            </a:r>
            <a:endParaRPr lang="ko-KR" altLang="en-US" sz="1200" dirty="0"/>
          </a:p>
        </p:txBody>
      </p:sp>
      <p:cxnSp>
        <p:nvCxnSpPr>
          <p:cNvPr id="66" name="직선 연결선 65"/>
          <p:cNvCxnSpPr/>
          <p:nvPr/>
        </p:nvCxnSpPr>
        <p:spPr>
          <a:xfrm>
            <a:off x="6903527" y="4314381"/>
            <a:ext cx="234346" cy="1180"/>
          </a:xfrm>
          <a:prstGeom prst="line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497453" y="2402773"/>
            <a:ext cx="234346" cy="1180"/>
          </a:xfrm>
          <a:prstGeom prst="line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5497453" y="2455873"/>
            <a:ext cx="1699006" cy="1180"/>
          </a:xfrm>
          <a:prstGeom prst="line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4091380" y="2402773"/>
            <a:ext cx="234346" cy="1180"/>
          </a:xfrm>
          <a:prstGeom prst="line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 rot="5400000">
            <a:off x="3348174" y="3570612"/>
            <a:ext cx="205322" cy="7811"/>
          </a:xfrm>
          <a:prstGeom prst="line">
            <a:avLst/>
          </a:prstGeom>
          <a:ln>
            <a:solidFill>
              <a:schemeClr val="tx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 rot="5400000">
            <a:off x="2069167" y="3905157"/>
            <a:ext cx="1115105" cy="2343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</a:t>
            </a:r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직사각형 71"/>
          <p:cNvSpPr/>
          <p:nvPr/>
        </p:nvSpPr>
        <p:spPr>
          <a:xfrm rot="5400000">
            <a:off x="2069167" y="2683852"/>
            <a:ext cx="1115105" cy="2343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VTN</a:t>
            </a:r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2450960" y="2137271"/>
            <a:ext cx="351518" cy="2548812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341850" y="2137271"/>
            <a:ext cx="1699006" cy="3186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</a:t>
            </a:r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직선 화살표 연결선 74"/>
          <p:cNvCxnSpPr/>
          <p:nvPr/>
        </p:nvCxnSpPr>
        <p:spPr bwMode="auto">
          <a:xfrm>
            <a:off x="2040855" y="1445787"/>
            <a:ext cx="351518" cy="118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직선 화살표 연결선 75"/>
          <p:cNvCxnSpPr/>
          <p:nvPr/>
        </p:nvCxnSpPr>
        <p:spPr bwMode="auto">
          <a:xfrm rot="10800000">
            <a:off x="2040855" y="1551988"/>
            <a:ext cx="351518" cy="118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직사각형 76"/>
          <p:cNvSpPr/>
          <p:nvPr/>
        </p:nvSpPr>
        <p:spPr>
          <a:xfrm>
            <a:off x="5743264" y="4175234"/>
            <a:ext cx="1054555" cy="2655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openadrMIR.classlass</a:t>
            </a:r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427984" y="4175234"/>
            <a:ext cx="1054555" cy="2655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emaprotocol.class</a:t>
            </a:r>
            <a:endParaRPr lang="ko-KR" altLang="en-US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57200" y="4869160"/>
            <a:ext cx="8579296" cy="1988840"/>
            <a:chOff x="457200" y="4674314"/>
            <a:chExt cx="8519700" cy="2294936"/>
          </a:xfrm>
        </p:grpSpPr>
        <p:sp>
          <p:nvSpPr>
            <p:cNvPr id="79" name="직사각형 78"/>
            <p:cNvSpPr/>
            <p:nvPr/>
          </p:nvSpPr>
          <p:spPr>
            <a:xfrm>
              <a:off x="457200" y="4726012"/>
              <a:ext cx="8072494" cy="2131988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ko-KR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ko-KR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ko-KR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ko-KR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ko-KR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ko-KR" altLang="en-US" sz="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090833" y="4674314"/>
              <a:ext cx="549513" cy="3436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Protocol</a:t>
              </a:r>
            </a:p>
          </p:txBody>
        </p:sp>
        <p:sp>
          <p:nvSpPr>
            <p:cNvPr id="81" name="직사각형 80"/>
            <p:cNvSpPr/>
            <p:nvPr/>
          </p:nvSpPr>
          <p:spPr bwMode="auto">
            <a:xfrm>
              <a:off x="993802" y="5810040"/>
              <a:ext cx="968505" cy="247426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atin typeface="Times New Roman" pitchFamily="18" charset="0"/>
                  <a:ea typeface="굴림" pitchFamily="50" charset="-127"/>
                </a:rPr>
                <a:t>HTTP</a:t>
              </a:r>
              <a:endParaRPr kumimoji="0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 bwMode="auto">
            <a:xfrm>
              <a:off x="4216028" y="5810040"/>
              <a:ext cx="968505" cy="247426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atin typeface="Times New Roman" pitchFamily="18" charset="0"/>
                  <a:ea typeface="굴림" pitchFamily="50" charset="-127"/>
                </a:rPr>
                <a:t>CoAP</a:t>
              </a:r>
              <a:endParaRPr kumimoji="0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 bwMode="auto">
            <a:xfrm>
              <a:off x="2604915" y="5810040"/>
              <a:ext cx="968505" cy="247426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atin typeface="Times New Roman" pitchFamily="18" charset="0"/>
                  <a:ea typeface="굴림" pitchFamily="50" charset="-127"/>
                </a:rPr>
                <a:t>MQTT</a:t>
              </a:r>
              <a:endParaRPr kumimoji="0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 bwMode="auto">
            <a:xfrm>
              <a:off x="4464741" y="6579393"/>
              <a:ext cx="968505" cy="247426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atin typeface="Times New Roman" pitchFamily="18" charset="0"/>
                  <a:ea typeface="굴림" pitchFamily="50" charset="-127"/>
                </a:rPr>
                <a:t>Zigbee</a:t>
              </a:r>
              <a:endParaRPr kumimoji="0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5785575" y="6568026"/>
              <a:ext cx="968505" cy="247426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atin typeface="Times New Roman" pitchFamily="18" charset="0"/>
                  <a:ea typeface="굴림" pitchFamily="50" charset="-127"/>
                </a:rPr>
                <a:t>etc</a:t>
              </a:r>
              <a:endParaRPr kumimoji="0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6" name="직사각형 85"/>
            <p:cNvSpPr/>
            <p:nvPr/>
          </p:nvSpPr>
          <p:spPr bwMode="auto">
            <a:xfrm>
              <a:off x="2010717" y="5345832"/>
              <a:ext cx="968505" cy="247426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atin typeface="Times New Roman" pitchFamily="18" charset="0"/>
                  <a:ea typeface="굴림" pitchFamily="50" charset="-127"/>
                </a:rPr>
                <a:t>XML</a:t>
              </a:r>
              <a:endParaRPr kumimoji="0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3378869" y="5345832"/>
              <a:ext cx="968505" cy="247426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atin typeface="Times New Roman" pitchFamily="18" charset="0"/>
                  <a:ea typeface="굴림" pitchFamily="50" charset="-127"/>
                </a:rPr>
                <a:t>JSON</a:t>
              </a:r>
              <a:endParaRPr kumimoji="0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 bwMode="auto">
            <a:xfrm>
              <a:off x="6187181" y="5345832"/>
              <a:ext cx="968505" cy="247426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atin typeface="Times New Roman" pitchFamily="18" charset="0"/>
                  <a:ea typeface="굴림" pitchFamily="50" charset="-127"/>
                </a:rPr>
                <a:t>TLV</a:t>
              </a:r>
              <a:endParaRPr kumimoji="0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 bwMode="auto">
            <a:xfrm>
              <a:off x="4819029" y="5345832"/>
              <a:ext cx="968505" cy="247426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atin typeface="Times New Roman" pitchFamily="18" charset="0"/>
                  <a:ea typeface="굴림" pitchFamily="50" charset="-127"/>
                </a:rPr>
                <a:t>YANG</a:t>
              </a:r>
              <a:endParaRPr kumimoji="0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2980916" y="6209928"/>
              <a:ext cx="968505" cy="247426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atin typeface="Times New Roman" pitchFamily="18" charset="0"/>
                  <a:ea typeface="굴림" pitchFamily="50" charset="-127"/>
                </a:rPr>
                <a:t>TCP</a:t>
              </a:r>
              <a:endParaRPr kumimoji="0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91" name="직사각형 90"/>
            <p:cNvSpPr/>
            <p:nvPr/>
          </p:nvSpPr>
          <p:spPr bwMode="auto">
            <a:xfrm>
              <a:off x="4530997" y="6209928"/>
              <a:ext cx="968505" cy="247426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atin typeface="Times New Roman" pitchFamily="18" charset="0"/>
                  <a:ea typeface="굴림" pitchFamily="50" charset="-127"/>
                </a:rPr>
                <a:t>UDP</a:t>
              </a:r>
              <a:endParaRPr kumimoji="0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1823075" y="6602128"/>
              <a:ext cx="968505" cy="247426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atin typeface="Times New Roman" pitchFamily="18" charset="0"/>
                  <a:ea typeface="굴림" pitchFamily="50" charset="-127"/>
                </a:rPr>
                <a:t>Ethernet</a:t>
              </a:r>
              <a:endParaRPr kumimoji="0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cxnSp>
          <p:nvCxnSpPr>
            <p:cNvPr id="93" name="직선 연결선 92"/>
            <p:cNvCxnSpPr/>
            <p:nvPr/>
          </p:nvCxnSpPr>
          <p:spPr bwMode="auto">
            <a:xfrm>
              <a:off x="520605" y="6137920"/>
              <a:ext cx="7841445" cy="0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4" name="TextBox 93"/>
            <p:cNvSpPr txBox="1"/>
            <p:nvPr/>
          </p:nvSpPr>
          <p:spPr>
            <a:xfrm>
              <a:off x="7343780" y="5806287"/>
              <a:ext cx="1229700" cy="343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</a:t>
              </a:r>
              <a:endParaRPr lang="ko-KR" alt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5" name="직선 연결선 94"/>
            <p:cNvCxnSpPr/>
            <p:nvPr/>
          </p:nvCxnSpPr>
          <p:spPr bwMode="auto">
            <a:xfrm>
              <a:off x="494193" y="5705872"/>
              <a:ext cx="7841445" cy="0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직선 연결선 95"/>
            <p:cNvCxnSpPr/>
            <p:nvPr/>
          </p:nvCxnSpPr>
          <p:spPr bwMode="auto">
            <a:xfrm>
              <a:off x="544018" y="6521149"/>
              <a:ext cx="7841445" cy="0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TextBox 96"/>
            <p:cNvSpPr txBox="1"/>
            <p:nvPr/>
          </p:nvSpPr>
          <p:spPr>
            <a:xfrm>
              <a:off x="7382132" y="6245418"/>
              <a:ext cx="890647" cy="343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IP Layer</a:t>
              </a:r>
              <a:endParaRPr lang="ko-KR" altLang="en-US" sz="800" b="1" dirty="0"/>
            </a:p>
          </p:txBody>
        </p:sp>
        <p:sp>
          <p:nvSpPr>
            <p:cNvPr id="98" name="직사각형 97"/>
            <p:cNvSpPr/>
            <p:nvPr/>
          </p:nvSpPr>
          <p:spPr bwMode="auto">
            <a:xfrm>
              <a:off x="5827141" y="5810040"/>
              <a:ext cx="968505" cy="247426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atin typeface="Times New Roman" pitchFamily="18" charset="0"/>
                  <a:ea typeface="굴림" pitchFamily="50" charset="-127"/>
                </a:rPr>
                <a:t>DDS</a:t>
              </a:r>
              <a:endParaRPr kumimoji="0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 bwMode="auto">
            <a:xfrm>
              <a:off x="714573" y="5372766"/>
              <a:ext cx="968505" cy="247426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atin typeface="Times New Roman" pitchFamily="18" charset="0"/>
                  <a:ea typeface="굴림" pitchFamily="50" charset="-127"/>
                </a:rPr>
                <a:t>G CON</a:t>
              </a:r>
              <a:endParaRPr kumimoji="0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cxnSp>
          <p:nvCxnSpPr>
            <p:cNvPr id="100" name="직선 연결선 99"/>
            <p:cNvCxnSpPr/>
            <p:nvPr/>
          </p:nvCxnSpPr>
          <p:spPr bwMode="auto">
            <a:xfrm>
              <a:off x="544017" y="5201816"/>
              <a:ext cx="7841445" cy="0"/>
            </a:xfrm>
            <a:prstGeom prst="line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1" name="직사각형 100"/>
            <p:cNvSpPr/>
            <p:nvPr/>
          </p:nvSpPr>
          <p:spPr bwMode="auto">
            <a:xfrm>
              <a:off x="746974" y="4873936"/>
              <a:ext cx="906779" cy="247426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atin typeface="Times New Roman" pitchFamily="18" charset="0"/>
                  <a:ea typeface="굴림" pitchFamily="50" charset="-127"/>
                </a:rPr>
                <a:t>EMAP</a:t>
              </a:r>
              <a:endParaRPr kumimoji="0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 bwMode="auto">
            <a:xfrm>
              <a:off x="3035445" y="4873936"/>
              <a:ext cx="906779" cy="247426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atin typeface="Times New Roman" pitchFamily="18" charset="0"/>
                  <a:ea typeface="굴림" pitchFamily="50" charset="-127"/>
                </a:rPr>
                <a:t>SEP 2.0</a:t>
              </a:r>
              <a:endParaRPr kumimoji="0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03" name="직사각형 102"/>
            <p:cNvSpPr/>
            <p:nvPr/>
          </p:nvSpPr>
          <p:spPr bwMode="auto">
            <a:xfrm>
              <a:off x="1888808" y="4873936"/>
              <a:ext cx="906779" cy="247426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atin typeface="Times New Roman" pitchFamily="18" charset="0"/>
                  <a:ea typeface="굴림" pitchFamily="50" charset="-127"/>
                </a:rPr>
                <a:t>OpenADR 2.0b</a:t>
              </a:r>
              <a:endParaRPr kumimoji="0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04" name="직사각형 103"/>
            <p:cNvSpPr/>
            <p:nvPr/>
          </p:nvSpPr>
          <p:spPr bwMode="auto">
            <a:xfrm>
              <a:off x="4182081" y="4873936"/>
              <a:ext cx="906779" cy="247426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atin typeface="Times New Roman" pitchFamily="18" charset="0"/>
                  <a:ea typeface="굴림" pitchFamily="50" charset="-127"/>
                </a:rPr>
                <a:t>OpenFMB</a:t>
              </a:r>
              <a:endParaRPr kumimoji="0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05" name="직사각형 104"/>
            <p:cNvSpPr/>
            <p:nvPr/>
          </p:nvSpPr>
          <p:spPr bwMode="auto">
            <a:xfrm>
              <a:off x="5328717" y="4873936"/>
              <a:ext cx="906779" cy="247426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atin typeface="Times New Roman" pitchFamily="18" charset="0"/>
                  <a:ea typeface="굴림" pitchFamily="50" charset="-127"/>
                </a:rPr>
                <a:t>EF-Pi</a:t>
              </a:r>
              <a:endParaRPr kumimoji="0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06" name="직사각형 105"/>
            <p:cNvSpPr/>
            <p:nvPr/>
          </p:nvSpPr>
          <p:spPr bwMode="auto">
            <a:xfrm>
              <a:off x="6475353" y="4873936"/>
              <a:ext cx="906779" cy="247426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atin typeface="Times New Roman" pitchFamily="18" charset="0"/>
                  <a:ea typeface="굴림" pitchFamily="50" charset="-127"/>
                </a:rPr>
                <a:t>etc</a:t>
              </a:r>
              <a:endParaRPr kumimoji="0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315248" y="5376405"/>
              <a:ext cx="1229700" cy="343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Message Format</a:t>
              </a:r>
              <a:endParaRPr lang="ko-KR" altLang="en-US" sz="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382131" y="6625644"/>
              <a:ext cx="890647" cy="343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Data Link</a:t>
              </a:r>
              <a:endParaRPr lang="ko-KR" altLang="en-US" sz="800" b="1" dirty="0"/>
            </a:p>
          </p:txBody>
        </p:sp>
        <p:sp>
          <p:nvSpPr>
            <p:cNvPr id="109" name="직사각형 108"/>
            <p:cNvSpPr/>
            <p:nvPr/>
          </p:nvSpPr>
          <p:spPr bwMode="auto">
            <a:xfrm>
              <a:off x="3143908" y="6590760"/>
              <a:ext cx="968505" cy="247426"/>
            </a:xfrm>
            <a:prstGeom prst="rect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800" b="1" dirty="0">
                  <a:latin typeface="Times New Roman" pitchFamily="18" charset="0"/>
                  <a:ea typeface="굴림" pitchFamily="50" charset="-127"/>
                </a:rPr>
                <a:t>Wifi</a:t>
              </a:r>
              <a:endParaRPr kumimoji="0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747200" y="4908867"/>
              <a:ext cx="1229700" cy="248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Profile</a:t>
              </a:r>
              <a:endParaRPr lang="ko-KR" altLang="en-US" sz="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33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80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16205" y="2916233"/>
            <a:ext cx="66967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600" dirty="0"/>
              <a:t>Poll</a:t>
            </a:r>
          </a:p>
          <a:p>
            <a:pPr marL="342900" indent="-342900">
              <a:buAutoNum type="arabicParenBoth"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DistributeEvent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46710" y="3542841"/>
            <a:ext cx="8468694" cy="224943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1200" b="1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oadrPoll</a:t>
            </a:r>
            <a:r>
              <a:rPr lang="en-US" altLang="ko-KR" sz="1200" b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JSON</a:t>
            </a:r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“venID": String,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sz="12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“service” : String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  <a:p>
            <a:endParaRPr lang="en-US" altLang="ko-KR" sz="12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2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2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2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2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2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2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92919" y="1231889"/>
            <a:ext cx="8229600" cy="1612336"/>
            <a:chOff x="492919" y="1406100"/>
            <a:chExt cx="8229600" cy="1023300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492919" y="1406100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29701" y="1605734"/>
              <a:ext cx="1176924" cy="769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VEN</a:t>
              </a:r>
            </a:p>
            <a:p>
              <a:pPr algn="ctr"/>
              <a:r>
                <a:rPr lang="en-US" altLang="ko-KR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ServerEMA</a:t>
              </a:r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(192.168.1.101)</a:t>
              </a:r>
            </a:p>
          </p:txBody>
        </p:sp>
        <p:cxnSp>
          <p:nvCxnSpPr>
            <p:cNvPr id="14" name="직선 화살표 연결선 13"/>
            <p:cNvCxnSpPr/>
            <p:nvPr/>
          </p:nvCxnSpPr>
          <p:spPr bwMode="auto">
            <a:xfrm>
              <a:off x="2195737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749923" y="1567266"/>
              <a:ext cx="1172117" cy="769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VTN</a:t>
              </a:r>
            </a:p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EMS</a:t>
              </a:r>
            </a:p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(192.168.1.127)</a:t>
              </a:r>
            </a:p>
          </p:txBody>
        </p:sp>
        <p:cxnSp>
          <p:nvCxnSpPr>
            <p:cNvPr id="17" name="직선 화살표 연결선 16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</p:grpSp>
      <p:sp>
        <p:nvSpPr>
          <p:cNvPr id="20" name="제목 2"/>
          <p:cNvSpPr>
            <a:spLocks noGrp="1"/>
          </p:cNvSpPr>
          <p:nvPr>
            <p:ph type="title"/>
          </p:nvPr>
        </p:nvSpPr>
        <p:spPr>
          <a:xfrm>
            <a:off x="28604" y="233346"/>
            <a:ext cx="8686800" cy="838200"/>
          </a:xfrm>
          <a:noFill/>
        </p:spPr>
        <p:txBody>
          <a:bodyPr/>
          <a:lstStyle/>
          <a:p>
            <a:pPr lvl="0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2. Profile : OpenADR 2.0b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2.3 Services : EiEvent (</a:t>
            </a:r>
            <a:r>
              <a:rPr lang="en-US" altLang="ko-KR" sz="2400" b="1" dirty="0">
                <a:solidFill>
                  <a:schemeClr val="accent2"/>
                </a:solidFill>
              </a:rPr>
              <a:t>CoAP / JSON</a:t>
            </a:r>
            <a:r>
              <a:rPr lang="en-US" altLang="ko-KR" sz="2400" b="1" dirty="0">
                <a:solidFill>
                  <a:schemeClr val="tx1"/>
                </a:solidFill>
              </a:rPr>
              <a:t>)</a:t>
            </a:r>
            <a:endParaRPr lang="en-US" altLang="zh-CN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964488" y="144186"/>
            <a:ext cx="1159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빼야할</a:t>
            </a:r>
            <a:r>
              <a:rPr lang="ko-KR" altLang="en-US" b="1" dirty="0">
                <a:solidFill>
                  <a:srgbClr val="FF0000"/>
                </a:solidFill>
              </a:rPr>
              <a:t> 것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chemeClr val="accent2"/>
                </a:solidFill>
              </a:rPr>
              <a:t>추가할 것</a:t>
            </a:r>
            <a:endParaRPr lang="en-US" altLang="ko-KR" b="1" dirty="0">
              <a:solidFill>
                <a:schemeClr val="accent2"/>
              </a:solidFill>
            </a:endParaRPr>
          </a:p>
          <a:p>
            <a:r>
              <a:rPr lang="ko-KR" altLang="en-US" b="1" dirty="0">
                <a:solidFill>
                  <a:schemeClr val="accent1"/>
                </a:solidFill>
              </a:rPr>
              <a:t>수정 필요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45" y="3850415"/>
            <a:ext cx="3614886" cy="4857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3076575"/>
            <a:ext cx="7031942" cy="3524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063941" y="1373113"/>
            <a:ext cx="3026791" cy="6001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	: /OpenADR/</a:t>
            </a:r>
            <a:r>
              <a:rPr lang="en-US" altLang="ko-K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VTN1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/2.0b/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OadrPoll</a:t>
            </a:r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oadrPoll</a:t>
            </a:r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17173" y="2134017"/>
            <a:ext cx="2321469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	: 2.05 Content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oadrDistributeEvent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68431" y="1185387"/>
            <a:ext cx="2972289" cy="6001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	: /OpenADR/</a:t>
            </a:r>
            <a:r>
              <a:rPr lang="en-US" altLang="ko-K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VTN1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/2.0b/EiEvent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oadrRequestEvent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16205" y="9927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00" dirty="0" err="1">
                <a:solidFill>
                  <a:schemeClr val="accent2"/>
                </a:solidFill>
              </a:rPr>
              <a:t>Session</a:t>
            </a:r>
            <a:r>
              <a:rPr lang="ko-KR" altLang="en-US" sz="1000" dirty="0">
                <a:solidFill>
                  <a:schemeClr val="accent2"/>
                </a:solidFill>
              </a:rPr>
              <a:t> </a:t>
            </a:r>
            <a:r>
              <a:rPr lang="ko-KR" altLang="en-US" sz="1000" dirty="0" err="1">
                <a:solidFill>
                  <a:schemeClr val="accent2"/>
                </a:solidFill>
              </a:rPr>
              <a:t>Setup</a:t>
            </a:r>
            <a:r>
              <a:rPr lang="ko-KR" altLang="en-US" sz="1000" dirty="0">
                <a:solidFill>
                  <a:schemeClr val="accent2"/>
                </a:solidFill>
              </a:rPr>
              <a:t> </a:t>
            </a:r>
          </a:p>
          <a:p>
            <a:r>
              <a:rPr lang="ko-KR" altLang="en-US" sz="1000" dirty="0" err="1">
                <a:solidFill>
                  <a:schemeClr val="accent2"/>
                </a:solidFill>
              </a:rPr>
              <a:t>Distribute</a:t>
            </a:r>
            <a:r>
              <a:rPr lang="ko-KR" altLang="en-US" sz="1000" dirty="0">
                <a:solidFill>
                  <a:schemeClr val="accent2"/>
                </a:solidFill>
              </a:rPr>
              <a:t> </a:t>
            </a:r>
            <a:r>
              <a:rPr lang="ko-KR" altLang="en-US" sz="1000" dirty="0" err="1">
                <a:solidFill>
                  <a:schemeClr val="accent2"/>
                </a:solidFill>
              </a:rPr>
              <a:t>Event</a:t>
            </a:r>
            <a:r>
              <a:rPr lang="ko-KR" altLang="en-US" sz="1000" dirty="0">
                <a:solidFill>
                  <a:schemeClr val="accent2"/>
                </a:solidFill>
              </a:rPr>
              <a:t> (</a:t>
            </a:r>
            <a:r>
              <a:rPr lang="ko-KR" altLang="en-US" sz="1000" dirty="0" err="1">
                <a:solidFill>
                  <a:schemeClr val="accent2"/>
                </a:solidFill>
              </a:rPr>
              <a:t>request</a:t>
            </a:r>
            <a:r>
              <a:rPr lang="ko-KR" altLang="en-US" sz="1000" dirty="0">
                <a:solidFill>
                  <a:schemeClr val="accent2"/>
                </a:solidFill>
              </a:rPr>
              <a:t> </a:t>
            </a:r>
            <a:r>
              <a:rPr lang="ko-KR" altLang="en-US" sz="1000" dirty="0" err="1">
                <a:solidFill>
                  <a:schemeClr val="accent2"/>
                </a:solidFill>
              </a:rPr>
              <a:t>Event</a:t>
            </a:r>
            <a:r>
              <a:rPr lang="ko-KR" altLang="en-US" sz="1000" dirty="0">
                <a:solidFill>
                  <a:schemeClr val="accent2"/>
                </a:solidFill>
              </a:rPr>
              <a:t>)</a:t>
            </a:r>
          </a:p>
          <a:p>
            <a:r>
              <a:rPr lang="ko-KR" altLang="en-US" sz="1000" dirty="0" err="1">
                <a:solidFill>
                  <a:schemeClr val="accent2"/>
                </a:solidFill>
              </a:rPr>
              <a:t>vtnCommnet</a:t>
            </a:r>
            <a:r>
              <a:rPr lang="ko-KR" altLang="en-US" sz="1000" dirty="0">
                <a:solidFill>
                  <a:schemeClr val="accent2"/>
                </a:solidFill>
              </a:rPr>
              <a:t> = "SessionSetup"</a:t>
            </a:r>
          </a:p>
          <a:p>
            <a:endParaRPr lang="ko-KR" altLang="en-US" sz="1000" dirty="0">
              <a:solidFill>
                <a:schemeClr val="accent2"/>
              </a:solidFill>
            </a:endParaRPr>
          </a:p>
          <a:p>
            <a:r>
              <a:rPr lang="ko-KR" altLang="en-US" sz="1000" dirty="0" err="1">
                <a:solidFill>
                  <a:schemeClr val="accent2"/>
                </a:solidFill>
              </a:rPr>
              <a:t>Poll</a:t>
            </a:r>
            <a:r>
              <a:rPr lang="ko-KR" altLang="en-US" sz="1000" dirty="0">
                <a:solidFill>
                  <a:schemeClr val="accent2"/>
                </a:solidFill>
              </a:rPr>
              <a:t> &amp; </a:t>
            </a:r>
            <a:r>
              <a:rPr lang="ko-KR" altLang="en-US" sz="1000" dirty="0" err="1">
                <a:solidFill>
                  <a:schemeClr val="accent2"/>
                </a:solidFill>
              </a:rPr>
              <a:t>Push</a:t>
            </a:r>
            <a:endParaRPr lang="ko-KR" altLang="en-US" sz="1000" dirty="0">
              <a:solidFill>
                <a:schemeClr val="accent2"/>
              </a:solidFill>
            </a:endParaRPr>
          </a:p>
          <a:p>
            <a:r>
              <a:rPr lang="ko-KR" altLang="en-US" sz="1000" dirty="0" err="1">
                <a:solidFill>
                  <a:schemeClr val="accent2"/>
                </a:solidFill>
              </a:rPr>
              <a:t>Distribute</a:t>
            </a:r>
            <a:r>
              <a:rPr lang="ko-KR" altLang="en-US" sz="1000" dirty="0">
                <a:solidFill>
                  <a:schemeClr val="accent2"/>
                </a:solidFill>
              </a:rPr>
              <a:t> </a:t>
            </a:r>
            <a:r>
              <a:rPr lang="ko-KR" altLang="en-US" sz="1000" dirty="0" err="1">
                <a:solidFill>
                  <a:schemeClr val="accent2"/>
                </a:solidFill>
              </a:rPr>
              <a:t>Event</a:t>
            </a:r>
            <a:endParaRPr lang="ko-KR" altLang="en-US" sz="1000" dirty="0">
              <a:solidFill>
                <a:schemeClr val="accent2"/>
              </a:solidFill>
            </a:endParaRPr>
          </a:p>
          <a:p>
            <a:r>
              <a:rPr lang="ko-KR" altLang="en-US" sz="1000" dirty="0" err="1">
                <a:solidFill>
                  <a:schemeClr val="accent2"/>
                </a:solidFill>
              </a:rPr>
              <a:t>vtnComment</a:t>
            </a:r>
            <a:r>
              <a:rPr lang="ko-KR" altLang="en-US" sz="1000" dirty="0">
                <a:solidFill>
                  <a:schemeClr val="accent2"/>
                </a:solidFill>
              </a:rPr>
              <a:t> = "</a:t>
            </a:r>
            <a:r>
              <a:rPr lang="ko-KR" altLang="en-US" sz="1000" dirty="0" err="1">
                <a:solidFill>
                  <a:schemeClr val="accent2"/>
                </a:solidFill>
              </a:rPr>
              <a:t>Event</a:t>
            </a:r>
            <a:r>
              <a:rPr lang="ko-KR" altLang="en-US" sz="1000" dirty="0">
                <a:solidFill>
                  <a:schemeClr val="accent2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6439652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81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16205" y="2916233"/>
            <a:ext cx="66967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600" dirty="0"/>
              <a:t>Poll</a:t>
            </a:r>
          </a:p>
          <a:p>
            <a:pPr marL="342900" indent="-342900">
              <a:buAutoNum type="arabicParenBoth"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DistributeEvent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92919" y="1231889"/>
            <a:ext cx="8229600" cy="1612336"/>
            <a:chOff x="492919" y="1406100"/>
            <a:chExt cx="8229600" cy="1023300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492919" y="1406100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29701" y="1605734"/>
              <a:ext cx="1176924" cy="769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VEN</a:t>
              </a:r>
            </a:p>
            <a:p>
              <a:pPr algn="ctr"/>
              <a:r>
                <a:rPr lang="en-US" altLang="ko-KR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ServerEMA</a:t>
              </a:r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(192.168.1.101)</a:t>
              </a:r>
            </a:p>
          </p:txBody>
        </p:sp>
        <p:cxnSp>
          <p:nvCxnSpPr>
            <p:cNvPr id="14" name="직선 화살표 연결선 13"/>
            <p:cNvCxnSpPr/>
            <p:nvPr/>
          </p:nvCxnSpPr>
          <p:spPr bwMode="auto">
            <a:xfrm>
              <a:off x="2195737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749923" y="1567266"/>
              <a:ext cx="1172117" cy="769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VTN</a:t>
              </a:r>
            </a:p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EMS</a:t>
              </a:r>
            </a:p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(192.168.1.127)</a:t>
              </a:r>
            </a:p>
          </p:txBody>
        </p:sp>
        <p:cxnSp>
          <p:nvCxnSpPr>
            <p:cNvPr id="17" name="직선 화살표 연결선 16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</p:grpSp>
      <p:sp>
        <p:nvSpPr>
          <p:cNvPr id="20" name="제목 2"/>
          <p:cNvSpPr>
            <a:spLocks noGrp="1"/>
          </p:cNvSpPr>
          <p:nvPr>
            <p:ph type="title"/>
          </p:nvPr>
        </p:nvSpPr>
        <p:spPr>
          <a:xfrm>
            <a:off x="28604" y="233346"/>
            <a:ext cx="8686800" cy="838200"/>
          </a:xfrm>
          <a:noFill/>
        </p:spPr>
        <p:txBody>
          <a:bodyPr/>
          <a:lstStyle/>
          <a:p>
            <a:pPr lvl="0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2. Profile : OpenADR 2.0b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2.3 Services : EiEvent (</a:t>
            </a:r>
            <a:r>
              <a:rPr lang="en-US" altLang="ko-KR" sz="2400" b="1" dirty="0">
                <a:solidFill>
                  <a:schemeClr val="accent2"/>
                </a:solidFill>
              </a:rPr>
              <a:t>CoAP / JSON</a:t>
            </a:r>
            <a:r>
              <a:rPr lang="en-US" altLang="ko-KR" sz="2400" b="1" dirty="0">
                <a:solidFill>
                  <a:schemeClr val="tx1"/>
                </a:solidFill>
              </a:rPr>
              <a:t>)</a:t>
            </a:r>
            <a:endParaRPr lang="en-US" altLang="zh-CN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964488" y="144186"/>
            <a:ext cx="1159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빼야할</a:t>
            </a:r>
            <a:r>
              <a:rPr lang="ko-KR" altLang="en-US" b="1" dirty="0">
                <a:solidFill>
                  <a:srgbClr val="FF0000"/>
                </a:solidFill>
              </a:rPr>
              <a:t> 것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chemeClr val="accent2"/>
                </a:solidFill>
              </a:rPr>
              <a:t>추가할 것</a:t>
            </a:r>
            <a:endParaRPr lang="en-US" altLang="ko-KR" b="1" dirty="0">
              <a:solidFill>
                <a:schemeClr val="accent2"/>
              </a:solidFill>
            </a:endParaRPr>
          </a:p>
          <a:p>
            <a:r>
              <a:rPr lang="ko-KR" altLang="en-US" b="1" dirty="0">
                <a:solidFill>
                  <a:schemeClr val="accent1"/>
                </a:solidFill>
              </a:rPr>
              <a:t>수정 필요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076575"/>
            <a:ext cx="7031942" cy="35242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063941" y="1373113"/>
            <a:ext cx="3026791" cy="6001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	: /OpenADR/</a:t>
            </a:r>
            <a:r>
              <a:rPr lang="en-US" altLang="ko-K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VTN1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/2.0b/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OadrPoll</a:t>
            </a:r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oadrPoll</a:t>
            </a:r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17173" y="2134017"/>
            <a:ext cx="2321469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	: 2.05 Content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oadrDistributeEvent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68431" y="1185387"/>
            <a:ext cx="2972289" cy="6001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	: /OpenADR/</a:t>
            </a:r>
            <a:r>
              <a:rPr lang="en-US" altLang="ko-K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VTN1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/2.0b/EiEvent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oadrRequestEvent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67" y="5121771"/>
            <a:ext cx="2200275" cy="182386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64067" y="3535489"/>
            <a:ext cx="8142558" cy="365751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105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oadrDistributeEvent JSON</a:t>
            </a:r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“requestID” : String,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“vtnID” : String,</a:t>
            </a:r>
          </a:p>
          <a:p>
            <a:r>
              <a:rPr lang="en-US" altLang="ko-KR" sz="105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“response” : Array,</a:t>
            </a:r>
          </a:p>
          <a:p>
            <a:r>
              <a:rPr lang="en-US" altLang="ko-KR" sz="105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“event” : Array,</a:t>
            </a:r>
          </a:p>
          <a:p>
            <a:r>
              <a:rPr lang="en-US" altLang="ko-KR" sz="105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“oadrResponseRequired” : String,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05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“service” : String</a:t>
            </a:r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  <a:p>
            <a:endParaRPr lang="en-US" altLang="ko-KR" sz="8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8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8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51331" y="3660775"/>
            <a:ext cx="2534541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event</a:t>
            </a:r>
            <a:r>
              <a:rPr lang="en-US" altLang="ko-KR" sz="1000" dirty="0"/>
              <a:t> </a:t>
            </a:r>
            <a:r>
              <a:rPr lang="en-US" altLang="ko-KR" sz="1000" b="1" dirty="0"/>
              <a:t>Array</a:t>
            </a:r>
            <a:r>
              <a:rPr lang="en-US" altLang="ko-KR" sz="1000" dirty="0"/>
              <a:t>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“eventID” : String,</a:t>
            </a:r>
          </a:p>
          <a:p>
            <a:r>
              <a:rPr lang="en-US" altLang="ko-KR" sz="10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“eventSignals” : Array,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“modificationNumber” : Integer,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“modificationReason”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“priority” : Integer,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“eiMarketContext”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“createdDataTime” : Date,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“eventStatus”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“testEvent” : Boolean,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“vtnComment”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“dtstart” : Date,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“duration”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“properties”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“components”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“venID”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“tolerance”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“notification”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“rampUp”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“recovery” : String</a:t>
            </a:r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5322594" y="4939573"/>
            <a:ext cx="2172261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intervals</a:t>
            </a:r>
            <a:r>
              <a:rPr lang="en-US" altLang="ko-KR" sz="1000" dirty="0"/>
              <a:t> </a:t>
            </a:r>
            <a:r>
              <a:rPr lang="en-US" altLang="ko-KR" sz="1000" b="1" dirty="0"/>
              <a:t>Array</a:t>
            </a:r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“duration”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“uid” : Integer,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“value” : Double</a:t>
            </a:r>
            <a:endParaRPr lang="en-US" altLang="ko-KR" sz="1000" dirty="0"/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5331976" y="3684363"/>
            <a:ext cx="2171421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eventSignals</a:t>
            </a:r>
            <a:r>
              <a:rPr lang="en-US" altLang="ko-KR" sz="1000" dirty="0"/>
              <a:t> </a:t>
            </a:r>
            <a:r>
              <a:rPr lang="en-US" altLang="ko-KR" sz="1000" b="1" dirty="0"/>
              <a:t>Array</a:t>
            </a:r>
            <a:r>
              <a:rPr lang="en-US" altLang="ko-KR" sz="1000" dirty="0"/>
              <a:t>{</a:t>
            </a:r>
          </a:p>
          <a:p>
            <a:r>
              <a:rPr lang="en-US" altLang="ko-KR" sz="10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“intervals” : Array,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“signalName”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“signalType”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“signalID”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“currentValue” : Double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  <a:endParaRPr lang="ko-KR" altLang="en-US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5322594" y="5933315"/>
            <a:ext cx="2121171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response</a:t>
            </a:r>
            <a:r>
              <a:rPr lang="en-US" altLang="ko-KR" sz="1000" dirty="0"/>
              <a:t> </a:t>
            </a:r>
            <a:r>
              <a:rPr lang="en-US" altLang="ko-KR" sz="1000" b="1" dirty="0"/>
              <a:t>Array</a:t>
            </a:r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“requestID” : String,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“responseCode” : Integer,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“responseDescription” : String</a:t>
            </a:r>
            <a:endParaRPr lang="en-US" altLang="ko-KR" sz="1000" dirty="0"/>
          </a:p>
          <a:p>
            <a:r>
              <a:rPr lang="en-US" altLang="ko-KR" sz="10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372083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82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16205" y="2404600"/>
            <a:ext cx="66967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(3) CreatedEvent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Response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92919" y="1406100"/>
            <a:ext cx="8229600" cy="1023300"/>
            <a:chOff x="492919" y="1406100"/>
            <a:chExt cx="8229600" cy="1023300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492919" y="1406100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29701" y="1605734"/>
              <a:ext cx="1176924" cy="769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VEN</a:t>
              </a:r>
            </a:p>
            <a:p>
              <a:pPr algn="ctr"/>
              <a:r>
                <a:rPr lang="en-US" altLang="ko-KR" sz="1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ServerEMA</a:t>
              </a:r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/>
              </a:r>
              <a:b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(192.168.1.101)</a:t>
              </a:r>
            </a:p>
          </p:txBody>
        </p:sp>
        <p:cxnSp>
          <p:nvCxnSpPr>
            <p:cNvPr id="14" name="직선 화살표 연결선 13"/>
            <p:cNvCxnSpPr/>
            <p:nvPr/>
          </p:nvCxnSpPr>
          <p:spPr bwMode="auto">
            <a:xfrm>
              <a:off x="2195737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749923" y="1567266"/>
              <a:ext cx="1172117" cy="769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VTN</a:t>
              </a:r>
            </a:p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EMS</a:t>
              </a:r>
            </a:p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(192.168.1.127)</a:t>
              </a:r>
            </a:p>
          </p:txBody>
        </p:sp>
        <p:cxnSp>
          <p:nvCxnSpPr>
            <p:cNvPr id="17" name="직선 화살표 연결선 16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</p:grpSp>
      <p:sp>
        <p:nvSpPr>
          <p:cNvPr id="20" name="제목 2"/>
          <p:cNvSpPr>
            <a:spLocks noGrp="1"/>
          </p:cNvSpPr>
          <p:nvPr>
            <p:ph type="title"/>
          </p:nvPr>
        </p:nvSpPr>
        <p:spPr>
          <a:xfrm>
            <a:off x="28604" y="233346"/>
            <a:ext cx="8686800" cy="838200"/>
          </a:xfrm>
          <a:noFill/>
        </p:spPr>
        <p:txBody>
          <a:bodyPr/>
          <a:lstStyle/>
          <a:p>
            <a:pPr lvl="0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2. Profile : OpenADR 2.0b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2.3 Services : EiEvent (</a:t>
            </a:r>
            <a:r>
              <a:rPr lang="en-US" altLang="ko-KR" sz="2400" b="1" dirty="0">
                <a:solidFill>
                  <a:schemeClr val="accent2"/>
                </a:solidFill>
              </a:rPr>
              <a:t>CoAP / JSON</a:t>
            </a:r>
            <a:r>
              <a:rPr lang="en-US" altLang="ko-KR" sz="2400" b="1" dirty="0">
                <a:solidFill>
                  <a:schemeClr val="tx1"/>
                </a:solidFill>
              </a:rPr>
              <a:t>)</a:t>
            </a:r>
            <a:endParaRPr lang="en-US" altLang="zh-CN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964488" y="144186"/>
            <a:ext cx="1159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빼야할</a:t>
            </a:r>
            <a:r>
              <a:rPr lang="ko-KR" altLang="en-US" b="1" dirty="0">
                <a:solidFill>
                  <a:srgbClr val="FF0000"/>
                </a:solidFill>
              </a:rPr>
              <a:t> 것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chemeClr val="accent2"/>
                </a:solidFill>
              </a:rPr>
              <a:t>추가할 것</a:t>
            </a:r>
            <a:endParaRPr lang="en-US" altLang="ko-KR" b="1" dirty="0">
              <a:solidFill>
                <a:schemeClr val="accent2"/>
              </a:solidFill>
            </a:endParaRPr>
          </a:p>
          <a:p>
            <a:r>
              <a:rPr lang="ko-KR" altLang="en-US" b="1" dirty="0">
                <a:solidFill>
                  <a:schemeClr val="accent1"/>
                </a:solidFill>
              </a:rPr>
              <a:t>수정 필요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5301208"/>
            <a:ext cx="3744417" cy="46672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rcRect l="4988" t="12453"/>
          <a:stretch/>
        </p:blipFill>
        <p:spPr>
          <a:xfrm>
            <a:off x="4982884" y="4858423"/>
            <a:ext cx="4079250" cy="145734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118" y="2496962"/>
            <a:ext cx="7305675" cy="40005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218515" y="1445538"/>
            <a:ext cx="2972289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	: /OpenADR/</a:t>
            </a:r>
            <a:r>
              <a:rPr lang="en-US" altLang="ko-K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VTN1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/2.0b/EiEvent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oadrCreatedEvent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03848" y="1876425"/>
            <a:ext cx="1972015" cy="6001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	: 2.05 Content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oadrResponse</a:t>
            </a:r>
          </a:p>
          <a:p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1925" y="2964592"/>
            <a:ext cx="4542157" cy="373445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oadrCreatedEvent</a:t>
            </a:r>
            <a:r>
              <a:rPr lang="en-US" altLang="ko-KR" sz="105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JSON</a:t>
            </a:r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“responseCode” : Integer,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“responseDescription” : String,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“requestID” : String,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“vtnID” : String,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“eventID” : String,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“modificationNumber” : Integer,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“optType” : String,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“venID” : String,</a:t>
            </a:r>
          </a:p>
          <a:p>
            <a:r>
              <a:rPr lang="en-US" altLang="ko-KR" sz="105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“service” : String</a:t>
            </a:r>
          </a:p>
          <a:p>
            <a:r>
              <a:rPr lang="en-US" altLang="ko-KR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  <a:p>
            <a:endParaRPr lang="en-US" altLang="ko-KR" sz="8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94885" y="2945355"/>
            <a:ext cx="4293387" cy="377292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1050" b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oadrResponse JSON</a:t>
            </a:r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“venID": String,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“requestID": Integer,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“responseCode” : Integer,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“responseDescription”: String,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05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“service” : String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  <a:p>
            <a:endParaRPr lang="en-US" altLang="ko-KR" sz="105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281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3F5CC-B8E9-482F-A016-6EE14B7359EE}" type="slidenum">
              <a:rPr lang="ko-KR" altLang="en-US" smtClean="0"/>
              <a:pPr/>
              <a:t>83</a:t>
            </a:fld>
            <a:endParaRPr lang="ko-KR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14282" y="2571752"/>
            <a:ext cx="874398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kern="0" dirty="0">
                <a:ea typeface="굴림" pitchFamily="50" charset="-127"/>
              </a:rPr>
              <a:t>OpenADR 2.0b</a:t>
            </a:r>
            <a:endParaRPr lang="zh-CN" altLang="en-US" sz="3200" b="1" kern="0" dirty="0"/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3200" b="1" kern="0" dirty="0"/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200" b="1" kern="0" dirty="0"/>
              <a:t>(4) EiOpt</a:t>
            </a:r>
          </a:p>
          <a:p>
            <a:pPr marL="514350" indent="-514350" algn="ctr" eaLnBrk="0" fontAlgn="base" latinLnBrk="0" hangingPunct="0">
              <a:spcBef>
                <a:spcPct val="0"/>
              </a:spcBef>
              <a:spcAft>
                <a:spcPct val="0"/>
              </a:spcAft>
              <a:buAutoNum type="arabicParenBoth"/>
              <a:defRPr/>
            </a:pPr>
            <a:endParaRPr lang="en-US" altLang="ko-KR" sz="3200" b="1" kern="0" dirty="0"/>
          </a:p>
          <a:p>
            <a:pPr marL="2743200" lvl="5" indent="-4572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2400" b="1" kern="0" dirty="0"/>
              <a:t>HTTP / XML</a:t>
            </a:r>
          </a:p>
          <a:p>
            <a:pPr marL="2743200" lvl="5" indent="-4572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2400" b="1" kern="0" dirty="0">
                <a:solidFill>
                  <a:schemeClr val="accent2"/>
                </a:solidFill>
              </a:rPr>
              <a:t>CoAP / JSON</a:t>
            </a:r>
          </a:p>
          <a:p>
            <a:pPr marL="2743200" lvl="5" indent="-4572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2400" b="1" kern="0" dirty="0"/>
              <a:t>MQTT / JSON</a:t>
            </a:r>
          </a:p>
        </p:txBody>
      </p:sp>
    </p:spTree>
    <p:extLst>
      <p:ext uri="{BB962C8B-B14F-4D97-AF65-F5344CB8AC3E}">
        <p14:creationId xmlns:p14="http://schemas.microsoft.com/office/powerpoint/2010/main" val="30831918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2"/>
          <p:cNvSpPr>
            <a:spLocks noGrp="1"/>
          </p:cNvSpPr>
          <p:nvPr>
            <p:ph type="title"/>
          </p:nvPr>
        </p:nvSpPr>
        <p:spPr>
          <a:xfrm>
            <a:off x="28604" y="233346"/>
            <a:ext cx="8686800" cy="838200"/>
          </a:xfrm>
          <a:noFill/>
        </p:spPr>
        <p:txBody>
          <a:bodyPr/>
          <a:lstStyle/>
          <a:p>
            <a:pPr lvl="0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2. Profile : OpenADR 2.0b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2.3 Services : EiEvent (</a:t>
            </a:r>
            <a:r>
              <a:rPr lang="en-US" altLang="ko-KR" sz="2400" b="1" dirty="0">
                <a:solidFill>
                  <a:schemeClr val="accent2"/>
                </a:solidFill>
              </a:rPr>
              <a:t>CoAP / JSON</a:t>
            </a:r>
            <a:r>
              <a:rPr lang="en-US" altLang="ko-KR" sz="2400" b="1" dirty="0">
                <a:solidFill>
                  <a:schemeClr val="tx1"/>
                </a:solidFill>
              </a:rPr>
              <a:t>)</a:t>
            </a:r>
            <a:endParaRPr lang="en-US" altLang="zh-CN" sz="2400" b="1" dirty="0"/>
          </a:p>
        </p:txBody>
      </p:sp>
      <p:sp>
        <p:nvSpPr>
          <p:cNvPr id="161" name="직사각형 160"/>
          <p:cNvSpPr/>
          <p:nvPr/>
        </p:nvSpPr>
        <p:spPr>
          <a:xfrm>
            <a:off x="611561" y="1484784"/>
            <a:ext cx="1512707" cy="593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6947725" y="1484784"/>
            <a:ext cx="1512707" cy="593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VTN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3" name="직선 연결선 162"/>
          <p:cNvCxnSpPr/>
          <p:nvPr/>
        </p:nvCxnSpPr>
        <p:spPr>
          <a:xfrm>
            <a:off x="1367917" y="2078530"/>
            <a:ext cx="0" cy="4302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>
            <a:off x="7704081" y="2078530"/>
            <a:ext cx="0" cy="43027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/>
          <p:nvPr/>
        </p:nvCxnSpPr>
        <p:spPr>
          <a:xfrm>
            <a:off x="1367910" y="3200131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/>
          <p:nvPr/>
        </p:nvCxnSpPr>
        <p:spPr>
          <a:xfrm>
            <a:off x="1367909" y="5877272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2395923" y="2619460"/>
            <a:ext cx="337143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	: /OpenADR/</a:t>
            </a:r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VTN1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/2.0b/EiOpt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oadrCreateOpt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2395923" y="3230368"/>
            <a:ext cx="2350323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	: 2.05 Content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oadrCreatedOpt</a:t>
            </a: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1" name="직선 화살표 연결선 210"/>
          <p:cNvCxnSpPr/>
          <p:nvPr/>
        </p:nvCxnSpPr>
        <p:spPr>
          <a:xfrm>
            <a:off x="1367909" y="5157192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2395922" y="4599708"/>
            <a:ext cx="334097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	: /OpenADR/</a:t>
            </a:r>
            <a:r>
              <a:rPr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VTN1</a:t>
            </a:r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/2.0b/EiOpt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oadrCancelOpt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2395922" y="5210616"/>
            <a:ext cx="2460930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	: 2.05 Content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oadrCanceledOpt</a:t>
            </a: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0" name="직선 화살표 연결선 219"/>
          <p:cNvCxnSpPr/>
          <p:nvPr/>
        </p:nvCxnSpPr>
        <p:spPr>
          <a:xfrm>
            <a:off x="1367909" y="3789040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물결 15"/>
          <p:cNvSpPr/>
          <p:nvPr/>
        </p:nvSpPr>
        <p:spPr bwMode="auto">
          <a:xfrm>
            <a:off x="1376541" y="4087854"/>
            <a:ext cx="6336170" cy="277250"/>
          </a:xfrm>
          <a:prstGeom prst="wave">
            <a:avLst/>
          </a:prstGeom>
          <a:solidFill>
            <a:srgbClr val="FFFFD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536912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85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2919" y="2423101"/>
            <a:ext cx="632003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  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oadrCreateOpt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  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oadrCreatedOpt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92919" y="1406100"/>
            <a:ext cx="8229600" cy="1023300"/>
            <a:chOff x="492919" y="1406100"/>
            <a:chExt cx="8229600" cy="1023300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492919" y="1406100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32105" y="1605734"/>
              <a:ext cx="11721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VEN</a:t>
              </a:r>
              <a:b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(192.168.1.101)</a:t>
              </a:r>
            </a:p>
          </p:txBody>
        </p:sp>
        <p:cxnSp>
          <p:nvCxnSpPr>
            <p:cNvPr id="14" name="직선 화살표 연결선 13"/>
            <p:cNvCxnSpPr/>
            <p:nvPr/>
          </p:nvCxnSpPr>
          <p:spPr bwMode="auto">
            <a:xfrm>
              <a:off x="2195737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826867" y="1567266"/>
              <a:ext cx="1018227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VTN</a:t>
              </a:r>
            </a:p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(192.168.1.2)</a:t>
              </a:r>
            </a:p>
          </p:txBody>
        </p:sp>
        <p:cxnSp>
          <p:nvCxnSpPr>
            <p:cNvPr id="17" name="직선 화살표 연결선 16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2790770" y="1413937"/>
            <a:ext cx="3028393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	: /OpenADR2/Simple/2.0b/EiOpt 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 (1) oadrCreateOpt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00057" y="1844824"/>
            <a:ext cx="2279791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	: HTTP 200 OK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(2) oadrCreatedOpt</a:t>
            </a:r>
          </a:p>
        </p:txBody>
      </p:sp>
      <p:sp>
        <p:nvSpPr>
          <p:cNvPr id="24" name="제목 2"/>
          <p:cNvSpPr>
            <a:spLocks noGrp="1"/>
          </p:cNvSpPr>
          <p:nvPr>
            <p:ph type="title"/>
          </p:nvPr>
        </p:nvSpPr>
        <p:spPr>
          <a:xfrm>
            <a:off x="28604" y="233346"/>
            <a:ext cx="8686800" cy="838200"/>
          </a:xfrm>
          <a:noFill/>
        </p:spPr>
        <p:txBody>
          <a:bodyPr/>
          <a:lstStyle/>
          <a:p>
            <a:pPr lvl="0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2. Profile : OpenADR 2.0b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2.4 Services : </a:t>
            </a:r>
            <a:r>
              <a:rPr lang="en-US" altLang="ko-KR" sz="2400" b="1" dirty="0" err="1">
                <a:solidFill>
                  <a:schemeClr val="tx1"/>
                </a:solidFill>
              </a:rPr>
              <a:t>EiOpt</a:t>
            </a:r>
            <a:r>
              <a:rPr lang="en-US" altLang="ko-KR" sz="2400" b="1" dirty="0">
                <a:solidFill>
                  <a:schemeClr val="tx1"/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400" b="1" dirty="0">
                <a:solidFill>
                  <a:schemeClr val="accent2"/>
                </a:solidFill>
              </a:rPr>
              <a:t>CoAP / JSON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)</a:t>
            </a:r>
            <a:endParaRPr lang="en-US" altLang="zh-CN" sz="2400" b="1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="" xmlns:a16="http://schemas.microsoft.com/office/drawing/2014/main" id="{6AEF882A-592D-4341-A8D9-E1185477E19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5166" y="2729555"/>
          <a:ext cx="3479800" cy="2333625"/>
        </p:xfrm>
        <a:graphic>
          <a:graphicData uri="http://schemas.openxmlformats.org/drawingml/2006/table">
            <a:tbl>
              <a:tblPr/>
              <a:tblGrid>
                <a:gridCol w="687054">
                  <a:extLst>
                    <a:ext uri="{9D8B030D-6E8A-4147-A177-3AD203B41FA5}">
                      <a16:colId xmlns="" xmlns:a16="http://schemas.microsoft.com/office/drawing/2014/main" val="295537413"/>
                    </a:ext>
                  </a:extLst>
                </a:gridCol>
                <a:gridCol w="667969">
                  <a:extLst>
                    <a:ext uri="{9D8B030D-6E8A-4147-A177-3AD203B41FA5}">
                      <a16:colId xmlns="" xmlns:a16="http://schemas.microsoft.com/office/drawing/2014/main" val="115627263"/>
                    </a:ext>
                  </a:extLst>
                </a:gridCol>
                <a:gridCol w="2124777">
                  <a:extLst>
                    <a:ext uri="{9D8B030D-6E8A-4147-A177-3AD203B41FA5}">
                      <a16:colId xmlns="" xmlns:a16="http://schemas.microsoft.com/office/drawing/2014/main" val="2544886557"/>
                    </a:ext>
                  </a:extLst>
                </a:gridCol>
              </a:tblGrid>
              <a:tr h="21907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60471748"/>
                  </a:ext>
                </a:extLst>
              </a:tr>
              <a:tr h="21907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venID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requested VEN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08866945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93299150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of opt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23543150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optReason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 reason(e.g. emergency)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79003456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marketContext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refer market address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00512157"/>
                  </a:ext>
                </a:extLst>
              </a:tr>
              <a:tr h="20955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available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dtstart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 start 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33805397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duration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 duration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4331922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createdDateTime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created time of this message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5982096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25654921"/>
                  </a:ext>
                </a:extLst>
              </a:tr>
              <a:tr h="21907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7266433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03F2F1B2-E400-4CA5-AE20-2F47D634F6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5166" y="5470089"/>
          <a:ext cx="3606800" cy="1285875"/>
        </p:xfrm>
        <a:graphic>
          <a:graphicData uri="http://schemas.openxmlformats.org/drawingml/2006/table">
            <a:tbl>
              <a:tblPr/>
              <a:tblGrid>
                <a:gridCol w="1484593">
                  <a:extLst>
                    <a:ext uri="{9D8B030D-6E8A-4147-A177-3AD203B41FA5}">
                      <a16:colId xmlns="" xmlns:a16="http://schemas.microsoft.com/office/drawing/2014/main" val="2335326802"/>
                    </a:ext>
                  </a:extLst>
                </a:gridCol>
                <a:gridCol w="2122207">
                  <a:extLst>
                    <a:ext uri="{9D8B030D-6E8A-4147-A177-3AD203B41FA5}">
                      <a16:colId xmlns="" xmlns:a16="http://schemas.microsoft.com/office/drawing/2014/main" val="4193909225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9958739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189232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responseCode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187386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 of 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202574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3541523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02864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5486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86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2919" y="2423101"/>
            <a:ext cx="63200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   </a:t>
            </a:r>
            <a:r>
              <a:rPr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oadrCancelOpt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   oadrCanceledOpt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92919" y="1406100"/>
            <a:ext cx="8229600" cy="1023300"/>
            <a:chOff x="492919" y="1406100"/>
            <a:chExt cx="8229600" cy="1023300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492919" y="1406100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32105" y="1605734"/>
              <a:ext cx="11721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VEN</a:t>
              </a:r>
              <a:b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(192.168.1.101)</a:t>
              </a:r>
            </a:p>
          </p:txBody>
        </p:sp>
        <p:cxnSp>
          <p:nvCxnSpPr>
            <p:cNvPr id="14" name="직선 화살표 연결선 13"/>
            <p:cNvCxnSpPr/>
            <p:nvPr/>
          </p:nvCxnSpPr>
          <p:spPr bwMode="auto">
            <a:xfrm>
              <a:off x="2195737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826867" y="1567266"/>
              <a:ext cx="1018227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VTN</a:t>
              </a:r>
            </a:p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(192.168.1.2)</a:t>
              </a:r>
            </a:p>
          </p:txBody>
        </p:sp>
        <p:cxnSp>
          <p:nvCxnSpPr>
            <p:cNvPr id="17" name="직선 화살표 연결선 16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</p:grpSp>
      <p:sp>
        <p:nvSpPr>
          <p:cNvPr id="19" name="TextBox 18"/>
          <p:cNvSpPr txBox="1"/>
          <p:nvPr/>
        </p:nvSpPr>
        <p:spPr>
          <a:xfrm>
            <a:off x="2790770" y="1413937"/>
            <a:ext cx="3028393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	: /OpenADR2/Simple/2.0b/</a:t>
            </a:r>
            <a:r>
              <a:rPr lang="en-US" altLang="ko-K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EiOpt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 (3) oadrCancelOpt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00057" y="1844824"/>
            <a:ext cx="2366353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	: HTTP 200 OK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(4) oadrCanceledOpt</a:t>
            </a:r>
          </a:p>
        </p:txBody>
      </p:sp>
      <p:sp>
        <p:nvSpPr>
          <p:cNvPr id="24" name="제목 2"/>
          <p:cNvSpPr>
            <a:spLocks noGrp="1"/>
          </p:cNvSpPr>
          <p:nvPr>
            <p:ph type="title"/>
          </p:nvPr>
        </p:nvSpPr>
        <p:spPr>
          <a:xfrm>
            <a:off x="28604" y="233346"/>
            <a:ext cx="8686800" cy="838200"/>
          </a:xfrm>
          <a:noFill/>
        </p:spPr>
        <p:txBody>
          <a:bodyPr/>
          <a:lstStyle/>
          <a:p>
            <a:pPr lvl="0">
              <a:defRPr/>
            </a:pPr>
            <a:r>
              <a:rPr lang="en-US" altLang="ko-KR" b="1" dirty="0">
                <a:solidFill>
                  <a:schemeClr val="tx1"/>
                </a:solidFill>
              </a:rPr>
              <a:t>2. Profile : OpenADR 2.0b</a:t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2.4 Services : </a:t>
            </a:r>
            <a:r>
              <a:rPr lang="en-US" altLang="ko-KR" sz="2400" b="1" dirty="0" err="1">
                <a:solidFill>
                  <a:schemeClr val="tx1"/>
                </a:solidFill>
              </a:rPr>
              <a:t>EiOpt</a:t>
            </a:r>
            <a:r>
              <a:rPr lang="en-US" altLang="ko-KR" sz="2400" b="1" dirty="0">
                <a:solidFill>
                  <a:schemeClr val="tx1"/>
                </a:solidFill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(</a:t>
            </a:r>
            <a:r>
              <a:rPr lang="en-US" altLang="ko-KR" sz="2400" b="1" dirty="0">
                <a:solidFill>
                  <a:schemeClr val="accent2"/>
                </a:solidFill>
              </a:rPr>
              <a:t>CoAP / JSON</a:t>
            </a:r>
            <a:r>
              <a:rPr lang="en-US" altLang="ko-KR" sz="2400" b="1" dirty="0" smtClean="0">
                <a:solidFill>
                  <a:schemeClr val="tx1"/>
                </a:solidFill>
              </a:rPr>
              <a:t>)</a:t>
            </a:r>
            <a:endParaRPr lang="en-US" altLang="zh-CN" sz="2400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="" xmlns:a16="http://schemas.microsoft.com/office/drawing/2014/main" id="{36E6C8C4-74B6-483A-AE6F-D4F1A769E0B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6867" y="2787344"/>
          <a:ext cx="3708400" cy="1076325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="" xmlns:a16="http://schemas.microsoft.com/office/drawing/2014/main" val="44702904"/>
                    </a:ext>
                  </a:extLst>
                </a:gridCol>
                <a:gridCol w="2222500">
                  <a:extLst>
                    <a:ext uri="{9D8B030D-6E8A-4147-A177-3AD203B41FA5}">
                      <a16:colId xmlns="" xmlns:a16="http://schemas.microsoft.com/office/drawing/2014/main" val="2151860188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3191484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192405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4827279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venID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requested VEN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5161347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1912329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76CE2545-0BDC-44A0-9625-43B00F5C681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6867" y="4380084"/>
          <a:ext cx="3708400" cy="1285875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="" xmlns:a16="http://schemas.microsoft.com/office/drawing/2014/main" val="3308024845"/>
                    </a:ext>
                  </a:extLst>
                </a:gridCol>
                <a:gridCol w="2222500">
                  <a:extLst>
                    <a:ext uri="{9D8B030D-6E8A-4147-A177-3AD203B41FA5}">
                      <a16:colId xmlns="" xmlns:a16="http://schemas.microsoft.com/office/drawing/2014/main" val="1797409752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0083329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976656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responseCode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6959337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 of 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2163291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2250439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633151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9516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87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2919" y="2423101"/>
            <a:ext cx="63200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CreateOpt </a:t>
            </a:r>
          </a:p>
          <a:p>
            <a:pPr marL="342900" indent="-342900">
              <a:buAutoNum type="arabicParenBoth"/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CreatedOpt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92919" y="1406100"/>
            <a:ext cx="8229600" cy="1023300"/>
            <a:chOff x="492919" y="1406100"/>
            <a:chExt cx="8229600" cy="1023300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492919" y="1406100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32105" y="1605734"/>
              <a:ext cx="11721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VEN</a:t>
              </a:r>
              <a:b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(192.168.1.101)</a:t>
              </a:r>
            </a:p>
          </p:txBody>
        </p:sp>
        <p:cxnSp>
          <p:nvCxnSpPr>
            <p:cNvPr id="14" name="직선 화살표 연결선 13"/>
            <p:cNvCxnSpPr/>
            <p:nvPr/>
          </p:nvCxnSpPr>
          <p:spPr bwMode="auto">
            <a:xfrm>
              <a:off x="2195737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826867" y="1567266"/>
              <a:ext cx="1018227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VTN</a:t>
              </a:r>
            </a:p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(192.168.1.2)</a:t>
              </a:r>
            </a:p>
          </p:txBody>
        </p:sp>
        <p:cxnSp>
          <p:nvCxnSpPr>
            <p:cNvPr id="17" name="직선 화살표 연결선 16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</p:grpSp>
      <p:sp>
        <p:nvSpPr>
          <p:cNvPr id="24" name="제목 2"/>
          <p:cNvSpPr>
            <a:spLocks noGrp="1"/>
          </p:cNvSpPr>
          <p:nvPr>
            <p:ph type="title"/>
          </p:nvPr>
        </p:nvSpPr>
        <p:spPr>
          <a:xfrm>
            <a:off x="28604" y="233346"/>
            <a:ext cx="8686800" cy="838200"/>
          </a:xfrm>
          <a:noFill/>
        </p:spPr>
        <p:txBody>
          <a:bodyPr/>
          <a:lstStyle/>
          <a:p>
            <a:pPr lvl="0">
              <a:defRPr/>
            </a:pPr>
            <a:r>
              <a:rPr lang="en-US" altLang="ko-KR" b="1" dirty="0">
                <a:solidFill>
                  <a:srgbClr val="FF0000"/>
                </a:solidFill>
              </a:rPr>
              <a:t>2. Profile : OpenADR 2.0b</a:t>
            </a:r>
            <a:r>
              <a:rPr lang="en-US" altLang="ko-KR" b="1" dirty="0">
                <a:solidFill>
                  <a:schemeClr val="tx1"/>
                </a:solidFill>
              </a:rPr>
              <a:t/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2.4 Services : EiOpt (</a:t>
            </a:r>
            <a:r>
              <a:rPr lang="en-US" altLang="ko-KR" sz="2400" b="1" dirty="0">
                <a:solidFill>
                  <a:schemeClr val="accent2"/>
                </a:solidFill>
              </a:rPr>
              <a:t>CoAP / JSON</a:t>
            </a:r>
            <a:r>
              <a:rPr lang="en-US" altLang="ko-KR" sz="2400" b="1" dirty="0">
                <a:solidFill>
                  <a:schemeClr val="tx1"/>
                </a:solidFill>
              </a:rPr>
              <a:t>)</a:t>
            </a:r>
            <a:endParaRPr lang="en-US" altLang="zh-CN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364453" y="1471634"/>
            <a:ext cx="2855269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	: /OpenADR/</a:t>
            </a:r>
            <a:r>
              <a:rPr lang="en-US" altLang="ko-K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VTN1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/2.0b/EiOpt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oadrCreateOpt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49786" y="1902521"/>
            <a:ext cx="2081019" cy="6001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	: 2.05 Content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oadrCreatedOpt</a:t>
            </a:r>
          </a:p>
          <a:p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4625" y="2867832"/>
            <a:ext cx="4361309" cy="399606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oadrCreateOpt</a:t>
            </a:r>
            <a:r>
              <a:rPr lang="en-US" sz="1200" b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JSON</a:t>
            </a:r>
            <a:r>
              <a:rPr lang="en-US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“opt</a:t>
            </a:r>
            <a:r>
              <a:rPr lang="en-US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ID": String,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“optType” : String,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“optReason” : String,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“venID” : String,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“marketContext” : String,</a:t>
            </a:r>
          </a:p>
          <a:p>
            <a:r>
              <a:rPr lang="en-US" altLang="ko-KR" sz="1200" b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“available” : Array,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“createdDateTime” : Date,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“requestID” : String,</a:t>
            </a:r>
          </a:p>
          <a:p>
            <a:r>
              <a:rPr lang="en-US" altLang="ko-KR" sz="12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“service” : String</a:t>
            </a:r>
          </a:p>
          <a:p>
            <a:r>
              <a:rPr lang="en-US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  <a:p>
            <a:endParaRPr lang="en-US" sz="135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726090" y="2877357"/>
            <a:ext cx="3996429" cy="3819095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oadrCreatedOpt</a:t>
            </a:r>
            <a:r>
              <a:rPr lang="en-US" altLang="ko-KR" sz="1050" b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JSON</a:t>
            </a:r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“responseCode” : Integer,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“responDescription” : String,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“requestID” : String,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“optID” : String,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sz="105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“service” : String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  <a:p>
            <a:endParaRPr lang="en-US" altLang="ko-KR" sz="8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8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8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39752" y="3336096"/>
            <a:ext cx="174118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available</a:t>
            </a:r>
            <a:r>
              <a:rPr lang="en-US" altLang="ko-KR" sz="1000" b="1" dirty="0"/>
              <a:t> Array</a:t>
            </a:r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</a:t>
            </a:r>
            <a:r>
              <a:rPr lang="en-US" altLang="ko-KR" sz="1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“dtstart” : Date,</a:t>
            </a:r>
          </a:p>
          <a:p>
            <a:r>
              <a:rPr lang="en-US" altLang="ko-KR" sz="10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“duration” : String,</a:t>
            </a:r>
            <a:endParaRPr lang="en-US" altLang="ko-KR" sz="1000" dirty="0"/>
          </a:p>
          <a:p>
            <a:r>
              <a:rPr lang="en-US" altLang="ko-KR" sz="1000" dirty="0"/>
              <a:t>}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8661283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88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92919" y="2423101"/>
            <a:ext cx="63200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   CancelOpt 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   CanceledOpt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4625" y="2936606"/>
            <a:ext cx="4361309" cy="381140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oadrCancelOpt</a:t>
            </a:r>
            <a:r>
              <a:rPr lang="en-US" sz="1200" b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JSON</a:t>
            </a:r>
            <a:r>
              <a:rPr lang="en-US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“requestID” : String,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“optID” : String,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“venID” : String,</a:t>
            </a:r>
          </a:p>
          <a:p>
            <a:r>
              <a:rPr lang="en-US" altLang="ko-KR" sz="12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“service” : String</a:t>
            </a:r>
          </a:p>
          <a:p>
            <a:r>
              <a:rPr lang="en-US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  <a:p>
            <a:endParaRPr lang="en-US" sz="135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814734" y="2936606"/>
            <a:ext cx="3996429" cy="365751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CanceledOpt</a:t>
            </a:r>
            <a:r>
              <a:rPr lang="en-US" altLang="ko-KR" sz="1050" b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JSON</a:t>
            </a:r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“responseCode” : Integer,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“responDescription” : String,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“requestID” : String,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“optID” : String,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105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“service” : String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  <a:p>
            <a:endParaRPr lang="en-US" altLang="ko-KR" sz="8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8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80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05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92919" y="1406100"/>
            <a:ext cx="8229600" cy="1023300"/>
            <a:chOff x="492919" y="1406100"/>
            <a:chExt cx="8229600" cy="1023300"/>
          </a:xfrm>
        </p:grpSpPr>
        <p:sp>
          <p:nvSpPr>
            <p:cNvPr id="12" name="직사각형 11"/>
            <p:cNvSpPr/>
            <p:nvPr/>
          </p:nvSpPr>
          <p:spPr bwMode="auto">
            <a:xfrm>
              <a:off x="492919" y="1406100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32105" y="1605734"/>
              <a:ext cx="1172116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VEN</a:t>
              </a:r>
              <a:b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(192.168.1.101)</a:t>
              </a:r>
            </a:p>
          </p:txBody>
        </p:sp>
        <p:cxnSp>
          <p:nvCxnSpPr>
            <p:cNvPr id="14" name="직선 화살표 연결선 13"/>
            <p:cNvCxnSpPr/>
            <p:nvPr/>
          </p:nvCxnSpPr>
          <p:spPr bwMode="auto">
            <a:xfrm>
              <a:off x="2195737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826867" y="1567266"/>
              <a:ext cx="1018227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VTN</a:t>
              </a:r>
            </a:p>
            <a:p>
              <a:pPr algn="ctr"/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(192.168.1.2)</a:t>
              </a:r>
            </a:p>
          </p:txBody>
        </p:sp>
        <p:cxnSp>
          <p:nvCxnSpPr>
            <p:cNvPr id="17" name="직선 화살표 연결선 16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</p:grpSp>
      <p:sp>
        <p:nvSpPr>
          <p:cNvPr id="24" name="제목 2"/>
          <p:cNvSpPr>
            <a:spLocks noGrp="1"/>
          </p:cNvSpPr>
          <p:nvPr>
            <p:ph type="title"/>
          </p:nvPr>
        </p:nvSpPr>
        <p:spPr>
          <a:xfrm>
            <a:off x="28604" y="233346"/>
            <a:ext cx="8686800" cy="838200"/>
          </a:xfrm>
          <a:noFill/>
        </p:spPr>
        <p:txBody>
          <a:bodyPr/>
          <a:lstStyle/>
          <a:p>
            <a:pPr lvl="0">
              <a:defRPr/>
            </a:pPr>
            <a:r>
              <a:rPr lang="en-US" altLang="ko-KR" b="1" dirty="0">
                <a:solidFill>
                  <a:srgbClr val="FF0000"/>
                </a:solidFill>
              </a:rPr>
              <a:t>2. Profile : OpenADR 2.0b</a:t>
            </a:r>
            <a:r>
              <a:rPr lang="en-US" altLang="ko-KR" b="1" dirty="0">
                <a:solidFill>
                  <a:schemeClr val="tx1"/>
                </a:solidFill>
              </a:rPr>
              <a:t/>
            </a: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sz="2400" b="1" dirty="0">
                <a:solidFill>
                  <a:schemeClr val="tx1"/>
                </a:solidFill>
              </a:rPr>
              <a:t>2.4 Services : EiOpt (</a:t>
            </a:r>
            <a:r>
              <a:rPr lang="en-US" altLang="ko-KR" sz="2400" b="1" dirty="0">
                <a:solidFill>
                  <a:schemeClr val="accent2"/>
                </a:solidFill>
              </a:rPr>
              <a:t>CoAP / JSON</a:t>
            </a:r>
            <a:r>
              <a:rPr lang="en-US" altLang="ko-KR" sz="2400" b="1" dirty="0">
                <a:solidFill>
                  <a:schemeClr val="tx1"/>
                </a:solidFill>
              </a:rPr>
              <a:t>)</a:t>
            </a:r>
            <a:endParaRPr lang="en-US" altLang="zh-CN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359531" y="1414912"/>
            <a:ext cx="2855269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	: /OpenADR/</a:t>
            </a:r>
            <a:r>
              <a:rPr lang="en-US" altLang="ko-K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VTN1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/2.0b/EiOpt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oadrCancelOpt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44864" y="1845799"/>
            <a:ext cx="2167581" cy="6001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	: 2.05 Content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oadrCanceledOpt</a:t>
            </a:r>
          </a:p>
          <a:p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49619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13F5CC-B8E9-482F-A016-6EE14B7359EE}" type="slidenum">
              <a:rPr lang="ko-KR" altLang="en-US" smtClean="0"/>
              <a:pPr/>
              <a:t>89</a:t>
            </a:fld>
            <a:endParaRPr lang="ko-KR" altLang="en-US"/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214282" y="2571752"/>
            <a:ext cx="874398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200" b="1" kern="0" dirty="0">
                <a:ea typeface="굴림" pitchFamily="50" charset="-127"/>
              </a:rPr>
              <a:t>EMAP</a:t>
            </a:r>
            <a:endParaRPr lang="en-US" altLang="ko-KR" sz="3200" b="1" kern="0" dirty="0"/>
          </a:p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3200" b="1" kern="0" dirty="0"/>
              <a:t>(1) Session Setup (Registration)</a:t>
            </a:r>
          </a:p>
          <a:p>
            <a:pPr marL="2743200" lvl="5" indent="-4572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2400" b="1" kern="0" dirty="0">
                <a:solidFill>
                  <a:schemeClr val="accent2"/>
                </a:solidFill>
              </a:rPr>
              <a:t>CoAP / JSON</a:t>
            </a:r>
          </a:p>
          <a:p>
            <a:pPr marL="2743200" lvl="5" indent="-45720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altLang="ko-KR" sz="2400" b="1" kern="0" dirty="0"/>
              <a:t>MQTT / JSON</a:t>
            </a:r>
          </a:p>
        </p:txBody>
      </p:sp>
    </p:spTree>
    <p:extLst>
      <p:ext uri="{BB962C8B-B14F-4D97-AF65-F5344CB8AC3E}">
        <p14:creationId xmlns:p14="http://schemas.microsoft.com/office/powerpoint/2010/main" val="1175830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3-2. </a:t>
            </a:r>
            <a:r>
              <a:rPr lang="en-US" altLang="ko-KR" b="1" dirty="0"/>
              <a:t>Server EMA Overview</a:t>
            </a:r>
            <a:endParaRPr lang="en-US" altLang="ko-KR" b="1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AB2D1F1-EAAA-4541-A9AD-BBD67953F620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57200" y="1591047"/>
            <a:ext cx="822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Application</a:t>
            </a:r>
            <a:endParaRPr lang="en-US" altLang="ko-K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i="1" dirty="0" smtClean="0"/>
              <a:t>GUI </a:t>
            </a:r>
            <a:r>
              <a:rPr lang="en-US" altLang="ko-KR" i="1" dirty="0"/>
              <a:t>Subsystem</a:t>
            </a:r>
            <a:r>
              <a:rPr lang="en-US" altLang="ko-KR" dirty="0"/>
              <a:t> </a:t>
            </a:r>
            <a:r>
              <a:rPr lang="en-US" altLang="ko-KR" dirty="0" smtClean="0"/>
              <a:t>– To show the status and information.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i="1" dirty="0" smtClean="0"/>
              <a:t>Mobility </a:t>
            </a:r>
            <a:r>
              <a:rPr lang="en-US" altLang="ko-KR" i="1" dirty="0"/>
              <a:t>Subsystem</a:t>
            </a:r>
            <a:r>
              <a:rPr lang="en-US" altLang="ko-KR" dirty="0"/>
              <a:t> </a:t>
            </a:r>
            <a:r>
              <a:rPr lang="en-US" altLang="ko-KR" dirty="0" smtClean="0"/>
              <a:t>– To be available for approaching anywhere.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i="1" dirty="0" smtClean="0"/>
              <a:t>Management Policy </a:t>
            </a:r>
            <a:r>
              <a:rPr lang="en-US" altLang="ko-KR" i="1" dirty="0"/>
              <a:t>Subsystem</a:t>
            </a:r>
            <a:r>
              <a:rPr lang="en-US" altLang="ko-KR" dirty="0"/>
              <a:t> </a:t>
            </a:r>
            <a:r>
              <a:rPr lang="en-US" altLang="ko-KR" dirty="0" smtClean="0"/>
              <a:t>– Manage Policy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b="1" dirty="0"/>
              <a:t>Energy Management System defines several primary services:</a:t>
            </a:r>
          </a:p>
          <a:p>
            <a:endParaRPr lang="en-US" altLang="ko-KR" i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i="1" dirty="0" smtClean="0"/>
              <a:t>Scheduling Service</a:t>
            </a:r>
            <a:r>
              <a:rPr lang="en-US" altLang="ko-KR" dirty="0" smtClean="0"/>
              <a:t> – Controls and manages EMA, Devices for optimization.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i="1" dirty="0" smtClean="0"/>
              <a:t>Report </a:t>
            </a:r>
            <a:r>
              <a:rPr lang="en-US" altLang="ko-KR" i="1" dirty="0"/>
              <a:t>Subsystem</a:t>
            </a:r>
            <a:r>
              <a:rPr lang="en-US" altLang="ko-KR" dirty="0"/>
              <a:t> </a:t>
            </a:r>
            <a:r>
              <a:rPr lang="en-US" altLang="ko-KR" dirty="0" smtClean="0"/>
              <a:t>– Manage energy data to give processed report to energy customer.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i="1" dirty="0" smtClean="0"/>
              <a:t>Monitoring </a:t>
            </a:r>
            <a:r>
              <a:rPr lang="en-US" altLang="ko-KR" i="1" dirty="0"/>
              <a:t>Subsystem</a:t>
            </a:r>
            <a:r>
              <a:rPr lang="en-US" altLang="ko-KR" dirty="0"/>
              <a:t> </a:t>
            </a:r>
            <a:r>
              <a:rPr lang="en-US" altLang="ko-KR" dirty="0" smtClean="0"/>
              <a:t>– Listen for EMA,VTN messages for manage and to make a topology and path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i="1" dirty="0" smtClean="0"/>
              <a:t>Profile </a:t>
            </a:r>
            <a:r>
              <a:rPr lang="en-US" altLang="ko-KR" i="1" dirty="0"/>
              <a:t>Subsystem</a:t>
            </a:r>
            <a:r>
              <a:rPr lang="en-US" altLang="ko-KR" dirty="0"/>
              <a:t> - Manages inventory of </a:t>
            </a:r>
            <a:r>
              <a:rPr lang="en-US" altLang="ko-KR" dirty="0" smtClean="0"/>
              <a:t>sort of devices information and group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i="1" dirty="0" smtClean="0"/>
              <a:t>Control </a:t>
            </a:r>
            <a:r>
              <a:rPr lang="en-US" altLang="ko-KR" i="1" dirty="0"/>
              <a:t>Subsystem</a:t>
            </a:r>
            <a:r>
              <a:rPr lang="en-US" altLang="ko-KR" dirty="0"/>
              <a:t> </a:t>
            </a:r>
            <a:r>
              <a:rPr lang="en-US" altLang="ko-KR" dirty="0" smtClean="0"/>
              <a:t>– To control child systems(EMA, </a:t>
            </a:r>
            <a:r>
              <a:rPr lang="en-US" altLang="ko-KR" dirty="0" err="1" smtClean="0"/>
              <a:t>OpenFMB</a:t>
            </a:r>
            <a:r>
              <a:rPr lang="en-US" altLang="ko-KR" dirty="0"/>
              <a:t> </a:t>
            </a:r>
            <a:r>
              <a:rPr lang="en-US" altLang="ko-KR" dirty="0" smtClean="0"/>
              <a:t>and etc.) manually based on price policy(Incentive, Priced)</a:t>
            </a:r>
          </a:p>
        </p:txBody>
      </p:sp>
    </p:spTree>
    <p:extLst>
      <p:ext uri="{BB962C8B-B14F-4D97-AF65-F5344CB8AC3E}">
        <p14:creationId xmlns:p14="http://schemas.microsoft.com/office/powerpoint/2010/main" val="268413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제목 2"/>
          <p:cNvSpPr>
            <a:spLocks noGrp="1"/>
          </p:cNvSpPr>
          <p:nvPr>
            <p:ph type="title"/>
          </p:nvPr>
        </p:nvSpPr>
        <p:spPr>
          <a:xfrm>
            <a:off x="28604" y="233346"/>
            <a:ext cx="8686800" cy="838200"/>
          </a:xfrm>
          <a:noFill/>
        </p:spPr>
        <p:txBody>
          <a:bodyPr/>
          <a:lstStyle/>
          <a:p>
            <a:pPr lvl="0">
              <a:defRPr/>
            </a:pPr>
            <a:r>
              <a:rPr lang="en-US" altLang="ko-KR" sz="3200" b="1" dirty="0">
                <a:solidFill>
                  <a:schemeClr val="tx1"/>
                </a:solidFill>
              </a:rPr>
              <a:t>2.2 EMAP(</a:t>
            </a:r>
            <a:r>
              <a:rPr lang="en-US" altLang="ko-KR" sz="3200" b="1" dirty="0" err="1">
                <a:solidFill>
                  <a:schemeClr val="accent2"/>
                </a:solidFill>
              </a:rPr>
              <a:t>CoAP</a:t>
            </a:r>
            <a:r>
              <a:rPr lang="en-US" altLang="ko-KR" sz="3200" b="1" dirty="0">
                <a:solidFill>
                  <a:schemeClr val="accent2"/>
                </a:solidFill>
              </a:rPr>
              <a:t>/JSON</a:t>
            </a:r>
            <a:r>
              <a:rPr lang="en-US" altLang="ko-KR" sz="3200" b="1" dirty="0">
                <a:solidFill>
                  <a:schemeClr val="tx1"/>
                </a:solidFill>
              </a:rPr>
              <a:t>)</a:t>
            </a:r>
            <a:br>
              <a:rPr lang="en-US" altLang="ko-KR" sz="3200" b="1" dirty="0">
                <a:solidFill>
                  <a:schemeClr val="tx1"/>
                </a:solidFill>
              </a:rPr>
            </a:br>
            <a:r>
              <a:rPr lang="en-US" altLang="ko-KR" sz="3200" b="1" dirty="0">
                <a:solidFill>
                  <a:schemeClr val="tx1"/>
                </a:solidFill>
              </a:rPr>
              <a:t>Service : Session Setup</a:t>
            </a:r>
            <a:endParaRPr lang="en-US" altLang="zh-CN" sz="3200" b="1" dirty="0"/>
          </a:p>
        </p:txBody>
      </p:sp>
      <p:sp>
        <p:nvSpPr>
          <p:cNvPr id="161" name="직사각형 160"/>
          <p:cNvSpPr/>
          <p:nvPr/>
        </p:nvSpPr>
        <p:spPr>
          <a:xfrm>
            <a:off x="611561" y="1484784"/>
            <a:ext cx="1512707" cy="593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EMA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6947725" y="1484784"/>
            <a:ext cx="1512707" cy="5937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EMA</a:t>
            </a:r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0" name="직선 연결선 189"/>
          <p:cNvCxnSpPr/>
          <p:nvPr/>
        </p:nvCxnSpPr>
        <p:spPr>
          <a:xfrm flipH="1">
            <a:off x="7704078" y="2078530"/>
            <a:ext cx="3" cy="4779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/>
          <p:cNvCxnSpPr/>
          <p:nvPr/>
        </p:nvCxnSpPr>
        <p:spPr>
          <a:xfrm>
            <a:off x="1367910" y="2276872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/>
          <p:cNvCxnSpPr/>
          <p:nvPr/>
        </p:nvCxnSpPr>
        <p:spPr>
          <a:xfrm>
            <a:off x="1331640" y="2564904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2395923" y="1988839"/>
            <a:ext cx="257634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	: /EMAP/SEMA/1.0b/</a:t>
            </a:r>
            <a:r>
              <a:rPr lang="en-US" altLang="ko-KR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SessionSetup</a:t>
            </a:r>
            <a:endParaRPr lang="en-US" altLang="ko-KR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ConnectRegistration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2395923" y="2298358"/>
            <a:ext cx="210185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	: 2.05 Content</a:t>
            </a: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</a:t>
            </a:r>
            <a:r>
              <a:rPr lang="en-US" altLang="ko-KR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ConnectedRegistration</a:t>
            </a:r>
            <a:endParaRPr lang="en-US" altLang="ko-KR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1" name="직선 화살표 연결선 210"/>
          <p:cNvCxnSpPr/>
          <p:nvPr/>
        </p:nvCxnSpPr>
        <p:spPr>
          <a:xfrm>
            <a:off x="1367909" y="2852936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/>
          <p:cNvCxnSpPr/>
          <p:nvPr/>
        </p:nvCxnSpPr>
        <p:spPr>
          <a:xfrm>
            <a:off x="1331640" y="3140968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2395922" y="2564904"/>
            <a:ext cx="257634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	: /EMAP/SEMA/1.0b/</a:t>
            </a:r>
            <a:r>
              <a:rPr lang="en-US" altLang="ko-KR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SessionSetup</a:t>
            </a:r>
            <a:endParaRPr lang="en-US" altLang="ko-KR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CreatePartyRegistration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2395922" y="2852936"/>
            <a:ext cx="2198038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	: 2.05 Content</a:t>
            </a: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CreatedPartyRegistration</a:t>
            </a:r>
          </a:p>
        </p:txBody>
      </p:sp>
      <p:cxnSp>
        <p:nvCxnSpPr>
          <p:cNvPr id="219" name="직선 화살표 연결선 218"/>
          <p:cNvCxnSpPr/>
          <p:nvPr/>
        </p:nvCxnSpPr>
        <p:spPr>
          <a:xfrm>
            <a:off x="1367909" y="6381328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화살표 연결선 219"/>
          <p:cNvCxnSpPr/>
          <p:nvPr/>
        </p:nvCxnSpPr>
        <p:spPr>
          <a:xfrm>
            <a:off x="1367909" y="6676166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2395922" y="5975380"/>
            <a:ext cx="257634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	: /EMAP/SEMA/1.0b/</a:t>
            </a:r>
            <a:r>
              <a:rPr lang="en-US" altLang="ko-KR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SessionSetup</a:t>
            </a:r>
            <a:endParaRPr lang="en-US" altLang="ko-KR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CancelPartyRegistration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2395922" y="6381328"/>
            <a:ext cx="2260555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	: 2.05 Content</a:t>
            </a: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CanceledPartyRegistration</a:t>
            </a:r>
          </a:p>
        </p:txBody>
      </p:sp>
      <p:sp>
        <p:nvSpPr>
          <p:cNvPr id="223" name="물결 222"/>
          <p:cNvSpPr/>
          <p:nvPr/>
        </p:nvSpPr>
        <p:spPr bwMode="auto">
          <a:xfrm>
            <a:off x="1331640" y="5851708"/>
            <a:ext cx="6336170" cy="169580"/>
          </a:xfrm>
          <a:prstGeom prst="wave">
            <a:avLst/>
          </a:prstGeom>
          <a:solidFill>
            <a:srgbClr val="FFFFD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>
            <a:off x="1331640" y="3429000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31662" y="3140968"/>
            <a:ext cx="257634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	: /EMAP/SEMA/1.0b/</a:t>
            </a:r>
            <a:r>
              <a:rPr lang="en-US" altLang="ko-KR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SessionSetup</a:t>
            </a:r>
            <a:endParaRPr lang="en-US" altLang="ko-KR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RegisterReport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431662" y="4005064"/>
            <a:ext cx="18309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	: 2.05 Content</a:t>
            </a: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</a:t>
            </a:r>
            <a:r>
              <a:rPr lang="en-US" altLang="ko-KR" sz="800" dirty="0"/>
              <a:t>RegisterReport</a:t>
            </a:r>
            <a:endParaRPr lang="en-US" altLang="ko-KR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31661" y="4365104"/>
            <a:ext cx="257634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	: /EMAP/SEMA/1.0b/</a:t>
            </a:r>
            <a:r>
              <a:rPr lang="en-US" altLang="ko-KR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SessionSetup</a:t>
            </a:r>
            <a:endParaRPr lang="en-US" altLang="ko-KR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RegisteredReport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1331640" y="5661248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1331640" y="2060848"/>
            <a:ext cx="3" cy="4779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411760" y="5034662"/>
            <a:ext cx="257634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	: /EMAP/SEMA/1.0b/</a:t>
            </a:r>
            <a:r>
              <a:rPr lang="en-US" altLang="ko-KR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SessionSetup</a:t>
            </a:r>
            <a:endParaRPr lang="en-US" altLang="ko-KR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RequestEvent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04751" y="5394702"/>
            <a:ext cx="183095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	: 2.05 Content</a:t>
            </a: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</a:t>
            </a:r>
            <a:r>
              <a:rPr lang="en-US" altLang="ko-KR" sz="800" dirty="0"/>
              <a:t>DistrbuteEvent</a:t>
            </a:r>
            <a:endParaRPr lang="en-US" altLang="ko-KR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오른쪽 중괄호 41"/>
          <p:cNvSpPr/>
          <p:nvPr/>
        </p:nvSpPr>
        <p:spPr bwMode="auto">
          <a:xfrm rot="10800000">
            <a:off x="940470" y="2154945"/>
            <a:ext cx="357189" cy="3506302"/>
          </a:xfrm>
          <a:prstGeom prst="rightBrace">
            <a:avLst>
              <a:gd name="adj1" fmla="val 8333"/>
              <a:gd name="adj2" fmla="val 51966"/>
            </a:avLst>
          </a:prstGeom>
          <a:noFill/>
          <a:ln w="12699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3" name="오른쪽 중괄호 42"/>
          <p:cNvSpPr/>
          <p:nvPr/>
        </p:nvSpPr>
        <p:spPr bwMode="auto">
          <a:xfrm rot="10800000">
            <a:off x="957386" y="5851708"/>
            <a:ext cx="270915" cy="817652"/>
          </a:xfrm>
          <a:prstGeom prst="rightBrace">
            <a:avLst>
              <a:gd name="adj1" fmla="val 8333"/>
              <a:gd name="adj2" fmla="val 51966"/>
            </a:avLst>
          </a:prstGeom>
          <a:noFill/>
          <a:ln w="12699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-95818" y="3734028"/>
            <a:ext cx="12394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Session Setup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4118" y="5928125"/>
            <a:ext cx="9995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Tear down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407044" y="3738518"/>
            <a:ext cx="2576346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	: /EMAP/SEMA/1.0b/</a:t>
            </a:r>
            <a:r>
              <a:rPr lang="en-US" altLang="ko-KR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SessionSetup</a:t>
            </a:r>
            <a:endParaRPr lang="en-US" altLang="ko-KR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Poll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31662" y="4674622"/>
            <a:ext cx="169309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	: 2.05 Content</a:t>
            </a: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	: </a:t>
            </a:r>
            <a:r>
              <a:rPr lang="en-US" altLang="ko-KR" sz="800" dirty="0"/>
              <a:t>Response</a:t>
            </a:r>
            <a:endParaRPr lang="en-US" altLang="ko-KR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>
            <a:off x="1331640" y="3717032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417234" y="3439743"/>
            <a:ext cx="187904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	: 2.05 Content</a:t>
            </a:r>
          </a:p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	: RegisteredReport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1331640" y="4005064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1331640" y="4293096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1331640" y="4653136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1331640" y="5013176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1331640" y="5301208"/>
            <a:ext cx="63361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5511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2.2 EMAP(MQTT, CoAP/JSON)</a:t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800" b="1" dirty="0">
                <a:solidFill>
                  <a:schemeClr val="tx1"/>
                </a:solidFill>
              </a:rPr>
              <a:t>Service : Session Setup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91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179512" y="2195029"/>
          <a:ext cx="3689554" cy="389826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62774">
                  <a:extLst>
                    <a:ext uri="{9D8B030D-6E8A-4147-A177-3AD203B41FA5}">
                      <a16:colId xmlns="" xmlns:a16="http://schemas.microsoft.com/office/drawing/2014/main" val="2120021048"/>
                    </a:ext>
                  </a:extLst>
                </a:gridCol>
                <a:gridCol w="1143697">
                  <a:extLst>
                    <a:ext uri="{9D8B030D-6E8A-4147-A177-3AD203B41FA5}">
                      <a16:colId xmlns="" xmlns:a16="http://schemas.microsoft.com/office/drawing/2014/main" val="2096299039"/>
                    </a:ext>
                  </a:extLst>
                </a:gridCol>
                <a:gridCol w="1583083">
                  <a:extLst>
                    <a:ext uri="{9D8B030D-6E8A-4147-A177-3AD203B41FA5}">
                      <a16:colId xmlns="" xmlns:a16="http://schemas.microsoft.com/office/drawing/2014/main" val="2250391353"/>
                    </a:ext>
                  </a:extLst>
                </a:gridCol>
              </a:tblGrid>
              <a:tr h="33768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Key Name</a:t>
                      </a:r>
                      <a:endParaRPr lang="en-US" sz="9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Reference</a:t>
                      </a:r>
                      <a:endParaRPr lang="en-US" sz="9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70574211"/>
                  </a:ext>
                </a:extLst>
              </a:tr>
              <a:tr h="3376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OpenADR 2.0b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SEP 2.0(IEC 61968)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39883060"/>
                  </a:ext>
                </a:extLst>
              </a:tr>
              <a:tr h="52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SrcEMA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ei: venID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1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23820004"/>
                  </a:ext>
                </a:extLst>
              </a:tr>
              <a:tr h="52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DestEMA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ei: vtnID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1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508435709"/>
                  </a:ext>
                </a:extLst>
              </a:tr>
              <a:tr h="52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requestID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pyld:requestID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1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615853667"/>
                  </a:ext>
                </a:extLst>
              </a:tr>
              <a:tr h="52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service</a:t>
                      </a:r>
                      <a:endParaRPr lang="en-US" sz="800" b="1" i="0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(Tag </a:t>
                      </a:r>
                      <a:r>
                        <a:rPr lang="ko-KR" altLang="en-US" sz="8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이름으로 존재</a:t>
                      </a:r>
                      <a:r>
                        <a:rPr lang="en-US" altLang="ko-KR" sz="8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1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954997486"/>
                  </a:ext>
                </a:extLst>
              </a:tr>
              <a:tr h="528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version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IdentifiedObject:version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681169957"/>
                  </a:ext>
                </a:extLst>
              </a:tr>
              <a:tr h="578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time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RandomizableEvent:creation Time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406145431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3995936" y="2186954"/>
          <a:ext cx="5038180" cy="405564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67975">
                  <a:extLst>
                    <a:ext uri="{9D8B030D-6E8A-4147-A177-3AD203B41FA5}">
                      <a16:colId xmlns="" xmlns:a16="http://schemas.microsoft.com/office/drawing/2014/main" val="805197926"/>
                    </a:ext>
                  </a:extLst>
                </a:gridCol>
                <a:gridCol w="8679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40036">
                  <a:extLst>
                    <a:ext uri="{9D8B030D-6E8A-4147-A177-3AD203B41FA5}">
                      <a16:colId xmlns="" xmlns:a16="http://schemas.microsoft.com/office/drawing/2014/main" val="1343284466"/>
                    </a:ext>
                  </a:extLst>
                </a:gridCol>
                <a:gridCol w="1355313">
                  <a:extLst>
                    <a:ext uri="{9D8B030D-6E8A-4147-A177-3AD203B41FA5}">
                      <a16:colId xmlns="" xmlns:a16="http://schemas.microsoft.com/office/drawing/2014/main" val="2678148129"/>
                    </a:ext>
                  </a:extLst>
                </a:gridCol>
                <a:gridCol w="906881">
                  <a:extLst>
                    <a:ext uri="{9D8B030D-6E8A-4147-A177-3AD203B41FA5}">
                      <a16:colId xmlns="" xmlns:a16="http://schemas.microsoft.com/office/drawing/2014/main" val="3414416844"/>
                    </a:ext>
                  </a:extLst>
                </a:gridCol>
              </a:tblGrid>
              <a:tr h="165894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+mn-lt"/>
                        </a:rPr>
                        <a:t>Key Name</a:t>
                      </a:r>
                      <a:endParaRPr lang="en-US" sz="8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+mn-lt"/>
                        </a:rPr>
                        <a:t>Reference</a:t>
                      </a:r>
                      <a:endParaRPr lang="en-US" sz="8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38126188"/>
                  </a:ext>
                </a:extLst>
              </a:tr>
              <a:tr h="16589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OpenADR 2.0b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SEP 2.0(IEC 61968)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06081318"/>
                  </a:ext>
                </a:extLst>
              </a:tr>
              <a:tr h="2444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SrcEMA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ei:vtnID</a:t>
                      </a:r>
                      <a:endParaRPr lang="en-US" sz="8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1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980174593"/>
                  </a:ext>
                </a:extLst>
              </a:tr>
              <a:tr h="2444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DestEMA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ei:venID</a:t>
                      </a:r>
                      <a:endParaRPr lang="en-US" sz="8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1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816233664"/>
                  </a:ext>
                </a:extLst>
              </a:tr>
              <a:tr h="2444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responseCode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ei:eiResponse</a:t>
                      </a:r>
                      <a:endParaRPr lang="en-US" sz="8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ei:responseCode</a:t>
                      </a:r>
                      <a:endParaRPr lang="en-US" sz="8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1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81775826"/>
                  </a:ext>
                </a:extLst>
              </a:tr>
              <a:tr h="29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responseDescription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ei:responseDescription</a:t>
                      </a:r>
                      <a:endParaRPr lang="en-US" sz="8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656594683"/>
                  </a:ext>
                </a:extLst>
              </a:tr>
              <a:tr h="2444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requestID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Pyld:requestID</a:t>
                      </a:r>
                      <a:endParaRPr lang="en-US" sz="8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975549888"/>
                  </a:ext>
                </a:extLst>
              </a:tr>
              <a:tr h="4400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profile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transports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Oadr:oadrProfile</a:t>
                      </a:r>
                      <a:endParaRPr lang="en-US" sz="8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oadrTransport:</a:t>
                      </a:r>
                      <a:r>
                        <a:rPr lang="en-US" altLang="ko-KR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Array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305261393"/>
                  </a:ext>
                </a:extLst>
              </a:tr>
              <a:tr h="220025">
                <a:tc v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profileName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Oadr:oadrProfile</a:t>
                      </a:r>
                      <a:endParaRPr lang="en-US" altLang="ko-KR" sz="8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oadrProfileName</a:t>
                      </a:r>
                      <a:r>
                        <a:rPr lang="en-US" altLang="ko-KR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: String</a:t>
                      </a:r>
                      <a:endParaRPr lang="en-US" altLang="ko-KR" sz="8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400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/>
                        <a:t> profile: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en-US" altLang="ko-KR" sz="800" dirty="0"/>
                        <a:t>profileName: transports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transportName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Oadr:oadrProfile:oadrTransportname</a:t>
                      </a:r>
                      <a:endParaRPr lang="en-US" altLang="ko-KR" sz="8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oadrTransportName:</a:t>
                      </a:r>
                      <a:r>
                        <a:rPr lang="en-US" altLang="ko-KR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String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93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duration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RandomizableEvent:randomizeDuration</a:t>
                      </a:r>
                      <a:endParaRPr lang="en-US" altLang="ko-KR" sz="8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978490779"/>
                  </a:ext>
                </a:extLst>
              </a:tr>
              <a:tr h="1493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registrationID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4044500132"/>
                  </a:ext>
                </a:extLst>
              </a:tr>
              <a:tr h="3750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service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</a:rPr>
                        <a:t>(Tag </a:t>
                      </a:r>
                      <a:r>
                        <a:rPr lang="ko-KR" altLang="en-US" sz="800" b="0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</a:rPr>
                        <a:t>이름으로 존재</a:t>
                      </a:r>
                      <a:r>
                        <a:rPr lang="en-US" altLang="ko-KR" sz="800" b="0" i="0" u="none" strike="noStrike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1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1" u="none" strike="noStrike" dirty="0">
                        <a:solidFill>
                          <a:schemeClr val="accent2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917951193"/>
                  </a:ext>
                </a:extLst>
              </a:tr>
              <a:tr h="3750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version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IdentifiedObject:version</a:t>
                      </a:r>
                      <a:endParaRPr lang="en-US" altLang="ko-KR" sz="8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 fontAlgn="ctr"/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610521217"/>
                  </a:ext>
                </a:extLst>
              </a:tr>
              <a:tr h="2986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time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1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RandomizableEvent:creationTime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56298216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7504" y="1897087"/>
            <a:ext cx="2024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(1) ConnectRegistration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878902" y="1885308"/>
            <a:ext cx="2210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(2) ConnectedRegistration</a:t>
            </a:r>
            <a:endParaRPr lang="ko-KR" altLang="en-US" sz="14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67544" y="1364486"/>
            <a:ext cx="8229600" cy="526953"/>
            <a:chOff x="467544" y="1307151"/>
            <a:chExt cx="8229600" cy="1130677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467544" y="1414528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77792" y="1653765"/>
              <a:ext cx="845103" cy="54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EMA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 bwMode="auto">
            <a:xfrm>
              <a:off x="2195736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862283" y="1612978"/>
              <a:ext cx="869149" cy="54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EMA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직선 화살표 연결선 38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3487138" y="1776473"/>
              <a:ext cx="2138726" cy="561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(2)</a:t>
              </a:r>
              <a:r>
                <a:rPr lang="en-US" altLang="ko-KR" sz="1100" dirty="0"/>
                <a:t> ConnectedPartyRegistration</a:t>
              </a:r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5446" y="1307151"/>
              <a:ext cx="1670650" cy="561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(1) </a:t>
              </a:r>
              <a:r>
                <a:rPr lang="en-US" altLang="ko-KR" sz="1100" dirty="0"/>
                <a:t>ConnectRegistration</a:t>
              </a:r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0" y="0"/>
            <a:ext cx="2343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  <a:p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93862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2.2 EMAP(MQTT, CoAP/JSON)</a:t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800" b="1" dirty="0">
                <a:solidFill>
                  <a:schemeClr val="tx1"/>
                </a:solidFill>
              </a:rPr>
              <a:t>Service : Session Setup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92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504" y="1897087"/>
            <a:ext cx="2024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(1) ConnectRegistration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3878902" y="1885308"/>
            <a:ext cx="2210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(2) ConnectedRegistration</a:t>
            </a:r>
            <a:endParaRPr lang="ko-KR" altLang="en-US" sz="1400" dirty="0"/>
          </a:p>
        </p:txBody>
      </p:sp>
      <p:grpSp>
        <p:nvGrpSpPr>
          <p:cNvPr id="33" name="그룹 32"/>
          <p:cNvGrpSpPr/>
          <p:nvPr/>
        </p:nvGrpSpPr>
        <p:grpSpPr>
          <a:xfrm>
            <a:off x="467544" y="1364486"/>
            <a:ext cx="8229600" cy="526953"/>
            <a:chOff x="467544" y="1307151"/>
            <a:chExt cx="8229600" cy="1130677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467544" y="1414528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77792" y="1653765"/>
              <a:ext cx="845103" cy="54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EMA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 bwMode="auto">
            <a:xfrm>
              <a:off x="2195736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862283" y="1612978"/>
              <a:ext cx="869149" cy="54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EMA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직선 화살표 연결선 38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3487138" y="1776473"/>
              <a:ext cx="2138726" cy="561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(2)</a:t>
              </a:r>
              <a:r>
                <a:rPr lang="en-US" altLang="ko-KR" sz="1100" dirty="0"/>
                <a:t> ConnectedPartyRegistration</a:t>
              </a:r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765446" y="1307151"/>
              <a:ext cx="1670650" cy="561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(1) </a:t>
              </a:r>
              <a:r>
                <a:rPr lang="en-US" altLang="ko-KR" sz="1100" dirty="0"/>
                <a:t>ConnectRegistration</a:t>
              </a:r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9E132AAB-DAF6-4413-A608-E71E70A7FA5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7544" y="2293335"/>
          <a:ext cx="2819400" cy="1495425"/>
        </p:xfrm>
        <a:graphic>
          <a:graphicData uri="http://schemas.openxmlformats.org/drawingml/2006/table">
            <a:tbl>
              <a:tblPr/>
              <a:tblGrid>
                <a:gridCol w="888000">
                  <a:extLst>
                    <a:ext uri="{9D8B030D-6E8A-4147-A177-3AD203B41FA5}">
                      <a16:colId xmlns="" xmlns:a16="http://schemas.microsoft.com/office/drawing/2014/main" val="3008112958"/>
                    </a:ext>
                  </a:extLst>
                </a:gridCol>
                <a:gridCol w="1931400">
                  <a:extLst>
                    <a:ext uri="{9D8B030D-6E8A-4147-A177-3AD203B41FA5}">
                      <a16:colId xmlns="" xmlns:a16="http://schemas.microsoft.com/office/drawing/2014/main" val="1717667820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3819163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SrcEMA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source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95966388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destination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450784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657425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of service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1644487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EMAP protocol version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948575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 creation 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2528956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="" xmlns:a16="http://schemas.microsoft.com/office/drawing/2014/main" id="{8D59ECFA-FD8C-4226-9101-A3BA49CFAC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995936" y="2293335"/>
          <a:ext cx="4521200" cy="2752725"/>
        </p:xfrm>
        <a:graphic>
          <a:graphicData uri="http://schemas.openxmlformats.org/drawingml/2006/table">
            <a:tbl>
              <a:tblPr/>
              <a:tblGrid>
                <a:gridCol w="533026">
                  <a:extLst>
                    <a:ext uri="{9D8B030D-6E8A-4147-A177-3AD203B41FA5}">
                      <a16:colId xmlns="" xmlns:a16="http://schemas.microsoft.com/office/drawing/2014/main" val="3384530017"/>
                    </a:ext>
                  </a:extLst>
                </a:gridCol>
                <a:gridCol w="751947">
                  <a:extLst>
                    <a:ext uri="{9D8B030D-6E8A-4147-A177-3AD203B41FA5}">
                      <a16:colId xmlns="" xmlns:a16="http://schemas.microsoft.com/office/drawing/2014/main" val="1721404501"/>
                    </a:ext>
                  </a:extLst>
                </a:gridCol>
                <a:gridCol w="1113643">
                  <a:extLst>
                    <a:ext uri="{9D8B030D-6E8A-4147-A177-3AD203B41FA5}">
                      <a16:colId xmlns="" xmlns:a16="http://schemas.microsoft.com/office/drawing/2014/main" val="3426370068"/>
                    </a:ext>
                  </a:extLst>
                </a:gridCol>
                <a:gridCol w="2122584">
                  <a:extLst>
                    <a:ext uri="{9D8B030D-6E8A-4147-A177-3AD203B41FA5}">
                      <a16:colId xmlns="" xmlns:a16="http://schemas.microsoft.com/office/drawing/2014/main" val="3457860483"/>
                    </a:ext>
                  </a:extLst>
                </a:gridCol>
              </a:tblGrid>
              <a:tr h="2190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66891750"/>
                  </a:ext>
                </a:extLst>
              </a:tr>
              <a:tr h="21907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SrcEMA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source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76319356"/>
                  </a:ext>
                </a:extLst>
              </a:tr>
              <a:tr h="20955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destination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78699884"/>
                  </a:ext>
                </a:extLst>
              </a:tr>
              <a:tr h="20955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responseCode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285936236"/>
                  </a:ext>
                </a:extLst>
              </a:tr>
              <a:tr h="20955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 of 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27520854"/>
                  </a:ext>
                </a:extLst>
              </a:tr>
              <a:tr h="20955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33760904"/>
                  </a:ext>
                </a:extLst>
              </a:tr>
              <a:tr h="20955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duration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requested polling frequency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74330878"/>
                  </a:ext>
                </a:extLst>
              </a:tr>
              <a:tr h="20955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registrationID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registration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06185937"/>
                  </a:ext>
                </a:extLst>
              </a:tr>
              <a:tr h="20955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profile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profileName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of profile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951832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transports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transportName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of transport protocol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52441236"/>
                  </a:ext>
                </a:extLst>
              </a:tr>
              <a:tr h="20955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EMAP protocol version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42204704"/>
                  </a:ext>
                </a:extLst>
              </a:tr>
              <a:tr h="20955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of service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02279953"/>
                  </a:ext>
                </a:extLst>
              </a:tr>
              <a:tr h="21907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 creation 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66140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57420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71897" y="3182871"/>
            <a:ext cx="4190414" cy="344976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sz="105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ConnectRegistration Object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SrcEMA” </a:t>
            </a:r>
            <a:r>
              <a:rPr lang="en-US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: String,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“DestEMA” : String,</a:t>
            </a:r>
          </a:p>
          <a:p>
            <a:r>
              <a:rPr lang="en-US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</a:t>
            </a:r>
            <a:r>
              <a:rPr lang="en-US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requestID": String,</a:t>
            </a:r>
          </a:p>
          <a:p>
            <a:r>
              <a:rPr lang="en-US" altLang="ko-KR" sz="105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“service”: String,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“version” :   String,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“time” : Date,</a:t>
            </a:r>
          </a:p>
          <a:p>
            <a:r>
              <a:rPr lang="en-US" altLang="ko-KR" sz="1050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105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“type”: String =&gt; </a:t>
            </a:r>
            <a:r>
              <a:rPr lang="en-US" altLang="ko-KR" sz="1050" strike="sngStrik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RegisteredReport</a:t>
            </a:r>
            <a:r>
              <a:rPr lang="en-US" altLang="ko-KR" sz="1050" b="1" strike="sng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05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로 변경</a:t>
            </a:r>
            <a:endParaRPr lang="en-US" altLang="ko-KR" sz="1050" strike="sngStrike" dirty="0">
              <a:solidFill>
                <a:schemeClr val="accent1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altLang="ko-KR" sz="105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</a:t>
            </a:r>
            <a:r>
              <a:rPr lang="en-US" altLang="ko-KR" sz="1050" strike="sngStrike" dirty="0" err="1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QoS</a:t>
            </a:r>
            <a:r>
              <a:rPr lang="en-US" altLang="ko-KR" sz="105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” :  String =&gt; RegisterReport</a:t>
            </a:r>
            <a:r>
              <a:rPr lang="ko-KR" altLang="en-US" sz="105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로 변경</a:t>
            </a:r>
            <a:endParaRPr lang="en-US" altLang="ko-KR" sz="1050" strike="sngStrike" dirty="0">
              <a:solidFill>
                <a:srgbClr val="FF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  <a:p>
            <a:endParaRPr lang="en-US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/>
                </a:solidFill>
              </a:rPr>
              <a:t>2. Smart Home Energy Framework : </a:t>
            </a:r>
            <a:br>
              <a:rPr lang="en-US" altLang="ko-KR" sz="3200" b="1" dirty="0">
                <a:solidFill>
                  <a:schemeClr val="tx1"/>
                </a:solidFill>
              </a:rPr>
            </a:br>
            <a:r>
              <a:rPr lang="en-US" altLang="ko-KR" sz="2800" b="1" dirty="0">
                <a:solidFill>
                  <a:schemeClr val="tx1"/>
                </a:solidFill>
              </a:rPr>
              <a:t>2.2 </a:t>
            </a:r>
            <a:r>
              <a:rPr lang="en-US" altLang="ko-KR" sz="2800" b="1" dirty="0">
                <a:solidFill>
                  <a:srgbClr val="FF0000"/>
                </a:solidFill>
              </a:rPr>
              <a:t>EMAP</a:t>
            </a:r>
            <a:r>
              <a:rPr lang="en-US" altLang="ko-KR" sz="2800" b="1" dirty="0">
                <a:solidFill>
                  <a:schemeClr val="tx1"/>
                </a:solidFill>
              </a:rPr>
              <a:t>(</a:t>
            </a:r>
            <a:r>
              <a:rPr lang="en-US" altLang="ko-KR" sz="2800" b="1" dirty="0" err="1">
                <a:solidFill>
                  <a:srgbClr val="FF0000"/>
                </a:solidFill>
              </a:rPr>
              <a:t>CoAP</a:t>
            </a:r>
            <a:r>
              <a:rPr lang="en-US" altLang="ko-KR" sz="2800" b="1" dirty="0">
                <a:solidFill>
                  <a:srgbClr val="FF0000"/>
                </a:solidFill>
              </a:rPr>
              <a:t>/JSON</a:t>
            </a:r>
            <a:r>
              <a:rPr lang="en-US" altLang="ko-KR" sz="2800" b="1" dirty="0">
                <a:solidFill>
                  <a:schemeClr val="tx1"/>
                </a:solidFill>
              </a:rPr>
              <a:t>, MQTT/JSON) : Session Setup</a:t>
            </a:r>
            <a:endParaRPr lang="ko-KR" altLang="en-US" sz="2800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467544" y="1414528"/>
            <a:ext cx="8229600" cy="10233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72718" y="1608057"/>
            <a:ext cx="156966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EMA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192.168.1.101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 bwMode="auto">
          <a:xfrm>
            <a:off x="2195736" y="1844824"/>
            <a:ext cx="470780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87587" y="1572747"/>
            <a:ext cx="15119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EMA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192.168.1.127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 bwMode="auto">
          <a:xfrm flipH="1">
            <a:off x="2195736" y="2276872"/>
            <a:ext cx="470780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297648" y="1984484"/>
            <a:ext cx="2580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ko-KR" sz="1400" dirty="0"/>
              <a:t> ConnectedPartyRegistration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26280" y="1552436"/>
            <a:ext cx="2053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ko-KR" sz="1400" dirty="0"/>
              <a:t>ConnectRegistration</a:t>
            </a:r>
            <a:endParaRPr lang="ko-KR" alt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54604"/>
          <a:stretch/>
        </p:blipFill>
        <p:spPr>
          <a:xfrm>
            <a:off x="2634666" y="2562573"/>
            <a:ext cx="6399727" cy="41841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179512" y="245411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(1) ConnectRegistration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ConnectedPartyRegistration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82344" y="3156657"/>
            <a:ext cx="4452049" cy="344976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sz="105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ConnectedRegistration Object</a:t>
            </a:r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</a:t>
            </a:r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SrcEMA” </a:t>
            </a:r>
            <a:r>
              <a:rPr lang="en-US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: String,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“DestEMA” : String,</a:t>
            </a:r>
            <a:endParaRPr lang="en-US" altLang="ko-KR" sz="1050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“responseCode” : Integer,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“responseDescription”: String,</a:t>
            </a:r>
            <a:endParaRPr lang="en-US" altLang="ko-KR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</a:t>
            </a:r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“</a:t>
            </a:r>
            <a:r>
              <a:rPr lang="en-US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requestID": </a:t>
            </a:r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String</a:t>
            </a:r>
            <a:r>
              <a:rPr lang="en-US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</a:t>
            </a:r>
          </a:p>
          <a:p>
            <a:r>
              <a:rPr lang="en-US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“duration” : Integer,</a:t>
            </a:r>
          </a:p>
          <a:p>
            <a:r>
              <a:rPr lang="en-US" sz="1050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“profile”: Array,</a:t>
            </a:r>
          </a:p>
          <a:p>
            <a:r>
              <a:rPr lang="en-US" altLang="ko-KR" sz="1050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“profileName”: String,</a:t>
            </a:r>
          </a:p>
          <a:p>
            <a:r>
              <a:rPr lang="en-US" altLang="ko-KR" sz="1050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“TransportName”: String,</a:t>
            </a:r>
          </a:p>
          <a:p>
            <a:r>
              <a:rPr lang="en-US" altLang="ko-KR" sz="105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“service”: String,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“version” :   String,</a:t>
            </a:r>
          </a:p>
          <a:p>
            <a:r>
              <a:rPr lang="en-US" altLang="ko-KR" sz="105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“time” : Date,</a:t>
            </a:r>
          </a:p>
          <a:p>
            <a:r>
              <a:rPr lang="en-US" altLang="ko-KR" sz="105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“type”: String =&gt; </a:t>
            </a:r>
            <a:r>
              <a:rPr lang="en-US" altLang="ko-KR" sz="1050" strike="sngStrik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RegisteredReport </a:t>
            </a:r>
            <a:r>
              <a:rPr lang="ko-KR" altLang="en-US" sz="105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로 변경</a:t>
            </a:r>
            <a:endParaRPr lang="en-US" altLang="ko-KR" sz="1050" strike="sngStrike" dirty="0">
              <a:solidFill>
                <a:schemeClr val="accent1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altLang="ko-KR" sz="105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</a:t>
            </a:r>
            <a:r>
              <a:rPr lang="en-US" altLang="ko-KR" sz="1050" strike="sngStrike" dirty="0" err="1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QoS</a:t>
            </a:r>
            <a:r>
              <a:rPr lang="en-US" altLang="ko-KR" sz="105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” :  String =&gt; RegisterReport </a:t>
            </a:r>
            <a:r>
              <a:rPr lang="ko-KR" altLang="en-US" sz="105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로 변경</a:t>
            </a:r>
            <a:r>
              <a:rPr lang="en-US" altLang="ko-KR" sz="105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</a:t>
            </a:r>
          </a:p>
          <a:p>
            <a:r>
              <a:rPr lang="en-US" altLang="ko-KR" sz="105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“r</a:t>
            </a:r>
            <a:r>
              <a:rPr lang="en-US" altLang="ko-KR" sz="1050" dirty="0"/>
              <a:t>egistrationID” : String</a:t>
            </a:r>
            <a:endParaRPr lang="en-US" altLang="ko-KR" sz="1050" strike="sngStrike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  <a:p>
            <a:endParaRPr lang="en-US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05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2343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  <a:p>
            <a:r>
              <a:rPr lang="ko-KR" altLang="en-US" sz="1200" dirty="0">
                <a:solidFill>
                  <a:schemeClr val="accent1"/>
                </a:solidFill>
              </a:rPr>
              <a:t>초록색 </a:t>
            </a:r>
            <a:r>
              <a:rPr lang="en-US" altLang="ko-KR" sz="1200" dirty="0">
                <a:solidFill>
                  <a:schemeClr val="accent1"/>
                </a:solidFill>
              </a:rPr>
              <a:t>: </a:t>
            </a:r>
            <a:r>
              <a:rPr lang="ko-KR" altLang="en-US" sz="1200" dirty="0">
                <a:solidFill>
                  <a:schemeClr val="accent1"/>
                </a:solidFill>
              </a:rPr>
              <a:t>삭제 또는 변경</a:t>
            </a: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361" y="4959377"/>
            <a:ext cx="1778159" cy="16561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296" y="4959377"/>
            <a:ext cx="1680742" cy="165618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863267" y="3212976"/>
            <a:ext cx="174118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oadrProfile</a:t>
            </a:r>
            <a:r>
              <a:rPr lang="en-US" altLang="ko-KR" sz="1000" dirty="0">
                <a:solidFill>
                  <a:schemeClr val="accent1"/>
                </a:solidFill>
              </a:rPr>
              <a:t> Array{</a:t>
            </a:r>
          </a:p>
          <a:p>
            <a:r>
              <a:rPr lang="en-US" altLang="ko-KR" sz="1000" dirty="0">
                <a:solidFill>
                  <a:schemeClr val="accent1"/>
                </a:solidFill>
              </a:rPr>
              <a:t>   “</a:t>
            </a:r>
            <a:r>
              <a:rPr lang="en-US" altLang="ko-KR" sz="1000" b="1" dirty="0">
                <a:solidFill>
                  <a:schemeClr val="accent1"/>
                </a:solidFill>
              </a:rPr>
              <a:t>oadrTransports</a:t>
            </a:r>
            <a:r>
              <a:rPr lang="en-US" altLang="ko-KR" sz="1000" dirty="0">
                <a:solidFill>
                  <a:schemeClr val="accent1"/>
                </a:solidFill>
              </a:rPr>
              <a:t>”: Array,</a:t>
            </a:r>
          </a:p>
          <a:p>
            <a:r>
              <a:rPr lang="en-US" altLang="ko-KR" sz="1000" dirty="0">
                <a:solidFill>
                  <a:schemeClr val="accent1"/>
                </a:solidFill>
              </a:rPr>
              <a:t>   “oadrProfileName”: String</a:t>
            </a:r>
          </a:p>
          <a:p>
            <a:r>
              <a:rPr lang="en-US" altLang="ko-KR" sz="1000" dirty="0">
                <a:solidFill>
                  <a:schemeClr val="accent1"/>
                </a:solidFill>
              </a:rPr>
              <a:t>}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63266" y="4043773"/>
            <a:ext cx="1741182" cy="538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oadrTransports</a:t>
            </a:r>
            <a:r>
              <a:rPr lang="en-US" altLang="ko-KR" sz="1000" dirty="0">
                <a:solidFill>
                  <a:schemeClr val="accent1"/>
                </a:solidFill>
              </a:rPr>
              <a:t> Array{</a:t>
            </a:r>
          </a:p>
          <a:p>
            <a:r>
              <a:rPr lang="en-US" altLang="ko-KR" sz="900" dirty="0">
                <a:solidFill>
                  <a:schemeClr val="accent1"/>
                </a:solidFill>
              </a:rPr>
              <a:t>   “oadrTransportName”: String,</a:t>
            </a:r>
          </a:p>
          <a:p>
            <a:r>
              <a:rPr lang="en-US" altLang="ko-KR" sz="1000" dirty="0">
                <a:solidFill>
                  <a:schemeClr val="accent1"/>
                </a:solidFill>
              </a:rPr>
              <a:t>}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9070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2.2 EMAP(MQTT, CoAP/JSON)</a:t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800" b="1" dirty="0">
                <a:solidFill>
                  <a:schemeClr val="tx1"/>
                </a:solidFill>
              </a:rPr>
              <a:t>Service : Session Setup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94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57" y="1983927"/>
            <a:ext cx="2164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CreatePartyRegistration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47019" y="1959678"/>
            <a:ext cx="2254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CreatedPartyRegistration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67544" y="1369188"/>
            <a:ext cx="8229600" cy="805108"/>
            <a:chOff x="467544" y="1317240"/>
            <a:chExt cx="8229600" cy="1727511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467544" y="1414528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77792" y="1653765"/>
              <a:ext cx="845103" cy="54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EMA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 bwMode="auto">
            <a:xfrm>
              <a:off x="2195736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862283" y="1612978"/>
              <a:ext cx="869149" cy="54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EMA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직선 화살표 연결선 38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3449818" y="1756986"/>
              <a:ext cx="2199641" cy="1287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(4) </a:t>
              </a:r>
              <a:r>
                <a:rPr lang="en-US" altLang="ko-K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CreatedPartyRegistration</a:t>
              </a:r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ko-KR" sz="1100" dirty="0"/>
            </a:p>
            <a:p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06672" y="1317240"/>
              <a:ext cx="1869423" cy="924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(3) </a:t>
              </a:r>
              <a:r>
                <a:rPr lang="en-US" altLang="ko-K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CreatePartyRegistration</a:t>
              </a:r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72059" y="2276870"/>
          <a:ext cx="4511340" cy="362764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18783">
                  <a:extLst>
                    <a:ext uri="{9D8B030D-6E8A-4147-A177-3AD203B41FA5}">
                      <a16:colId xmlns="" xmlns:a16="http://schemas.microsoft.com/office/drawing/2014/main" val="811174271"/>
                    </a:ext>
                  </a:extLst>
                </a:gridCol>
                <a:gridCol w="1497242">
                  <a:extLst>
                    <a:ext uri="{9D8B030D-6E8A-4147-A177-3AD203B41FA5}">
                      <a16:colId xmlns="" xmlns:a16="http://schemas.microsoft.com/office/drawing/2014/main" val="2745088578"/>
                    </a:ext>
                  </a:extLst>
                </a:gridCol>
                <a:gridCol w="1595315">
                  <a:extLst>
                    <a:ext uri="{9D8B030D-6E8A-4147-A177-3AD203B41FA5}">
                      <a16:colId xmlns="" xmlns:a16="http://schemas.microsoft.com/office/drawing/2014/main" val="4160081121"/>
                    </a:ext>
                  </a:extLst>
                </a:gridCol>
              </a:tblGrid>
              <a:tr h="20976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Key Name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Reference</a:t>
                      </a:r>
                      <a:endParaRPr lang="en-US" sz="10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08297917"/>
                  </a:ext>
                </a:extLst>
              </a:tr>
              <a:tr h="2097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OpenADR 2.0b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SEP 2.0(IEC 61968)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3177286"/>
                  </a:ext>
                </a:extLst>
              </a:tr>
              <a:tr h="1887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SrcEMA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>
                          <a:effectLst/>
                        </a:rPr>
                        <a:t>ei:venID</a:t>
                      </a:r>
                      <a:endParaRPr lang="en-US" altLang="ko-KR" sz="9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91913997"/>
                  </a:ext>
                </a:extLst>
              </a:tr>
              <a:tr h="1887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DestEMA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>
                          <a:effectLst/>
                        </a:rPr>
                        <a:t>ei:vtnID</a:t>
                      </a:r>
                      <a:endParaRPr lang="en-US" altLang="ko-KR" sz="9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151477578"/>
                  </a:ext>
                </a:extLst>
              </a:tr>
              <a:tr h="3459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requestID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pyld:requsetID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1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4174358941"/>
                  </a:ext>
                </a:extLst>
              </a:tr>
              <a:tr h="3459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profileName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oadr:oadrProfileName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1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102441990"/>
                  </a:ext>
                </a:extLst>
              </a:tr>
              <a:tr h="3459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transportName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oadr:oadrTranportName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1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579966973"/>
                  </a:ext>
                </a:extLst>
              </a:tr>
              <a:tr h="3459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 err="1">
                          <a:effectLst/>
                        </a:rPr>
                        <a:t>reportOnly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 err="1">
                          <a:effectLst/>
                        </a:rPr>
                        <a:t>oadr:oadrReportOnly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1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415851684"/>
                  </a:ext>
                </a:extLst>
              </a:tr>
              <a:tr h="3459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 err="1">
                          <a:effectLst/>
                        </a:rPr>
                        <a:t>xmlSignature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oadr:oadrXMLSignature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　</a:t>
                      </a:r>
                      <a:endParaRPr lang="ko-KR" altLang="en-US" sz="900" b="0" i="1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790809781"/>
                  </a:ext>
                </a:extLst>
              </a:tr>
              <a:tr h="3459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 err="1">
                          <a:effectLst/>
                        </a:rPr>
                        <a:t>httpPullModel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oadr:oadrHttpPullModel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　</a:t>
                      </a:r>
                      <a:endParaRPr lang="ko-KR" altLang="en-US" sz="900" b="0" i="1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095935227"/>
                  </a:ext>
                </a:extLst>
              </a:tr>
              <a:tr h="3775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service</a:t>
                      </a:r>
                      <a:endParaRPr lang="en-US" sz="900" b="1" i="0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(Tag </a:t>
                      </a:r>
                      <a:r>
                        <a:rPr lang="ko-KR" altLang="en-US" sz="9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이름으로 존재</a:t>
                      </a:r>
                      <a:r>
                        <a:rPr lang="en-US" altLang="ko-KR" sz="9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1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25329230"/>
                  </a:ext>
                </a:extLst>
              </a:tr>
              <a:tr h="37756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time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RandomizableEvent:creationTime</a:t>
                      </a:r>
                      <a:endParaRPr lang="en-US" sz="9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648857644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4690657" y="2276870"/>
          <a:ext cx="4345840" cy="381642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0709">
                  <a:extLst>
                    <a:ext uri="{9D8B030D-6E8A-4147-A177-3AD203B41FA5}">
                      <a16:colId xmlns="" xmlns:a16="http://schemas.microsoft.com/office/drawing/2014/main" val="1996241295"/>
                    </a:ext>
                  </a:extLst>
                </a:gridCol>
                <a:gridCol w="7407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0709">
                  <a:extLst>
                    <a:ext uri="{9D8B030D-6E8A-4147-A177-3AD203B41FA5}">
                      <a16:colId xmlns="" xmlns:a16="http://schemas.microsoft.com/office/drawing/2014/main" val="595931191"/>
                    </a:ext>
                  </a:extLst>
                </a:gridCol>
                <a:gridCol w="916822">
                  <a:extLst>
                    <a:ext uri="{9D8B030D-6E8A-4147-A177-3AD203B41FA5}">
                      <a16:colId xmlns="" xmlns:a16="http://schemas.microsoft.com/office/drawing/2014/main" val="2152392852"/>
                    </a:ext>
                  </a:extLst>
                </a:gridCol>
                <a:gridCol w="1206891">
                  <a:extLst>
                    <a:ext uri="{9D8B030D-6E8A-4147-A177-3AD203B41FA5}">
                      <a16:colId xmlns="" xmlns:a16="http://schemas.microsoft.com/office/drawing/2014/main" val="3703564580"/>
                    </a:ext>
                  </a:extLst>
                </a:gridCol>
              </a:tblGrid>
              <a:tr h="20114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Key Name</a:t>
                      </a:r>
                      <a:endParaRPr lang="en-US" sz="9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2" hMerge="1">
                  <a:txBody>
                    <a:bodyPr/>
                    <a:lstStyle/>
                    <a:p>
                      <a:pPr algn="ctr" fontAlgn="ctr"/>
                      <a:endParaRPr lang="en-US" sz="9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Reference</a:t>
                      </a:r>
                      <a:endParaRPr lang="en-US" sz="9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71558719"/>
                  </a:ext>
                </a:extLst>
              </a:tr>
              <a:tr h="20114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OpenADR 2.0b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SEP 2.0(IEC 61968)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26253317"/>
                  </a:ext>
                </a:extLst>
              </a:tr>
              <a:tr h="2453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SrcEMA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ei:vtnID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1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634948426"/>
                  </a:ext>
                </a:extLst>
              </a:tr>
              <a:tr h="2453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DestEMA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ei:venID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1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290801396"/>
                  </a:ext>
                </a:extLst>
              </a:tr>
              <a:tr h="2453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responseCode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ei:eiResponse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Ei:responseCode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1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994410639"/>
                  </a:ext>
                </a:extLst>
              </a:tr>
              <a:tr h="2948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responseDescription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ei:responseDescription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177762147"/>
                  </a:ext>
                </a:extLst>
              </a:tr>
              <a:tr h="2453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requestID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Pyld:requestID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965512116"/>
                  </a:ext>
                </a:extLst>
              </a:tr>
              <a:tr h="2453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registrationID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ei:registrationID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510007630"/>
                  </a:ext>
                </a:extLst>
              </a:tr>
              <a:tr h="26204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profile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transports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Oadr:oadrProfile</a:t>
                      </a:r>
                      <a:endParaRPr lang="en-US" sz="8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oadrTransport:</a:t>
                      </a:r>
                      <a:r>
                        <a:rPr lang="en-US" altLang="ko-KR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Array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823398345"/>
                  </a:ext>
                </a:extLst>
              </a:tr>
              <a:tr h="262047">
                <a:tc v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profileName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Oadr:oadrProfile</a:t>
                      </a:r>
                      <a:endParaRPr lang="en-US" altLang="ko-KR" sz="8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oadrProfileName</a:t>
                      </a:r>
                      <a:r>
                        <a:rPr lang="en-US" altLang="ko-KR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: String</a:t>
                      </a:r>
                      <a:endParaRPr lang="en-US" altLang="ko-KR" sz="8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930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dirty="0"/>
                        <a:t> profile:</a:t>
                      </a:r>
                      <a:r>
                        <a:rPr lang="en-US" altLang="ko-KR" sz="800" baseline="0" dirty="0"/>
                        <a:t> </a:t>
                      </a:r>
                      <a:r>
                        <a:rPr lang="en-US" altLang="ko-KR" sz="800" dirty="0"/>
                        <a:t>profileName: transports</a:t>
                      </a:r>
                      <a:endParaRPr 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transportName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Oadr:oadrProfile:oadrTransportname</a:t>
                      </a:r>
                      <a:endParaRPr lang="en-US" altLang="ko-KR" sz="8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oadrTransportName:</a:t>
                      </a:r>
                      <a:r>
                        <a:rPr lang="en-US" altLang="ko-KR" sz="8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String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042109069"/>
                  </a:ext>
                </a:extLst>
              </a:tr>
              <a:tr h="340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duration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RandomizableEvent:randomizeDuration</a:t>
                      </a:r>
                      <a:endParaRPr lang="en-US" altLang="ko-KR" sz="9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1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98672326"/>
                  </a:ext>
                </a:extLst>
              </a:tr>
              <a:tr h="340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service</a:t>
                      </a:r>
                      <a:endParaRPr lang="en-US" sz="900" b="1" i="0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1" i="0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(Tag </a:t>
                      </a:r>
                      <a:r>
                        <a:rPr lang="ko-KR" altLang="en-US" sz="9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이름으로 존재</a:t>
                      </a:r>
                      <a:r>
                        <a:rPr lang="en-US" altLang="ko-KR" sz="9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900" b="0" i="1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1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772114948"/>
                  </a:ext>
                </a:extLst>
              </a:tr>
              <a:tr h="2948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time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9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1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RandomizableEvent:creation Time</a:t>
                      </a:r>
                      <a:endParaRPr lang="en-US" sz="9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950574172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0" y="0"/>
            <a:ext cx="2343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119170751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2.2 EMAP(MQTT, CoAP/JSON)</a:t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800" b="1" dirty="0">
                <a:solidFill>
                  <a:schemeClr val="tx1"/>
                </a:solidFill>
              </a:rPr>
              <a:t>Service : Session Setup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95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657" y="1983927"/>
            <a:ext cx="2164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CreatePartyRegistration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47019" y="1959678"/>
            <a:ext cx="2254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CreatedPartyRegistration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67544" y="1369188"/>
            <a:ext cx="8229600" cy="805108"/>
            <a:chOff x="467544" y="1317240"/>
            <a:chExt cx="8229600" cy="1727511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467544" y="1414528"/>
              <a:ext cx="8229600" cy="1023300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77792" y="1653765"/>
              <a:ext cx="845103" cy="54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EMA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 bwMode="auto">
            <a:xfrm>
              <a:off x="2195736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862283" y="1612978"/>
              <a:ext cx="869149" cy="54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EMA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직선 화살표 연결선 38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3449818" y="1756986"/>
              <a:ext cx="2199641" cy="1287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(4) </a:t>
              </a:r>
              <a:r>
                <a:rPr lang="en-US" altLang="ko-K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CreatedPartyRegistration</a:t>
              </a:r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ko-KR" sz="1100" dirty="0"/>
            </a:p>
            <a:p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606672" y="1317240"/>
              <a:ext cx="1869423" cy="924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(3) </a:t>
              </a:r>
              <a:r>
                <a:rPr lang="en-US" altLang="ko-K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CreatePartyRegistration</a:t>
              </a:r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DA6D666A-A7FC-4E6F-ADBB-FAE2EA069F0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7544" y="2350080"/>
          <a:ext cx="3816424" cy="2468880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="" xmlns:a16="http://schemas.microsoft.com/office/drawing/2014/main" val="48591327"/>
                    </a:ext>
                  </a:extLst>
                </a:gridCol>
                <a:gridCol w="2736304">
                  <a:extLst>
                    <a:ext uri="{9D8B030D-6E8A-4147-A177-3AD203B41FA5}">
                      <a16:colId xmlns="" xmlns:a16="http://schemas.microsoft.com/office/drawing/2014/main" val="1890931996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76051180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SrcEMA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source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363702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destination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901769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534241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profileName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profile name used by client EMA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3140453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transportName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transport name used by client EMA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678508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reportOnly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 type (report only or full functional)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437739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xmlSignature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xml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true/false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2522995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httpPullMode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communication mode used by EMA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(pull or push)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3887072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message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7444844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 creation 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277835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59E93896-C56D-45CE-9656-D5D9C9B43F9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27984" y="2350080"/>
          <a:ext cx="4521200" cy="2752725"/>
        </p:xfrm>
        <a:graphic>
          <a:graphicData uri="http://schemas.openxmlformats.org/drawingml/2006/table">
            <a:tbl>
              <a:tblPr/>
              <a:tblGrid>
                <a:gridCol w="533026">
                  <a:extLst>
                    <a:ext uri="{9D8B030D-6E8A-4147-A177-3AD203B41FA5}">
                      <a16:colId xmlns="" xmlns:a16="http://schemas.microsoft.com/office/drawing/2014/main" val="2341809056"/>
                    </a:ext>
                  </a:extLst>
                </a:gridCol>
                <a:gridCol w="751947">
                  <a:extLst>
                    <a:ext uri="{9D8B030D-6E8A-4147-A177-3AD203B41FA5}">
                      <a16:colId xmlns="" xmlns:a16="http://schemas.microsoft.com/office/drawing/2014/main" val="2085149447"/>
                    </a:ext>
                  </a:extLst>
                </a:gridCol>
                <a:gridCol w="1113643">
                  <a:extLst>
                    <a:ext uri="{9D8B030D-6E8A-4147-A177-3AD203B41FA5}">
                      <a16:colId xmlns="" xmlns:a16="http://schemas.microsoft.com/office/drawing/2014/main" val="1909642684"/>
                    </a:ext>
                  </a:extLst>
                </a:gridCol>
                <a:gridCol w="2122584">
                  <a:extLst>
                    <a:ext uri="{9D8B030D-6E8A-4147-A177-3AD203B41FA5}">
                      <a16:colId xmlns="" xmlns:a16="http://schemas.microsoft.com/office/drawing/2014/main" val="438282956"/>
                    </a:ext>
                  </a:extLst>
                </a:gridCol>
              </a:tblGrid>
              <a:tr h="21907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53973305"/>
                  </a:ext>
                </a:extLst>
              </a:tr>
              <a:tr h="21907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SrcEMA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source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275491214"/>
                  </a:ext>
                </a:extLst>
              </a:tr>
              <a:tr h="20955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DestEMA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destination EMA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0656571"/>
                  </a:ext>
                </a:extLst>
              </a:tr>
              <a:tr h="20955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responseCode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152234186"/>
                  </a:ext>
                </a:extLst>
              </a:tr>
              <a:tr h="20955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responseDescription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 of response 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3937184"/>
                  </a:ext>
                </a:extLst>
              </a:tr>
              <a:tr h="20955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36178176"/>
                  </a:ext>
                </a:extLst>
              </a:tr>
              <a:tr h="20955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duration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requested polling frequency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928264"/>
                  </a:ext>
                </a:extLst>
              </a:tr>
              <a:tr h="20955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registrationID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registration identifier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144179790"/>
                  </a:ext>
                </a:extLst>
              </a:tr>
              <a:tr h="20955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profile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profileName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of profile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93187771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transports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transportName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of transport protocol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9644925"/>
                  </a:ext>
                </a:extLst>
              </a:tr>
              <a:tr h="20955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version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EMAP protocol version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57676275"/>
                  </a:ext>
                </a:extLst>
              </a:tr>
              <a:tr h="209550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of service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94511485"/>
                  </a:ext>
                </a:extLst>
              </a:tr>
              <a:tr h="219075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 creation time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48016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09988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/>
                </a:solidFill>
              </a:rPr>
              <a:t>2. Smart Home Energy Framework : </a:t>
            </a:r>
            <a:br>
              <a:rPr lang="en-US" altLang="ko-KR" sz="3200" b="1" dirty="0">
                <a:solidFill>
                  <a:schemeClr val="tx1"/>
                </a:solidFill>
              </a:rPr>
            </a:br>
            <a:r>
              <a:rPr lang="en-US" altLang="ko-KR" sz="2800" b="1" dirty="0">
                <a:solidFill>
                  <a:schemeClr val="tx1"/>
                </a:solidFill>
              </a:rPr>
              <a:t>2.2 </a:t>
            </a:r>
            <a:r>
              <a:rPr lang="en-US" altLang="ko-KR" sz="2800" b="1" dirty="0">
                <a:solidFill>
                  <a:srgbClr val="FF0000"/>
                </a:solidFill>
              </a:rPr>
              <a:t>EMAP</a:t>
            </a:r>
            <a:r>
              <a:rPr lang="en-US" altLang="ko-KR" sz="2800" b="1" dirty="0">
                <a:solidFill>
                  <a:schemeClr val="tx1"/>
                </a:solidFill>
              </a:rPr>
              <a:t>(</a:t>
            </a:r>
            <a:r>
              <a:rPr lang="en-US" altLang="ko-KR" sz="2800" b="1" dirty="0" err="1">
                <a:solidFill>
                  <a:srgbClr val="FF0000"/>
                </a:solidFill>
              </a:rPr>
              <a:t>CoAP</a:t>
            </a:r>
            <a:r>
              <a:rPr lang="en-US" altLang="ko-KR" sz="2800" b="1" dirty="0">
                <a:solidFill>
                  <a:srgbClr val="FF0000"/>
                </a:solidFill>
              </a:rPr>
              <a:t>/JSON</a:t>
            </a:r>
            <a:r>
              <a:rPr lang="en-US" altLang="ko-KR" sz="2800" b="1" dirty="0">
                <a:solidFill>
                  <a:schemeClr val="tx1"/>
                </a:solidFill>
              </a:rPr>
              <a:t>, MQTT/JSON) : Session Setup</a:t>
            </a:r>
            <a:endParaRPr lang="ko-KR" altLang="en-US" sz="2800" dirty="0"/>
          </a:p>
        </p:txBody>
      </p:sp>
      <p:sp>
        <p:nvSpPr>
          <p:cNvPr id="12" name="직사각형 11"/>
          <p:cNvSpPr/>
          <p:nvPr/>
        </p:nvSpPr>
        <p:spPr bwMode="auto">
          <a:xfrm>
            <a:off x="467544" y="1414528"/>
            <a:ext cx="8229600" cy="1023300"/>
          </a:xfrm>
          <a:prstGeom prst="rect">
            <a:avLst/>
          </a:prstGeom>
          <a:solidFill>
            <a:schemeClr val="bg1"/>
          </a:solidFill>
          <a:ln w="12699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73499" y="1630541"/>
            <a:ext cx="156966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EMA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192.168.1.101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 bwMode="auto">
          <a:xfrm>
            <a:off x="2195736" y="1844824"/>
            <a:ext cx="4707807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87587" y="1572747"/>
            <a:ext cx="151195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EMA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192.168.1.127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직선 화살표 연결선 16"/>
          <p:cNvCxnSpPr/>
          <p:nvPr/>
        </p:nvCxnSpPr>
        <p:spPr bwMode="auto">
          <a:xfrm flipH="1">
            <a:off x="2195736" y="2276872"/>
            <a:ext cx="4707808" cy="0"/>
          </a:xfrm>
          <a:prstGeom prst="straightConnector1">
            <a:avLst/>
          </a:prstGeom>
          <a:solidFill>
            <a:schemeClr val="accent1"/>
          </a:solidFill>
          <a:ln w="12699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3602385" y="1991018"/>
            <a:ext cx="2281587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CreatedPartyRegistration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ko-KR" sz="1200" dirty="0"/>
          </a:p>
          <a:p>
            <a:endParaRPr lang="ko-KR" alt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29697" y="1552276"/>
            <a:ext cx="202696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CreatePartyRegistration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79512" y="245411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(3) CreatePartyRegistration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CreatedPartyRegistration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8859" y="3067932"/>
            <a:ext cx="3921359" cy="343437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11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CreatePartyRegistration Object</a:t>
            </a:r>
            <a:r>
              <a:rPr lang="en-US" altLang="ko-KR" sz="11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SrcEMA” </a:t>
            </a:r>
            <a:r>
              <a:rPr lang="en-US" altLang="ko-KR" sz="11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: String,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“DestEMA” : String,</a:t>
            </a:r>
          </a:p>
          <a:p>
            <a:r>
              <a:rPr lang="en-US" altLang="ko-KR" sz="11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“version” : Integer =&gt; </a:t>
            </a:r>
            <a:r>
              <a:rPr lang="ko-KR" altLang="en-US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삭제</a:t>
            </a:r>
            <a:r>
              <a:rPr lang="en-US" altLang="ko-KR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</a:t>
            </a:r>
            <a:endParaRPr lang="en-US" altLang="ko-KR" sz="1100" strike="sngStrike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1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“requestID” : String,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“transportName” : String, 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</a:t>
            </a:r>
            <a:r>
              <a:rPr lang="en-US" altLang="ko-KR" sz="1100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reportOnly</a:t>
            </a:r>
            <a:r>
              <a:rPr lang="en-US" altLang="ko-KR" sz="11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” : Integer,</a:t>
            </a:r>
          </a:p>
          <a:p>
            <a:r>
              <a:rPr lang="en-US" altLang="ko-KR" sz="1100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</a:t>
            </a:r>
            <a:r>
              <a:rPr lang="en-US" altLang="ko-KR" sz="1100" dirty="0" err="1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httpPullModel</a:t>
            </a:r>
            <a:r>
              <a:rPr lang="en-US" altLang="ko-KR" sz="1100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” : Boolean,</a:t>
            </a:r>
          </a:p>
          <a:p>
            <a:r>
              <a:rPr lang="en-US" altLang="ko-KR" sz="11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“profileName” : String,</a:t>
            </a:r>
          </a:p>
          <a:p>
            <a:r>
              <a:rPr lang="en-US" altLang="ko-KR" sz="1100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</a:t>
            </a:r>
            <a:r>
              <a:rPr lang="en-US" altLang="ko-KR" sz="1100" dirty="0" err="1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xmlSignature</a:t>
            </a:r>
            <a:r>
              <a:rPr lang="en-US" altLang="ko-KR" sz="1100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” : String,</a:t>
            </a:r>
          </a:p>
          <a:p>
            <a:r>
              <a:rPr lang="en-US" altLang="ko-KR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“registrationID” : String </a:t>
            </a:r>
            <a:r>
              <a:rPr lang="ko-KR" altLang="en-US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삭제</a:t>
            </a:r>
            <a:r>
              <a:rPr lang="en-US" altLang="ko-KR" sz="11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</a:t>
            </a:r>
          </a:p>
          <a:p>
            <a:r>
              <a:rPr lang="en-US" altLang="ko-KR" sz="11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“service”: String, 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“time” : Date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sz="11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85624" y="3144876"/>
            <a:ext cx="4869584" cy="317276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lIns="108000" tIns="108000" rIns="108000" bIns="108000" rtlCol="0" anchor="ctr">
            <a:spAutoFit/>
          </a:bodyPr>
          <a:lstStyle/>
          <a:p>
            <a:r>
              <a:rPr lang="en-US" altLang="ko-KR" sz="1200" b="1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CreatedPartyRegistration Object</a:t>
            </a:r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{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SrcEMA” </a:t>
            </a:r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: String,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“DestEMA” : String,</a:t>
            </a:r>
            <a:endParaRPr lang="en-US" altLang="ko-KR" sz="1200" strike="sngStrike" dirty="0">
              <a:solidFill>
                <a:schemeClr val="accent1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r>
              <a:rPr lang="en-US" altLang="ko-KR" sz="12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“version": Integer =&gt; </a:t>
            </a:r>
            <a:r>
              <a:rPr lang="ko-KR" altLang="en-US" sz="12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삭제</a:t>
            </a:r>
            <a:r>
              <a:rPr lang="en-US" altLang="ko-KR" sz="1200" strike="sngStrike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</a:t>
            </a:r>
          </a:p>
          <a:p>
            <a:r>
              <a:rPr lang="en-US" altLang="ko-KR" sz="1200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“requestID” : String,</a:t>
            </a:r>
          </a:p>
          <a:p>
            <a:r>
              <a:rPr lang="en-US" altLang="ko-KR" sz="1200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“oadrProfile”: Array,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“registrationID”: String,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</a:t>
            </a:r>
            <a:r>
              <a:rPr lang="en-US" altLang="ko-KR" sz="1200" dirty="0">
                <a:solidFill>
                  <a:schemeClr val="accent1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“duration” : String</a:t>
            </a:r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,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“responseCode” : Integer,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“responseDescription”: String,</a:t>
            </a:r>
          </a:p>
          <a:p>
            <a:r>
              <a:rPr lang="en-US" altLang="ko-KR" sz="1200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“service”: String</a:t>
            </a:r>
          </a:p>
          <a:p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“time” : Date,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</a:t>
            </a: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endParaRPr lang="en-US" altLang="ko-KR" sz="1200" dirty="0">
              <a:solidFill>
                <a:srgbClr val="000000"/>
              </a:solidFill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184" y="3963853"/>
            <a:ext cx="1976752" cy="2066603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500" y="4567619"/>
            <a:ext cx="1922743" cy="18512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4728" y="2499501"/>
            <a:ext cx="6413563" cy="428625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0" y="0"/>
            <a:ext cx="23430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  <a:p>
            <a:r>
              <a:rPr lang="ko-KR" altLang="en-US" sz="1200" dirty="0">
                <a:solidFill>
                  <a:schemeClr val="accent1"/>
                </a:solidFill>
              </a:rPr>
              <a:t>초록색 </a:t>
            </a:r>
            <a:r>
              <a:rPr lang="en-US" altLang="ko-KR" sz="1200" dirty="0">
                <a:solidFill>
                  <a:schemeClr val="accent1"/>
                </a:solidFill>
              </a:rPr>
              <a:t>: </a:t>
            </a:r>
            <a:r>
              <a:rPr lang="ko-KR" altLang="en-US" sz="1200" dirty="0">
                <a:solidFill>
                  <a:schemeClr val="accent1"/>
                </a:solidFill>
              </a:rPr>
              <a:t>삭제 또는 변경</a:t>
            </a:r>
            <a:endParaRPr lang="en-US" altLang="ko-KR" sz="1200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12485" y="3192683"/>
            <a:ext cx="174118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oadrProfile</a:t>
            </a:r>
            <a:r>
              <a:rPr lang="en-US" altLang="ko-KR" sz="1000" dirty="0">
                <a:solidFill>
                  <a:schemeClr val="accent1"/>
                </a:solidFill>
              </a:rPr>
              <a:t> Array{</a:t>
            </a:r>
          </a:p>
          <a:p>
            <a:r>
              <a:rPr lang="en-US" altLang="ko-KR" sz="1000" dirty="0">
                <a:solidFill>
                  <a:schemeClr val="accent1"/>
                </a:solidFill>
              </a:rPr>
              <a:t>   “</a:t>
            </a:r>
            <a:r>
              <a:rPr lang="en-US" altLang="ko-KR" sz="1000" b="1" dirty="0">
                <a:solidFill>
                  <a:schemeClr val="accent1"/>
                </a:solidFill>
              </a:rPr>
              <a:t>oadrTransports</a:t>
            </a:r>
            <a:r>
              <a:rPr lang="en-US" altLang="ko-KR" sz="1000" dirty="0">
                <a:solidFill>
                  <a:schemeClr val="accent1"/>
                </a:solidFill>
              </a:rPr>
              <a:t>”: Array,</a:t>
            </a:r>
          </a:p>
          <a:p>
            <a:r>
              <a:rPr lang="en-US" altLang="ko-KR" sz="1000" dirty="0">
                <a:solidFill>
                  <a:schemeClr val="accent1"/>
                </a:solidFill>
              </a:rPr>
              <a:t>   “oadrProfileName”: String</a:t>
            </a:r>
          </a:p>
          <a:p>
            <a:r>
              <a:rPr lang="en-US" altLang="ko-KR" sz="1000" dirty="0">
                <a:solidFill>
                  <a:schemeClr val="accent1"/>
                </a:solidFill>
              </a:rPr>
              <a:t>}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17109" y="3970511"/>
            <a:ext cx="1741182" cy="538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chemeClr val="accent1"/>
                </a:solidFill>
              </a:rPr>
              <a:t>oadrTransports</a:t>
            </a:r>
            <a:r>
              <a:rPr lang="en-US" altLang="ko-KR" sz="1000" dirty="0">
                <a:solidFill>
                  <a:schemeClr val="accent1"/>
                </a:solidFill>
              </a:rPr>
              <a:t> Array{</a:t>
            </a:r>
          </a:p>
          <a:p>
            <a:r>
              <a:rPr lang="en-US" altLang="ko-KR" sz="900" dirty="0">
                <a:solidFill>
                  <a:schemeClr val="accent1"/>
                </a:solidFill>
              </a:rPr>
              <a:t>   “oadrTransportName”: String,</a:t>
            </a:r>
          </a:p>
          <a:p>
            <a:r>
              <a:rPr lang="en-US" altLang="ko-KR" sz="1000" dirty="0">
                <a:solidFill>
                  <a:schemeClr val="accent1"/>
                </a:solidFill>
              </a:rPr>
              <a:t>}</a:t>
            </a:r>
            <a:endParaRPr lang="ko-KR" altLang="en-US" sz="1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45246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2.2 EMAP(MQTT, CoAP/JSON)</a:t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800" b="1" dirty="0">
                <a:solidFill>
                  <a:schemeClr val="tx1"/>
                </a:solidFill>
              </a:rPr>
              <a:t>Service : Session Setup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97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57200" y="1295182"/>
            <a:ext cx="8229600" cy="519503"/>
            <a:chOff x="467544" y="1323136"/>
            <a:chExt cx="8229600" cy="1114692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467544" y="1414527"/>
              <a:ext cx="8229600" cy="1023301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77792" y="1653765"/>
              <a:ext cx="845103" cy="54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EMA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 bwMode="auto">
            <a:xfrm>
              <a:off x="2195736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862283" y="1612978"/>
              <a:ext cx="869149" cy="54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EMA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직선 화살표 연결선 38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3535558" y="1786656"/>
              <a:ext cx="1420582" cy="561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(6) RegisterdReport</a:t>
              </a:r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95881" y="1323136"/>
              <a:ext cx="1306768" cy="561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(5) RegisterReport</a:t>
              </a:r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66636" y="1768673"/>
            <a:ext cx="1337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RegisterReport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0" y="0"/>
            <a:ext cx="2343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457200" y="2072755"/>
          <a:ext cx="8065220" cy="646333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92250">
                  <a:extLst>
                    <a:ext uri="{9D8B030D-6E8A-4147-A177-3AD203B41FA5}">
                      <a16:colId xmlns="" xmlns:a16="http://schemas.microsoft.com/office/drawing/2014/main" val="2930293275"/>
                    </a:ext>
                  </a:extLst>
                </a:gridCol>
                <a:gridCol w="1262382">
                  <a:extLst>
                    <a:ext uri="{9D8B030D-6E8A-4147-A177-3AD203B41FA5}">
                      <a16:colId xmlns="" xmlns:a16="http://schemas.microsoft.com/office/drawing/2014/main" val="2591518600"/>
                    </a:ext>
                  </a:extLst>
                </a:gridCol>
                <a:gridCol w="1402647">
                  <a:extLst>
                    <a:ext uri="{9D8B030D-6E8A-4147-A177-3AD203B41FA5}">
                      <a16:colId xmlns="" xmlns:a16="http://schemas.microsoft.com/office/drawing/2014/main" val="773426876"/>
                    </a:ext>
                  </a:extLst>
                </a:gridCol>
                <a:gridCol w="1402647">
                  <a:extLst>
                    <a:ext uri="{9D8B030D-6E8A-4147-A177-3AD203B41FA5}">
                      <a16:colId xmlns="" xmlns:a16="http://schemas.microsoft.com/office/drawing/2014/main" val="1941103093"/>
                    </a:ext>
                  </a:extLst>
                </a:gridCol>
                <a:gridCol w="1591178">
                  <a:extLst>
                    <a:ext uri="{9D8B030D-6E8A-4147-A177-3AD203B41FA5}">
                      <a16:colId xmlns="" xmlns:a16="http://schemas.microsoft.com/office/drawing/2014/main" val="234158747"/>
                    </a:ext>
                  </a:extLst>
                </a:gridCol>
                <a:gridCol w="1214116">
                  <a:extLst>
                    <a:ext uri="{9D8B030D-6E8A-4147-A177-3AD203B41FA5}">
                      <a16:colId xmlns="" xmlns:a16="http://schemas.microsoft.com/office/drawing/2014/main" val="3949653331"/>
                    </a:ext>
                  </a:extLst>
                </a:gridCol>
              </a:tblGrid>
              <a:tr h="117393">
                <a:tc rowSpan="2"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effectLst/>
                        </a:rPr>
                        <a:t>Key Name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effectLst/>
                        </a:rPr>
                        <a:t>Reference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0792854"/>
                  </a:ext>
                </a:extLst>
              </a:tr>
              <a:tr h="119134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OpenADR 2.0b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SEP 2.0(IEC 61968)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OpenFMB(IEC 61850)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65772750"/>
                  </a:ext>
                </a:extLst>
              </a:tr>
              <a:tr h="119134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SrcEMA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ei:venID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2036336731"/>
                  </a:ext>
                </a:extLst>
              </a:tr>
              <a:tr h="11417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DestEMA</a:t>
                      </a:r>
                      <a:endParaRPr lang="en-US" sz="800" b="0" i="0" u="none" strike="noStrike" dirty="0">
                        <a:solidFill>
                          <a:srgbClr val="00CC99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ei:vtnID</a:t>
                      </a:r>
                      <a:endParaRPr lang="en-US" sz="800" b="0" i="0" u="none" strike="noStrike" dirty="0">
                        <a:solidFill>
                          <a:srgbClr val="00CC99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165733866"/>
                  </a:ext>
                </a:extLst>
              </a:tr>
              <a:tr h="16380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service</a:t>
                      </a:r>
                      <a:endParaRPr lang="en-US" sz="800" b="0" i="0" u="none" strike="noStrike" dirty="0">
                        <a:solidFill>
                          <a:schemeClr val="accent2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(tag</a:t>
                      </a:r>
                      <a:r>
                        <a:rPr lang="ko-KR" altLang="en-US" sz="8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이름으로 존재</a:t>
                      </a:r>
                      <a:r>
                        <a:rPr lang="en-US" altLang="ko-KR" sz="8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r>
                        <a:rPr lang="ko-KR" altLang="en-US" sz="8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accent2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chemeClr val="accent2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992670167"/>
                  </a:ext>
                </a:extLst>
              </a:tr>
              <a:tr h="11417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time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RandomizableEvent:creation Time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2382393542"/>
                  </a:ext>
                </a:extLst>
              </a:tr>
              <a:tr h="11417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requestID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requestID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3834828943"/>
                  </a:ext>
                </a:extLst>
              </a:tr>
              <a:tr h="114170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맑은 고딕" panose="020B0503020000020004" pitchFamily="50" charset="-127"/>
                        </a:rPr>
                        <a:t>type(Implicit,</a:t>
                      </a:r>
                      <a:r>
                        <a:rPr lang="en-US" sz="8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맑은 고딕" panose="020B0503020000020004" pitchFamily="50" charset="-127"/>
                        </a:rPr>
                        <a:t> Explicit</a:t>
                      </a:r>
                      <a:r>
                        <a:rPr lang="en-US" altLang="ko-KR" sz="80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TariffProfile:serviceCategoryKind:ServiceKind</a:t>
                      </a:r>
                      <a:endParaRPr lang="en-US" altLang="ko-KR" sz="8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1788553365"/>
                  </a:ext>
                </a:extLst>
              </a:tr>
              <a:tr h="114170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report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duration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oadrReport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duration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1639561424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 dirty="0">
                          <a:effectLst/>
                        </a:rPr>
                        <a:t>reportDescription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oadrReportDescription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2551412100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reportRequestID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reportRequestID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1560211811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reportSpecifierID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reportSpecifierID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239208298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reportName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reportName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2747187799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createdDateTime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createdDateTime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2427033332"/>
                  </a:ext>
                </a:extLst>
              </a:tr>
              <a:tr h="114170">
                <a:tc rowSpan="25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report:reportDescription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rID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rowSpan="1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oadrReport:oadrReportDescription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rID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356964691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resourceID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resourceID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2257586751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deviceType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EndDeviceControlType:type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2677696515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reportType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reportType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493826945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itemUnits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itemUnits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221774648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siScaleCode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siScaleCode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3111928226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marketContext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marketContext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1510727716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MinPeriod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oadrMinPeriod</a:t>
                      </a:r>
                      <a:endParaRPr lang="en-US" sz="800" b="0" i="1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2164208608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MaxPeriod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oadrMaxPeriod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1684582185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OnChange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oadrOnChange</a:t>
                      </a:r>
                      <a:endParaRPr lang="en-US" sz="800" b="0" i="1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1871739017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 err="1">
                          <a:effectLst/>
                        </a:rPr>
                        <a:t>itemDescription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itemDescription</a:t>
                      </a:r>
                      <a:endParaRPr lang="en-US" sz="800" b="0" i="1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2143489041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 err="1">
                          <a:effectLst/>
                        </a:rPr>
                        <a:t>powerAttributes</a:t>
                      </a:r>
                      <a:endParaRPr lang="en-US" sz="800" b="1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powerAttributes</a:t>
                      </a:r>
                      <a:endParaRPr lang="en-US" sz="800" b="0" i="1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2024295851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맑은 고딕" panose="020B0503020000020004" pitchFamily="50" charset="-127"/>
                        </a:rPr>
                        <a:t>qos</a:t>
                      </a: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</a:rPr>
                        <a:t>EndDeviceControl:loadShiftForward</a:t>
                      </a:r>
                      <a:endParaRPr lang="en-US" altLang="ko-KR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+mn-ea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1913567172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state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DeviceStatus:opState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2507797941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Readings: value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2087365785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solidFill>
                            <a:srgbClr val="FF0000"/>
                          </a:solidFill>
                          <a:effectLst/>
                        </a:rPr>
                        <a:t>dimming</a:t>
                      </a:r>
                      <a:endParaRPr lang="en-US" sz="800" b="1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Subscription:Level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/>
                </a:tc>
                <a:extLst>
                  <a:ext uri="{0D108BD9-81ED-4DB2-BD59-A6C34878D82A}">
                    <a16:rowId xmlns="" xmlns:a16="http://schemas.microsoft.com/office/drawing/2014/main" val="2162432786"/>
                  </a:ext>
                </a:extLst>
              </a:tr>
              <a:tr h="243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margin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IdentifiedObject:DemandResponseProgram:availabilityUpdatePowerChnageThreshold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/>
                </a:tc>
                <a:extLst>
                  <a:ext uri="{0D108BD9-81ED-4DB2-BD59-A6C34878D82A}">
                    <a16:rowId xmlns="" xmlns:a16="http://schemas.microsoft.com/office/drawing/2014/main" val="1030324710"/>
                  </a:ext>
                </a:extLst>
              </a:tr>
              <a:tr h="163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generate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SolarEventProfile:SolarInveterrStatus:value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2056675276"/>
                  </a:ext>
                </a:extLst>
              </a:tr>
              <a:tr h="1479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rgbClr val="FF0000"/>
                          </a:solidFill>
                          <a:effectLst/>
                        </a:rPr>
                        <a:t>storage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BatteryEventProfile:BatteryStatus:value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2042080329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maxValue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solarModule:SolarCapability:MaxVal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2144029814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minValue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solarModule:SolarCapability:MinVal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748990045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rgbClr val="FF0000"/>
                          </a:solidFill>
                          <a:effectLst/>
                        </a:rPr>
                        <a:t>avgValue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ResourceReading_MMTR:AvWh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3519537890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maxTime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DeviceStatus:changedTime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/>
                </a:tc>
                <a:extLst>
                  <a:ext uri="{0D108BD9-81ED-4DB2-BD59-A6C34878D82A}">
                    <a16:rowId xmlns="" xmlns:a16="http://schemas.microsoft.com/office/drawing/2014/main" val="3903879357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minTime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DeviceStatus:changedTime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/>
                </a:tc>
                <a:extLst>
                  <a:ext uri="{0D108BD9-81ED-4DB2-BD59-A6C34878D82A}">
                    <a16:rowId xmlns="" xmlns:a16="http://schemas.microsoft.com/office/drawing/2014/main" val="3348467274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priority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Events:TextMessage:Priority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1830805977"/>
                  </a:ext>
                </a:extLst>
              </a:tr>
              <a:tr h="114170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report:reportDescription:powerAttributes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hertz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oadrReport:oadrReportDescription:powerAttributes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Hertz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1228799077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voltage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voltage</a:t>
                      </a:r>
                      <a:endParaRPr lang="en-US" sz="800" b="0" i="1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1446642085"/>
                  </a:ext>
                </a:extLst>
              </a:tr>
              <a:tr h="1141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ac </a:t>
                      </a:r>
                      <a:endParaRPr 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ac</a:t>
                      </a:r>
                      <a:endParaRPr lang="en-US" sz="800" b="1" i="0" u="none" strike="noStrike">
                        <a:solidFill>
                          <a:srgbClr val="FF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1831603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52876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2.2 EMAP(MQTT, CoAP/JSON)</a:t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800" b="1" dirty="0">
                <a:solidFill>
                  <a:schemeClr val="tx1"/>
                </a:solidFill>
              </a:rPr>
              <a:t>Service : Session Setup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98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0906" y="2009077"/>
            <a:ext cx="1696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RegisteredReport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67544" y="1367189"/>
            <a:ext cx="8229600" cy="524249"/>
            <a:chOff x="467544" y="1312952"/>
            <a:chExt cx="8229600" cy="1124876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467544" y="1414527"/>
              <a:ext cx="8229600" cy="1023301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77792" y="1653765"/>
              <a:ext cx="845103" cy="54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EMA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 bwMode="auto">
            <a:xfrm>
              <a:off x="2195736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862283" y="1612978"/>
              <a:ext cx="869149" cy="54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EMA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직선 화살표 연결선 38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3535558" y="1776473"/>
              <a:ext cx="1483098" cy="561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(6) RegisteredReport</a:t>
              </a:r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95881" y="1312952"/>
              <a:ext cx="1306768" cy="561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(5) RegisterReport</a:t>
              </a:r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252848" y="2402497"/>
          <a:ext cx="8593582" cy="318391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01526">
                  <a:extLst>
                    <a:ext uri="{9D8B030D-6E8A-4147-A177-3AD203B41FA5}">
                      <a16:colId xmlns="" xmlns:a16="http://schemas.microsoft.com/office/drawing/2014/main" val="2151741098"/>
                    </a:ext>
                  </a:extLst>
                </a:gridCol>
                <a:gridCol w="1998954">
                  <a:extLst>
                    <a:ext uri="{9D8B030D-6E8A-4147-A177-3AD203B41FA5}">
                      <a16:colId xmlns="" xmlns:a16="http://schemas.microsoft.com/office/drawing/2014/main" val="3688182713"/>
                    </a:ext>
                  </a:extLst>
                </a:gridCol>
                <a:gridCol w="1941370">
                  <a:extLst>
                    <a:ext uri="{9D8B030D-6E8A-4147-A177-3AD203B41FA5}">
                      <a16:colId xmlns="" xmlns:a16="http://schemas.microsoft.com/office/drawing/2014/main" val="2589952542"/>
                    </a:ext>
                  </a:extLst>
                </a:gridCol>
                <a:gridCol w="2851732">
                  <a:extLst>
                    <a:ext uri="{9D8B030D-6E8A-4147-A177-3AD203B41FA5}">
                      <a16:colId xmlns="" xmlns:a16="http://schemas.microsoft.com/office/drawing/2014/main" val="399365646"/>
                    </a:ext>
                  </a:extLst>
                </a:gridCol>
              </a:tblGrid>
              <a:tr h="19245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Key Name</a:t>
                      </a:r>
                      <a:endParaRPr lang="en-US" sz="1200" b="1" i="0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Reference</a:t>
                      </a:r>
                      <a:endParaRPr lang="en-US" sz="1200" b="1" i="0" u="none" strike="noStrike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14993234"/>
                  </a:ext>
                </a:extLst>
              </a:tr>
              <a:tr h="1924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OpenADR 2.0b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SEP 2.0(IEC 61968)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43227276"/>
                  </a:ext>
                </a:extLst>
              </a:tr>
              <a:tr h="3772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SrcEMA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ei:venID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3558295290"/>
                  </a:ext>
                </a:extLst>
              </a:tr>
              <a:tr h="3772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DestEMA</a:t>
                      </a:r>
                      <a:endParaRPr lang="en-US" sz="1200" b="0" i="0" u="none" strike="noStrike" dirty="0">
                        <a:solidFill>
                          <a:srgbClr val="00CC99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ei:vtnID</a:t>
                      </a:r>
                      <a:endParaRPr lang="en-US" sz="1200" b="0" i="0" u="none" strike="noStrike" dirty="0">
                        <a:solidFill>
                          <a:srgbClr val="00CC99"/>
                        </a:solidFill>
                        <a:effectLst/>
                        <a:latin typeface="Cambria" panose="02040503050406030204" pitchFamily="18" charset="0"/>
                        <a:ea typeface="맑은 고딕" panose="020B0503020000020004" pitchFamily="50" charset="-127"/>
                      </a:endParaRPr>
                    </a:p>
                  </a:txBody>
                  <a:tcPr marL="4964" marR="4964" marT="4964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marL="4964" marR="4964" marT="4964" marB="0" anchor="ctr"/>
                </a:tc>
                <a:extLst>
                  <a:ext uri="{0D108BD9-81ED-4DB2-BD59-A6C34878D82A}">
                    <a16:rowId xmlns="" xmlns:a16="http://schemas.microsoft.com/office/drawing/2014/main" val="3884805422"/>
                  </a:ext>
                </a:extLst>
              </a:tr>
              <a:tr h="3772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responseCode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ei:eiResponse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ei:responseCode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1" u="none" strike="noStrike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510264644"/>
                  </a:ext>
                </a:extLst>
              </a:tr>
              <a:tr h="3772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responseDescription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ei:responseDescription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1458787615"/>
                  </a:ext>
                </a:extLst>
              </a:tr>
              <a:tr h="3772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requestID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pyld:requestID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2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379059175"/>
                  </a:ext>
                </a:extLst>
              </a:tr>
              <a:tr h="53578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chemeClr val="accent2"/>
                          </a:solidFill>
                          <a:effectLst/>
                        </a:rPr>
                        <a:t>service</a:t>
                      </a:r>
                      <a:endParaRPr lang="en-US" sz="1200" b="1" i="0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(tag</a:t>
                      </a:r>
                      <a:r>
                        <a:rPr lang="ko-KR" altLang="en-US" sz="12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이름으로 존재</a:t>
                      </a:r>
                      <a:r>
                        <a:rPr lang="en-US" altLang="ko-KR" sz="12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)</a:t>
                      </a:r>
                      <a:endParaRPr lang="ko-KR" alt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1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200" b="0" i="1" u="none" strike="noStrike" dirty="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2254009945"/>
                  </a:ext>
                </a:extLst>
              </a:tr>
              <a:tr h="3772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time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1200" b="0" i="1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RandomizableEvent:creation Time</a:t>
                      </a:r>
                      <a:endParaRPr lang="en-US" sz="1200" b="0" i="1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="" xmlns:a16="http://schemas.microsoft.com/office/drawing/2014/main" val="3703397715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0" y="0"/>
            <a:ext cx="2343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</a:rPr>
              <a:t>파란색 </a:t>
            </a:r>
            <a:r>
              <a:rPr lang="en-US" altLang="ko-KR" sz="1200" dirty="0">
                <a:solidFill>
                  <a:schemeClr val="accent2"/>
                </a:solidFill>
              </a:rPr>
              <a:t>: </a:t>
            </a:r>
            <a:r>
              <a:rPr lang="ko-KR" altLang="en-US" sz="1200" dirty="0">
                <a:solidFill>
                  <a:schemeClr val="accent2"/>
                </a:solidFill>
              </a:rPr>
              <a:t>기존 </a:t>
            </a:r>
            <a:r>
              <a:rPr lang="en-US" altLang="ko-KR" sz="1200" dirty="0">
                <a:solidFill>
                  <a:schemeClr val="accent2"/>
                </a:solidFill>
              </a:rPr>
              <a:t>OpenADR</a:t>
            </a:r>
            <a:r>
              <a:rPr lang="ko-KR" altLang="en-US" sz="1200" dirty="0">
                <a:solidFill>
                  <a:schemeClr val="accent2"/>
                </a:solidFill>
              </a:rPr>
              <a:t> </a:t>
            </a:r>
            <a:r>
              <a:rPr lang="en-US" altLang="ko-KR" sz="1200" dirty="0">
                <a:solidFill>
                  <a:schemeClr val="accent2"/>
                </a:solidFill>
              </a:rPr>
              <a:t>Tag </a:t>
            </a:r>
            <a:r>
              <a:rPr lang="ko-KR" altLang="en-US" sz="1200" dirty="0">
                <a:solidFill>
                  <a:schemeClr val="accent2"/>
                </a:solidFill>
              </a:rPr>
              <a:t>부분</a:t>
            </a:r>
            <a:endParaRPr lang="en-US" altLang="ko-KR" sz="1200" dirty="0">
              <a:solidFill>
                <a:schemeClr val="accent2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빨간색 </a:t>
            </a:r>
            <a:r>
              <a:rPr lang="en-US" altLang="ko-KR" sz="1200" dirty="0">
                <a:solidFill>
                  <a:srgbClr val="FF0000"/>
                </a:solidFill>
              </a:rPr>
              <a:t>: OpenADR</a:t>
            </a:r>
            <a:r>
              <a:rPr lang="ko-KR" altLang="en-US" sz="1200" dirty="0">
                <a:solidFill>
                  <a:srgbClr val="FF0000"/>
                </a:solidFill>
              </a:rPr>
              <a:t>확장된 </a:t>
            </a:r>
            <a:r>
              <a:rPr lang="en-US" altLang="ko-KR" sz="1200" dirty="0">
                <a:solidFill>
                  <a:srgbClr val="FF0000"/>
                </a:solidFill>
              </a:rPr>
              <a:t>Profile</a:t>
            </a:r>
          </a:p>
        </p:txBody>
      </p:sp>
    </p:spTree>
    <p:extLst>
      <p:ext uri="{BB962C8B-B14F-4D97-AF65-F5344CB8AC3E}">
        <p14:creationId xmlns:p14="http://schemas.microsoft.com/office/powerpoint/2010/main" val="147285215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b="1" dirty="0">
                <a:solidFill>
                  <a:schemeClr val="tx1"/>
                </a:solidFill>
              </a:rPr>
              <a:t>2.2 EMAP(MQTT, CoAP/JSON)</a:t>
            </a:r>
            <a:br>
              <a:rPr lang="en-US" altLang="ko-KR" sz="2800" b="1" dirty="0">
                <a:solidFill>
                  <a:schemeClr val="tx1"/>
                </a:solidFill>
              </a:rPr>
            </a:br>
            <a:r>
              <a:rPr lang="en-US" altLang="ko-KR" sz="2800" b="1" dirty="0">
                <a:solidFill>
                  <a:schemeClr val="tx1"/>
                </a:solidFill>
              </a:rPr>
              <a:t>Service : Session Setup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7C6F095-276F-4AD3-9842-1213BA0CC323}" type="slidenum">
              <a:rPr lang="ko-KR" altLang="en-US" smtClean="0">
                <a:solidFill>
                  <a:srgbClr val="000000"/>
                </a:solidFill>
              </a:rPr>
              <a:pPr>
                <a:defRPr/>
              </a:pPr>
              <a:t>99</a:t>
            </a:fld>
            <a:endParaRPr lang="ko-KR" altLang="en-US" dirty="0">
              <a:solidFill>
                <a:srgbClr val="000000"/>
              </a:solidFill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57200" y="1295182"/>
            <a:ext cx="8229600" cy="519503"/>
            <a:chOff x="467544" y="1323136"/>
            <a:chExt cx="8229600" cy="1114692"/>
          </a:xfrm>
        </p:grpSpPr>
        <p:sp>
          <p:nvSpPr>
            <p:cNvPr id="34" name="직사각형 33"/>
            <p:cNvSpPr/>
            <p:nvPr/>
          </p:nvSpPr>
          <p:spPr bwMode="auto">
            <a:xfrm>
              <a:off x="467544" y="1414527"/>
              <a:ext cx="8229600" cy="1023301"/>
            </a:xfrm>
            <a:prstGeom prst="rect">
              <a:avLst/>
            </a:prstGeom>
            <a:solidFill>
              <a:schemeClr val="bg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77792" y="1653765"/>
              <a:ext cx="845103" cy="54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EMA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직선 화살표 연결선 35"/>
            <p:cNvCxnSpPr/>
            <p:nvPr/>
          </p:nvCxnSpPr>
          <p:spPr bwMode="auto">
            <a:xfrm>
              <a:off x="2195736" y="1844824"/>
              <a:ext cx="4707807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862283" y="1612978"/>
              <a:ext cx="869149" cy="5448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EMA</a:t>
              </a:r>
              <a:endParaRPr lang="ko-KR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직선 화살표 연결선 38"/>
            <p:cNvCxnSpPr/>
            <p:nvPr/>
          </p:nvCxnSpPr>
          <p:spPr bwMode="auto">
            <a:xfrm flipH="1">
              <a:off x="2195736" y="2276872"/>
              <a:ext cx="4707808" cy="0"/>
            </a:xfrm>
            <a:prstGeom prst="straightConnector1">
              <a:avLst/>
            </a:prstGeom>
            <a:solidFill>
              <a:schemeClr val="accent1"/>
            </a:solidFill>
            <a:ln w="12699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sp>
          <p:nvSpPr>
            <p:cNvPr id="40" name="TextBox 39"/>
            <p:cNvSpPr txBox="1"/>
            <p:nvPr/>
          </p:nvSpPr>
          <p:spPr>
            <a:xfrm>
              <a:off x="3535558" y="1786656"/>
              <a:ext cx="1420582" cy="561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(6) RegisterdReport</a:t>
              </a:r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95881" y="1323136"/>
              <a:ext cx="1306768" cy="561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(5) RegisterReport</a:t>
              </a:r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66636" y="1768673"/>
            <a:ext cx="13372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RegisterReport</a:t>
            </a:r>
            <a:endParaRPr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51F795AD-F812-48A2-93DC-580BF02D1AB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68454" y="2086076"/>
          <a:ext cx="6765783" cy="4687956"/>
        </p:xfrm>
        <a:graphic>
          <a:graphicData uri="http://schemas.openxmlformats.org/drawingml/2006/table">
            <a:tbl>
              <a:tblPr/>
              <a:tblGrid>
                <a:gridCol w="679633">
                  <a:extLst>
                    <a:ext uri="{9D8B030D-6E8A-4147-A177-3AD203B41FA5}">
                      <a16:colId xmlns="" xmlns:a16="http://schemas.microsoft.com/office/drawing/2014/main" val="150685916"/>
                    </a:ext>
                  </a:extLst>
                </a:gridCol>
                <a:gridCol w="1030903">
                  <a:extLst>
                    <a:ext uri="{9D8B030D-6E8A-4147-A177-3AD203B41FA5}">
                      <a16:colId xmlns="" xmlns:a16="http://schemas.microsoft.com/office/drawing/2014/main" val="2924510979"/>
                    </a:ext>
                  </a:extLst>
                </a:gridCol>
                <a:gridCol w="1011656">
                  <a:extLst>
                    <a:ext uri="{9D8B030D-6E8A-4147-A177-3AD203B41FA5}">
                      <a16:colId xmlns="" xmlns:a16="http://schemas.microsoft.com/office/drawing/2014/main" val="3582770737"/>
                    </a:ext>
                  </a:extLst>
                </a:gridCol>
                <a:gridCol w="907745">
                  <a:extLst>
                    <a:ext uri="{9D8B030D-6E8A-4147-A177-3AD203B41FA5}">
                      <a16:colId xmlns="" xmlns:a16="http://schemas.microsoft.com/office/drawing/2014/main" val="1978953923"/>
                    </a:ext>
                  </a:extLst>
                </a:gridCol>
                <a:gridCol w="3135846">
                  <a:extLst>
                    <a:ext uri="{9D8B030D-6E8A-4147-A177-3AD203B41FA5}">
                      <a16:colId xmlns="" xmlns:a16="http://schemas.microsoft.com/office/drawing/2014/main" val="1386124377"/>
                    </a:ext>
                  </a:extLst>
                </a:gridCol>
              </a:tblGrid>
              <a:tr h="120204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Key name</a:t>
                      </a:r>
                    </a:p>
                  </a:txBody>
                  <a:tcPr marL="5301" marR="5301" marT="53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Comments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33522703"/>
                  </a:ext>
                </a:extLst>
              </a:tr>
              <a:tr h="120204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SrcEMA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01" marR="5301" marT="53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source EMA identifier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47197573"/>
                  </a:ext>
                </a:extLst>
              </a:tr>
              <a:tr h="120204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DestEMA</a:t>
                      </a:r>
                    </a:p>
                  </a:txBody>
                  <a:tcPr marL="5301" marR="5301" marT="53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destination EMA identifier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90107142"/>
                  </a:ext>
                </a:extLst>
              </a:tr>
              <a:tr h="120204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requestID</a:t>
                      </a:r>
                    </a:p>
                  </a:txBody>
                  <a:tcPr marL="5301" marR="5301" marT="53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request identifier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54982698"/>
                  </a:ext>
                </a:extLst>
              </a:tr>
              <a:tr h="120204">
                <a:tc rowSpan="3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</a:t>
                      </a:r>
                    </a:p>
                  </a:txBody>
                  <a:tcPr marL="5301" marR="5301" marT="53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duration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 duration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13908206"/>
                  </a:ext>
                </a:extLst>
              </a:tr>
              <a:tr h="1202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reportRequestID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 request identifier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00139979"/>
                  </a:ext>
                </a:extLst>
              </a:tr>
              <a:tr h="1202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reportSpecifierID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 specific id (created from EMA)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04746345"/>
                  </a:ext>
                </a:extLst>
              </a:tr>
              <a:tr h="1202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reportName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 name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64041668"/>
                  </a:ext>
                </a:extLst>
              </a:tr>
              <a:tr h="1202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createdDateTime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created time of this report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10775724"/>
                  </a:ext>
                </a:extLst>
              </a:tr>
              <a:tr h="1202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7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reportDescription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rID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33795532"/>
                  </a:ext>
                </a:extLst>
              </a:tr>
              <a:tr h="1202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resourceID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resource identifier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5664015"/>
                  </a:ext>
                </a:extLst>
              </a:tr>
              <a:tr h="1202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reportType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 type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18737745"/>
                  </a:ext>
                </a:extLst>
              </a:tr>
              <a:tr h="1202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deviceType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of device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06444317"/>
                  </a:ext>
                </a:extLst>
              </a:tr>
              <a:tr h="1202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itemUnits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unit of item that report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73735779"/>
                  </a:ext>
                </a:extLst>
              </a:tr>
              <a:tr h="1202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siScaleCode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47724368"/>
                  </a:ext>
                </a:extLst>
              </a:tr>
              <a:tr h="1202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marketContext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refer 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marketContext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address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02549760"/>
                  </a:ext>
                </a:extLst>
              </a:tr>
              <a:tr h="1202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minPeriod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Energy usage minimum period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71882636"/>
                  </a:ext>
                </a:extLst>
              </a:tr>
              <a:tr h="1202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maxPeriod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Energy usage maximum period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87457463"/>
                  </a:ext>
                </a:extLst>
              </a:tr>
              <a:tr h="1202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onChange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27252675"/>
                  </a:ext>
                </a:extLst>
              </a:tr>
              <a:tr h="1202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itemDescription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of item that report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36090415"/>
                  </a:ext>
                </a:extLst>
              </a:tr>
              <a:tr h="1202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qos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device QoS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05676106"/>
                  </a:ext>
                </a:extLst>
              </a:tr>
              <a:tr h="1202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state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device current state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90890979"/>
                  </a:ext>
                </a:extLst>
              </a:tr>
              <a:tr h="1202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power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power usage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47331516"/>
                  </a:ext>
                </a:extLst>
              </a:tr>
              <a:tr h="1202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dimming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dimming state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93050667"/>
                  </a:ext>
                </a:extLst>
              </a:tr>
              <a:tr h="1202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margin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available amount of energy (Including generated, 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storaged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Energy)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14474541"/>
                  </a:ext>
                </a:extLst>
              </a:tr>
              <a:tr h="1202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generate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generated energy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79085271"/>
                  </a:ext>
                </a:extLst>
              </a:tr>
              <a:tr h="1202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storage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soraged energy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23948019"/>
                  </a:ext>
                </a:extLst>
              </a:tr>
              <a:tr h="1202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maxValue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energy max usage value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07266700"/>
                  </a:ext>
                </a:extLst>
              </a:tr>
              <a:tr h="1202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minValue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energy min usage vaalue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39794332"/>
                  </a:ext>
                </a:extLst>
              </a:tr>
              <a:tr h="1202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avgValue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energy average usage value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520608721"/>
                  </a:ext>
                </a:extLst>
              </a:tr>
              <a:tr h="1202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maxTime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energy max usage time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47116016"/>
                  </a:ext>
                </a:extLst>
              </a:tr>
              <a:tr h="1202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minTime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energy min usage time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6819017"/>
                  </a:ext>
                </a:extLst>
              </a:tr>
              <a:tr h="1202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priority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priority of this device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56489709"/>
                  </a:ext>
                </a:extLst>
              </a:tr>
              <a:tr h="1202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powerAttributes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hertz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pulse frequency of power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90544878"/>
                  </a:ext>
                </a:extLst>
              </a:tr>
              <a:tr h="1202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voltage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voltage of power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3835620"/>
                  </a:ext>
                </a:extLst>
              </a:tr>
              <a:tr h="1202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 this AC power? (True or False)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58934694"/>
                  </a:ext>
                </a:extLst>
              </a:tr>
              <a:tr h="120204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</a:t>
                      </a:r>
                    </a:p>
                  </a:txBody>
                  <a:tcPr marL="5301" marR="5301" marT="53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 of service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6938768"/>
                  </a:ext>
                </a:extLst>
              </a:tr>
              <a:tr h="120204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</a:t>
                      </a:r>
                    </a:p>
                  </a:txBody>
                  <a:tcPr marL="5301" marR="5301" marT="53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service creation time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9389948"/>
                  </a:ext>
                </a:extLst>
              </a:tr>
              <a:tr h="120204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5301" marR="5301" marT="5301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report message type (</a:t>
                      </a:r>
                      <a:r>
                        <a:rPr lang="fr-F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implicit</a:t>
                      </a:r>
                      <a:r>
                        <a:rPr lang="fr-F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or explicit)</a:t>
                      </a:r>
                    </a:p>
                  </a:txBody>
                  <a:tcPr marL="5301" marR="5301" marT="530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46012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929306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31814</TotalTime>
  <Words>15734</Words>
  <Application>Microsoft Office PowerPoint</Application>
  <PresentationFormat>화면 슬라이드 쇼(4:3)</PresentationFormat>
  <Paragraphs>6630</Paragraphs>
  <Slides>173</Slides>
  <Notes>107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173</vt:i4>
      </vt:variant>
    </vt:vector>
  </HeadingPairs>
  <TitlesOfParts>
    <vt:vector size="179" baseType="lpstr">
      <vt:lpstr>굴림</vt:lpstr>
      <vt:lpstr>맑은 고딕</vt:lpstr>
      <vt:lpstr>Arial</vt:lpstr>
      <vt:lpstr>Cambria</vt:lpstr>
      <vt:lpstr>Times New Roman</vt:lpstr>
      <vt:lpstr>1_기본 디자인</vt:lpstr>
      <vt:lpstr>Server Energy Management System</vt:lpstr>
      <vt:lpstr>Lecture Index</vt:lpstr>
      <vt:lpstr>3. EMS Overview</vt:lpstr>
      <vt:lpstr>3-1. System Architecture</vt:lpstr>
      <vt:lpstr>3-1. 스마트 에너지 홈 환경</vt:lpstr>
      <vt:lpstr>3-1. 스마트 에너지 홈</vt:lpstr>
      <vt:lpstr>3-1. System Architecture with Protocol</vt:lpstr>
      <vt:lpstr>3-2. Server EMA Overview</vt:lpstr>
      <vt:lpstr>3-2. Server EMA Overview</vt:lpstr>
      <vt:lpstr>3-2. Server EMA Program Architecture</vt:lpstr>
      <vt:lpstr>3-2. Server EMA Program Architecture</vt:lpstr>
      <vt:lpstr>3-3. Server EMA Optimization Overview</vt:lpstr>
      <vt:lpstr>Appendix. EMA Overview</vt:lpstr>
      <vt:lpstr>4. EMS : Package Explanation OpenADR</vt:lpstr>
      <vt:lpstr>4. EMS : Package Explanation OpenADR</vt:lpstr>
      <vt:lpstr>4. EMS : Package Explanation OpenADR</vt:lpstr>
      <vt:lpstr>4. EMS : Package Explanation OpenADR – Server Side</vt:lpstr>
      <vt:lpstr>4. EMS : Package Explanation OpenADR - Server Side</vt:lpstr>
      <vt:lpstr>4. EMS : Package Explanation OpenADR - Server Side</vt:lpstr>
      <vt:lpstr>4. EMS : Package Explanation OpenADR - Server Side</vt:lpstr>
      <vt:lpstr>4. EMS : Package Explanation OpenADR - Server Side</vt:lpstr>
      <vt:lpstr>4. EMS : Package Explanation OpenADR - Server Side</vt:lpstr>
      <vt:lpstr>4. EMS : Package Explanation OpenADR - Client Side</vt:lpstr>
      <vt:lpstr>4. EMS : Package Explanation OpenADR – Client Side</vt:lpstr>
      <vt:lpstr>4. EMS : Package Explanation OpenADR - Client Side</vt:lpstr>
      <vt:lpstr>4. EMS : Package Explanation EMAP</vt:lpstr>
      <vt:lpstr>4. EMS : Package Explanation EMAP</vt:lpstr>
      <vt:lpstr>4. EMS : Package Explanation EMAP</vt:lpstr>
      <vt:lpstr>4. EMS : Package Explanation EMAP</vt:lpstr>
      <vt:lpstr>4. EMS : Package Explanation EMAP</vt:lpstr>
      <vt:lpstr>4. EMS : Package Explanation EMAP</vt:lpstr>
      <vt:lpstr>4. EMS : Package Explanation EMAP</vt:lpstr>
      <vt:lpstr>4. EMS : Package Explanation EMAP - Client Side</vt:lpstr>
      <vt:lpstr>4. EMS : Package Explanation EMAP – Client Side</vt:lpstr>
      <vt:lpstr>4. EMS : Package Explanation EMAP - Client Side</vt:lpstr>
      <vt:lpstr>4. EMS : Package Explanation Monitoring</vt:lpstr>
      <vt:lpstr>4. EMS : Package Explanation Monitoring</vt:lpstr>
      <vt:lpstr>4. EMS : Package Explanation Monitoring : EMARealTimeGraph</vt:lpstr>
      <vt:lpstr>4. EMS : Package Explanation Monitoring : EMARealTimeGraph</vt:lpstr>
      <vt:lpstr>4. EMS : Package Explanation Monitoring : EnergyGraph</vt:lpstr>
      <vt:lpstr>4. EMS : Package Explanation Monitoring : EnergyGraph</vt:lpstr>
      <vt:lpstr>4. EMS : Package Explanation Monitoring : EMATopology</vt:lpstr>
      <vt:lpstr>4. EMS : Package Explanation Monitoring : EMATopology</vt:lpstr>
      <vt:lpstr>4. EMS : Package Explanation Monitoring : EMA_Tab</vt:lpstr>
      <vt:lpstr>4. EMS : Package Explanation Control</vt:lpstr>
      <vt:lpstr>4. EMS : Package Explanation Profile</vt:lpstr>
      <vt:lpstr>4. EMS : Package Explanation Monitoring : global</vt:lpstr>
      <vt:lpstr>4. EMS : Package Explanation Profile : EMA</vt:lpstr>
      <vt:lpstr>4. EMS : Package Explanation GUI</vt:lpstr>
      <vt:lpstr>4. EMS : Package Explanation GUI : Initial</vt:lpstr>
      <vt:lpstr>4. EMS : Package Explanation GUI : Initial</vt:lpstr>
      <vt:lpstr>4. EMS : Package Explanation GUI : MainFrame</vt:lpstr>
      <vt:lpstr>4. EMS : Package Explanation GUI : MainFrame</vt:lpstr>
      <vt:lpstr>PowerPoint 프레젠테이션</vt:lpstr>
      <vt:lpstr>2. Profile : OpenADR 2.0b 2.1 Services : EiRegistrationParty (CoAP / JSON)</vt:lpstr>
      <vt:lpstr>2. Profile : OpenADR 2.0b 2.1 Services : EiRegistrationParty (CoAP / JSON)</vt:lpstr>
      <vt:lpstr>2. Profile : OpenADR 2.0b 2.1 Services : EiRegistrationParty (CoAP / JSON)</vt:lpstr>
      <vt:lpstr>2. Profile : OpenADR 2.0b 2.1 Services : EiRegistrationParty (CoAP / JSON)</vt:lpstr>
      <vt:lpstr>2. Profile : OpenADR 2.0b 2.1 Services : EiRegistrationParty (CoAP / JSON) </vt:lpstr>
      <vt:lpstr>2. Profile : OpenADR 2.0b 2.1 Services : EiRegistrationParty (CoAP / JSON)</vt:lpstr>
      <vt:lpstr>2. Profile : OpenADR 2.0b 2.1 Services : EiRegistrationParty (CoAP / JSON)</vt:lpstr>
      <vt:lpstr>2. Profile : OpenADR 2.0b 2.1 Services : EiRegistrationParty (CoAP / JSON) </vt:lpstr>
      <vt:lpstr>PowerPoint 프레젠테이션</vt:lpstr>
      <vt:lpstr>2. Profile : OpenADR 2.0b 2.2 Services : EiReport (CoAP / JSON) </vt:lpstr>
      <vt:lpstr>2. Profile : OpenADR 2.0b 2.2 Services : EiReport (CoAP / JSON)</vt:lpstr>
      <vt:lpstr>2. Profile : OpenADR 2.0b 2.2 Services : EiReport (CoAP / JSON)</vt:lpstr>
      <vt:lpstr>2. Profile : OpenADR 2.0b 2.2 Services : EiReport (CoAP / JSON)</vt:lpstr>
      <vt:lpstr>2. Profile : OpenADR 2.0b 2.2 Services : EiReport (CoAP / JSON)</vt:lpstr>
      <vt:lpstr>2. Profile : OpenADR 2.0b 2.2 Services : EiReport (CoAP / JSON)</vt:lpstr>
      <vt:lpstr>2. Profile : OpenADR 2.0b 2.2 Services : EiReport (CoAP / JSON)</vt:lpstr>
      <vt:lpstr>2. Profile : OpenADR 2.0b 2.2 Services : EiReport (CoAP / JSON)</vt:lpstr>
      <vt:lpstr>2. Profile : OpenADR 2.0b 2.2 Services : EiReport (CoAP / JSON)</vt:lpstr>
      <vt:lpstr>2. Profile : OpenADR 2.0b 2.2 Services : EiReport (CoAP / JSON)</vt:lpstr>
      <vt:lpstr>2. Profile : OpenADR 2.0b 2.2 Services : EiReport (CoAP / JSON)</vt:lpstr>
      <vt:lpstr>PowerPoint 프레젠테이션</vt:lpstr>
      <vt:lpstr>2. Profile : OpenADR 2.0b 2.3 Services : EiEvent (CoAP / JSON)</vt:lpstr>
      <vt:lpstr>2. Profile : OpenADR 2.0b 2.3 Services : EiEvent (CoAP / JSON)</vt:lpstr>
      <vt:lpstr>2. Profile : OpenADR 2.0b 2.3 Services : EiEvent (CoAP / JSON)</vt:lpstr>
      <vt:lpstr>2. Profile : OpenADR 2.0b 2.3 Services : EiEvent (CoAP / JSON)</vt:lpstr>
      <vt:lpstr>2. Profile : OpenADR 2.0b 2.3 Services : EiEvent (CoAP / JSON)</vt:lpstr>
      <vt:lpstr>2. Profile : OpenADR 2.0b 2.3 Services : EiEvent (CoAP / JSON)</vt:lpstr>
      <vt:lpstr>2. Profile : OpenADR 2.0b 2.3 Services : EiEvent (CoAP / JSON)</vt:lpstr>
      <vt:lpstr>PowerPoint 프레젠테이션</vt:lpstr>
      <vt:lpstr>2. Profile : OpenADR 2.0b 2.3 Services : EiEvent (CoAP / JSON)</vt:lpstr>
      <vt:lpstr>2. Profile : OpenADR 2.0b 2.4 Services : EiOpt (CoAP / JSON)</vt:lpstr>
      <vt:lpstr>2. Profile : OpenADR 2.0b 2.4 Services : EiOpt (CoAP / JSON)</vt:lpstr>
      <vt:lpstr>2. Profile : OpenADR 2.0b 2.4 Services : EiOpt (CoAP / JSON)</vt:lpstr>
      <vt:lpstr>2. Profile : OpenADR 2.0b 2.4 Services : EiOpt (CoAP / JSON)</vt:lpstr>
      <vt:lpstr>PowerPoint 프레젠테이션</vt:lpstr>
      <vt:lpstr>2.2 EMAP(CoAP/JSON) Service : Session Setup</vt:lpstr>
      <vt:lpstr>2.2 EMAP(MQTT, CoAP/JSON) Service : Session Setup</vt:lpstr>
      <vt:lpstr>2.2 EMAP(MQTT, CoAP/JSON) Service : Session Setup</vt:lpstr>
      <vt:lpstr>2. Smart Home Energy Framework :  2.2 EMAP(CoAP/JSON, MQTT/JSON) : Session Setup</vt:lpstr>
      <vt:lpstr>2.2 EMAP(MQTT, CoAP/JSON) Service : Session Setup</vt:lpstr>
      <vt:lpstr>2.2 EMAP(MQTT, CoAP/JSON) Service : Session Setup</vt:lpstr>
      <vt:lpstr>2. Smart Home Energy Framework :  2.2 EMAP(CoAP/JSON, MQTT/JSON) : Session Setup</vt:lpstr>
      <vt:lpstr>2.2 EMAP(MQTT, CoAP/JSON) Service : Session Setup</vt:lpstr>
      <vt:lpstr>2.2 EMAP(MQTT, CoAP/JSON) Service : Session Setup</vt:lpstr>
      <vt:lpstr>2.2 EMAP(MQTT, CoAP/JSON) Service : Session Setup</vt:lpstr>
      <vt:lpstr>2.2 EMAP(MQTT, CoAP/JSON) Service : Session Setup</vt:lpstr>
      <vt:lpstr>2. Smart Home Energy Framework :  2.2 EMAP(CoAP/JSON, MQTT/JSON) : Session Setup</vt:lpstr>
      <vt:lpstr>2. Smart Home Energy Framework :  2.2 EMAP(CoAP/JSON, MQTT/JSON) : Session Setup</vt:lpstr>
      <vt:lpstr>2.2 EMAP(MQTT, CoAP/JSON) Service : Session Setup</vt:lpstr>
      <vt:lpstr>2.2 EMAP(MQTT, CoAP/JSON) Service : Session Setup</vt:lpstr>
      <vt:lpstr>2. Smart Home Energy Framework :  2.2 EMAP(CoAP/JSON, MQTT/JSON) : Session Setup</vt:lpstr>
      <vt:lpstr>2. Smart Home Energy Framework :  2.2 EMAP(CoAP/JSON, MQTT/JSON) : Session Setup</vt:lpstr>
      <vt:lpstr>2.2 EMAP(MQTT, CoAP/JSON) Service : Session Setup</vt:lpstr>
      <vt:lpstr>2.2 EMAP(MQTT, CoAP/JSON) Service : Session Setup</vt:lpstr>
      <vt:lpstr>2. Smart Home Energy Framework :  2.2 EMAP(CoAP/JSON, MQTT/JSON) : Session Setup</vt:lpstr>
      <vt:lpstr>2.2 EMAP(MQTT, CoAP/JSON) Service : Session Setup</vt:lpstr>
      <vt:lpstr>2.2 EMAP(MQTT, CoAP/JSON) Service : Session Setup</vt:lpstr>
      <vt:lpstr>2.2 EMAP(MQTT, CoAP/JSON) Service : Session Setup</vt:lpstr>
      <vt:lpstr>2.2 EMAP(MQTT, CoAP/JSON) Service : Session Setup</vt:lpstr>
      <vt:lpstr>2. Smart Home Energy Framework :  2.2 EMAP(CoAP/JSON, MQTT/JSON) : Session Setup</vt:lpstr>
      <vt:lpstr>2. Smart Home Energy Framework :  2.2 EMAP(CoAP/JSON, MQTT/JSON) : Session Setup</vt:lpstr>
      <vt:lpstr>2.2 EMAP(MQTT, CoAP/JSON) Service : Session Setup</vt:lpstr>
      <vt:lpstr>2.2 EMAP(MQTT, CoAP/JSON) Service : Session Setup</vt:lpstr>
      <vt:lpstr>2. Smart Home Energy Framework :  2.2 EMAP(CoAP/JSON, MQTT/JSON) : Session Setup</vt:lpstr>
      <vt:lpstr>PowerPoint 프레젠테이션</vt:lpstr>
      <vt:lpstr>2.2 EMAP(MQTT, CoAP/JSON) Service : Update Report</vt:lpstr>
      <vt:lpstr>2.2 EMAP(MQTT, CoAP/JSON) Service : Update Report</vt:lpstr>
      <vt:lpstr>2.2 EMAP(MQTT, CoAP/JSON) Service : Update Report</vt:lpstr>
      <vt:lpstr>PowerPoint 프레젠테이션</vt:lpstr>
      <vt:lpstr>2.2 EMAP(CoAP/JSON) Service : Update Report</vt:lpstr>
      <vt:lpstr>2. Smart Home Energy Framework :  2.2 EMAP(MQTT/JSON, CoAP/JSON) : UpdateReport</vt:lpstr>
      <vt:lpstr>2. Smart Home Energy Framework :  2.2 EMAP(MQTT/JSON, CoAP/JSON) : UpdateReport</vt:lpstr>
      <vt:lpstr>2. Smart Home Energy Framework :  2.2 EMAP(MQTT/JSON, CoAP/JSON) : UpdateReport</vt:lpstr>
      <vt:lpstr>2. Smart Home Energy Framework :  2.2 EMAP(MQTT/JSON, CoAP/JSON) : UpdateReport</vt:lpstr>
      <vt:lpstr>2. Smart Home Energy Framework :  2.2 EMAP(CoAP/JSON, MQTT/JSON) : UpdateReport (Implicit, Explicit)</vt:lpstr>
      <vt:lpstr>2. Smart Home Energy Framework :  2.2 EMAP(CoAP/JSON, MQTT/JSON) : UpdateReport (Implicit, Explicit)</vt:lpstr>
      <vt:lpstr>2. Smart Home Energy Framework :  2.2 EMAP(CoAP/JSON, MQTT/JSON) : UpdateReport (Implicit, Explicit)</vt:lpstr>
      <vt:lpstr>2. Smart Home Energy Framework :  2.2 EMAP(CoAP/JSON, MQTT/JSON) : UpdateReport (Implicit, Explicit)</vt:lpstr>
      <vt:lpstr>PowerPoint 프레젠테이션</vt:lpstr>
      <vt:lpstr>2.2 EMAP(CoAP/JSON) Service : Event</vt:lpstr>
      <vt:lpstr>2. Smart Home Energy Framework :  2.2 EMAP(CoAP/JSON, MQTT/JSON) : Event-PULL,PUSH</vt:lpstr>
      <vt:lpstr>2. Smart Home Energy Framework :  2.2 EMAP(CoAP/JSON, MQTT/JSON) : Event-PULL,PUSH</vt:lpstr>
      <vt:lpstr>2. Smart Home Energy Framework :  2.2 EMAP(CoAP/JSON, MQTT/JSON) : Event-PULL,PUSH</vt:lpstr>
      <vt:lpstr>2. Smart Home Energy Framework :  2.2 EMAP(CoAP/JSON, MQTT/JSON) : Event-PULL,PUSH</vt:lpstr>
      <vt:lpstr>2. Smart Home Energy Framework :  2.2 EMAP(CoAP/JSON, MQTT/JSON) : Event-PULL,PUSH</vt:lpstr>
      <vt:lpstr>2. Smart Home Energy Framework :  2.2 EMAP(CoAP/JSON, MQTT/JSON) : Event-PULL,PUSH</vt:lpstr>
      <vt:lpstr>2. Smart Home Energy Framework :  2.2 EMAP(CoAP/JSON, MQTT/JSON) : Event-PULL,PUSH</vt:lpstr>
      <vt:lpstr>2. Smart Home Energy Framework :  2.2 EMAP(CoAP/JSON, MQTT/JSON) : Event-PULL,PUSH</vt:lpstr>
      <vt:lpstr>2. Smart Home Energy Framework :  2.2 EMAP(CoAP/JSON, MQTT/JSON) : Event-PULL,PUSH</vt:lpstr>
      <vt:lpstr>2. Smart Home Energy Framework :  2.2 EMAP(CoAP/JSON, MQTT/JSON) : Event-PULL,PUSH</vt:lpstr>
      <vt:lpstr>2. Smart Home Energy Framework :  2.2 EMAP(CoAP/JSON, MQTT/JSON) : Event-PULL,PUSH</vt:lpstr>
      <vt:lpstr>PowerPoint 프레젠테이션</vt:lpstr>
      <vt:lpstr>2. Smart Home Energy Framework :  2.2 EMAP(CoAP/JSON, MQTT/JSON) : Event-PULL, PUSH</vt:lpstr>
      <vt:lpstr>2.2 EMAP(MQTT, CoAP/JSON) Service : EiEvent</vt:lpstr>
      <vt:lpstr>2.2 EMAP(MQTT, CoAP/JSON) Service : Opt</vt:lpstr>
      <vt:lpstr>PowerPoint 프레젠테이션</vt:lpstr>
      <vt:lpstr>2. Smart Home Energy Framework :  2.2 EMAP(CoAP/JSON, MQTT/JSON) : Schedule by using Opt</vt:lpstr>
      <vt:lpstr>2.2 EMAP(CoAP/JSON) Service : Opt</vt:lpstr>
      <vt:lpstr>2. Smart Home Energy Framework :  2.2 EMAP(CoAP/JSON, MQTT/JSON) : Schedule (Opt)</vt:lpstr>
      <vt:lpstr>2. Smart Home Energy Framework :  2.2 EMAP(CoAP/JSON, MQTT/JSON) : Schedule (Opt)</vt:lpstr>
      <vt:lpstr>2. Smart Home Energy Framework :  2.2 EMAP(CoAP/JSON, MQTT/JSON) : Schedule (Opt)</vt:lpstr>
      <vt:lpstr>2. Smart Home Energy Framework :  2.2 EMAP(CoAP/JSON, MQTT/JSON) : Schedule (Opt)</vt:lpstr>
      <vt:lpstr>2. Smart Home Energy Framework :  2.2 EMAP(CoAP/JSON, MQTT/JSON) : Schedule _CancelOpt</vt:lpstr>
      <vt:lpstr>2. Smart Home Energy Framework :  2.2 EMAP(CoAP/JSON, MQTT/JSON) : Schedule _CancelOpt</vt:lpstr>
      <vt:lpstr>2. Smart Home Energy Framework :  2.2 EMAP(CoAP/JSON, MQTT/JSON) : Schedule _CancelOpt</vt:lpstr>
      <vt:lpstr>2. Smart Home Energy Framework :  2.2 EMAP(CoAP/JSON, MQTT/JSON) : Event-PULL, PUSH</vt:lpstr>
      <vt:lpstr>2. Smart Home Energy Framework :  2.2 EMAP(CoAP/JSON, MQTT/JSON) : Event-PULL, PUSH</vt:lpstr>
      <vt:lpstr>2. Smart Home Energy Framework :  2.2 EMAP(CoAP/JSON, MQTT/JSON) : Event-PULL, PUSH</vt:lpstr>
      <vt:lpstr>2. Smart Home Energy Framework :  2.2 EMAP(CoAP/JSON, MQTT/JSON) : Event-PULL, PUSH</vt:lpstr>
      <vt:lpstr>2. Smart Home Energy Framework :  2.2 EMAP(CoAP/JSON, MQTT/JSON) : Event-PULL, PUSH</vt:lpstr>
      <vt:lpstr>2. Smart Home Energy Framework :  2.2 EMAP(CoAP/JSON, MQTT/JSON) : Event-PULL, PUSH</vt:lpstr>
      <vt:lpstr>2. Smart Home Energy Framework :  2.2 EMAP(CoAP/JSON, MQTT/JSON) : Event-PULL, PUSH</vt:lpstr>
      <vt:lpstr>2. Smart Home Energy Framework :  2.2 EMAP(CoAP/JSON, MQTT/JSON) : Event-PULL, PUSH</vt:lpstr>
      <vt:lpstr>2. Smart Home Energy Framework :  2.2 EMAP(CoAP/JSON, MQTT/JSON) : Event-PULL, PUSH</vt:lpstr>
      <vt:lpstr>2. Smart Home Energy Framework :  2.2 EMAP(CoAP/JSON, MQTT/JSON) : Event-PULL, PUSH</vt:lpstr>
      <vt:lpstr>Appendix</vt:lpstr>
      <vt:lpstr>Java Thread Management</vt:lpstr>
      <vt:lpstr>Java Thread management</vt:lpstr>
      <vt:lpstr>수정 된 사항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OpenWRT on Buffalo WZR-HP-G300NH</dc:title>
  <dc:creator>user</dc:creator>
  <cp:lastModifiedBy>Windows 사용자</cp:lastModifiedBy>
  <cp:revision>832</cp:revision>
  <dcterms:created xsi:type="dcterms:W3CDTF">2011-09-16T02:27:47Z</dcterms:created>
  <dcterms:modified xsi:type="dcterms:W3CDTF">2018-11-09T06:47:51Z</dcterms:modified>
</cp:coreProperties>
</file>