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15"/>
  </p:notesMasterIdLst>
  <p:sldIdLst>
    <p:sldId id="258" r:id="rId3"/>
    <p:sldId id="365" r:id="rId4"/>
    <p:sldId id="367" r:id="rId5"/>
    <p:sldId id="369" r:id="rId6"/>
    <p:sldId id="370" r:id="rId7"/>
    <p:sldId id="371" r:id="rId8"/>
    <p:sldId id="384" r:id="rId9"/>
    <p:sldId id="385" r:id="rId10"/>
    <p:sldId id="374" r:id="rId11"/>
    <p:sldId id="375" r:id="rId12"/>
    <p:sldId id="376" r:id="rId13"/>
    <p:sldId id="37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0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7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08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6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2018/1/8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 – </a:t>
            </a:r>
            <a:r>
              <a:rPr lang="ko-KR" altLang="en-US" dirty="0" smtClean="0"/>
              <a:t>상세 페이지</a:t>
            </a:r>
            <a:endParaRPr lang="zh-CN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3935"/>
            <a:ext cx="7576924" cy="50847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43763" y="3660747"/>
            <a:ext cx="724930" cy="288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92259" y="3644272"/>
            <a:ext cx="27895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 Go Test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테스트 페이지로 이동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(2) Manual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사용방법에 대한 매뉴얼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 – </a:t>
            </a:r>
            <a:r>
              <a:rPr lang="ko-KR" altLang="en-US" dirty="0"/>
              <a:t>상세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매뉴얼</a:t>
            </a:r>
            <a:r>
              <a:rPr lang="en-US" altLang="ko-KR" dirty="0" smtClean="0"/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3" y="1588958"/>
            <a:ext cx="8201707" cy="4224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43508"/>
            <a:ext cx="8675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latin typeface="+mn-ea"/>
              </a:rPr>
              <a:t>관리자 입장에서가 아닌 사용자 입장에서 사용방법 </a:t>
            </a:r>
            <a:r>
              <a:rPr lang="en-US" altLang="ko-KR" sz="2200" b="1" dirty="0" smtClean="0">
                <a:latin typeface="+mn-ea"/>
              </a:rPr>
              <a:t>- </a:t>
            </a:r>
            <a:r>
              <a:rPr lang="ko-KR" altLang="en-US" sz="2200" b="1" dirty="0" smtClean="0">
                <a:latin typeface="+mn-ea"/>
              </a:rPr>
              <a:t> </a:t>
            </a:r>
            <a:r>
              <a:rPr lang="en-US" altLang="ko-KR" sz="2200" b="1" dirty="0" smtClean="0">
                <a:latin typeface="+mn-ea"/>
              </a:rPr>
              <a:t>User Manual</a:t>
            </a:r>
            <a:endParaRPr lang="ko-KR" altLang="en-US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7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Overview – </a:t>
            </a:r>
            <a:r>
              <a:rPr lang="ko-KR" altLang="en-US" dirty="0"/>
              <a:t>상세 페이지</a:t>
            </a:r>
            <a:r>
              <a:rPr lang="en-US" altLang="ko-KR" dirty="0"/>
              <a:t>(</a:t>
            </a:r>
            <a:r>
              <a:rPr lang="ko-KR" altLang="en-US" dirty="0"/>
              <a:t>매뉴얼</a:t>
            </a:r>
            <a:r>
              <a:rPr lang="en-US" altLang="ko-KR" dirty="0"/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0538"/>
            <a:ext cx="8229600" cy="54274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41738" y="4025462"/>
            <a:ext cx="8607972" cy="143991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`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4869" y="3840796"/>
            <a:ext cx="30700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사용자가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입력해야 하는 정보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5516" y="5604723"/>
            <a:ext cx="803296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채점 및 평가를 시작하기 위해 사용자가 입력해야 하는 항목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해당 페이지는 </a:t>
            </a:r>
            <a:r>
              <a:rPr lang="en-US" altLang="ko-KR" dirty="0" smtClean="0"/>
              <a:t>Web Client</a:t>
            </a:r>
            <a:r>
              <a:rPr lang="ko-KR" altLang="en-US" dirty="0" smtClean="0"/>
              <a:t>의 예시 페이지이다</a:t>
            </a:r>
            <a:r>
              <a:rPr lang="en-US" altLang="ko-KR" dirty="0" smtClean="0"/>
              <a:t>.)</a:t>
            </a:r>
          </a:p>
          <a:p>
            <a:r>
              <a:rPr lang="ko-KR" altLang="en-US" dirty="0" smtClean="0"/>
              <a:t>채점은 프로토콜 혹은 프로그램 마다 상이하나 </a:t>
            </a:r>
            <a:r>
              <a:rPr lang="ko-KR" altLang="en-US" b="1" dirty="0" smtClean="0">
                <a:solidFill>
                  <a:srgbClr val="C00000"/>
                </a:solidFill>
              </a:rPr>
              <a:t>일반적으로 단계별로 진행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1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57200" y="1436370"/>
            <a:ext cx="2946400" cy="1498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개념 설명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" y="5298440"/>
            <a:ext cx="2946400" cy="1498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프로그램 실습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57200" y="3380740"/>
            <a:ext cx="2946400" cy="1498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smtClean="0">
                <a:latin typeface="Times New Roman" pitchFamily="18" charset="0"/>
                <a:ea typeface="굴림" pitchFamily="50" charset="-127"/>
              </a:rPr>
              <a:t>시스템 설명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1767840" y="3037840"/>
            <a:ext cx="355600" cy="299720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1772920" y="4949190"/>
            <a:ext cx="355600" cy="299720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971" y="1436370"/>
            <a:ext cx="354661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자동 채점 및 평가 시스템 목적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국 내외 운영 현황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프로그램 리스트</a:t>
            </a: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Server &amp;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UDP Chatting Server  &amp;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Stop &amp; Wait, Go back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Protocol: MQTT, CoAP, </a:t>
            </a:r>
            <a:r>
              <a:rPr lang="en-US" altLang="ko-KR" sz="1400" dirty="0" err="1" smtClean="0"/>
              <a:t>OpenFlow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003040" y="3337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82971" y="338074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각 프로그램에 대한 설명</a:t>
            </a: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System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Flow Chart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Code Explanation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How to Execute (Screenshot)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Future Work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82971" y="525213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환경 구축</a:t>
            </a:r>
            <a:endParaRPr lang="en-US" altLang="ko-KR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Eclipse </a:t>
            </a:r>
            <a:r>
              <a:rPr lang="ko-KR" altLang="en-US" sz="1400" dirty="0" smtClean="0"/>
              <a:t>설치 방법</a:t>
            </a:r>
            <a:r>
              <a:rPr lang="en-US" altLang="ko-KR" sz="1400" dirty="0" smtClean="0"/>
              <a:t>, MySQL </a:t>
            </a:r>
            <a:r>
              <a:rPr lang="ko-KR" altLang="en-US" sz="1400" dirty="0" smtClean="0"/>
              <a:t>설치 및 환경 구축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라이브러리 사용 </a:t>
            </a:r>
            <a:r>
              <a:rPr lang="ko-KR" altLang="en-US" sz="1400" dirty="0" smtClean="0"/>
              <a:t>실습</a:t>
            </a:r>
            <a:endParaRPr lang="en-US" altLang="ko-KR" sz="14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Netty</a:t>
            </a:r>
            <a:r>
              <a:rPr lang="en-US" altLang="ko-KR" sz="1400" dirty="0"/>
              <a:t>, HTTP Server, MQTT, CoAP, </a:t>
            </a:r>
            <a:r>
              <a:rPr lang="en-US" altLang="ko-KR" sz="1400" dirty="0" err="1" smtClean="0"/>
              <a:t>OpenFlow</a:t>
            </a:r>
            <a:endParaRPr lang="en-US" altLang="ko-K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/>
              <a:t>프로그램 수정 해보기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Auto </a:t>
            </a:r>
            <a:r>
              <a:rPr lang="en-US" altLang="ko-KR" dirty="0" smtClean="0"/>
              <a:t>Marking Purpose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388442"/>
            <a:ext cx="82296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500" b="1" dirty="0"/>
              <a:t>Auto Marking </a:t>
            </a:r>
            <a:r>
              <a:rPr lang="en-US" altLang="ko-KR" sz="2500" b="1" dirty="0" smtClean="0"/>
              <a:t>Definition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2000" kern="0" dirty="0" smtClean="0">
              <a:solidFill>
                <a:srgbClr val="000000"/>
              </a:solidFill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 smtClean="0">
                <a:solidFill>
                  <a:srgbClr val="000000"/>
                </a:solidFill>
              </a:rPr>
              <a:t>인공지능 </a:t>
            </a:r>
            <a:r>
              <a:rPr lang="ko-KR" altLang="en-US" sz="2000" kern="0" dirty="0">
                <a:solidFill>
                  <a:srgbClr val="000000"/>
                </a:solidFill>
              </a:rPr>
              <a:t>사회가 발달되어감에 따라 국가 및 다양한 기업에서도 프로그램 </a:t>
            </a:r>
            <a:r>
              <a:rPr lang="en-US" altLang="ko-KR" sz="2000" kern="0" dirty="0">
                <a:solidFill>
                  <a:srgbClr val="000000"/>
                </a:solidFill>
              </a:rPr>
              <a:t>Code</a:t>
            </a:r>
            <a:r>
              <a:rPr lang="ko-KR" altLang="en-US" sz="2000" kern="0" dirty="0">
                <a:solidFill>
                  <a:srgbClr val="000000"/>
                </a:solidFill>
              </a:rPr>
              <a:t>에 대한 자동 채점 프로그램 발달이 확산되어 지고 있다</a:t>
            </a:r>
            <a:r>
              <a:rPr lang="en-US" altLang="ko-KR" sz="2000" kern="0" dirty="0">
                <a:solidFill>
                  <a:srgbClr val="000000"/>
                </a:solidFill>
              </a:rPr>
              <a:t>. </a:t>
            </a:r>
            <a:endParaRPr lang="en-US" altLang="ko-KR" sz="2000" kern="0" dirty="0" smtClean="0">
              <a:solidFill>
                <a:srgbClr val="000000"/>
              </a:solidFill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 smtClean="0">
                <a:solidFill>
                  <a:srgbClr val="000000"/>
                </a:solidFill>
              </a:rPr>
              <a:t>입력된 </a:t>
            </a:r>
            <a:r>
              <a:rPr lang="ko-KR" altLang="en-US" sz="2000" kern="0" dirty="0">
                <a:solidFill>
                  <a:srgbClr val="000000"/>
                </a:solidFill>
              </a:rPr>
              <a:t>프로그램을 </a:t>
            </a:r>
            <a:r>
              <a:rPr lang="ko-KR" altLang="en-US" sz="2000" b="1" kern="0" dirty="0">
                <a:solidFill>
                  <a:srgbClr val="FF0000"/>
                </a:solidFill>
              </a:rPr>
              <a:t>다양한 </a:t>
            </a:r>
            <a:r>
              <a:rPr lang="en-US" altLang="ko-KR" sz="2000" b="1" kern="0" dirty="0">
                <a:solidFill>
                  <a:srgbClr val="FF0000"/>
                </a:solidFill>
              </a:rPr>
              <a:t>Test Case, Process </a:t>
            </a:r>
            <a:r>
              <a:rPr lang="ko-KR" altLang="en-US" sz="2000" b="1" kern="0" dirty="0">
                <a:solidFill>
                  <a:srgbClr val="FF0000"/>
                </a:solidFill>
              </a:rPr>
              <a:t>입장에서 분석</a:t>
            </a:r>
            <a:r>
              <a:rPr lang="en-US" altLang="ko-KR" sz="2000" b="1" kern="0" dirty="0">
                <a:solidFill>
                  <a:srgbClr val="FF0000"/>
                </a:solidFill>
              </a:rPr>
              <a:t>, </a:t>
            </a:r>
            <a:r>
              <a:rPr lang="ko-KR" altLang="en-US" sz="2000" b="1" kern="0" dirty="0">
                <a:solidFill>
                  <a:srgbClr val="FF0000"/>
                </a:solidFill>
              </a:rPr>
              <a:t>평가하고 어떤 과정에서 잘못되었는지 </a:t>
            </a:r>
            <a:r>
              <a:rPr lang="en-US" altLang="ko-KR" sz="2000" b="1" kern="0" dirty="0">
                <a:solidFill>
                  <a:srgbClr val="FF0000"/>
                </a:solidFill>
              </a:rPr>
              <a:t>Code Review</a:t>
            </a:r>
            <a:r>
              <a:rPr lang="ko-KR" altLang="en-US" sz="2000" b="1" kern="0" dirty="0">
                <a:solidFill>
                  <a:srgbClr val="FF0000"/>
                </a:solidFill>
              </a:rPr>
              <a:t>를 통해 </a:t>
            </a:r>
            <a:r>
              <a:rPr lang="ko-KR" altLang="en-US" sz="2000" b="1" kern="0" dirty="0" smtClean="0">
                <a:solidFill>
                  <a:srgbClr val="FF0000"/>
                </a:solidFill>
              </a:rPr>
              <a:t>입력 자 </a:t>
            </a:r>
            <a:r>
              <a:rPr lang="ko-KR" altLang="en-US" sz="2000" b="1" kern="0" dirty="0">
                <a:solidFill>
                  <a:srgbClr val="FF0000"/>
                </a:solidFill>
              </a:rPr>
              <a:t>입장에서 스스로 인지하도록 하고 문제 및 성능을 해결해 나갈 수 있는 능력을 키우는 것을 목표</a:t>
            </a:r>
            <a:r>
              <a:rPr lang="ko-KR" altLang="en-US" sz="2000" kern="0" dirty="0">
                <a:solidFill>
                  <a:srgbClr val="000000"/>
                </a:solidFill>
              </a:rPr>
              <a:t>로 한다</a:t>
            </a:r>
            <a:r>
              <a:rPr lang="en-US" altLang="ko-KR" sz="2000" kern="0" dirty="0" smtClean="0">
                <a:solidFill>
                  <a:srgbClr val="000000"/>
                </a:solidFill>
              </a:rPr>
              <a:t>.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2000" kern="0" dirty="0" smtClean="0">
                <a:solidFill>
                  <a:srgbClr val="000000"/>
                </a:solidFill>
              </a:rPr>
              <a:t> </a:t>
            </a:r>
          </a:p>
          <a:p>
            <a:pPr algn="just" fontAlgn="base" latinLnBrk="1">
              <a:lnSpc>
                <a:spcPct val="160000"/>
              </a:lnSpc>
            </a:pPr>
            <a:r>
              <a:rPr lang="ko-KR" altLang="en-US" sz="2000" kern="0" dirty="0" smtClean="0">
                <a:solidFill>
                  <a:srgbClr val="000000"/>
                </a:solidFill>
              </a:rPr>
              <a:t>자동 채점 프로그램</a:t>
            </a:r>
            <a:r>
              <a:rPr lang="en-US" altLang="ko-KR" sz="2000" kern="0" dirty="0" smtClean="0">
                <a:solidFill>
                  <a:srgbClr val="000000"/>
                </a:solidFill>
              </a:rPr>
              <a:t>: Hacker Rank, Code Ground, </a:t>
            </a:r>
            <a:r>
              <a:rPr lang="en-US" altLang="ko-KR" sz="2000" kern="0" dirty="0" err="1" smtClean="0">
                <a:solidFill>
                  <a:srgbClr val="000000"/>
                </a:solidFill>
              </a:rPr>
              <a:t>Codility</a:t>
            </a:r>
            <a:r>
              <a:rPr lang="en-US" altLang="ko-KR" sz="2000" kern="0" dirty="0" smtClean="0">
                <a:solidFill>
                  <a:srgbClr val="000000"/>
                </a:solidFill>
              </a:rPr>
              <a:t> and etc.</a:t>
            </a:r>
            <a:endParaRPr lang="en-US" altLang="ko-KR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 </a:t>
            </a:r>
            <a:r>
              <a:rPr lang="en-US" altLang="ko-KR" dirty="0" smtClean="0"/>
              <a:t>Marking Purpose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388442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500" b="1" dirty="0"/>
              <a:t>Auto Marking </a:t>
            </a:r>
            <a:r>
              <a:rPr lang="en-US" altLang="ko-KR" sz="2500" b="1" dirty="0" smtClean="0"/>
              <a:t>Definition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2000" kern="0" dirty="0" smtClean="0">
              <a:solidFill>
                <a:srgbClr val="000000"/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ko-KR" altLang="en-US" sz="2000" dirty="0"/>
              <a:t>해당 자동 채점 및 분석 시스템은 자료구조</a:t>
            </a:r>
            <a:r>
              <a:rPr lang="en-US" altLang="ko-KR" sz="2000" dirty="0"/>
              <a:t>, </a:t>
            </a:r>
            <a:r>
              <a:rPr lang="ko-KR" altLang="en-US" sz="2000" dirty="0"/>
              <a:t>알고리즘에서 나아가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네트워크 프로그램을 분석 평가하는 것을 중점</a:t>
            </a:r>
            <a:r>
              <a:rPr lang="ko-KR" altLang="en-US" sz="2000" dirty="0"/>
              <a:t>으로 둔다</a:t>
            </a:r>
            <a:r>
              <a:rPr lang="en-US" altLang="ko-KR" sz="2000" dirty="0"/>
              <a:t>. </a:t>
            </a:r>
            <a:r>
              <a:rPr lang="ko-KR" altLang="en-US" sz="2000" dirty="0"/>
              <a:t>이 프로그램은 원격지에서 웹을 통해 접근 하여 네트워크의 기초가 되는 </a:t>
            </a:r>
            <a:r>
              <a:rPr lang="en-US" altLang="ko-KR" sz="2000" b="1" dirty="0">
                <a:solidFill>
                  <a:srgbClr val="FF0000"/>
                </a:solidFill>
              </a:rPr>
              <a:t>TCP, UDP Socket Chatting, ARP(Stop and Wait, Go Back N), Checksum</a:t>
            </a:r>
            <a:r>
              <a:rPr lang="ko-KR" altLang="en-US" sz="2000" b="1" dirty="0">
                <a:solidFill>
                  <a:srgbClr val="FF0000"/>
                </a:solidFill>
              </a:rPr>
              <a:t>과 응용 단계인 </a:t>
            </a:r>
            <a:r>
              <a:rPr lang="en-US" altLang="ko-KR" sz="2000" b="1" dirty="0">
                <a:solidFill>
                  <a:srgbClr val="FF0000"/>
                </a:solidFill>
              </a:rPr>
              <a:t>Raw Socket, </a:t>
            </a:r>
            <a:r>
              <a:rPr lang="ko-KR" altLang="en-US" sz="2000" b="1" dirty="0">
                <a:solidFill>
                  <a:srgbClr val="FF0000"/>
                </a:solidFill>
              </a:rPr>
              <a:t>경량 프로토콜 등의 프로그램</a:t>
            </a:r>
            <a:r>
              <a:rPr lang="en-US" altLang="ko-KR" sz="2000" b="1" dirty="0">
                <a:solidFill>
                  <a:srgbClr val="FF0000"/>
                </a:solidFill>
              </a:rPr>
              <a:t>(</a:t>
            </a:r>
            <a:r>
              <a:rPr lang="ko-KR" altLang="en-US" sz="2000" b="1" dirty="0">
                <a:solidFill>
                  <a:srgbClr val="FF0000"/>
                </a:solidFill>
              </a:rPr>
              <a:t>서버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을 평가</a:t>
            </a:r>
            <a:r>
              <a:rPr lang="ko-KR" altLang="en-US" sz="2000" dirty="0"/>
              <a:t>하고 문제점 및 성능을 사용자에게 피드백 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91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 </a:t>
            </a:r>
            <a:r>
              <a:rPr lang="en-US" altLang="ko-KR" dirty="0" smtClean="0"/>
              <a:t>Marking Purpose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25" name="_x446998984" descr="EMB000063683e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3135"/>
            <a:ext cx="8229600" cy="456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8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List </a:t>
            </a:r>
            <a:r>
              <a:rPr lang="en-US" altLang="ko-KR" dirty="0"/>
              <a:t>of Programs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50360"/>
              </p:ext>
            </p:extLst>
          </p:nvPr>
        </p:nvGraphicFramePr>
        <p:xfrm>
          <a:off x="216453" y="1513840"/>
          <a:ext cx="8693867" cy="478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32"/>
                <a:gridCol w="7308035"/>
              </a:tblGrid>
              <a:tr h="370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분류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항목</a:t>
                      </a:r>
                      <a:endParaRPr lang="ko-KR" altLang="en-US" sz="1300" dirty="0"/>
                    </a:p>
                  </a:txBody>
                  <a:tcPr/>
                </a:tc>
              </a:tr>
              <a:tr h="569232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Programming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Server(Web Restful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API)</a:t>
                      </a:r>
                    </a:p>
                    <a:p>
                      <a:pPr algn="l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Restful, Response Code(Error, Correct), Protocol Version, Header,  Multithread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Client(</a:t>
                      </a:r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Restful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API)</a:t>
                      </a:r>
                    </a:p>
                    <a:p>
                      <a:pPr algn="l" latinLnBrk="1"/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</a:t>
                      </a:r>
                      <a:r>
                        <a:rPr lang="ko-KR" altLang="en-US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항목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Restful, Receive Buffer, Picture, Text, Protocol Version, Header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 Chatting</a:t>
                      </a:r>
                    </a:p>
                    <a:p>
                      <a:pPr algn="l" latinLnBrk="1"/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ECHO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Chatting, </a:t>
                      </a:r>
                      <a:r>
                        <a:rPr lang="en-US" altLang="ko-KR" sz="1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MultiThread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 Chatting</a:t>
                      </a:r>
                    </a:p>
                    <a:p>
                      <a:pPr algn="l" latinLnBrk="1"/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ECHO, Chatting, Multithread</a:t>
                      </a:r>
                    </a:p>
                  </a:txBody>
                  <a:tcPr/>
                </a:tc>
              </a:tr>
              <a:tr h="370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Wait</a:t>
                      </a:r>
                    </a:p>
                    <a:p>
                      <a:pPr algn="l" latinLnBrk="1"/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Socket, Multi Thread, Message Format </a:t>
                      </a:r>
                      <a:r>
                        <a:rPr lang="ko-KR" altLang="en-US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유효성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Protocol(Message Flow)</a:t>
                      </a:r>
                    </a:p>
                  </a:txBody>
                  <a:tcPr/>
                </a:tc>
              </a:tr>
              <a:tr h="370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 N</a:t>
                      </a:r>
                    </a:p>
                    <a:p>
                      <a:pPr algn="l" latinLnBrk="1"/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Socket, Multi Thread, Message Format </a:t>
                      </a:r>
                      <a:r>
                        <a:rPr lang="ko-KR" altLang="en-US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유효성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Protocol(Message Flow)</a:t>
                      </a:r>
                    </a:p>
                  </a:txBody>
                  <a:tcPr/>
                </a:tc>
              </a:tr>
              <a:tr h="3705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LLDP</a:t>
                      </a:r>
                    </a:p>
                    <a:p>
                      <a:pPr algn="l" latinLnBrk="1"/>
                      <a:endParaRPr lang="en-US" altLang="ko-KR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TLV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유효성 검증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(Future Work, 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조사 필요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5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ICMP</a:t>
                      </a:r>
                    </a:p>
                    <a:p>
                      <a:pPr algn="l" latinLnBrk="1"/>
                      <a:endParaRPr lang="en-US" altLang="ko-KR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세부 항목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Ping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(Future Work, 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조사 필요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Overview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024" y="2378839"/>
            <a:ext cx="67762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Development Environment</a:t>
            </a:r>
          </a:p>
          <a:p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b="1" dirty="0" smtClean="0"/>
              <a:t>Language</a:t>
            </a:r>
          </a:p>
          <a:p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Web Page 		: 	HTML, CSS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Database			: 	MySQL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Back-END Server		: 	Java(</a:t>
            </a:r>
            <a:r>
              <a:rPr lang="en-US" altLang="ko-KR" dirty="0" err="1" smtClean="0"/>
              <a:t>sun.http</a:t>
            </a:r>
            <a:r>
              <a:rPr lang="en-US" altLang="ko-KR" dirty="0" smtClean="0"/>
              <a:t> library)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54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overall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7200" y="2172789"/>
            <a:ext cx="2414251" cy="1441268"/>
            <a:chOff x="690880" y="2489200"/>
            <a:chExt cx="2414251" cy="2987040"/>
          </a:xfrm>
          <a:noFill/>
        </p:grpSpPr>
        <p:sp>
          <p:nvSpPr>
            <p:cNvPr id="2" name="직사각형 1"/>
            <p:cNvSpPr/>
            <p:nvPr/>
          </p:nvSpPr>
          <p:spPr bwMode="auto">
            <a:xfrm>
              <a:off x="690881" y="2489200"/>
              <a:ext cx="2414250" cy="2987040"/>
            </a:xfrm>
            <a:prstGeom prst="rect">
              <a:avLst/>
            </a:prstGeom>
            <a:grp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880" y="3798054"/>
              <a:ext cx="24142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Back-end Server(JAVA)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7372191" y="1422400"/>
            <a:ext cx="1314609" cy="51816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1" y="1708723"/>
            <a:ext cx="29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1.1 / GET : index Page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457200" y="5596708"/>
            <a:ext cx="2414250" cy="871975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Database(MySQL)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127.0.0.1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9657" y="1422400"/>
            <a:ext cx="3048008" cy="5181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00" y="1524057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Auto Grading System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32989" y="3888538"/>
            <a:ext cx="2414250" cy="1441268"/>
            <a:chOff x="690881" y="2489200"/>
            <a:chExt cx="2414250" cy="2987040"/>
          </a:xfrm>
          <a:noFill/>
        </p:grpSpPr>
        <p:sp>
          <p:nvSpPr>
            <p:cNvPr id="23" name="직사각형 22"/>
            <p:cNvSpPr/>
            <p:nvPr/>
          </p:nvSpPr>
          <p:spPr bwMode="auto">
            <a:xfrm>
              <a:off x="690881" y="2489200"/>
              <a:ext cx="2414250" cy="2987040"/>
            </a:xfrm>
            <a:prstGeom prst="rect">
              <a:avLst/>
            </a:prstGeom>
            <a:grp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2910" y="3312956"/>
              <a:ext cx="1958613" cy="133952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Program</a:t>
              </a:r>
            </a:p>
            <a:p>
              <a:pPr algn="ctr"/>
              <a:r>
                <a:rPr lang="en-US" altLang="ko-KR" dirty="0" smtClean="0"/>
                <a:t>(e.g. HTTP Server)</a:t>
              </a:r>
              <a:endParaRPr lang="ko-KR" altLang="en-US" dirty="0"/>
            </a:p>
          </p:txBody>
        </p:sp>
      </p:grpSp>
      <p:cxnSp>
        <p:nvCxnSpPr>
          <p:cNvPr id="26" name="직선 화살표 연결선 25"/>
          <p:cNvCxnSpPr/>
          <p:nvPr/>
        </p:nvCxnSpPr>
        <p:spPr bwMode="auto">
          <a:xfrm flipH="1">
            <a:off x="3280229" y="2172789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3280229" y="2778195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785051" y="2314128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1.1 / 200 OK: index.html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7657" y="297850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Select Grading Program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>
            <a:off x="3258459" y="3442789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73082" y="3675337"/>
            <a:ext cx="25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*Create Socket or Thread</a:t>
            </a:r>
            <a:endParaRPr lang="ko-KR" altLang="en-US" i="1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 flipH="1">
            <a:off x="3265718" y="4524101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707357" y="4934972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Test 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8769" y="5867065"/>
            <a:ext cx="319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*Give Test Result and Comment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 bwMode="auto">
          <a:xfrm flipH="1">
            <a:off x="3243947" y="6331131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꺾인 연결선 37"/>
          <p:cNvCxnSpPr>
            <a:stCxn id="23" idx="3"/>
            <a:endCxn id="17" idx="3"/>
          </p:cNvCxnSpPr>
          <p:nvPr/>
        </p:nvCxnSpPr>
        <p:spPr bwMode="auto">
          <a:xfrm>
            <a:off x="2847239" y="4609172"/>
            <a:ext cx="24211" cy="1423524"/>
          </a:xfrm>
          <a:prstGeom prst="bentConnector3">
            <a:avLst>
              <a:gd name="adj1" fmla="val 1044199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꺾인 연결선 41"/>
          <p:cNvCxnSpPr>
            <a:stCxn id="2" idx="3"/>
            <a:endCxn id="23" idx="3"/>
          </p:cNvCxnSpPr>
          <p:nvPr/>
        </p:nvCxnSpPr>
        <p:spPr bwMode="auto">
          <a:xfrm flipH="1">
            <a:off x="2847239" y="2893423"/>
            <a:ext cx="24212" cy="1715749"/>
          </a:xfrm>
          <a:prstGeom prst="bentConnector3">
            <a:avLst>
              <a:gd name="adj1" fmla="val -94416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946074" y="413962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 Connection Information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63454" y="5249819"/>
            <a:ext cx="284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* Store Test Result on Server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8513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Overview – 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28" y="1935433"/>
            <a:ext cx="6544271" cy="45415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823712" y="2119644"/>
            <a:ext cx="2282481" cy="337625"/>
          </a:xfrm>
          <a:prstGeom prst="rect">
            <a:avLst/>
          </a:prstGeom>
          <a:noFill/>
          <a:ln w="38100" cap="flat" cmpd="sng" algn="ctr">
            <a:solidFill>
              <a:srgbClr val="C828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5623"/>
            <a:ext cx="73232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/>
              <a:t>Web Browser</a:t>
            </a:r>
            <a:r>
              <a:rPr lang="ko-KR" altLang="en-US" sz="2300" dirty="0" smtClean="0"/>
              <a:t>에 접속하여 채점 및 평가 할 프로그램 선택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9232488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25098</TotalTime>
  <Words>585</Words>
  <Application>Microsoft Office PowerPoint</Application>
  <PresentationFormat>화면 슬라이드 쇼(4:3)</PresentationFormat>
  <Paragraphs>171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Contents</vt:lpstr>
      <vt:lpstr>1. Auto Marking Purpose</vt:lpstr>
      <vt:lpstr>1. Auto Marking Purpose</vt:lpstr>
      <vt:lpstr>1. Auto Marking Purpose</vt:lpstr>
      <vt:lpstr>3. List of Programs</vt:lpstr>
      <vt:lpstr>System Overview</vt:lpstr>
      <vt:lpstr>System overall architecture</vt:lpstr>
      <vt:lpstr>System Overview – INDEX</vt:lpstr>
      <vt:lpstr>System Overview – 상세 페이지</vt:lpstr>
      <vt:lpstr>System Overview – 상세 페이지(매뉴얼)</vt:lpstr>
      <vt:lpstr>System Overview – 상세 페이지(매뉴얼)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1293</cp:revision>
  <dcterms:created xsi:type="dcterms:W3CDTF">2015-04-10T05:04:22Z</dcterms:created>
  <dcterms:modified xsi:type="dcterms:W3CDTF">2018-01-09T06:37:29Z</dcterms:modified>
</cp:coreProperties>
</file>