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7"/>
  </p:notesMasterIdLst>
  <p:sldIdLst>
    <p:sldId id="258" r:id="rId3"/>
    <p:sldId id="365" r:id="rId4"/>
    <p:sldId id="402" r:id="rId5"/>
    <p:sldId id="372" r:id="rId6"/>
    <p:sldId id="373" r:id="rId7"/>
    <p:sldId id="398" r:id="rId8"/>
    <p:sldId id="337" r:id="rId9"/>
    <p:sldId id="400" r:id="rId10"/>
    <p:sldId id="399" r:id="rId11"/>
    <p:sldId id="339" r:id="rId12"/>
    <p:sldId id="340" r:id="rId13"/>
    <p:sldId id="341" r:id="rId14"/>
    <p:sldId id="344" r:id="rId15"/>
    <p:sldId id="40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547" autoAdjust="0"/>
  </p:normalViewPr>
  <p:slideViewPr>
    <p:cSldViewPr snapToGrid="0" showGuides="1">
      <p:cViewPr>
        <p:scale>
          <a:sx n="116" d="100"/>
          <a:sy n="116" d="100"/>
        </p:scale>
        <p:origin x="-170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10/08/18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바뀔수가없다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실패한 프레임에 대한 올바른 처리 체크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바뀔수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10/08/18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theme" Target="../theme/theme2.xml"/><Relationship Id="rId32" Type="http://schemas.openxmlformats.org/officeDocument/2006/relationships/image" Target="../media/image1.jpe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ko-KR" altLang="en-US" b="1" dirty="0" smtClean="0"/>
              <a:t>자동 채점 및 평가 시스템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Selective repeat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6944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37790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</a:t>
                      </a:r>
                      <a:r>
                        <a:rPr lang="en-US" altLang="ko-KR" sz="1100" smtClean="0"/>
                        <a:t>-08-07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Selective</a:t>
                      </a:r>
                      <a:r>
                        <a:rPr lang="en-US" altLang="ko-KR" sz="1100" baseline="0" dirty="0" smtClean="0"/>
                        <a:t> 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40103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59656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CC5BEC9-A697-4177-9507-6106B1D8E217}"/>
              </a:ext>
            </a:extLst>
          </p:cNvPr>
          <p:cNvSpPr/>
          <p:nvPr/>
        </p:nvSpPr>
        <p:spPr bwMode="auto">
          <a:xfrm>
            <a:off x="-450999" y="352447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User Data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xmlns="" id="{27A582AB-53C1-4ECA-946D-AD5731F8AC27}"/>
              </a:ext>
            </a:extLst>
          </p:cNvPr>
          <p:cNvSpPr/>
          <p:nvPr/>
        </p:nvSpPr>
        <p:spPr bwMode="auto">
          <a:xfrm>
            <a:off x="43543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0F72296E-1BF0-4782-A778-97ACDA24A128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257033" y="365352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59791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928DDB2-713E-4D14-93D6-BAAEBD0C069E}"/>
              </a:ext>
            </a:extLst>
          </p:cNvPr>
          <p:cNvSpPr/>
          <p:nvPr/>
        </p:nvSpPr>
        <p:spPr bwMode="auto">
          <a:xfrm>
            <a:off x="5102976" y="33054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28998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403017" y="3031396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636E9FEB-8DBC-4AAA-A3EE-337161040CAC}"/>
              </a:ext>
            </a:extLst>
          </p:cNvPr>
          <p:cNvCxnSpPr>
            <a:stCxn id="48" idx="1"/>
          </p:cNvCxnSpPr>
          <p:nvPr/>
        </p:nvCxnSpPr>
        <p:spPr bwMode="auto">
          <a:xfrm flipH="1">
            <a:off x="4571999" y="3437022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7A8200C-C013-488B-BEA3-F206B8A83454}"/>
              </a:ext>
            </a:extLst>
          </p:cNvPr>
          <p:cNvSpPr/>
          <p:nvPr/>
        </p:nvSpPr>
        <p:spPr bwMode="auto">
          <a:xfrm>
            <a:off x="3717984" y="378589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D2AB26D2-DCBA-456E-A8AC-1F9EEE7AA020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5426016" y="398277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1372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26625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329048CD-CA76-43F2-926F-DF3072BA7E07}"/>
              </a:ext>
            </a:extLst>
          </p:cNvPr>
          <p:cNvSpPr/>
          <p:nvPr/>
        </p:nvSpPr>
        <p:spPr bwMode="auto">
          <a:xfrm>
            <a:off x="5102976" y="618775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17DD785-9B2E-4467-8100-4DAA1728831C}"/>
              </a:ext>
            </a:extLst>
          </p:cNvPr>
          <p:cNvSpPr/>
          <p:nvPr/>
        </p:nvSpPr>
        <p:spPr bwMode="auto">
          <a:xfrm>
            <a:off x="5102976" y="57821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announce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03ECAE30-7FCD-48EB-9F7F-DA73249F6891}"/>
              </a:ext>
            </a:extLst>
          </p:cNvPr>
          <p:cNvCxnSpPr>
            <a:cxnSpLocks/>
            <a:stCxn id="63" idx="1"/>
          </p:cNvCxnSpPr>
          <p:nvPr/>
        </p:nvCxnSpPr>
        <p:spPr bwMode="auto">
          <a:xfrm flipH="1">
            <a:off x="403017" y="5913681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945D98-E2AB-4841-858C-69BEA5AF24F2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>
            <a:off x="4571999" y="6319307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22821155-CC7B-449B-82D4-EB8568369EFB}"/>
              </a:ext>
            </a:extLst>
          </p:cNvPr>
          <p:cNvSpPr/>
          <p:nvPr/>
        </p:nvSpPr>
        <p:spPr bwMode="auto">
          <a:xfrm>
            <a:off x="5102976" y="4296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Random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3EA230-27FE-42ED-A3BE-B78D1D7FABA8}"/>
              </a:ext>
            </a:extLst>
          </p:cNvPr>
          <p:cNvSpPr/>
          <p:nvPr/>
        </p:nvSpPr>
        <p:spPr bwMode="auto">
          <a:xfrm>
            <a:off x="5102976" y="466084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DB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(random files, user data, ...)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DA43267-BBBF-4D5A-B683-BBB748B379C1}"/>
              </a:ext>
            </a:extLst>
          </p:cNvPr>
          <p:cNvSpPr/>
          <p:nvPr/>
        </p:nvSpPr>
        <p:spPr bwMode="auto">
          <a:xfrm>
            <a:off x="5102976" y="5283478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client test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39D2478E-7E0E-4DBE-9807-5536278D1740}"/>
              </a:ext>
            </a:extLst>
          </p:cNvPr>
          <p:cNvCxnSpPr>
            <a:cxnSpLocks/>
            <a:stCxn id="68" idx="3"/>
          </p:cNvCxnSpPr>
          <p:nvPr/>
        </p:nvCxnSpPr>
        <p:spPr bwMode="auto">
          <a:xfrm>
            <a:off x="6811008" y="5480363"/>
            <a:ext cx="62962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4E3132C-A627-4DD7-848C-93F2615656BA}"/>
              </a:ext>
            </a:extLst>
          </p:cNvPr>
          <p:cNvCxnSpPr>
            <a:stCxn id="67" idx="3"/>
          </p:cNvCxnSpPr>
          <p:nvPr/>
        </p:nvCxnSpPr>
        <p:spPr bwMode="auto">
          <a:xfrm>
            <a:off x="6811008" y="4848175"/>
            <a:ext cx="192997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6FFCBC62-6EE1-4BB9-B99A-4DD2C70AAB37}"/>
              </a:ext>
            </a:extLst>
          </p:cNvPr>
          <p:cNvCxnSpPr/>
          <p:nvPr/>
        </p:nvCxnSpPr>
        <p:spPr bwMode="auto">
          <a:xfrm flipH="1">
            <a:off x="5956992" y="5150352"/>
            <a:ext cx="2783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BCB18FE-3BB5-4463-9724-C1F443E39B34}"/>
              </a:ext>
            </a:extLst>
          </p:cNvPr>
          <p:cNvSpPr txBox="1"/>
          <p:nvPr/>
        </p:nvSpPr>
        <p:spPr>
          <a:xfrm>
            <a:off x="6774882" y="578472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 test page URL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70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6586616" y="356478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html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482842" y="369633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1628826" y="237539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3336858" y="250695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xmlns="" id="{33FF1CCF-AFF9-4D85-A624-1CB1852642BD}"/>
              </a:ext>
            </a:extLst>
          </p:cNvPr>
          <p:cNvSpPr/>
          <p:nvPr/>
        </p:nvSpPr>
        <p:spPr bwMode="auto">
          <a:xfrm>
            <a:off x="2265162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xmlns="" id="{A39532C5-EC0A-4FC8-A7E7-061ABE65D732}"/>
              </a:ext>
            </a:extLst>
          </p:cNvPr>
          <p:cNvSpPr/>
          <p:nvPr/>
        </p:nvSpPr>
        <p:spPr bwMode="auto">
          <a:xfrm>
            <a:off x="7209339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3969A8C-18AF-4080-A4ED-5A6BF443BD3B}"/>
              </a:ext>
            </a:extLst>
          </p:cNvPr>
          <p:cNvSpPr txBox="1"/>
          <p:nvPr/>
        </p:nvSpPr>
        <p:spPr>
          <a:xfrm>
            <a:off x="3313657" y="227113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html file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52337F0E-7F46-4AA7-8EB0-F909A2AEFD0B}"/>
              </a:ext>
            </a:extLst>
          </p:cNvPr>
          <p:cNvSpPr/>
          <p:nvPr/>
        </p:nvSpPr>
        <p:spPr bwMode="auto">
          <a:xfrm>
            <a:off x="6586616" y="261836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D70A397-07BA-43AF-8B38-16F3B37B8B02}"/>
              </a:ext>
            </a:extLst>
          </p:cNvPr>
          <p:cNvSpPr/>
          <p:nvPr/>
        </p:nvSpPr>
        <p:spPr bwMode="auto">
          <a:xfrm>
            <a:off x="6586616" y="300971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2077C5D-EDC5-4F29-9709-77EC54601F82}"/>
              </a:ext>
            </a:extLst>
          </p:cNvPr>
          <p:cNvCxnSpPr>
            <a:stCxn id="47" idx="3"/>
          </p:cNvCxnSpPr>
          <p:nvPr/>
        </p:nvCxnSpPr>
        <p:spPr bwMode="auto">
          <a:xfrm>
            <a:off x="8294648" y="314126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A8685B36-5E4A-4FBC-9035-9517E1D5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342900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F29EB5A3-1597-481C-8151-05BD0DE9EE8E}"/>
              </a:ext>
            </a:extLst>
          </p:cNvPr>
          <p:cNvSpPr/>
          <p:nvPr/>
        </p:nvSpPr>
        <p:spPr bwMode="auto">
          <a:xfrm>
            <a:off x="6586616" y="547101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image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FC409A7-AC7B-4014-B093-4BE5CEC19EDD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2482842" y="560256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C5D6EF66-DDED-4137-9FF7-187BD7D5EE94}"/>
              </a:ext>
            </a:extLst>
          </p:cNvPr>
          <p:cNvSpPr/>
          <p:nvPr/>
        </p:nvSpPr>
        <p:spPr bwMode="auto">
          <a:xfrm>
            <a:off x="1628826" y="428162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939A02B-F0A9-43CC-BDE4-DD5374F13270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>
            <a:off x="3336858" y="441318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FEFDE87-D0DE-4850-9808-5F971CC84E4F}"/>
              </a:ext>
            </a:extLst>
          </p:cNvPr>
          <p:cNvSpPr txBox="1"/>
          <p:nvPr/>
        </p:nvSpPr>
        <p:spPr>
          <a:xfrm>
            <a:off x="3313657" y="41773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image file #n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4DC92EDD-AED8-469D-AC5C-F5D663666C23}"/>
              </a:ext>
            </a:extLst>
          </p:cNvPr>
          <p:cNvSpPr/>
          <p:nvPr/>
        </p:nvSpPr>
        <p:spPr bwMode="auto">
          <a:xfrm>
            <a:off x="6586616" y="452459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D58779F-E83E-40B9-9E3B-3EFE2DC51E5E}"/>
              </a:ext>
            </a:extLst>
          </p:cNvPr>
          <p:cNvSpPr/>
          <p:nvPr/>
        </p:nvSpPr>
        <p:spPr bwMode="auto">
          <a:xfrm>
            <a:off x="6586616" y="49159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60CA2107-9841-4FB7-B9C1-FCA902AD55C7}"/>
              </a:ext>
            </a:extLst>
          </p:cNvPr>
          <p:cNvCxnSpPr>
            <a:stCxn id="73" idx="3"/>
          </p:cNvCxnSpPr>
          <p:nvPr/>
        </p:nvCxnSpPr>
        <p:spPr bwMode="auto">
          <a:xfrm>
            <a:off x="8294648" y="504749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B7274980-F979-4F31-8262-5825941AD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533523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73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2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3717984" y="267212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59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8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50F2FF41-F156-490A-B0F1-ED877B99C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0981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86900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DD2D3A6-B89E-4C53-8961-E39C3BF522F2}"/>
              </a:ext>
            </a:extLst>
          </p:cNvPr>
          <p:cNvSpPr/>
          <p:nvPr/>
        </p:nvSpPr>
        <p:spPr bwMode="auto">
          <a:xfrm>
            <a:off x="5102976" y="317093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28098E3E-E8D1-4BAE-A952-CEFD82EB791F}"/>
              </a:ext>
            </a:extLst>
          </p:cNvPr>
          <p:cNvSpPr/>
          <p:nvPr/>
        </p:nvSpPr>
        <p:spPr bwMode="auto">
          <a:xfrm>
            <a:off x="-450999" y="240829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537339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xmlns="" id="{ECD59127-A92C-40ED-B1B4-6B37220B36DE}"/>
              </a:ext>
            </a:extLst>
          </p:cNvPr>
          <p:cNvSpPr/>
          <p:nvPr/>
        </p:nvSpPr>
        <p:spPr bwMode="auto">
          <a:xfrm>
            <a:off x="185337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xmlns="" id="{C47AA08F-DEB0-4CC1-BF5B-3108236B7553}"/>
              </a:ext>
            </a:extLst>
          </p:cNvPr>
          <p:cNvSpPr/>
          <p:nvPr/>
        </p:nvSpPr>
        <p:spPr bwMode="auto">
          <a:xfrm>
            <a:off x="4354319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318B50E-2A4F-4880-B1E9-0AE4974D2769}"/>
              </a:ext>
            </a:extLst>
          </p:cNvPr>
          <p:cNvSpPr/>
          <p:nvPr/>
        </p:nvSpPr>
        <p:spPr bwMode="auto">
          <a:xfrm>
            <a:off x="5102976" y="410349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EB275207-1D94-4B89-B2EE-D8DBB3627CD8}"/>
              </a:ext>
            </a:extLst>
          </p:cNvPr>
          <p:cNvSpPr/>
          <p:nvPr/>
        </p:nvSpPr>
        <p:spPr bwMode="auto">
          <a:xfrm>
            <a:off x="5102976" y="36978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ABE6F07-BE1E-4846-AEFF-82C1040F28E6}"/>
              </a:ext>
            </a:extLst>
          </p:cNvPr>
          <p:cNvCxnSpPr>
            <a:stCxn id="49" idx="3"/>
          </p:cNvCxnSpPr>
          <p:nvPr/>
        </p:nvCxnSpPr>
        <p:spPr bwMode="auto">
          <a:xfrm>
            <a:off x="6811008" y="330248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3617E234-8311-49C2-9838-1370BF93A629}"/>
              </a:ext>
            </a:extLst>
          </p:cNvPr>
          <p:cNvCxnSpPr/>
          <p:nvPr/>
        </p:nvCxnSpPr>
        <p:spPr bwMode="auto">
          <a:xfrm flipH="1">
            <a:off x="5965658" y="356429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2014844-BFF1-4760-B3E2-6F9D9775F96E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4572000" y="423504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BDE5FCC8-9514-4020-AC4A-A0E5833A822B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403017" y="382942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F597A030-AFED-4E2B-9800-3DF34FFD063E}"/>
              </a:ext>
            </a:extLst>
          </p:cNvPr>
          <p:cNvSpPr/>
          <p:nvPr/>
        </p:nvSpPr>
        <p:spPr bwMode="auto">
          <a:xfrm>
            <a:off x="3717984" y="450138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83DACCA1-D16C-4017-846B-CF0953B780C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5426016" y="469826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8754636-1E83-4C43-918E-A2C44D8B3FCC}"/>
              </a:ext>
            </a:extLst>
          </p:cNvPr>
          <p:cNvSpPr/>
          <p:nvPr/>
        </p:nvSpPr>
        <p:spPr bwMode="auto">
          <a:xfrm>
            <a:off x="5102976" y="500019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4CF9365-196D-444B-BC17-DDCA6FCEAC4E}"/>
              </a:ext>
            </a:extLst>
          </p:cNvPr>
          <p:cNvSpPr/>
          <p:nvPr/>
        </p:nvSpPr>
        <p:spPr bwMode="auto">
          <a:xfrm>
            <a:off x="-450999" y="423755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404AE35F-F97D-4754-979E-CE9AE199A24E}"/>
              </a:ext>
            </a:extLst>
          </p:cNvPr>
          <p:cNvCxnSpPr>
            <a:stCxn id="79" idx="3"/>
          </p:cNvCxnSpPr>
          <p:nvPr/>
        </p:nvCxnSpPr>
        <p:spPr bwMode="auto">
          <a:xfrm flipV="1">
            <a:off x="1257033" y="436660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29EA8E7B-CBB7-4857-B268-46D2C6546071}"/>
              </a:ext>
            </a:extLst>
          </p:cNvPr>
          <p:cNvSpPr/>
          <p:nvPr/>
        </p:nvSpPr>
        <p:spPr bwMode="auto">
          <a:xfrm>
            <a:off x="5102976" y="64333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AABE6F5-13CC-4674-9E0D-09E438080FD6}"/>
              </a:ext>
            </a:extLst>
          </p:cNvPr>
          <p:cNvSpPr/>
          <p:nvPr/>
        </p:nvSpPr>
        <p:spPr bwMode="auto">
          <a:xfrm>
            <a:off x="5102976" y="602767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result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F04B6B86-54AC-4AF4-8F5A-F78FF63C6A08}"/>
              </a:ext>
            </a:extLst>
          </p:cNvPr>
          <p:cNvCxnSpPr>
            <a:stCxn id="73" idx="3"/>
          </p:cNvCxnSpPr>
          <p:nvPr/>
        </p:nvCxnSpPr>
        <p:spPr bwMode="auto">
          <a:xfrm>
            <a:off x="6811008" y="5131746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FAFE20-3E9A-410F-B0CC-1CAAD582C07A}"/>
              </a:ext>
            </a:extLst>
          </p:cNvPr>
          <p:cNvCxnSpPr/>
          <p:nvPr/>
        </p:nvCxnSpPr>
        <p:spPr bwMode="auto">
          <a:xfrm flipH="1">
            <a:off x="5965658" y="5393554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C5239FA2-522A-46A7-ACAA-BB4EEE0BFCD8}"/>
              </a:ext>
            </a:extLst>
          </p:cNvPr>
          <p:cNvCxnSpPr>
            <a:cxnSpLocks/>
            <a:stCxn id="82" idx="1"/>
          </p:cNvCxnSpPr>
          <p:nvPr/>
        </p:nvCxnSpPr>
        <p:spPr bwMode="auto">
          <a:xfrm flipH="1">
            <a:off x="4572000" y="656485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2F4ABB24-E200-45AF-9810-89CE64FB590B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H="1">
            <a:off x="403017" y="615923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0E8FAF9-5F7E-44CA-ACC4-90323ACE777D}"/>
              </a:ext>
            </a:extLst>
          </p:cNvPr>
          <p:cNvSpPr/>
          <p:nvPr/>
        </p:nvSpPr>
        <p:spPr bwMode="auto">
          <a:xfrm>
            <a:off x="5102976" y="550406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Write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Result Data to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D7BFCA9-3C6C-4C8B-8DC3-0D37BDF9EDA2}"/>
              </a:ext>
            </a:extLst>
          </p:cNvPr>
          <p:cNvCxnSpPr>
            <a:stCxn id="88" idx="3"/>
          </p:cNvCxnSpPr>
          <p:nvPr/>
        </p:nvCxnSpPr>
        <p:spPr bwMode="auto">
          <a:xfrm>
            <a:off x="6811008" y="563561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2378C401-E5DE-4E78-A435-25AAFD59BD0F}"/>
              </a:ext>
            </a:extLst>
          </p:cNvPr>
          <p:cNvCxnSpPr/>
          <p:nvPr/>
        </p:nvCxnSpPr>
        <p:spPr bwMode="auto">
          <a:xfrm flipH="1">
            <a:off x="5965658" y="589742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86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) Code  explain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97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 Future work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27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76077" cy="463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ARQ – Selective repeat</a:t>
            </a:r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Scoring table design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Selective repeat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8659692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Go-Back-N is NOT suitable for ‘noisy links’ – </a:t>
            </a:r>
            <a:endParaRPr lang="en-US" sz="2800" u="sng" dirty="0" smtClean="0"/>
          </a:p>
          <a:p>
            <a:r>
              <a:rPr lang="en-US" sz="2800" u="sng" dirty="0" smtClean="0"/>
              <a:t>in </a:t>
            </a:r>
            <a:r>
              <a:rPr lang="en-US" sz="2800" u="sng" dirty="0"/>
              <a:t>case of a lost/damaged frame a whole window of </a:t>
            </a:r>
            <a:r>
              <a:rPr lang="en-US" sz="2800" u="sng" dirty="0" smtClean="0"/>
              <a:t>frames</a:t>
            </a:r>
          </a:p>
          <a:p>
            <a:r>
              <a:rPr lang="en-US" sz="2800" u="sng" dirty="0" smtClean="0"/>
              <a:t> </a:t>
            </a:r>
            <a:r>
              <a:rPr lang="en-US" sz="2800" u="sng" dirty="0"/>
              <a:t>need to be </a:t>
            </a:r>
            <a:r>
              <a:rPr lang="en-US" sz="2800" u="sng" dirty="0" smtClean="0"/>
              <a:t>resen</a:t>
            </a:r>
            <a:r>
              <a:rPr lang="en-US" sz="2800" dirty="0" smtClean="0"/>
              <a:t>t</a:t>
            </a:r>
          </a:p>
          <a:p>
            <a:pPr marL="3657600" lvl="7" indent="-457200" algn="r">
              <a:buFont typeface="Arial"/>
              <a:buChar char="•"/>
            </a:pPr>
            <a:r>
              <a:rPr lang="en-US" dirty="0" smtClean="0"/>
              <a:t>excessive </a:t>
            </a:r>
            <a:r>
              <a:rPr lang="en-US" dirty="0"/>
              <a:t>retransmissions use up </a:t>
            </a:r>
            <a:r>
              <a:rPr lang="en-US" dirty="0" smtClean="0"/>
              <a:t>the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					bandwidth </a:t>
            </a:r>
            <a:r>
              <a:rPr lang="en-US" dirty="0"/>
              <a:t>and slow down </a:t>
            </a:r>
            <a:r>
              <a:rPr lang="en-US" dirty="0" smtClean="0"/>
              <a:t>transmission</a:t>
            </a:r>
          </a:p>
          <a:p>
            <a:endParaRPr lang="en-US" altLang="ko-KR" sz="2800" dirty="0" smtClean="0"/>
          </a:p>
          <a:p>
            <a:r>
              <a:rPr lang="en-US" sz="2800" u="sng" dirty="0"/>
              <a:t>Selective Repeat ARQ overcomes the limitations </a:t>
            </a:r>
            <a:endParaRPr lang="en-US" sz="2800" u="sng" dirty="0" smtClean="0"/>
          </a:p>
          <a:p>
            <a:r>
              <a:rPr lang="en-US" sz="2800" u="sng" dirty="0" smtClean="0"/>
              <a:t>of </a:t>
            </a:r>
            <a:r>
              <a:rPr lang="en-US" sz="2800" u="sng" dirty="0"/>
              <a:t>Go-Back-N by adding 2 new features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receiver </a:t>
            </a:r>
            <a:r>
              <a:rPr lang="en-US" dirty="0"/>
              <a:t>window &gt; 1 frame, so that out-of-order but error-free frames can be accepted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retransmission </a:t>
            </a:r>
            <a:r>
              <a:rPr lang="en-US" dirty="0"/>
              <a:t>mechanism is modified – only individual frames are retransmitted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u="sng" dirty="0" smtClean="0"/>
              <a:t> </a:t>
            </a:r>
            <a:r>
              <a:rPr lang="en-US" sz="2800" u="sng" dirty="0"/>
              <a:t>Selective Repeat ARQ is used in TCP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7916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5966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</a:t>
            </a:r>
            <a:r>
              <a:rPr lang="en-US" altLang="ko-KR" sz="2500" smtClean="0"/>
              <a:t>Java 1.8u version</a:t>
            </a:r>
            <a:endParaRPr lang="en-US" altLang="ko-KR" sz="2500" dirty="0" smtClean="0"/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2719"/>
            <a:ext cx="3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Testing Factors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37798"/>
              </p:ext>
            </p:extLst>
          </p:nvPr>
        </p:nvGraphicFramePr>
        <p:xfrm>
          <a:off x="4193015" y="1489730"/>
          <a:ext cx="4459031" cy="515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/>
                <a:gridCol w="885613"/>
                <a:gridCol w="1568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채점항목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Suc</a:t>
                      </a:r>
                      <a:r>
                        <a:rPr lang="en-US" sz="1400" dirty="0" smtClean="0"/>
                        <a:t> or fail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제대로 도착했는가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check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정해놓은 범위를 초과했는가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재전송 여부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NAK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를 받은 프레임의 재전송 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다시 순차적 전송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이전에 진행했던 번호 다음부터 전송했는가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정해진 크기만큼 도착했는가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ACK check (1~n)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n</a:t>
                      </a:r>
                    </a:p>
                    <a:p>
                      <a:pPr algn="ctr"/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295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ACK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번부터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번까지 왔는가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UDP Server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Multi Thread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multi Thread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P2P Structure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p2p Structure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298222" y="409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611972" y="4194831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ack1, send  pkt2</a:t>
            </a:r>
            <a:endParaRPr 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5288"/>
              </p:ext>
            </p:extLst>
          </p:nvPr>
        </p:nvGraphicFramePr>
        <p:xfrm>
          <a:off x="157238" y="1433286"/>
          <a:ext cx="4459031" cy="5153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149"/>
                <a:gridCol w="885613"/>
                <a:gridCol w="15682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채점항목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</a:t>
                      </a:r>
                      <a:r>
                        <a:rPr lang="en-US" sz="1400" dirty="0" err="1" smtClean="0"/>
                        <a:t>Suc</a:t>
                      </a:r>
                      <a:r>
                        <a:rPr lang="en-US" sz="1400" dirty="0" smtClean="0"/>
                        <a:t> or fail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제대로 도착했는가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check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5sec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정해놓은 범위를 초과했는가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재전송 여부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NAK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를 받은 프레임의 재전송 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다시 순차적 전송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이전에 진행했던 번호 다음부터 전송했는가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8542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정해진 크기만큼 도착했는가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ACK check (1~n)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From n</a:t>
                      </a:r>
                    </a:p>
                    <a:p>
                      <a:pPr algn="ctr"/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sz="1400" dirty="0"/>
                    </a:p>
                  </a:txBody>
                  <a:tcPr/>
                </a:tc>
              </a:tr>
              <a:tr h="1295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ACK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가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번부터 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번까지 왔는가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UDP Server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Multi Thread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2133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multi Thread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P2P Structure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Client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의 프로그램이 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p2p Structure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로 구현되어있는지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48849" y="1340325"/>
            <a:ext cx="78739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sender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9995" y="1339441"/>
            <a:ext cx="9284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1360" y="1921781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848" y="2320039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pkt1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56106" y="2726440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pkt2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2700" y="3132165"/>
            <a:ext cx="77880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send pkt3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222445" y="2317755"/>
            <a:ext cx="168026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Receive pkt0, send ack0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229703" y="2724156"/>
            <a:ext cx="168026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pkt1, </a:t>
            </a:r>
            <a:r>
              <a:rPr lang="en-US" sz="1200" dirty="0"/>
              <a:t>send </a:t>
            </a:r>
            <a:r>
              <a:rPr lang="en-US" sz="1200" dirty="0" smtClean="0"/>
              <a:t>ack1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234438" y="3431109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pkt3,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ack3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4159" y="3541629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ack0, send  pkt4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2770" y="4655871"/>
            <a:ext cx="141967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ack3, send  pkt5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240306" y="4226670"/>
            <a:ext cx="1723549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pkt4,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ack4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191170" y="5093715"/>
            <a:ext cx="71045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ack4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16" idx="3"/>
            <a:endCxn id="22" idx="1"/>
          </p:cNvCxnSpPr>
          <p:nvPr/>
        </p:nvCxnSpPr>
        <p:spPr bwMode="auto">
          <a:xfrm>
            <a:off x="5920164" y="2060281"/>
            <a:ext cx="1302281" cy="3959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7" idx="3"/>
            <a:endCxn id="23" idx="1"/>
          </p:cNvCxnSpPr>
          <p:nvPr/>
        </p:nvCxnSpPr>
        <p:spPr bwMode="auto">
          <a:xfrm>
            <a:off x="5927652" y="2458539"/>
            <a:ext cx="1302051" cy="40411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8" idx="3"/>
          </p:cNvCxnSpPr>
          <p:nvPr/>
        </p:nvCxnSpPr>
        <p:spPr bwMode="auto">
          <a:xfrm>
            <a:off x="5934910" y="2864940"/>
            <a:ext cx="479933" cy="1953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097357" y="2710207"/>
            <a:ext cx="42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loss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>
            <a:stCxn id="22" idx="1"/>
            <a:endCxn id="25" idx="3"/>
          </p:cNvCxnSpPr>
          <p:nvPr/>
        </p:nvCxnSpPr>
        <p:spPr bwMode="auto">
          <a:xfrm flipH="1">
            <a:off x="5993838" y="2456255"/>
            <a:ext cx="1228607" cy="12238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0" idx="3"/>
            <a:endCxn id="24" idx="1"/>
          </p:cNvCxnSpPr>
          <p:nvPr/>
        </p:nvCxnSpPr>
        <p:spPr bwMode="auto">
          <a:xfrm>
            <a:off x="5931504" y="3270665"/>
            <a:ext cx="1302934" cy="39127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5" idx="3"/>
            <a:endCxn id="27" idx="1"/>
          </p:cNvCxnSpPr>
          <p:nvPr/>
        </p:nvCxnSpPr>
        <p:spPr bwMode="auto">
          <a:xfrm>
            <a:off x="5993838" y="3680129"/>
            <a:ext cx="1246468" cy="77737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238033" y="4843122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pkt2,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ack2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14602" y="5497995"/>
            <a:ext cx="71012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ack2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69" idx="6"/>
            <a:endCxn id="43" idx="1"/>
          </p:cNvCxnSpPr>
          <p:nvPr/>
        </p:nvCxnSpPr>
        <p:spPr bwMode="auto">
          <a:xfrm>
            <a:off x="5969784" y="4365657"/>
            <a:ext cx="1268249" cy="70829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109052" y="3940794"/>
            <a:ext cx="800476" cy="23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Pkt2 timeout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27" idx="1"/>
            <a:endCxn id="28" idx="3"/>
          </p:cNvCxnSpPr>
          <p:nvPr/>
        </p:nvCxnSpPr>
        <p:spPr bwMode="auto">
          <a:xfrm flipH="1">
            <a:off x="5901621" y="4457503"/>
            <a:ext cx="1338685" cy="77471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220470" y="5886491"/>
            <a:ext cx="710125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rcv</a:t>
            </a:r>
            <a:r>
              <a:rPr lang="en-US" sz="1200" dirty="0" smtClean="0"/>
              <a:t> ack5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43" idx="1"/>
            <a:endCxn id="44" idx="3"/>
          </p:cNvCxnSpPr>
          <p:nvPr/>
        </p:nvCxnSpPr>
        <p:spPr bwMode="auto">
          <a:xfrm flipH="1">
            <a:off x="5924727" y="5073955"/>
            <a:ext cx="1313306" cy="56254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227620" y="5475857"/>
            <a:ext cx="171904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smtClean="0"/>
              <a:t>pkt5, buffer,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send ack5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9" idx="1"/>
            <a:endCxn id="55" idx="3"/>
          </p:cNvCxnSpPr>
          <p:nvPr/>
        </p:nvCxnSpPr>
        <p:spPr bwMode="auto">
          <a:xfrm flipH="1">
            <a:off x="5930595" y="5706690"/>
            <a:ext cx="1297025" cy="31830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7286380" y="5457889"/>
            <a:ext cx="881464" cy="369614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090491" y="5844951"/>
            <a:ext cx="881464" cy="369614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118483" y="3931200"/>
            <a:ext cx="791046" cy="259200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239969" y="4239241"/>
            <a:ext cx="729815" cy="252832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148888" y="2392585"/>
            <a:ext cx="341212" cy="195968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 flipV="1">
            <a:off x="4207514" y="2160000"/>
            <a:ext cx="4003102" cy="23777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6" idx="2"/>
          </p:cNvCxnSpPr>
          <p:nvPr/>
        </p:nvCxnSpPr>
        <p:spPr bwMode="auto">
          <a:xfrm flipH="1" flipV="1">
            <a:off x="3982883" y="2782080"/>
            <a:ext cx="1135600" cy="127872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2"/>
          </p:cNvCxnSpPr>
          <p:nvPr/>
        </p:nvCxnSpPr>
        <p:spPr bwMode="auto">
          <a:xfrm flipH="1" flipV="1">
            <a:off x="4121118" y="3369600"/>
            <a:ext cx="1118851" cy="99605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5" idx="2"/>
          </p:cNvCxnSpPr>
          <p:nvPr/>
        </p:nvCxnSpPr>
        <p:spPr bwMode="auto">
          <a:xfrm flipH="1" flipV="1">
            <a:off x="4155676" y="5184000"/>
            <a:ext cx="934815" cy="84575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H="1" flipV="1">
            <a:off x="4103838" y="4536000"/>
            <a:ext cx="3194302" cy="109494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 </a:t>
            </a:r>
            <a:r>
              <a:rPr lang="en-US" altLang="ko-KR" dirty="0"/>
              <a:t>table design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 bwMode="auto">
          <a:xfrm>
            <a:off x="5167739" y="4676761"/>
            <a:ext cx="729815" cy="252832"/>
          </a:xfrm>
          <a:prstGeom prst="ellipse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 bwMode="auto">
          <a:xfrm flipH="1" flipV="1">
            <a:off x="4190235" y="3913920"/>
            <a:ext cx="1084383" cy="79986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FF6600"/>
            </a:solidFill>
            <a:prstDash val="dot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23" idx="1"/>
            <a:endCxn id="110" idx="3"/>
          </p:cNvCxnSpPr>
          <p:nvPr/>
        </p:nvCxnSpPr>
        <p:spPr bwMode="auto">
          <a:xfrm flipH="1">
            <a:off x="6031651" y="2862656"/>
            <a:ext cx="1198052" cy="147067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24" idx="1"/>
            <a:endCxn id="26" idx="3"/>
          </p:cNvCxnSpPr>
          <p:nvPr/>
        </p:nvCxnSpPr>
        <p:spPr bwMode="auto">
          <a:xfrm flipH="1">
            <a:off x="5922449" y="3661942"/>
            <a:ext cx="1311989" cy="113242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Straight Arrow Connector 118"/>
          <p:cNvCxnSpPr>
            <a:stCxn id="88" idx="6"/>
            <a:endCxn id="64" idx="2"/>
          </p:cNvCxnSpPr>
          <p:nvPr/>
        </p:nvCxnSpPr>
        <p:spPr bwMode="auto">
          <a:xfrm>
            <a:off x="5897554" y="4803177"/>
            <a:ext cx="1388826" cy="83951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38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HTTP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각 학생에게 할당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</a:t>
            </a:r>
            <a:r>
              <a:rPr lang="en-US" altLang="ko-KR" dirty="0" smtClean="0">
                <a:sym typeface="Wingdings" panose="05000000000000000000" pitchFamily="2" charset="2"/>
              </a:rPr>
              <a:t>(Random)</a:t>
            </a:r>
            <a:r>
              <a:rPr lang="en-US" altLang="ko-KR" dirty="0" smtClean="0"/>
              <a:t>/test/index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/>
          <p:nvPr/>
        </p:nvCxnSpPr>
        <p:spPr bwMode="auto">
          <a:xfrm>
            <a:off x="2550371" y="2078966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1842103" y="2342688"/>
            <a:ext cx="1605921" cy="20939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window size number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2238614" y="1372402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3BF28-F83E-460F-BF46-FA2769C0B0CE}"/>
              </a:ext>
            </a:extLst>
          </p:cNvPr>
          <p:cNvSpPr txBox="1"/>
          <p:nvPr/>
        </p:nvSpPr>
        <p:spPr>
          <a:xfrm>
            <a:off x="4133857" y="1372402"/>
            <a:ext cx="111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48024" y="2447387"/>
            <a:ext cx="128659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1C4E47-E436-4373-AAAA-DC9A19FA2C05}"/>
              </a:ext>
            </a:extLst>
          </p:cNvPr>
          <p:cNvSpPr/>
          <p:nvPr/>
        </p:nvSpPr>
        <p:spPr bwMode="auto">
          <a:xfrm>
            <a:off x="6907095" y="646749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data from server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7154458" y="1372402"/>
            <a:ext cx="43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DB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613289" y="2955611"/>
            <a:ext cx="2110743" cy="316282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if successful about connect to client </a:t>
            </a:r>
            <a:endParaRPr lang="en-US" altLang="ko-KR" sz="1100" dirty="0" smtClean="0">
              <a:latin typeface="Times New Roman" pitchFamily="18" charset="0"/>
              <a:ea typeface="굴림" pitchFamily="50" charset="-127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between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server, send test page.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773816" y="321217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Click the run button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125868B-9458-4E51-9E7E-B974F05EDA1A}"/>
              </a:ext>
            </a:extLst>
          </p:cNvPr>
          <p:cNvSpPr/>
          <p:nvPr/>
        </p:nvSpPr>
        <p:spPr bwMode="auto">
          <a:xfrm>
            <a:off x="3784977" y="2090481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 window size input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23059" y="2216503"/>
            <a:ext cx="12735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612997" y="2536267"/>
            <a:ext cx="2165417" cy="3134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Set window size number in 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and check connect to client and server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2758" y="3134741"/>
            <a:ext cx="105682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3471916" y="3340625"/>
            <a:ext cx="125780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763403" y="35387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307042" y="4100222"/>
            <a:ext cx="2170261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last(win size)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59685" y="38423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760688" y="3944068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8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87424" y="376633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68019" y="4240979"/>
            <a:ext cx="1908994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last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475095" y="4560810"/>
            <a:ext cx="315989" cy="2276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3456533" y="3905563"/>
            <a:ext cx="319911" cy="9437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44" idx="3"/>
            <a:endCxn id="49" idx="1"/>
          </p:cNvCxnSpPr>
          <p:nvPr/>
        </p:nvCxnSpPr>
        <p:spPr bwMode="auto">
          <a:xfrm>
            <a:off x="3477303" y="4231775"/>
            <a:ext cx="290716" cy="14075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3962499" y="40496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963502" y="4151368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Straight Arrow Connector 60"/>
          <p:cNvCxnSpPr>
            <a:endCxn id="62" idx="3"/>
          </p:cNvCxnSpPr>
          <p:nvPr/>
        </p:nvCxnSpPr>
        <p:spPr bwMode="auto">
          <a:xfrm flipH="1">
            <a:off x="3466456" y="4366185"/>
            <a:ext cx="312330" cy="21892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301750" y="4453555"/>
            <a:ext cx="2164706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first(last+1)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7085" y="462991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462436" y="3643693"/>
            <a:ext cx="315989" cy="2276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2105" y="506414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about receive 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097602" y="4894174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4099044" y="4994066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78958" y="5172659"/>
            <a:ext cx="2426541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last(win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size*2)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130049" y="4753771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131491" y="485366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Straight Arrow Connector 78"/>
          <p:cNvCxnSpPr>
            <a:stCxn id="67" idx="1"/>
          </p:cNvCxnSpPr>
          <p:nvPr/>
        </p:nvCxnSpPr>
        <p:spPr bwMode="auto">
          <a:xfrm flipH="1" flipV="1">
            <a:off x="3118400" y="4978358"/>
            <a:ext cx="673705" cy="21733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1344083" y="5567732"/>
            <a:ext cx="2049770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frame about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nak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4075377" y="5348199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3419" y="5425254"/>
            <a:ext cx="1908994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last 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frame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0" name="Straight Arrow Connector 89"/>
          <p:cNvCxnSpPr>
            <a:endCxn id="89" idx="1"/>
          </p:cNvCxnSpPr>
          <p:nvPr/>
        </p:nvCxnSpPr>
        <p:spPr bwMode="auto">
          <a:xfrm>
            <a:off x="3410536" y="5300585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endCxn id="81" idx="3"/>
          </p:cNvCxnSpPr>
          <p:nvPr/>
        </p:nvCxnSpPr>
        <p:spPr bwMode="auto">
          <a:xfrm flipH="1">
            <a:off x="3393853" y="5550460"/>
            <a:ext cx="383876" cy="14882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92360" y="5794612"/>
            <a:ext cx="19914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Send </a:t>
            </a:r>
            <a:r>
              <a:rPr lang="en-US" altLang="ko-KR" sz="1100" dirty="0" err="1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 about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frame(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nak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3404186" y="5701693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flipH="1">
            <a:off x="3403378" y="5940985"/>
            <a:ext cx="383875" cy="14882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04875" y="6000590"/>
            <a:ext cx="2503796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first(win size*2+1)frame 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3177674" y="6290471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179116" y="639036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8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913466" y="6468996"/>
            <a:ext cx="2503796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ack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Send</a:t>
            </a:r>
            <a:r>
              <a:rPr lang="ko-KR" altLang="en-US" sz="1100" dirty="0" smtClean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last frame </a:t>
            </a:r>
            <a:endParaRPr lang="ko-KR" altLang="en-US" sz="11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>
            <a:off x="3443407" y="6117867"/>
            <a:ext cx="382883" cy="25622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4100257" y="6141953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4101699" y="6241845"/>
            <a:ext cx="65126" cy="56989"/>
          </a:xfrm>
          <a:prstGeom prst="ellips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2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775426" y="6467894"/>
            <a:ext cx="19914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receive frame and send  info to </a:t>
            </a: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3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>
            <a:off x="4938888" y="6858000"/>
            <a:ext cx="1155353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직선 연결선 34">
            <a:extLst>
              <a:ext uri="{FF2B5EF4-FFF2-40B4-BE49-F238E27FC236}">
                <a16:creationId xmlns:a16="http://schemas.microsoft.com/office/drawing/2014/main" xmlns="" id="{5CD2E5AD-5694-496C-9D35-C9F88BE39A13}"/>
              </a:ext>
            </a:extLst>
          </p:cNvPr>
          <p:cNvCxnSpPr/>
          <p:nvPr/>
        </p:nvCxnSpPr>
        <p:spPr bwMode="auto">
          <a:xfrm flipV="1">
            <a:off x="6080129" y="3739444"/>
            <a:ext cx="0" cy="311855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>
            <a:off x="4653844" y="3750733"/>
            <a:ext cx="1428045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4684889" y="6053666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 timeout check</a:t>
            </a:r>
          </a:p>
          <a:p>
            <a:endParaRPr lang="en-US" dirty="0" smtClean="0"/>
          </a:p>
        </p:txBody>
      </p:sp>
      <p:cxnSp>
        <p:nvCxnSpPr>
          <p:cNvPr id="123" name="Straight Arrow Connector 122"/>
          <p:cNvCxnSpPr>
            <a:endCxn id="16" idx="1"/>
          </p:cNvCxnSpPr>
          <p:nvPr/>
        </p:nvCxnSpPr>
        <p:spPr bwMode="auto">
          <a:xfrm flipV="1">
            <a:off x="5757333" y="6599045"/>
            <a:ext cx="1149762" cy="1906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6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47D7A5E-5515-4032-85B2-A6734B5AC4B6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2550369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xmlns="" id="{A3A5A824-AF74-47AE-B57A-0C36A8327441}"/>
              </a:ext>
            </a:extLst>
          </p:cNvPr>
          <p:cNvSpPr/>
          <p:nvPr/>
        </p:nvSpPr>
        <p:spPr bwMode="auto">
          <a:xfrm>
            <a:off x="2058664" y="1708030"/>
            <a:ext cx="983411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</a:rPr>
              <a:t>시작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989F0-8878-46E5-B66A-9B26D98538DB}"/>
              </a:ext>
            </a:extLst>
          </p:cNvPr>
          <p:cNvSpPr/>
          <p:nvPr/>
        </p:nvSpPr>
        <p:spPr bwMode="auto">
          <a:xfrm>
            <a:off x="1696353" y="238089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Management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97A7DB3D-5FAD-405E-8BCE-91342DE42956}"/>
              </a:ext>
            </a:extLst>
          </p:cNvPr>
          <p:cNvCxnSpPr/>
          <p:nvPr/>
        </p:nvCxnSpPr>
        <p:spPr bwMode="auto">
          <a:xfrm flipH="1">
            <a:off x="469067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37DD623-98D9-4835-900D-7DDCF269994F}"/>
              </a:ext>
            </a:extLst>
          </p:cNvPr>
          <p:cNvSpPr txBox="1"/>
          <p:nvPr/>
        </p:nvSpPr>
        <p:spPr>
          <a:xfrm>
            <a:off x="1995280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03BF28-F83E-460F-BF46-FA2769C0B0CE}"/>
              </a:ext>
            </a:extLst>
          </p:cNvPr>
          <p:cNvSpPr txBox="1"/>
          <p:nvPr/>
        </p:nvSpPr>
        <p:spPr>
          <a:xfrm>
            <a:off x="3804570" y="1372402"/>
            <a:ext cx="177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04385" y="2512443"/>
            <a:ext cx="12862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A1C4E47-E436-4373-AAAA-DC9A19FA2C05}"/>
              </a:ext>
            </a:extLst>
          </p:cNvPr>
          <p:cNvSpPr/>
          <p:nvPr/>
        </p:nvSpPr>
        <p:spPr bwMode="auto">
          <a:xfrm>
            <a:off x="3836661" y="298300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420357E-F871-4FDA-BF95-7D865DF53527}"/>
              </a:ext>
            </a:extLst>
          </p:cNvPr>
          <p:cNvCxnSpPr/>
          <p:nvPr/>
        </p:nvCxnSpPr>
        <p:spPr bwMode="auto">
          <a:xfrm flipH="1">
            <a:off x="6651825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61CA89D-6CBE-49D3-A5C9-EA5BA56A414C}"/>
              </a:ext>
            </a:extLst>
          </p:cNvPr>
          <p:cNvSpPr txBox="1"/>
          <p:nvPr/>
        </p:nvSpPr>
        <p:spPr>
          <a:xfrm>
            <a:off x="6446480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5EAC664-EA25-45C5-871C-CD1927A22099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5544693" y="3114556"/>
            <a:ext cx="11071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0677" y="3384315"/>
            <a:ext cx="19611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0828F4-288C-400F-A477-1FA5A9B6CCAB}"/>
              </a:ext>
            </a:extLst>
          </p:cNvPr>
          <p:cNvSpPr txBox="1"/>
          <p:nvPr/>
        </p:nvSpPr>
        <p:spPr>
          <a:xfrm>
            <a:off x="4794519" y="27157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 minute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55326B9-F6D4-4583-B392-FBCA0D468326}"/>
              </a:ext>
            </a:extLst>
          </p:cNvPr>
          <p:cNvSpPr/>
          <p:nvPr/>
        </p:nvSpPr>
        <p:spPr bwMode="auto">
          <a:xfrm>
            <a:off x="3836661" y="3578226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Delete Expired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29F5AF7-8B89-49AF-9534-17C6ABA12DB4}"/>
              </a:ext>
            </a:extLst>
          </p:cNvPr>
          <p:cNvSpPr/>
          <p:nvPr/>
        </p:nvSpPr>
        <p:spPr bwMode="auto">
          <a:xfrm>
            <a:off x="3836661" y="435244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Sleep few second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0744F312-75A9-4F86-889C-70B7A38DC0B1}"/>
              </a:ext>
            </a:extLst>
          </p:cNvPr>
          <p:cNvCxnSpPr/>
          <p:nvPr/>
        </p:nvCxnSpPr>
        <p:spPr bwMode="auto">
          <a:xfrm flipH="1">
            <a:off x="3610686" y="4845378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CD2E5AD-5694-496C-9D35-C9F88BE39A13}"/>
              </a:ext>
            </a:extLst>
          </p:cNvPr>
          <p:cNvCxnSpPr/>
          <p:nvPr/>
        </p:nvCxnSpPr>
        <p:spPr bwMode="auto">
          <a:xfrm flipV="1">
            <a:off x="3610686" y="2767107"/>
            <a:ext cx="0" cy="207827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10686" y="2767105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125868B-9458-4E51-9E7E-B974F05EDA1A}"/>
              </a:ext>
            </a:extLst>
          </p:cNvPr>
          <p:cNvSpPr/>
          <p:nvPr/>
        </p:nvSpPr>
        <p:spPr bwMode="auto">
          <a:xfrm>
            <a:off x="1696353" y="2909347"/>
            <a:ext cx="1708032" cy="43536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Server Socket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for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xmlns="" id="{2743C54D-7B6F-4E98-820A-BCC29B8B56FE}"/>
              </a:ext>
            </a:extLst>
          </p:cNvPr>
          <p:cNvSpPr/>
          <p:nvPr/>
        </p:nvSpPr>
        <p:spPr bwMode="auto">
          <a:xfrm>
            <a:off x="233268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36257</TotalTime>
  <Words>875</Words>
  <Application>Microsoft Macintosh PowerPoint</Application>
  <PresentationFormat>On-screen Show (4:3)</PresentationFormat>
  <Paragraphs>333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1_기본 디자인</vt:lpstr>
      <vt:lpstr>主题1</vt:lpstr>
      <vt:lpstr>자동 채점 및 평가 시스템 Selective repeat</vt:lpstr>
      <vt:lpstr>Outline</vt:lpstr>
      <vt:lpstr>Selective repeat </vt:lpstr>
      <vt:lpstr>1) Explanation</vt:lpstr>
      <vt:lpstr>1) Explanation</vt:lpstr>
      <vt:lpstr>4) Scoring table design</vt:lpstr>
      <vt:lpstr>2) System Architecture</vt:lpstr>
      <vt:lpstr>3) Flowchart – (5)</vt:lpstr>
      <vt:lpstr>3) Flowchart – (1)</vt:lpstr>
      <vt:lpstr>3) Flowchart – (2)</vt:lpstr>
      <vt:lpstr>3) Flowchart – (3)</vt:lpstr>
      <vt:lpstr>3) Flowchart – (4)</vt:lpstr>
      <vt:lpstr>5) Code  explain</vt:lpstr>
      <vt:lpstr>6)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Ryu Sihyuk</cp:lastModifiedBy>
  <cp:revision>1333</cp:revision>
  <dcterms:created xsi:type="dcterms:W3CDTF">2015-04-10T05:04:22Z</dcterms:created>
  <dcterms:modified xsi:type="dcterms:W3CDTF">2018-08-09T17:36:51Z</dcterms:modified>
</cp:coreProperties>
</file>