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48" r:id="rId2"/>
  </p:sldMasterIdLst>
  <p:notesMasterIdLst>
    <p:notesMasterId r:id="rId38"/>
  </p:notesMasterIdLst>
  <p:sldIdLst>
    <p:sldId id="258" r:id="rId3"/>
    <p:sldId id="365" r:id="rId4"/>
    <p:sldId id="372" r:id="rId5"/>
    <p:sldId id="373" r:id="rId6"/>
    <p:sldId id="337" r:id="rId7"/>
    <p:sldId id="338" r:id="rId8"/>
    <p:sldId id="339" r:id="rId9"/>
    <p:sldId id="340" r:id="rId10"/>
    <p:sldId id="341" r:id="rId11"/>
    <p:sldId id="343" r:id="rId12"/>
    <p:sldId id="378" r:id="rId13"/>
    <p:sldId id="379" r:id="rId14"/>
    <p:sldId id="382" r:id="rId15"/>
    <p:sldId id="387" r:id="rId16"/>
    <p:sldId id="390" r:id="rId17"/>
    <p:sldId id="391" r:id="rId18"/>
    <p:sldId id="392" r:id="rId19"/>
    <p:sldId id="393" r:id="rId20"/>
    <p:sldId id="384" r:id="rId21"/>
    <p:sldId id="385" r:id="rId22"/>
    <p:sldId id="394" r:id="rId23"/>
    <p:sldId id="395" r:id="rId24"/>
    <p:sldId id="397" r:id="rId25"/>
    <p:sldId id="396" r:id="rId26"/>
    <p:sldId id="330" r:id="rId27"/>
    <p:sldId id="329" r:id="rId28"/>
    <p:sldId id="325" r:id="rId29"/>
    <p:sldId id="327" r:id="rId30"/>
    <p:sldId id="324" r:id="rId31"/>
    <p:sldId id="331" r:id="rId32"/>
    <p:sldId id="332" r:id="rId33"/>
    <p:sldId id="333" r:id="rId34"/>
    <p:sldId id="334" r:id="rId35"/>
    <p:sldId id="335" r:id="rId36"/>
    <p:sldId id="344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828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5" autoAdjust="0"/>
    <p:restoredTop sz="80649" autoAdjust="0"/>
  </p:normalViewPr>
  <p:slideViewPr>
    <p:cSldViewPr snapToGrid="0" showGuides="1">
      <p:cViewPr varScale="1">
        <p:scale>
          <a:sx n="94" d="100"/>
          <a:sy n="94" d="100"/>
        </p:scale>
        <p:origin x="23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9CD7-C990-4AA9-BC04-96FCAEDD8C28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FF7A5-1ACC-4C71-8000-0C76279E3F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9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13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6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65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57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62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150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148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1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46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11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7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11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82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52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80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68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519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*</a:t>
            </a:r>
            <a:r>
              <a:rPr lang="en-US" altLang="ko-KR" baseline="0" dirty="0" smtClean="0"/>
              <a:t> DB</a:t>
            </a:r>
            <a:r>
              <a:rPr lang="ko-KR" altLang="en-US" baseline="0" dirty="0" smtClean="0"/>
              <a:t>에 그림 개수를 넣어두고</a:t>
            </a:r>
            <a:r>
              <a:rPr lang="en-US" altLang="ko-KR" baseline="0" dirty="0" smtClean="0"/>
              <a:t>, QUERYING</a:t>
            </a:r>
            <a:r>
              <a:rPr lang="ko-KR" altLang="en-US" baseline="0" dirty="0" smtClean="0"/>
              <a:t>을 통해 최대 값 개수를 가변으로 설정할 수 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70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93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23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96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8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68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8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 (example query)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dirty="0"/>
              <a:t>	select </a:t>
            </a:r>
            <a:r>
              <a:rPr lang="en-US" altLang="ko-KR" dirty="0" err="1"/>
              <a:t>html_file</a:t>
            </a:r>
            <a:r>
              <a:rPr lang="en-US" altLang="ko-KR" dirty="0"/>
              <a:t>, image_file1, image_file2, image_file3 from </a:t>
            </a:r>
            <a:r>
              <a:rPr lang="en-US" altLang="ko-KR" dirty="0" err="1"/>
              <a:t>client_test</a:t>
            </a:r>
            <a:r>
              <a:rPr lang="en-US" altLang="ko-KR" dirty="0"/>
              <a:t> where timestamp &lt; DATE_ADD(now(), INTERVAL -3 minute)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74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 (example query)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dirty="0"/>
              <a:t>	select </a:t>
            </a:r>
            <a:r>
              <a:rPr lang="en-US" altLang="ko-KR" dirty="0" err="1"/>
              <a:t>html_file</a:t>
            </a:r>
            <a:r>
              <a:rPr lang="en-US" altLang="ko-KR" dirty="0"/>
              <a:t>, image_file1, image_file2, image_file3 from </a:t>
            </a:r>
            <a:r>
              <a:rPr lang="en-US" altLang="ko-KR" dirty="0" err="1"/>
              <a:t>client_test</a:t>
            </a:r>
            <a:r>
              <a:rPr lang="en-US" altLang="ko-KR" dirty="0"/>
              <a:t> where timestamp &lt; DATE_ADD(now(), INTERVAL -3 minute)</a:t>
            </a:r>
          </a:p>
          <a:p>
            <a:r>
              <a:rPr lang="en-US" altLang="ko-KR" dirty="0"/>
              <a:t>Create Random Files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테스트용 이미지 파일 중 몇 개를 선정하여 각 파일을 무작위 이름의 파일로 복사한다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추가로</a:t>
            </a:r>
            <a:r>
              <a:rPr lang="en-US" altLang="ko-KR" dirty="0"/>
              <a:t>, </a:t>
            </a:r>
            <a:r>
              <a:rPr lang="ko-KR" altLang="en-US" dirty="0"/>
              <a:t>랜덤으로 생성된 이미지 파일의 경로를 포함하는 </a:t>
            </a:r>
            <a:r>
              <a:rPr lang="en-US" altLang="ko-KR" dirty="0"/>
              <a:t>html </a:t>
            </a:r>
            <a:r>
              <a:rPr lang="ko-KR" altLang="en-US" dirty="0"/>
              <a:t>파일을 생성하여 저장한다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05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86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25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25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7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6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5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2D1F1-EAAA-4541-A9AD-BBD67953F62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9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27030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70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4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3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33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92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54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292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67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39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3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769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  <a:endParaRPr lang="en-US" altLang="ko-KR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26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34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201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13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5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09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79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42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2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516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4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44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276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63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DAB0C6-9B6F-4BC5-8CDB-EB5A5D452718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8395CE-1DA8-4ACD-9E93-1158B3E259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548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03396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376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211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8178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2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43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09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507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212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059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943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514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90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277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24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949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3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7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0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46" r:id="rId2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7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4360"/>
            <a:ext cx="7772400" cy="1143000"/>
          </a:xfrm>
        </p:spPr>
        <p:txBody>
          <a:bodyPr/>
          <a:lstStyle/>
          <a:p>
            <a:r>
              <a:rPr lang="ko-KR" altLang="en-US" b="1" dirty="0" smtClean="0"/>
              <a:t>자동 채점 및 평가 시스템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zh-CN" b="1" dirty="0"/>
              <a:t>Web Client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86944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Mir-Lab, Hanyang </a:t>
            </a:r>
            <a:r>
              <a:rPr lang="en-US" altLang="zh-CN" dirty="0"/>
              <a:t>University </a:t>
            </a:r>
            <a:endParaRPr lang="en-US" altLang="zh-CN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57444"/>
              </p:ext>
            </p:extLst>
          </p:nvPr>
        </p:nvGraphicFramePr>
        <p:xfrm>
          <a:off x="802640" y="3590544"/>
          <a:ext cx="7823200" cy="2846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640"/>
                <a:gridCol w="1564640"/>
                <a:gridCol w="1564640"/>
                <a:gridCol w="1564640"/>
                <a:gridCol w="1564640"/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Modification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2018-01-08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HYUNJIN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PARK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Web</a:t>
                      </a:r>
                      <a:r>
                        <a:rPr lang="en-US" altLang="ko-KR" sz="1100" baseline="0" dirty="0" smtClean="0"/>
                        <a:t> Server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&amp; Client Draft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9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Code Explanation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1474"/>
          <a:stretch/>
        </p:blipFill>
        <p:spPr>
          <a:xfrm>
            <a:off x="457200" y="1375410"/>
            <a:ext cx="4074160" cy="2660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1375410"/>
            <a:ext cx="4552849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TestServer.java </a:t>
            </a:r>
          </a:p>
          <a:p>
            <a:r>
              <a:rPr lang="en-US" altLang="ko-KR" dirty="0"/>
              <a:t>	</a:t>
            </a:r>
            <a:r>
              <a:rPr lang="en-US" altLang="ko-KR" sz="1500" dirty="0" smtClean="0"/>
              <a:t>Main Class</a:t>
            </a:r>
          </a:p>
          <a:p>
            <a:r>
              <a:rPr lang="en-US" altLang="ko-KR" sz="1500" dirty="0" smtClean="0"/>
              <a:t>	Web Back-end Server (HTTP Server)</a:t>
            </a:r>
          </a:p>
          <a:p>
            <a:r>
              <a:rPr lang="en-US" altLang="ko-KR" sz="1500" dirty="0"/>
              <a:t>	</a:t>
            </a:r>
          </a:p>
          <a:p>
            <a:r>
              <a:rPr lang="en-US" altLang="ko-KR" b="1" dirty="0" smtClean="0"/>
              <a:t>StaticFileHandler.java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Main Class Handler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Handle GET, POST Method</a:t>
            </a:r>
          </a:p>
          <a:p>
            <a:r>
              <a:rPr lang="en-US" altLang="ko-KR" sz="1500" dirty="0" smtClean="0"/>
              <a:t>	Handle Static Path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Create Random Number for testing &amp; Check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Create Random File &amp; Check 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Check available Port	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Create Testing Socket(for 10mins)</a:t>
            </a:r>
          </a:p>
          <a:p>
            <a:r>
              <a:rPr lang="en-US" altLang="ko-KR" sz="1500" dirty="0" smtClean="0"/>
              <a:t>	Show Testing Result &amp; Store to Database</a:t>
            </a:r>
            <a:endParaRPr lang="en-US" altLang="ko-KR" sz="1500" dirty="0"/>
          </a:p>
          <a:p>
            <a:r>
              <a:rPr lang="en-US" altLang="ko-KR" b="1" dirty="0" smtClean="0"/>
              <a:t>SubWebServer.java</a:t>
            </a:r>
          </a:p>
          <a:p>
            <a:r>
              <a:rPr lang="en-US" altLang="ko-KR" dirty="0"/>
              <a:t>	</a:t>
            </a:r>
            <a:r>
              <a:rPr lang="en-US" altLang="ko-KR" sz="1500" dirty="0" smtClean="0"/>
              <a:t>Implement Create Testing Socket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Create HTTP Server for each Tester</a:t>
            </a:r>
          </a:p>
          <a:p>
            <a:r>
              <a:rPr lang="en-US" altLang="ko-KR" sz="1500" dirty="0"/>
              <a:t>	</a:t>
            </a:r>
          </a:p>
          <a:p>
            <a:r>
              <a:rPr lang="en-US" altLang="ko-KR" b="1" dirty="0" smtClean="0"/>
              <a:t>SubWebServerHandler.java</a:t>
            </a:r>
          </a:p>
          <a:p>
            <a:r>
              <a:rPr lang="en-US" altLang="ko-KR" dirty="0" smtClean="0"/>
              <a:t>	</a:t>
            </a:r>
            <a:r>
              <a:rPr lang="en-US" altLang="ko-KR" sz="1500" dirty="0" smtClean="0"/>
              <a:t>Check the Number of Picture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Show first Question </a:t>
            </a:r>
            <a:r>
              <a:rPr lang="en-US" altLang="ko-KR" sz="1500" dirty="0" smtClean="0"/>
              <a:t>Result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Return Testing Number</a:t>
            </a:r>
            <a:endParaRPr lang="en-US" altLang="ko-KR" sz="1500" dirty="0" smtClean="0"/>
          </a:p>
          <a:p>
            <a:r>
              <a:rPr lang="en-US" altLang="ko-KR" dirty="0"/>
              <a:t>	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762000" y="1991360"/>
            <a:ext cx="3769360" cy="894080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86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Code Explanation- TestServer.java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375410"/>
            <a:ext cx="444769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TestServer.java </a:t>
            </a:r>
          </a:p>
          <a:p>
            <a:r>
              <a:rPr lang="en-US" altLang="ko-KR" b="1" dirty="0"/>
              <a:t>	</a:t>
            </a:r>
            <a:r>
              <a:rPr lang="en-US" altLang="ko-KR" sz="1500" b="1" dirty="0" smtClean="0"/>
              <a:t>(1)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Main </a:t>
            </a:r>
            <a:r>
              <a:rPr lang="en-US" altLang="ko-KR" sz="1500" b="1" dirty="0" smtClean="0"/>
              <a:t>Class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smtClean="0"/>
              <a:t>(2) Web </a:t>
            </a:r>
            <a:r>
              <a:rPr lang="en-US" altLang="ko-KR" sz="1500" b="1" dirty="0" smtClean="0"/>
              <a:t>Back-end Server (HTTP Server)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15631"/>
          <a:stretch/>
        </p:blipFill>
        <p:spPr>
          <a:xfrm>
            <a:off x="436850" y="2252573"/>
            <a:ext cx="8249950" cy="441492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650240" y="3620265"/>
            <a:ext cx="5892800" cy="91649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3386" y="4043225"/>
            <a:ext cx="38331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 </a:t>
            </a:r>
            <a:r>
              <a:rPr lang="en-US" altLang="ko-KR" dirty="0" smtClean="0"/>
              <a:t>Main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실제 코드가 시작되는 부분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09306" y="3012639"/>
            <a:ext cx="27687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포트 번호 설정</a:t>
            </a:r>
            <a:r>
              <a:rPr lang="en-US" altLang="ko-KR" dirty="0"/>
              <a:t> </a:t>
            </a:r>
            <a:r>
              <a:rPr lang="en-US" altLang="ko-KR" dirty="0" smtClean="0"/>
              <a:t>– e.g. 9998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75293" y="2490867"/>
            <a:ext cx="31470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관련 파일이 저장된 경로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1076960" y="5039624"/>
            <a:ext cx="5466080" cy="6067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3386" y="5389711"/>
            <a:ext cx="358944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경로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, Server Handler </a:t>
            </a:r>
            <a:r>
              <a:rPr lang="ko-KR" altLang="en-US" dirty="0" smtClean="0"/>
              <a:t>호출 </a:t>
            </a:r>
            <a:endParaRPr lang="en-US" altLang="ko-KR" dirty="0" smtClean="0"/>
          </a:p>
          <a:p>
            <a:r>
              <a:rPr lang="ko-KR" altLang="en-US" dirty="0" smtClean="0"/>
              <a:t>및 서버 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58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Code Explanation – </a:t>
            </a:r>
            <a:r>
              <a:rPr lang="en-US" altLang="ko-KR" dirty="0" err="1" smtClean="0"/>
              <a:t>StaticFileHandler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314450"/>
            <a:ext cx="752295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StaticFileHandler.java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smtClean="0"/>
              <a:t>(1) </a:t>
            </a:r>
            <a:r>
              <a:rPr lang="en-US" altLang="ko-KR" sz="1400" b="1" dirty="0" smtClean="0"/>
              <a:t>Main </a:t>
            </a:r>
            <a:r>
              <a:rPr lang="en-US" altLang="ko-KR" sz="1400" b="1" dirty="0" smtClean="0"/>
              <a:t>Class Handler, </a:t>
            </a:r>
            <a:r>
              <a:rPr lang="en-US" altLang="ko-KR" sz="1400" b="1" dirty="0" smtClean="0"/>
              <a:t>(2) Handle </a:t>
            </a:r>
            <a:r>
              <a:rPr lang="en-US" altLang="ko-KR" sz="1400" b="1" dirty="0" smtClean="0"/>
              <a:t>GET, POST Method, </a:t>
            </a:r>
            <a:r>
              <a:rPr lang="en-US" altLang="ko-KR" sz="1400" b="1" dirty="0" smtClean="0"/>
              <a:t>(3) Handle </a:t>
            </a:r>
            <a:r>
              <a:rPr lang="en-US" altLang="ko-KR" sz="1400" b="1" dirty="0" smtClean="0"/>
              <a:t>Static Path</a:t>
            </a:r>
          </a:p>
          <a:p>
            <a:r>
              <a:rPr lang="en-US" altLang="ko-KR" sz="1400" b="1" dirty="0"/>
              <a:t>	</a:t>
            </a:r>
            <a:r>
              <a:rPr lang="en-US" altLang="ko-KR" sz="1400" b="1" dirty="0" smtClean="0"/>
              <a:t>(4) Create </a:t>
            </a:r>
            <a:r>
              <a:rPr lang="en-US" altLang="ko-KR" sz="1400" b="1" dirty="0" smtClean="0"/>
              <a:t>Random Number for testing &amp; Check, </a:t>
            </a:r>
            <a:r>
              <a:rPr lang="en-US" altLang="ko-KR" sz="1400" b="1" dirty="0" smtClean="0"/>
              <a:t>(5) Create </a:t>
            </a:r>
            <a:r>
              <a:rPr lang="en-US" altLang="ko-KR" sz="1400" b="1" dirty="0" smtClean="0"/>
              <a:t>Random File &amp; Check, </a:t>
            </a:r>
          </a:p>
          <a:p>
            <a:r>
              <a:rPr lang="en-US" altLang="ko-KR" sz="1400" b="1" dirty="0"/>
              <a:t>	</a:t>
            </a:r>
            <a:r>
              <a:rPr lang="en-US" altLang="ko-KR" sz="1400" b="1" dirty="0" smtClean="0"/>
              <a:t>(6) Check </a:t>
            </a:r>
            <a:r>
              <a:rPr lang="en-US" altLang="ko-KR" sz="1400" b="1" dirty="0" smtClean="0"/>
              <a:t>available Port, </a:t>
            </a:r>
            <a:r>
              <a:rPr lang="en-US" altLang="ko-KR" sz="1400" b="1" dirty="0" smtClean="0"/>
              <a:t>(7) Create </a:t>
            </a:r>
            <a:r>
              <a:rPr lang="en-US" altLang="ko-KR" sz="1400" b="1" dirty="0" smtClean="0"/>
              <a:t>Testing Socket(for 10mins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	</a:t>
            </a:r>
            <a:r>
              <a:rPr lang="en-US" altLang="ko-KR" sz="1400" b="1" dirty="0" smtClean="0"/>
              <a:t>(8)</a:t>
            </a:r>
            <a:r>
              <a:rPr lang="en-US" altLang="ko-KR" sz="1400" b="1" dirty="0" smtClean="0"/>
              <a:t> Show </a:t>
            </a:r>
            <a:r>
              <a:rPr lang="en-US" altLang="ko-KR" sz="1400" b="1" dirty="0" smtClean="0"/>
              <a:t>Testing Result &amp; Store to Database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2750934"/>
            <a:ext cx="8276325" cy="29953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609600" y="4094480"/>
            <a:ext cx="6146800" cy="154935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2040" y="5274499"/>
            <a:ext cx="366872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(1), (2) </a:t>
            </a:r>
            <a:r>
              <a:rPr lang="ko-KR" altLang="en-US" dirty="0" smtClean="0"/>
              <a:t>실제 </a:t>
            </a:r>
            <a:r>
              <a:rPr lang="en-US" altLang="ko-KR" dirty="0" smtClean="0"/>
              <a:t>Back-end Server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en-US" altLang="ko-KR" dirty="0" smtClean="0"/>
              <a:t>Handler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구현되는 부분</a:t>
            </a:r>
            <a:endParaRPr lang="en-US" altLang="ko-KR" dirty="0" smtClean="0"/>
          </a:p>
          <a:p>
            <a:r>
              <a:rPr lang="en-US" altLang="ko-KR" dirty="0" smtClean="0"/>
              <a:t>GET/POST</a:t>
            </a:r>
            <a:r>
              <a:rPr lang="ko-KR" altLang="en-US" dirty="0" smtClean="0"/>
              <a:t>는 일괄적으로 관리된다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189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</a:t>
            </a:r>
            <a:r>
              <a:rPr lang="en-US" altLang="ko-KR" dirty="0"/>
              <a:t>Code Explanation - </a:t>
            </a:r>
            <a:r>
              <a:rPr lang="en-US" altLang="ko-KR" dirty="0" err="1"/>
              <a:t>StaticFileHandler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" y="1409700"/>
            <a:ext cx="5521325" cy="2400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43245" y="1409700"/>
            <a:ext cx="3256915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(3)</a:t>
            </a:r>
            <a:r>
              <a:rPr lang="en-US" altLang="ko-KR" b="1" dirty="0"/>
              <a:t> Handle Static Path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Client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하는 파일의 </a:t>
            </a:r>
            <a:r>
              <a:rPr lang="ko-KR" altLang="en-US" dirty="0" err="1" smtClean="0"/>
              <a:t>확장자에</a:t>
            </a:r>
            <a:r>
              <a:rPr lang="ko-KR" altLang="en-US" dirty="0" smtClean="0"/>
              <a:t> 따라 </a:t>
            </a:r>
            <a:r>
              <a:rPr lang="en-US" altLang="ko-KR" dirty="0" smtClean="0"/>
              <a:t>Response</a:t>
            </a:r>
            <a:r>
              <a:rPr lang="ko-KR" altLang="en-US" dirty="0"/>
              <a:t> </a:t>
            </a:r>
            <a:r>
              <a:rPr lang="ko-KR" altLang="en-US" dirty="0" smtClean="0"/>
              <a:t>헤더의 </a:t>
            </a:r>
            <a:r>
              <a:rPr lang="en-US" altLang="ko-KR" dirty="0" smtClean="0"/>
              <a:t>Content-Type</a:t>
            </a:r>
            <a:r>
              <a:rPr lang="ko-KR" altLang="en-US" dirty="0" smtClean="0"/>
              <a:t>을 변경한다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파일 </a:t>
            </a:r>
            <a:r>
              <a:rPr lang="ko-KR" altLang="en-US" dirty="0" err="1" smtClean="0"/>
              <a:t>확장자는</a:t>
            </a:r>
            <a:r>
              <a:rPr lang="ko-KR" altLang="en-US" dirty="0" smtClean="0"/>
              <a:t> 크게 </a:t>
            </a:r>
            <a:r>
              <a:rPr lang="en-US" altLang="ko-KR" dirty="0" smtClean="0"/>
              <a:t>HTML, CSS, JPG&amp;PNG </a:t>
            </a:r>
            <a:r>
              <a:rPr lang="ko-KR" altLang="en-US" dirty="0" smtClean="0"/>
              <a:t>으로 구분이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요청한 파일이 있을 경우</a:t>
            </a:r>
            <a:endParaRPr lang="en-US" altLang="ko-KR" dirty="0" smtClean="0"/>
          </a:p>
          <a:p>
            <a:r>
              <a:rPr lang="en-US" altLang="ko-KR" dirty="0" smtClean="0"/>
              <a:t>200 OK</a:t>
            </a:r>
            <a:r>
              <a:rPr lang="ko-KR" altLang="en-US" dirty="0" smtClean="0"/>
              <a:t>로 응답하고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사용자가 존재하지 않는</a:t>
            </a:r>
            <a:endParaRPr lang="en-US" altLang="ko-KR" dirty="0" smtClean="0"/>
          </a:p>
          <a:p>
            <a:r>
              <a:rPr lang="en-US" altLang="ko-KR" dirty="0" smtClean="0"/>
              <a:t>URL</a:t>
            </a:r>
            <a:r>
              <a:rPr lang="ko-KR" altLang="en-US" dirty="0" smtClean="0"/>
              <a:t>로 접속할 경우</a:t>
            </a:r>
            <a:endParaRPr lang="en-US" altLang="ko-KR" dirty="0" smtClean="0"/>
          </a:p>
          <a:p>
            <a:r>
              <a:rPr lang="en-US" altLang="ko-KR" dirty="0" smtClean="0"/>
              <a:t>404 NOT FOUND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응답한다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912"/>
          <a:stretch/>
        </p:blipFill>
        <p:spPr>
          <a:xfrm>
            <a:off x="71120" y="3881120"/>
            <a:ext cx="5521325" cy="1085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182" r="1"/>
          <a:stretch/>
        </p:blipFill>
        <p:spPr>
          <a:xfrm>
            <a:off x="71120" y="5083492"/>
            <a:ext cx="55213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7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</a:t>
            </a:r>
            <a:r>
              <a:rPr lang="en-US" altLang="ko-KR" dirty="0"/>
              <a:t>Code Explanation - </a:t>
            </a:r>
            <a:r>
              <a:rPr lang="en-US" altLang="ko-KR" dirty="0" err="1"/>
              <a:t>StaticFileHandler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503680"/>
            <a:ext cx="5130661" cy="4973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43566" y="1767840"/>
            <a:ext cx="307770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findFreePort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함수는</a:t>
            </a:r>
            <a:endParaRPr lang="en-US" altLang="ko-KR" sz="1600" dirty="0" smtClean="0"/>
          </a:p>
          <a:p>
            <a:r>
              <a:rPr lang="ko-KR" altLang="en-US" sz="1600" dirty="0" smtClean="0"/>
              <a:t>현재 사용 중이 아닌 </a:t>
            </a:r>
            <a:endParaRPr lang="en-US" altLang="ko-KR" sz="1600" dirty="0" smtClean="0"/>
          </a:p>
          <a:p>
            <a:r>
              <a:rPr lang="ko-KR" altLang="en-US" sz="1600" dirty="0" smtClean="0"/>
              <a:t>포트를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형으로 반환한다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testNumber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함수는</a:t>
            </a:r>
            <a:endParaRPr lang="en-US" altLang="ko-KR" sz="1600" dirty="0" smtClean="0"/>
          </a:p>
          <a:p>
            <a:r>
              <a:rPr lang="en-US" altLang="ko-KR" sz="1600" dirty="0" smtClean="0"/>
              <a:t>‘2017102889’</a:t>
            </a:r>
            <a:r>
              <a:rPr lang="ko-KR" altLang="en-US" sz="1600" dirty="0" smtClean="0"/>
              <a:t>라는 주어진 </a:t>
            </a:r>
            <a:endParaRPr lang="en-US" altLang="ko-KR" sz="1600" dirty="0" smtClean="0"/>
          </a:p>
          <a:p>
            <a:r>
              <a:rPr lang="ko-KR" altLang="en-US" sz="1600" dirty="0" smtClean="0"/>
              <a:t>숫자를 초기 값으로</a:t>
            </a:r>
            <a:endParaRPr lang="en-US" altLang="ko-KR" sz="1600" dirty="0" smtClean="0"/>
          </a:p>
          <a:p>
            <a:r>
              <a:rPr lang="en-US" altLang="ko-KR" sz="1600" dirty="0" smtClean="0"/>
              <a:t>2~5 </a:t>
            </a:r>
            <a:r>
              <a:rPr lang="ko-KR" altLang="en-US" sz="1600" dirty="0" smtClean="0"/>
              <a:t>사이의 숫자를 </a:t>
            </a:r>
            <a:r>
              <a:rPr lang="ko-KR" altLang="en-US" sz="1600" dirty="0" err="1" smtClean="0"/>
              <a:t>랜덤하게</a:t>
            </a:r>
            <a:endParaRPr lang="en-US" altLang="ko-KR" sz="1600" dirty="0" smtClean="0"/>
          </a:p>
          <a:p>
            <a:r>
              <a:rPr lang="ko-KR" altLang="en-US" sz="1600" dirty="0" smtClean="0"/>
              <a:t>곱하고 그 숫자를 </a:t>
            </a:r>
            <a:r>
              <a:rPr lang="en-US" altLang="ko-KR" sz="1600" dirty="0" smtClean="0"/>
              <a:t>Long</a:t>
            </a:r>
            <a:r>
              <a:rPr lang="ko-KR" altLang="en-US" sz="1600" dirty="0" smtClean="0"/>
              <a:t>형으로</a:t>
            </a:r>
            <a:endParaRPr lang="en-US" altLang="ko-KR" sz="1600" dirty="0" smtClean="0"/>
          </a:p>
          <a:p>
            <a:r>
              <a:rPr lang="ko-KR" altLang="en-US" sz="1600" dirty="0" smtClean="0"/>
              <a:t>반환한다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625600" y="1402080"/>
            <a:ext cx="2377440" cy="53848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 bwMode="auto">
          <a:xfrm rot="2022836">
            <a:off x="4759962" y="1564685"/>
            <a:ext cx="822960" cy="782320"/>
          </a:xfrm>
          <a:prstGeom prst="rightArrow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747520" y="3827522"/>
            <a:ext cx="3393440" cy="255295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4025" y="4500880"/>
            <a:ext cx="305724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Jsoup</a:t>
            </a:r>
            <a:r>
              <a:rPr lang="ko-KR" altLang="en-US" sz="1600" dirty="0" smtClean="0"/>
              <a:t>이라는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library</a:t>
            </a:r>
            <a:r>
              <a:rPr lang="ko-KR" altLang="en-US" sz="1600" dirty="0" smtClean="0"/>
              <a:t>를 사용하여</a:t>
            </a:r>
            <a:endParaRPr lang="en-US" altLang="ko-KR" sz="1600" dirty="0" smtClean="0"/>
          </a:p>
          <a:p>
            <a:r>
              <a:rPr lang="en-US" altLang="ko-KR" sz="1600" dirty="0" smtClean="0"/>
              <a:t>HTML</a:t>
            </a:r>
            <a:r>
              <a:rPr lang="ko-KR" altLang="en-US" sz="1600" dirty="0" smtClean="0"/>
              <a:t>을 파일을 읽어 오고</a:t>
            </a:r>
            <a:endParaRPr lang="en-US" altLang="ko-KR" sz="1600" dirty="0" smtClean="0"/>
          </a:p>
          <a:p>
            <a:r>
              <a:rPr lang="en-US" altLang="ko-KR" sz="1600" dirty="0" smtClean="0"/>
              <a:t>Html </a:t>
            </a:r>
            <a:r>
              <a:rPr lang="ko-KR" altLang="en-US" sz="1600" dirty="0" smtClean="0"/>
              <a:t>내부 내용을 수정한다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실제 파일의 정보는 바뀌지</a:t>
            </a:r>
            <a:endParaRPr lang="en-US" altLang="ko-KR" sz="1600" dirty="0" smtClean="0"/>
          </a:p>
          <a:p>
            <a:r>
              <a:rPr lang="ko-KR" altLang="en-US" sz="1600" dirty="0" smtClean="0"/>
              <a:t>않는다</a:t>
            </a:r>
            <a:r>
              <a:rPr lang="en-US" altLang="ko-KR" sz="1600" dirty="0" smtClean="0"/>
              <a:t>.)</a:t>
            </a:r>
          </a:p>
          <a:p>
            <a:r>
              <a:rPr lang="ko-KR" altLang="en-US" sz="1600" dirty="0" smtClean="0"/>
              <a:t>이는 </a:t>
            </a:r>
            <a:r>
              <a:rPr lang="en-US" altLang="ko-KR" sz="1600" dirty="0" smtClean="0"/>
              <a:t>Client</a:t>
            </a:r>
            <a:r>
              <a:rPr lang="ko-KR" altLang="en-US" sz="1600" dirty="0" smtClean="0"/>
              <a:t>에 따라 동적으로 </a:t>
            </a:r>
            <a:endParaRPr lang="en-US" altLang="ko-KR" sz="1600" dirty="0" smtClean="0"/>
          </a:p>
          <a:p>
            <a:r>
              <a:rPr lang="ko-KR" altLang="en-US" sz="1600" dirty="0" smtClean="0"/>
              <a:t>다른 정보를 보여주기 위함이다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908464" y="5016378"/>
            <a:ext cx="822960" cy="782320"/>
          </a:xfrm>
          <a:prstGeom prst="rightArrow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87860" y="1402079"/>
            <a:ext cx="4572000" cy="2923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 b="1" dirty="0" smtClean="0"/>
              <a:t>(4) Create </a:t>
            </a:r>
            <a:r>
              <a:rPr lang="en-US" altLang="ko-KR" sz="1300" b="1" dirty="0"/>
              <a:t>Random Number for testing &amp; Check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76239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</a:t>
            </a:r>
            <a:r>
              <a:rPr lang="en-US" altLang="ko-KR" dirty="0"/>
              <a:t>Code Explanation - </a:t>
            </a:r>
            <a:r>
              <a:rPr lang="en-US" altLang="ko-KR" dirty="0" err="1"/>
              <a:t>StaticFileHandler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1" y="1422400"/>
            <a:ext cx="6064184" cy="965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1" y="2407920"/>
            <a:ext cx="6064184" cy="56608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3646" y="2021840"/>
            <a:ext cx="2567314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Create Random File</a:t>
            </a:r>
            <a:r>
              <a:rPr lang="ko-KR" altLang="en-US" sz="1600" dirty="0" smtClean="0"/>
              <a:t>은</a:t>
            </a:r>
            <a:endParaRPr lang="en-US" altLang="ko-KR" sz="1600" dirty="0" smtClean="0"/>
          </a:p>
          <a:p>
            <a:r>
              <a:rPr lang="en-US" altLang="ko-KR" sz="1600" dirty="0" err="1" smtClean="0"/>
              <a:t>CreateTestFiles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 호출</a:t>
            </a:r>
            <a:endParaRPr lang="en-US" altLang="ko-KR" sz="1600" dirty="0" smtClean="0"/>
          </a:p>
          <a:p>
            <a:r>
              <a:rPr lang="ko-KR" altLang="en-US" sz="1600" dirty="0" smtClean="0"/>
              <a:t>을 통해 생성한다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선택된 그림파일과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생성된 파일명은 </a:t>
            </a:r>
            <a:endParaRPr lang="en-US" altLang="ko-KR" sz="1600" dirty="0" smtClean="0"/>
          </a:p>
          <a:p>
            <a:r>
              <a:rPr lang="en-US" altLang="ko-KR" sz="1600" dirty="0" err="1" smtClean="0"/>
              <a:t>HashMap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형태로 저장되며</a:t>
            </a:r>
            <a:endParaRPr lang="en-US" altLang="ko-KR" sz="1600" dirty="0" smtClean="0"/>
          </a:p>
          <a:p>
            <a:r>
              <a:rPr lang="ko-KR" altLang="en-US" sz="1600" dirty="0" err="1" smtClean="0"/>
              <a:t>검색시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Key</a:t>
            </a:r>
            <a:r>
              <a:rPr lang="ko-KR" altLang="en-US" sz="1600" dirty="0" smtClean="0"/>
              <a:t>값을 통해 검색</a:t>
            </a:r>
            <a:endParaRPr lang="en-US" altLang="ko-KR" sz="1600" dirty="0" smtClean="0"/>
          </a:p>
          <a:p>
            <a:r>
              <a:rPr lang="ko-KR" altLang="en-US" sz="1600" dirty="0" smtClean="0"/>
              <a:t>하게 된다</a:t>
            </a:r>
            <a:endParaRPr lang="en-US" altLang="ko-KR" sz="1600" dirty="0"/>
          </a:p>
          <a:p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반복문을</a:t>
            </a:r>
            <a:r>
              <a:rPr lang="ko-KR" altLang="en-US" sz="1600" dirty="0" smtClean="0"/>
              <a:t> 통해 찾는 것 보다</a:t>
            </a:r>
            <a:r>
              <a:rPr lang="en-US" altLang="ko-KR" sz="1600" dirty="0" smtClean="0"/>
              <a:t> Hash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찾는것이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검색 속도가 더 빠르다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파일명은 </a:t>
            </a:r>
            <a:r>
              <a:rPr lang="en-US" altLang="ko-KR" sz="1600" dirty="0" smtClean="0"/>
              <a:t>0-999999</a:t>
            </a:r>
            <a:r>
              <a:rPr lang="ko-KR" altLang="en-US" sz="1600" dirty="0" smtClean="0"/>
              <a:t>숫자 중</a:t>
            </a:r>
            <a:endParaRPr lang="en-US" altLang="ko-KR" sz="1600" dirty="0" smtClean="0"/>
          </a:p>
          <a:p>
            <a:r>
              <a:rPr lang="ko-KR" altLang="en-US" sz="1600" dirty="0" smtClean="0"/>
              <a:t>랜덤으로 선택되어 </a:t>
            </a:r>
            <a:endParaRPr lang="en-US" altLang="ko-KR" sz="1600" dirty="0" smtClean="0"/>
          </a:p>
          <a:p>
            <a:r>
              <a:rPr lang="en-US" altLang="ko-KR" sz="1600" dirty="0" smtClean="0"/>
              <a:t>92932.jpg </a:t>
            </a:r>
            <a:r>
              <a:rPr lang="ko-KR" altLang="en-US" sz="1600" dirty="0" smtClean="0"/>
              <a:t>형태로 저장된다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생성된 파일명은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로 </a:t>
            </a:r>
            <a:endParaRPr lang="en-US" altLang="ko-KR" sz="1600" dirty="0" smtClean="0"/>
          </a:p>
          <a:p>
            <a:r>
              <a:rPr lang="ko-KR" altLang="en-US" sz="1600" dirty="0" smtClean="0"/>
              <a:t>추가되어 사용자 접근</a:t>
            </a:r>
            <a:endParaRPr lang="en-US" altLang="ko-KR" sz="1600" dirty="0" smtClean="0"/>
          </a:p>
          <a:p>
            <a:r>
              <a:rPr lang="en-US" altLang="ko-KR" sz="1600" dirty="0" smtClean="0"/>
              <a:t>(Optional </a:t>
            </a:r>
            <a:r>
              <a:rPr lang="ko-KR" altLang="en-US" sz="1600" dirty="0" smtClean="0"/>
              <a:t>단계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83646" y="143622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/>
              <a:t>(5) Create Random File &amp; </a:t>
            </a:r>
            <a:r>
              <a:rPr lang="en-US" altLang="ko-KR" sz="1200" b="1" dirty="0" smtClean="0"/>
              <a:t>Check</a:t>
            </a:r>
            <a:endParaRPr lang="ko-KR" altLang="en-US" sz="13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148080" y="1899920"/>
            <a:ext cx="5119305" cy="48768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289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</a:t>
            </a:r>
            <a:r>
              <a:rPr lang="en-US" altLang="ko-KR" dirty="0"/>
              <a:t>Code Explanation - </a:t>
            </a:r>
            <a:r>
              <a:rPr lang="en-US" altLang="ko-KR" dirty="0" err="1"/>
              <a:t>StaticFileHandler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85827" y="1647825"/>
            <a:ext cx="2391745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(6) Check available </a:t>
            </a:r>
            <a:r>
              <a:rPr lang="en-US" altLang="ko-KR" sz="1400" b="1" dirty="0" smtClean="0"/>
              <a:t>Port</a:t>
            </a:r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r>
              <a:rPr lang="ko-KR" altLang="en-US" sz="1400" dirty="0" smtClean="0"/>
              <a:t>사용 가능한 포트를</a:t>
            </a:r>
            <a:endParaRPr lang="en-US" altLang="ko-KR" sz="1400" dirty="0" smtClean="0"/>
          </a:p>
          <a:p>
            <a:r>
              <a:rPr lang="en-US" altLang="ko-KR" sz="1400" dirty="0" smtClean="0"/>
              <a:t>TCP </a:t>
            </a:r>
            <a:r>
              <a:rPr lang="ko-KR" altLang="en-US" sz="1400" dirty="0" smtClean="0"/>
              <a:t>라이브러리를 사용하여</a:t>
            </a:r>
            <a:endParaRPr lang="en-US" altLang="ko-KR" sz="1400" dirty="0" smtClean="0"/>
          </a:p>
          <a:p>
            <a:r>
              <a:rPr lang="ko-KR" altLang="en-US" sz="1400" dirty="0" smtClean="0"/>
              <a:t>체크하고 가능한</a:t>
            </a:r>
            <a:endParaRPr lang="en-US" altLang="ko-KR" sz="1400" dirty="0" smtClean="0"/>
          </a:p>
          <a:p>
            <a:r>
              <a:rPr lang="ko-KR" altLang="en-US" sz="1400" dirty="0" smtClean="0"/>
              <a:t>포트를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형태로 반환한다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647825"/>
            <a:ext cx="6045900" cy="37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30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</a:t>
            </a:r>
            <a:r>
              <a:rPr lang="en-US" altLang="ko-KR" dirty="0"/>
              <a:t>Code Explanation - </a:t>
            </a:r>
            <a:r>
              <a:rPr lang="en-US" altLang="ko-KR" dirty="0" err="1"/>
              <a:t>StaticFileHandler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57200" y="1446907"/>
            <a:ext cx="3038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(7) Create Testing Socket(for 10mins)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48042"/>
            <a:ext cx="7948930" cy="13079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075670"/>
            <a:ext cx="847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소켓은 접속하는 사용자마다 생성하며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소켓의 세션은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분간 유지된다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세션시간을 변경할 경우 </a:t>
            </a:r>
            <a:r>
              <a:rPr lang="en-US" altLang="ko-KR" dirty="0" smtClean="0"/>
              <a:t>Line 172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stop </a:t>
            </a:r>
            <a:r>
              <a:rPr lang="ko-KR" altLang="en-US" dirty="0" smtClean="0"/>
              <a:t>안의 숫자를 변경하면 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단위 밀리</a:t>
            </a:r>
            <a:r>
              <a:rPr lang="en-US" altLang="ko-KR" dirty="0" smtClean="0"/>
              <a:t>SEC)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640"/>
          <a:stretch/>
        </p:blipFill>
        <p:spPr>
          <a:xfrm>
            <a:off x="457200" y="3291840"/>
            <a:ext cx="7948930" cy="14972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89601" y="3886532"/>
            <a:ext cx="16987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SubWebServer.java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0332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</a:t>
            </a:r>
            <a:r>
              <a:rPr lang="en-US" altLang="ko-KR" dirty="0"/>
              <a:t>Code Explanation - </a:t>
            </a:r>
            <a:r>
              <a:rPr lang="en-US" altLang="ko-KR" dirty="0" err="1"/>
              <a:t>StaticFileHandler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360022" y="1408668"/>
            <a:ext cx="2799100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(8) Show Testing Result </a:t>
            </a:r>
            <a:endParaRPr lang="en-US" altLang="ko-KR" sz="1400" b="1" dirty="0" smtClean="0"/>
          </a:p>
          <a:p>
            <a:r>
              <a:rPr lang="en-US" altLang="ko-KR" sz="1400" b="1" dirty="0"/>
              <a:t>	</a:t>
            </a:r>
            <a:r>
              <a:rPr lang="en-US" altLang="ko-KR" sz="1400" b="1" dirty="0" smtClean="0"/>
              <a:t>&amp; </a:t>
            </a:r>
            <a:r>
              <a:rPr lang="en-US" altLang="ko-KR" sz="1400" b="1" dirty="0"/>
              <a:t>Store to </a:t>
            </a:r>
            <a:r>
              <a:rPr lang="en-US" altLang="ko-KR" sz="1400" b="1" dirty="0" smtClean="0"/>
              <a:t>Database</a:t>
            </a:r>
          </a:p>
          <a:p>
            <a:endParaRPr lang="en-US" altLang="ko-KR" sz="1400" b="1" dirty="0"/>
          </a:p>
          <a:p>
            <a:r>
              <a:rPr lang="en-US" altLang="ko-KR" sz="1400" b="1" dirty="0" err="1" smtClean="0"/>
              <a:t>DbConnection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클래스에서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정보를 받아오고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REPLACE </a:t>
            </a:r>
            <a:r>
              <a:rPr lang="ko-KR" altLang="en-US" sz="1400" b="1" dirty="0" smtClean="0"/>
              <a:t>명령어를 통해</a:t>
            </a:r>
            <a:endParaRPr lang="en-US" altLang="ko-KR" sz="1400" b="1" dirty="0"/>
          </a:p>
          <a:p>
            <a:r>
              <a:rPr lang="en-US" altLang="ko-KR" sz="1400" b="1" dirty="0" smtClean="0"/>
              <a:t>DB</a:t>
            </a:r>
            <a:r>
              <a:rPr lang="ko-KR" altLang="en-US" sz="1400" b="1" dirty="0" smtClean="0"/>
              <a:t>에 사용자의 결과를  </a:t>
            </a:r>
            <a:r>
              <a:rPr lang="en-US" altLang="ko-KR" sz="1400" b="1" dirty="0" smtClean="0"/>
              <a:t>store</a:t>
            </a:r>
            <a:r>
              <a:rPr lang="ko-KR" altLang="en-US" sz="1400" b="1" dirty="0" smtClean="0"/>
              <a:t>한다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 smtClean="0"/>
              <a:t>(Replace </a:t>
            </a:r>
            <a:r>
              <a:rPr lang="ko-KR" altLang="en-US" sz="1400" b="1" dirty="0" smtClean="0"/>
              <a:t>문은 </a:t>
            </a:r>
            <a:r>
              <a:rPr lang="en-US" altLang="ko-KR" sz="1400" b="1" dirty="0" smtClean="0"/>
              <a:t>Insert</a:t>
            </a:r>
            <a:r>
              <a:rPr lang="ko-KR" altLang="en-US" sz="1400" b="1" dirty="0" smtClean="0"/>
              <a:t>와 유사한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기능이나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중복된 값이 있을 경우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최근 값으로 대체한다</a:t>
            </a:r>
            <a:r>
              <a:rPr lang="en-US" altLang="ko-KR" sz="1400" b="1" dirty="0" smtClean="0"/>
              <a:t>.)</a:t>
            </a:r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DB</a:t>
            </a:r>
            <a:r>
              <a:rPr lang="ko-KR" altLang="en-US" sz="1400" b="1" dirty="0" smtClean="0"/>
              <a:t>에 저장하는 것 뿐만이 아니라</a:t>
            </a:r>
            <a:r>
              <a:rPr lang="en-US" altLang="ko-KR" sz="1400" b="1" dirty="0" smtClean="0"/>
              <a:t>,</a:t>
            </a:r>
          </a:p>
          <a:p>
            <a:r>
              <a:rPr lang="ko-KR" altLang="en-US" sz="1400" b="1" dirty="0" smtClean="0"/>
              <a:t>결과를 </a:t>
            </a:r>
            <a:r>
              <a:rPr lang="ko-KR" altLang="en-US" sz="1400" b="1" dirty="0" err="1" smtClean="0"/>
              <a:t>웹페이지에서도</a:t>
            </a:r>
            <a:r>
              <a:rPr lang="ko-KR" altLang="en-US" sz="1400" b="1" dirty="0" smtClean="0"/>
              <a:t> 보여주며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틀린 항목에 한하여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이유를 출력하여 사용자가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직접 고쳐볼 수 있도록 한다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85269" y="1408668"/>
            <a:ext cx="6274753" cy="4385667"/>
            <a:chOff x="-1528445" y="1790065"/>
            <a:chExt cx="13315950" cy="62103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28445" y="1790065"/>
              <a:ext cx="13315950" cy="28384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528445" y="4628515"/>
              <a:ext cx="13315950" cy="3371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570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</a:t>
            </a:r>
            <a:r>
              <a:rPr lang="en-US" altLang="ko-KR" dirty="0"/>
              <a:t>Code Explanation - </a:t>
            </a:r>
            <a:r>
              <a:rPr lang="en-US" altLang="ko-KR" dirty="0" err="1" smtClean="0"/>
              <a:t>SubWebServer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1" y="2116920"/>
            <a:ext cx="5425439" cy="43600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88101" y="2116920"/>
            <a:ext cx="3405099" cy="4185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400" dirty="0" smtClean="0"/>
              <a:t>Implement </a:t>
            </a:r>
            <a:r>
              <a:rPr lang="en-US" altLang="ko-KR" sz="1400" dirty="0"/>
              <a:t>Create Testing </a:t>
            </a:r>
            <a:r>
              <a:rPr lang="en-US" altLang="ko-KR" sz="1400" dirty="0" smtClean="0"/>
              <a:t>Socket</a:t>
            </a:r>
          </a:p>
          <a:p>
            <a:r>
              <a:rPr lang="en-US" altLang="ko-KR" sz="1400" dirty="0" smtClean="0"/>
              <a:t>(2)   Create </a:t>
            </a:r>
            <a:r>
              <a:rPr lang="en-US" altLang="ko-KR" sz="1400" dirty="0"/>
              <a:t>HTTP Server for each Tester</a:t>
            </a:r>
          </a:p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해당 클래스는 메인 클래스에서</a:t>
            </a:r>
            <a:endParaRPr lang="en-US" altLang="ko-KR" sz="1400" dirty="0" smtClean="0"/>
          </a:p>
          <a:p>
            <a:r>
              <a:rPr lang="ko-KR" altLang="en-US" sz="1400" dirty="0" smtClean="0"/>
              <a:t>호출하여 접속하는 사용자마다</a:t>
            </a:r>
            <a:endParaRPr lang="en-US" altLang="ko-KR" sz="1400" dirty="0" smtClean="0"/>
          </a:p>
          <a:p>
            <a:r>
              <a:rPr lang="ko-KR" altLang="en-US" sz="1400" dirty="0" smtClean="0"/>
              <a:t>테스트용 포트를 할당해준다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테스트용 서버는 </a:t>
            </a:r>
            <a:endParaRPr lang="en-US" altLang="ko-KR" sz="1400" dirty="0" smtClean="0"/>
          </a:p>
          <a:p>
            <a:r>
              <a:rPr lang="en-US" altLang="ko-KR" sz="1400" dirty="0" smtClean="0"/>
              <a:t>/test/index/</a:t>
            </a:r>
          </a:p>
          <a:p>
            <a:r>
              <a:rPr lang="en-US" altLang="ko-KR" sz="1400" dirty="0" smtClean="0"/>
              <a:t>/test/result/</a:t>
            </a:r>
          </a:p>
          <a:p>
            <a:r>
              <a:rPr lang="en-US" altLang="ko-KR" sz="1400" dirty="0" smtClean="0"/>
              <a:t>/test/</a:t>
            </a:r>
          </a:p>
          <a:p>
            <a:r>
              <a:rPr lang="en-US" altLang="ko-KR" sz="1400" dirty="0" smtClean="0"/>
              <a:t>/test/</a:t>
            </a:r>
            <a:r>
              <a:rPr lang="en-US" altLang="ko-KR" sz="1400" dirty="0" err="1" smtClean="0"/>
              <a:t>postHandleTest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4</a:t>
            </a:r>
            <a:r>
              <a:rPr lang="ko-KR" altLang="en-US" sz="1400" dirty="0" smtClean="0"/>
              <a:t>개의 </a:t>
            </a:r>
            <a:r>
              <a:rPr lang="en-US" altLang="ko-KR" sz="1400" dirty="0" err="1" smtClean="0"/>
              <a:t>url</a:t>
            </a:r>
            <a:r>
              <a:rPr lang="ko-KR" altLang="en-US" sz="1400" dirty="0" smtClean="0"/>
              <a:t>로 고정시킨다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고정 </a:t>
            </a:r>
            <a:r>
              <a:rPr lang="en-US" altLang="ko-KR" sz="1400" dirty="0" err="1" smtClean="0"/>
              <a:t>url</a:t>
            </a:r>
            <a:r>
              <a:rPr lang="ko-KR" altLang="en-US" sz="1400" dirty="0" smtClean="0"/>
              <a:t>로 지정된 주소 외 접근이 불가능</a:t>
            </a:r>
            <a:endParaRPr lang="en-US" altLang="ko-KR" sz="1400" dirty="0" smtClean="0"/>
          </a:p>
          <a:p>
            <a:r>
              <a:rPr lang="ko-KR" altLang="en-US" sz="1400" dirty="0" smtClean="0"/>
              <a:t>하다</a:t>
            </a:r>
            <a:r>
              <a:rPr lang="en-US" altLang="ko-KR" sz="1400" dirty="0" smtClean="0"/>
              <a:t>.)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smtClean="0"/>
              <a:t>일정 시간 동안 세션 유지를 하기 위해서</a:t>
            </a:r>
            <a:endParaRPr lang="en-US" altLang="ko-KR" sz="1400" dirty="0" smtClean="0"/>
          </a:p>
          <a:p>
            <a:r>
              <a:rPr lang="en-US" altLang="ko-KR" sz="1400" dirty="0" smtClean="0"/>
              <a:t>STOP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함수를  추가로 구현한다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182881" y="1316701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SubWebServer.java</a:t>
            </a:r>
          </a:p>
          <a:p>
            <a:r>
              <a:rPr lang="en-US" altLang="ko-KR" sz="1400" dirty="0" smtClean="0"/>
              <a:t>	(1) Implement </a:t>
            </a:r>
            <a:r>
              <a:rPr lang="en-US" altLang="ko-KR" sz="1400" dirty="0"/>
              <a:t>Create Testing Socket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(2) Create </a:t>
            </a:r>
            <a:r>
              <a:rPr lang="en-US" altLang="ko-KR" sz="1400" dirty="0"/>
              <a:t>HTTP Server for each Tester</a:t>
            </a:r>
          </a:p>
        </p:txBody>
      </p:sp>
    </p:spTree>
    <p:extLst>
      <p:ext uri="{BB962C8B-B14F-4D97-AF65-F5344CB8AC3E}">
        <p14:creationId xmlns:p14="http://schemas.microsoft.com/office/powerpoint/2010/main" val="403345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55536"/>
            <a:ext cx="6294287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 smtClean="0"/>
              <a:t>Web Client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Explanation (Development Environment, Testing Factors)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System Architecture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Flowchart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Code Explanation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How to execute (Screenshot)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Future Work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982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 smtClean="0"/>
              <a:t>4) </a:t>
            </a:r>
            <a:r>
              <a:rPr lang="en-US" altLang="ko-KR" sz="3400" dirty="0"/>
              <a:t>Code Explanation - </a:t>
            </a:r>
            <a:r>
              <a:rPr lang="en-US" altLang="ko-KR" sz="3400" dirty="0" err="1"/>
              <a:t>SubWebServerHandler</a:t>
            </a:r>
            <a:endParaRPr lang="ko-KR" altLang="en-US" sz="3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57200" y="13417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SubWebServerHandler.java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(1) Check </a:t>
            </a:r>
            <a:r>
              <a:rPr lang="en-US" altLang="ko-KR" dirty="0"/>
              <a:t>the Number of Picture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(2) Show </a:t>
            </a:r>
            <a:r>
              <a:rPr lang="en-US" altLang="ko-KR" dirty="0"/>
              <a:t>first Question </a:t>
            </a:r>
            <a:r>
              <a:rPr lang="en-US" altLang="ko-KR" dirty="0" smtClean="0"/>
              <a:t>Result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(3) Return Testing Number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86405"/>
            <a:ext cx="91059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7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 smtClean="0"/>
              <a:t>4) </a:t>
            </a:r>
            <a:r>
              <a:rPr lang="en-US" altLang="ko-KR" sz="3400" dirty="0"/>
              <a:t>Code Explanation - </a:t>
            </a:r>
            <a:r>
              <a:rPr lang="en-US" altLang="ko-KR" sz="3400" dirty="0" err="1"/>
              <a:t>SubWebServerHandler</a:t>
            </a:r>
            <a:endParaRPr lang="ko-KR" altLang="en-US" sz="3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57200" y="13417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SubWebServerHandler.java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(1) Check </a:t>
            </a:r>
            <a:r>
              <a:rPr lang="en-US" altLang="ko-KR" dirty="0"/>
              <a:t>the Number of Picture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(2) Show </a:t>
            </a:r>
            <a:r>
              <a:rPr lang="en-US" altLang="ko-KR" dirty="0"/>
              <a:t>first Question </a:t>
            </a:r>
            <a:r>
              <a:rPr lang="en-US" altLang="ko-KR" dirty="0" smtClean="0"/>
              <a:t>Result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(3) Return Testing Number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33224"/>
            <a:ext cx="5516880" cy="34487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74080" y="1364883"/>
            <a:ext cx="3121367" cy="4770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b="1" dirty="0" smtClean="0"/>
              <a:t>Check </a:t>
            </a:r>
            <a:r>
              <a:rPr lang="en-US" altLang="ko-KR" sz="1600" b="1" dirty="0"/>
              <a:t>the Number of </a:t>
            </a:r>
            <a:r>
              <a:rPr lang="en-US" altLang="ko-KR" sz="1600" b="1" dirty="0" smtClean="0"/>
              <a:t>Picture</a:t>
            </a:r>
          </a:p>
          <a:p>
            <a:pPr marL="342900" indent="-342900">
              <a:buAutoNum type="arabicParenBoth"/>
            </a:pPr>
            <a:endParaRPr lang="en-US" altLang="ko-KR" sz="1600" b="1" dirty="0"/>
          </a:p>
          <a:p>
            <a:r>
              <a:rPr lang="ko-KR" altLang="en-US" sz="1600" b="1" dirty="0" smtClean="0"/>
              <a:t>그림의 총 개수는 </a:t>
            </a:r>
            <a:r>
              <a:rPr lang="en-US" altLang="ko-KR" sz="1600" b="1" dirty="0" smtClean="0"/>
              <a:t>16</a:t>
            </a:r>
            <a:r>
              <a:rPr lang="ko-KR" altLang="en-US" sz="1600" b="1" dirty="0" smtClean="0"/>
              <a:t>개 이다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0-16</a:t>
            </a:r>
            <a:r>
              <a:rPr lang="ko-KR" altLang="en-US" sz="1600" b="1" dirty="0" smtClean="0"/>
              <a:t>까지 </a:t>
            </a:r>
            <a:r>
              <a:rPr lang="ko-KR" altLang="en-US" sz="1600" b="1" dirty="0" err="1" smtClean="0"/>
              <a:t>랜덤한</a:t>
            </a:r>
            <a:r>
              <a:rPr lang="ko-KR" altLang="en-US" sz="1600" b="1" dirty="0" smtClean="0"/>
              <a:t> 숫자를 뽑고</a:t>
            </a:r>
            <a:r>
              <a:rPr lang="en-US" altLang="ko-KR" sz="1600" b="1" dirty="0" smtClean="0"/>
              <a:t>,</a:t>
            </a:r>
          </a:p>
          <a:p>
            <a:endParaRPr lang="en-US" altLang="ko-KR" sz="1600" b="1" dirty="0"/>
          </a:p>
          <a:p>
            <a:r>
              <a:rPr lang="ko-KR" altLang="en-US" sz="1600" b="1" dirty="0" smtClean="0"/>
              <a:t>총 개수 </a:t>
            </a:r>
            <a:r>
              <a:rPr lang="en-US" altLang="ko-KR" sz="1600" b="1" dirty="0" smtClean="0"/>
              <a:t>16</a:t>
            </a:r>
            <a:r>
              <a:rPr lang="ko-KR" altLang="en-US" sz="1600" b="1" dirty="0" smtClean="0"/>
              <a:t>에서 랜덤 숫자를 뺀다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/>
          </a:p>
          <a:p>
            <a:r>
              <a:rPr lang="ko-KR" altLang="en-US" sz="1600" b="1" dirty="0" smtClean="0"/>
              <a:t>뺀 결과 값 만큼 배열의 크기를 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설정하고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그 크기 만큼 </a:t>
            </a:r>
            <a:r>
              <a:rPr lang="ko-KR" altLang="en-US" sz="1600" b="1" dirty="0" err="1" smtClean="0"/>
              <a:t>반복문을</a:t>
            </a:r>
            <a:r>
              <a:rPr lang="ko-KR" altLang="en-US" sz="1600" b="1" dirty="0" smtClean="0"/>
              <a:t> 수행하며</a:t>
            </a:r>
            <a:endParaRPr lang="en-US" altLang="ko-KR" sz="1600" b="1" dirty="0" smtClean="0"/>
          </a:p>
          <a:p>
            <a:r>
              <a:rPr lang="ko-KR" altLang="en-US" sz="1600" b="1" dirty="0" err="1" smtClean="0"/>
              <a:t>반복문을</a:t>
            </a:r>
            <a:r>
              <a:rPr lang="ko-KR" altLang="en-US" sz="1600" b="1" dirty="0" smtClean="0"/>
              <a:t> 수행하면서 </a:t>
            </a:r>
            <a:r>
              <a:rPr lang="en-US" altLang="ko-KR" sz="1600" b="1" dirty="0" smtClean="0"/>
              <a:t>16</a:t>
            </a:r>
            <a:r>
              <a:rPr lang="ko-KR" altLang="en-US" sz="1600" b="1" dirty="0" smtClean="0"/>
              <a:t>개의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그림 중 하나를 </a:t>
            </a:r>
            <a:r>
              <a:rPr lang="ko-KR" altLang="en-US" sz="1600" b="1" dirty="0" err="1" smtClean="0"/>
              <a:t>뽑니다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중복된 그림을 뽑을 경우 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다시 뽑도록 한다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/>
          </a:p>
          <a:p>
            <a:r>
              <a:rPr lang="ko-KR" altLang="en-US" sz="1600" b="1" dirty="0" smtClean="0"/>
              <a:t>사용자 마다 다른 개수의 그림을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확인 할 수 있다</a:t>
            </a:r>
            <a:r>
              <a:rPr lang="en-US" altLang="ko-KR" sz="16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090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 smtClean="0"/>
              <a:t>4) </a:t>
            </a:r>
            <a:r>
              <a:rPr lang="en-US" altLang="ko-KR" sz="3400" dirty="0"/>
              <a:t>Code Explanation - </a:t>
            </a:r>
            <a:r>
              <a:rPr lang="en-US" altLang="ko-KR" sz="3400" dirty="0" err="1"/>
              <a:t>SubWebServerHandler</a:t>
            </a:r>
            <a:endParaRPr lang="ko-KR" altLang="en-US" sz="3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99920"/>
            <a:ext cx="5468891" cy="34239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74080" y="1364883"/>
            <a:ext cx="2698175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(2) </a:t>
            </a:r>
            <a:r>
              <a:rPr lang="en-US" altLang="ko-KR" sz="1600" dirty="0"/>
              <a:t>Show first Question </a:t>
            </a:r>
            <a:r>
              <a:rPr lang="en-US" altLang="ko-KR" sz="1600" dirty="0" smtClean="0"/>
              <a:t>Result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처음에 사용자에게 </a:t>
            </a:r>
            <a:endParaRPr lang="en-US" altLang="ko-KR" sz="1600" dirty="0" smtClean="0"/>
          </a:p>
          <a:p>
            <a:r>
              <a:rPr lang="ko-KR" altLang="en-US" sz="1600" dirty="0" smtClean="0"/>
              <a:t>보내준 그림과 개수가</a:t>
            </a:r>
            <a:endParaRPr lang="en-US" altLang="ko-KR" sz="1600" dirty="0" smtClean="0"/>
          </a:p>
          <a:p>
            <a:r>
              <a:rPr lang="ko-KR" altLang="en-US" sz="1600" dirty="0" smtClean="0"/>
              <a:t>일치할 경우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일치 하지 않을 경우 </a:t>
            </a:r>
            <a:endParaRPr lang="en-US" altLang="ko-KR" sz="1600" dirty="0" smtClean="0"/>
          </a:p>
          <a:p>
            <a:r>
              <a:rPr lang="ko-KR" altLang="en-US" sz="1600" dirty="0" smtClean="0"/>
              <a:t>두 가지로 분류된다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해당 결과는 사용자 정보가</a:t>
            </a:r>
            <a:endParaRPr lang="en-US" altLang="ko-KR" sz="1600" dirty="0" smtClean="0"/>
          </a:p>
          <a:p>
            <a:r>
              <a:rPr lang="ko-KR" altLang="en-US" sz="1600" dirty="0" smtClean="0"/>
              <a:t>저장된 </a:t>
            </a:r>
            <a:r>
              <a:rPr lang="en-US" altLang="ko-KR" sz="1600" dirty="0" smtClean="0"/>
              <a:t>Hash</a:t>
            </a:r>
            <a:r>
              <a:rPr lang="ko-KR" altLang="en-US" sz="1600" dirty="0" smtClean="0"/>
              <a:t>에 저장된다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59827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 smtClean="0"/>
              <a:t>4) </a:t>
            </a:r>
            <a:r>
              <a:rPr lang="en-US" altLang="ko-KR" sz="3400" dirty="0"/>
              <a:t>Code Explanation - </a:t>
            </a:r>
            <a:r>
              <a:rPr lang="en-US" altLang="ko-KR" sz="3400" dirty="0" err="1"/>
              <a:t>SubWebServerHandler</a:t>
            </a:r>
            <a:endParaRPr lang="ko-KR" altLang="en-US" sz="3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974080" y="1364883"/>
            <a:ext cx="3005951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(2) </a:t>
            </a:r>
            <a:r>
              <a:rPr lang="en-US" altLang="ko-KR" sz="1600" dirty="0"/>
              <a:t>Show first Question </a:t>
            </a:r>
            <a:r>
              <a:rPr lang="en-US" altLang="ko-KR" sz="1600" dirty="0" smtClean="0"/>
              <a:t>Result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Client Header </a:t>
            </a:r>
            <a:r>
              <a:rPr lang="ko-KR" altLang="en-US" sz="1600" dirty="0" smtClean="0"/>
              <a:t>분석을 통해</a:t>
            </a:r>
            <a:endParaRPr lang="en-US" altLang="ko-KR" sz="1600" dirty="0" smtClean="0"/>
          </a:p>
          <a:p>
            <a:r>
              <a:rPr lang="ko-KR" altLang="en-US" sz="1600" dirty="0" smtClean="0"/>
              <a:t>사용자가 </a:t>
            </a:r>
            <a:endParaRPr lang="en-US" altLang="ko-KR" sz="1600" dirty="0"/>
          </a:p>
          <a:p>
            <a:r>
              <a:rPr lang="ko-KR" altLang="en-US" sz="1600" dirty="0"/>
              <a:t>사용자의 웹 </a:t>
            </a:r>
            <a:r>
              <a:rPr lang="ko-KR" altLang="en-US" sz="1600" dirty="0" smtClean="0"/>
              <a:t>클라이언트가 </a:t>
            </a:r>
            <a:r>
              <a:rPr lang="ko-KR" altLang="en-US" sz="1600" dirty="0"/>
              <a:t>아닌</a:t>
            </a:r>
            <a:endParaRPr lang="en-US" altLang="ko-KR" sz="1600" dirty="0"/>
          </a:p>
          <a:p>
            <a:r>
              <a:rPr lang="en-US" altLang="ko-KR" sz="1600" dirty="0"/>
              <a:t>Chrome, Internet Explorer </a:t>
            </a:r>
            <a:r>
              <a:rPr lang="ko-KR" altLang="en-US" sz="1600" dirty="0"/>
              <a:t>등</a:t>
            </a:r>
            <a:endParaRPr lang="en-US" altLang="ko-KR" sz="1600" dirty="0"/>
          </a:p>
          <a:p>
            <a:r>
              <a:rPr lang="ko-KR" altLang="en-US" sz="1600" dirty="0" err="1"/>
              <a:t>으로</a:t>
            </a:r>
            <a:r>
              <a:rPr lang="ko-KR" altLang="en-US" sz="1600" dirty="0"/>
              <a:t> 접근 한 </a:t>
            </a:r>
            <a:r>
              <a:rPr lang="ko-KR" altLang="en-US" sz="1600" dirty="0" smtClean="0"/>
              <a:t>경우엔</a:t>
            </a:r>
            <a:endParaRPr lang="en-US" altLang="ko-KR" sz="1600" dirty="0"/>
          </a:p>
          <a:p>
            <a:r>
              <a:rPr lang="en-US" altLang="ko-KR" sz="1600" dirty="0" smtClean="0"/>
              <a:t>Header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USER-AGENT</a:t>
            </a:r>
          </a:p>
          <a:p>
            <a:r>
              <a:rPr lang="ko-KR" altLang="en-US" sz="1600" dirty="0" smtClean="0"/>
              <a:t>항목을 통해 알아 낼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User-Agent </a:t>
            </a:r>
            <a:r>
              <a:rPr lang="ko-KR" altLang="en-US" sz="1600" dirty="0" smtClean="0"/>
              <a:t>항목은</a:t>
            </a:r>
            <a:endParaRPr lang="en-US" altLang="ko-KR" sz="1600" dirty="0" smtClean="0"/>
          </a:p>
          <a:p>
            <a:r>
              <a:rPr lang="ko-KR" altLang="en-US" sz="1600" dirty="0" smtClean="0"/>
              <a:t>학번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과목명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프로젝트명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으로</a:t>
            </a:r>
            <a:r>
              <a:rPr lang="ko-KR" altLang="en-US" sz="1600" dirty="0" smtClean="0"/>
              <a:t> 구성되어야 하며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이를 누락할 경우 다른 문항에 </a:t>
            </a:r>
            <a:endParaRPr lang="en-US" altLang="ko-KR" sz="1600" dirty="0" smtClean="0"/>
          </a:p>
          <a:p>
            <a:r>
              <a:rPr lang="ko-KR" altLang="en-US" sz="1600" dirty="0" smtClean="0"/>
              <a:t>대하여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정답 인정은 하나</a:t>
            </a:r>
            <a:endParaRPr lang="en-US" altLang="ko-KR" sz="1600" dirty="0" smtClean="0"/>
          </a:p>
          <a:p>
            <a:r>
              <a:rPr lang="en-US" altLang="ko-KR" sz="1600" dirty="0" smtClean="0"/>
              <a:t>0</a:t>
            </a:r>
            <a:r>
              <a:rPr lang="ko-KR" altLang="en-US" sz="1600" dirty="0" smtClean="0"/>
              <a:t>점 처리 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97893"/>
            <a:ext cx="5029943" cy="182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91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 dirty="0" smtClean="0"/>
              <a:t>4) </a:t>
            </a:r>
            <a:r>
              <a:rPr lang="en-US" altLang="ko-KR" sz="3400" dirty="0"/>
              <a:t>Code Explanation - </a:t>
            </a:r>
            <a:r>
              <a:rPr lang="en-US" altLang="ko-KR" sz="3400" dirty="0" err="1"/>
              <a:t>SubWebServerHandler</a:t>
            </a:r>
            <a:endParaRPr lang="ko-KR" altLang="en-US" sz="3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64883"/>
            <a:ext cx="5681423" cy="393058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33823" y="1364883"/>
            <a:ext cx="3402983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(3) </a:t>
            </a:r>
            <a:r>
              <a:rPr lang="en-US" altLang="ko-KR" sz="1600" dirty="0"/>
              <a:t>Return Testing </a:t>
            </a:r>
            <a:r>
              <a:rPr lang="en-US" altLang="ko-KR" sz="1600" dirty="0" smtClean="0"/>
              <a:t>Number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상위 메인 서버로부터</a:t>
            </a:r>
            <a:endParaRPr lang="en-US" altLang="ko-KR" sz="1600" dirty="0" smtClean="0"/>
          </a:p>
          <a:p>
            <a:r>
              <a:rPr lang="ko-KR" altLang="en-US" sz="1600" dirty="0" smtClean="0"/>
              <a:t>받은 숫자를</a:t>
            </a:r>
            <a:endParaRPr lang="en-US" altLang="ko-KR" sz="1600" dirty="0"/>
          </a:p>
          <a:p>
            <a:r>
              <a:rPr lang="ko-KR" altLang="en-US" sz="1600" dirty="0" smtClean="0"/>
              <a:t>사용자가 해당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로</a:t>
            </a:r>
            <a:endParaRPr lang="en-US" altLang="ko-KR" sz="1600" dirty="0" smtClean="0"/>
          </a:p>
          <a:p>
            <a:r>
              <a:rPr lang="en-US" altLang="ko-KR" sz="1600" dirty="0" smtClean="0"/>
              <a:t>Post</a:t>
            </a:r>
            <a:r>
              <a:rPr lang="ko-KR" altLang="en-US" sz="1600" dirty="0" smtClean="0"/>
              <a:t>형식으로 접근 하였을 때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해당 숫자를 반환한다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GET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로 접근이 불가능</a:t>
            </a:r>
            <a:endParaRPr lang="en-US" altLang="ko-KR" sz="1600" dirty="0" smtClean="0"/>
          </a:p>
          <a:p>
            <a:r>
              <a:rPr lang="ko-KR" altLang="en-US" sz="1600" dirty="0" smtClean="0"/>
              <a:t>하며 이는</a:t>
            </a:r>
            <a:endParaRPr lang="en-US" altLang="ko-KR" sz="1600" dirty="0" smtClean="0"/>
          </a:p>
          <a:p>
            <a:r>
              <a:rPr lang="en-US" altLang="ko-KR" sz="1600" dirty="0" smtClean="0"/>
              <a:t>POST METHOD</a:t>
            </a:r>
            <a:r>
              <a:rPr lang="ko-KR" altLang="en-US" sz="1600" dirty="0" smtClean="0"/>
              <a:t>를 구현할 수 있는지</a:t>
            </a:r>
            <a:endParaRPr lang="en-US" altLang="ko-KR" sz="1600" dirty="0" smtClean="0"/>
          </a:p>
          <a:p>
            <a:r>
              <a:rPr lang="ko-KR" altLang="en-US" sz="1600" dirty="0" smtClean="0"/>
              <a:t>없는 지 여부를 검사하고자</a:t>
            </a:r>
            <a:endParaRPr lang="en-US" altLang="ko-KR" sz="1600" dirty="0" smtClean="0"/>
          </a:p>
          <a:p>
            <a:r>
              <a:rPr lang="ko-KR" altLang="en-US" sz="1600" dirty="0" smtClean="0"/>
              <a:t>하는데 목적이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03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5) Index </a:t>
            </a:r>
            <a:r>
              <a:rPr lang="en-US" altLang="ko-KR" dirty="0" smtClean="0"/>
              <a:t>Page (Summary)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81" y="1458930"/>
            <a:ext cx="7340885" cy="509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73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5) </a:t>
            </a:r>
            <a:r>
              <a:rPr lang="en-US" altLang="zh-CN" dirty="0" smtClean="0"/>
              <a:t>Each </a:t>
            </a:r>
            <a:r>
              <a:rPr lang="en-US" altLang="zh-CN" dirty="0" smtClean="0"/>
              <a:t>Page – Computer Network</a:t>
            </a:r>
            <a:endParaRPr lang="zh-CN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3935"/>
            <a:ext cx="7576924" cy="50847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243763" y="3660747"/>
            <a:ext cx="724930" cy="2883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92259" y="3644272"/>
            <a:ext cx="278954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(1) Go Test</a:t>
            </a:r>
          </a:p>
          <a:p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테스트 페이지로 이동</a:t>
            </a:r>
            <a:endParaRPr lang="en-US" altLang="ko-KR" b="1" dirty="0" smtClean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(2) Manual</a:t>
            </a:r>
          </a:p>
          <a:p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사용방법에 대한 매뉴얼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48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5) </a:t>
            </a:r>
            <a:r>
              <a:rPr lang="en-US" altLang="zh-CN" dirty="0" smtClean="0"/>
              <a:t>Computer </a:t>
            </a:r>
            <a:r>
              <a:rPr lang="en-US" altLang="zh-CN" dirty="0" smtClean="0"/>
              <a:t>Network - </a:t>
            </a:r>
            <a:r>
              <a:rPr lang="en-US" altLang="zh-CN" dirty="0" smtClean="0">
                <a:solidFill>
                  <a:srgbClr val="FF0000"/>
                </a:solidFill>
              </a:rPr>
              <a:t>Manual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3" y="1588958"/>
            <a:ext cx="8201707" cy="42240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043508"/>
            <a:ext cx="86757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latin typeface="+mn-ea"/>
              </a:rPr>
              <a:t>관리자 입장에서가 아닌 사용자 입장에서 사용방법 </a:t>
            </a:r>
            <a:r>
              <a:rPr lang="en-US" altLang="ko-KR" sz="2200" b="1" dirty="0" smtClean="0">
                <a:latin typeface="+mn-ea"/>
              </a:rPr>
              <a:t>- </a:t>
            </a:r>
            <a:r>
              <a:rPr lang="ko-KR" altLang="en-US" sz="2200" b="1" dirty="0" smtClean="0">
                <a:latin typeface="+mn-ea"/>
              </a:rPr>
              <a:t> </a:t>
            </a:r>
            <a:r>
              <a:rPr lang="en-US" altLang="ko-KR" sz="2200" b="1" dirty="0" smtClean="0">
                <a:latin typeface="+mn-ea"/>
              </a:rPr>
              <a:t>User Manual</a:t>
            </a:r>
            <a:endParaRPr lang="ko-KR" altLang="en-US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3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5) </a:t>
            </a:r>
            <a:r>
              <a:rPr lang="en-US" altLang="zh-CN" b="1" dirty="0" smtClean="0">
                <a:solidFill>
                  <a:schemeClr val="tx1"/>
                </a:solidFill>
              </a:rPr>
              <a:t>Step </a:t>
            </a:r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30538"/>
            <a:ext cx="8229600" cy="54274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241738" y="4025462"/>
            <a:ext cx="8607972" cy="143991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`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4869" y="3840796"/>
            <a:ext cx="28969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학생이 입력해야 하는 정보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53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5) </a:t>
            </a:r>
            <a:r>
              <a:rPr lang="en-US" altLang="ko-KR" b="1" dirty="0" smtClean="0"/>
              <a:t>Step </a:t>
            </a:r>
            <a:r>
              <a:rPr lang="en-US" altLang="ko-KR" b="1" dirty="0" smtClean="0"/>
              <a:t>2</a:t>
            </a:r>
            <a:endParaRPr lang="zh-CN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0529"/>
            <a:ext cx="7050583" cy="52817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205483" y="4561726"/>
            <a:ext cx="7983020" cy="28767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6993" y="5353581"/>
            <a:ext cx="420980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접근하는 학생 별로 소켓 생성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해당 주소로 </a:t>
            </a:r>
            <a:r>
              <a:rPr lang="en-US" altLang="ko-KR" b="1" dirty="0" smtClean="0"/>
              <a:t>Client</a:t>
            </a:r>
            <a:r>
              <a:rPr lang="ko-KR" altLang="en-US" b="1" dirty="0" smtClean="0"/>
              <a:t>를 이용하여 접근한다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서버의 소켓은 접속 후 </a:t>
            </a:r>
            <a:r>
              <a:rPr lang="en-US" altLang="ko-KR" b="1" dirty="0" smtClean="0">
                <a:solidFill>
                  <a:srgbClr val="C00000"/>
                </a:solidFill>
              </a:rPr>
              <a:t>10</a:t>
            </a:r>
            <a:r>
              <a:rPr lang="ko-KR" altLang="en-US" b="1" dirty="0" smtClean="0">
                <a:solidFill>
                  <a:srgbClr val="C00000"/>
                </a:solidFill>
              </a:rPr>
              <a:t>분 간 </a:t>
            </a:r>
            <a:r>
              <a:rPr lang="ko-KR" altLang="en-US" b="1" dirty="0" smtClean="0"/>
              <a:t>유지된다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7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Explanation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015" y="2011679"/>
            <a:ext cx="6805966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Development Environments</a:t>
            </a:r>
          </a:p>
          <a:p>
            <a:endParaRPr lang="en-US" altLang="ko-KR" sz="3600" b="1" dirty="0" smtClean="0"/>
          </a:p>
          <a:p>
            <a:r>
              <a:rPr lang="en-US" altLang="ko-KR" sz="2500" b="1" dirty="0" smtClean="0"/>
              <a:t>Language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500" dirty="0" smtClean="0"/>
              <a:t>Complier version	:	 Java 1.7 version</a:t>
            </a:r>
          </a:p>
          <a:p>
            <a:r>
              <a:rPr lang="en-US" altLang="ko-KR" sz="2500" dirty="0" smtClean="0"/>
              <a:t>Server Library	: 	 </a:t>
            </a:r>
            <a:r>
              <a:rPr lang="en-US" altLang="ko-KR" sz="2500" dirty="0" err="1" smtClean="0"/>
              <a:t>java.sun.HTTP</a:t>
            </a:r>
            <a:r>
              <a:rPr lang="en-US" altLang="ko-KR" sz="2500" dirty="0" smtClean="0"/>
              <a:t> Server</a:t>
            </a:r>
          </a:p>
          <a:p>
            <a:r>
              <a:rPr lang="en-US" altLang="ko-KR" sz="2500" dirty="0" smtClean="0"/>
              <a:t>WEB Page		: 	 CSS, HTML</a:t>
            </a:r>
          </a:p>
          <a:p>
            <a:r>
              <a:rPr lang="en-US" altLang="ko-KR" sz="2500" dirty="0" smtClean="0"/>
              <a:t>Database		:	 MySQL</a:t>
            </a:r>
          </a:p>
        </p:txBody>
      </p:sp>
    </p:spTree>
    <p:extLst>
      <p:ext uri="{BB962C8B-B14F-4D97-AF65-F5344CB8AC3E}">
        <p14:creationId xmlns:p14="http://schemas.microsoft.com/office/powerpoint/2010/main" val="1721647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5) </a:t>
            </a:r>
            <a:r>
              <a:rPr lang="en-US" altLang="ko-KR" b="1" dirty="0" smtClean="0"/>
              <a:t>Step </a:t>
            </a:r>
            <a:r>
              <a:rPr lang="en-US" altLang="ko-KR" b="1" dirty="0" smtClean="0"/>
              <a:t>2: </a:t>
            </a:r>
            <a:r>
              <a:rPr lang="ko-KR" altLang="en-US" b="1" dirty="0" smtClean="0"/>
              <a:t>학생에게 할당된 서버</a:t>
            </a:r>
            <a:endParaRPr lang="zh-CN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40" y="1820411"/>
            <a:ext cx="7870535" cy="354740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71856" y="2407920"/>
            <a:ext cx="8229600" cy="225552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0446" y="4135120"/>
            <a:ext cx="448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전송하는 그림의 개수는 랜덤으로 배정된다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3031" y="5367817"/>
            <a:ext cx="8485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GET METHOD</a:t>
            </a:r>
            <a:r>
              <a:rPr lang="ko-KR" altLang="en-US" b="1" dirty="0" smtClean="0"/>
              <a:t>를 활용하여 </a:t>
            </a:r>
            <a:r>
              <a:rPr lang="en-US" altLang="ko-KR" b="1" dirty="0" smtClean="0"/>
              <a:t>HTML</a:t>
            </a:r>
            <a:r>
              <a:rPr lang="ko-KR" altLang="en-US" b="1" dirty="0"/>
              <a:t> </a:t>
            </a:r>
            <a:r>
              <a:rPr lang="ko-KR" altLang="en-US" b="1" dirty="0" smtClean="0"/>
              <a:t>파일을 수신한다</a:t>
            </a:r>
            <a:r>
              <a:rPr lang="en-US" altLang="ko-KR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Client</a:t>
            </a:r>
            <a:r>
              <a:rPr lang="ko-KR" altLang="en-US" b="1" dirty="0" smtClean="0"/>
              <a:t>에서는 수신한 </a:t>
            </a:r>
            <a:r>
              <a:rPr lang="en-US" altLang="ko-KR" b="1" dirty="0" smtClean="0"/>
              <a:t>HTML </a:t>
            </a:r>
            <a:r>
              <a:rPr lang="ko-KR" altLang="en-US" b="1" dirty="0" smtClean="0"/>
              <a:t>파일 내에 있는 모든 파일을 </a:t>
            </a:r>
            <a:r>
              <a:rPr lang="en-US" altLang="ko-KR" b="1" dirty="0" smtClean="0"/>
              <a:t>GET Request </a:t>
            </a:r>
            <a:r>
              <a:rPr lang="ko-KR" altLang="en-US" b="1" dirty="0" smtClean="0"/>
              <a:t>해야 한다</a:t>
            </a:r>
            <a:r>
              <a:rPr lang="en-US" altLang="ko-KR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해당 과정을 통해 </a:t>
            </a:r>
            <a:r>
              <a:rPr lang="en-US" altLang="ko-KR" b="1" dirty="0" smtClean="0"/>
              <a:t>GET METHOD </a:t>
            </a:r>
            <a:r>
              <a:rPr lang="ko-KR" altLang="en-US" b="1" dirty="0" smtClean="0"/>
              <a:t>구현 방법</a:t>
            </a:r>
            <a:r>
              <a:rPr lang="en-US" altLang="ko-KR" b="1" dirty="0" smtClean="0"/>
              <a:t>, Data Structure</a:t>
            </a:r>
            <a:r>
              <a:rPr lang="ko-KR" altLang="en-US" b="1" dirty="0" smtClean="0"/>
              <a:t>를 검사할 수 있다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983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5) Step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결과화면 </a:t>
            </a:r>
            <a:endParaRPr lang="zh-CN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5524"/>
            <a:ext cx="8145646" cy="452335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274320" y="3403600"/>
            <a:ext cx="4551680" cy="18288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74320" y="5232400"/>
            <a:ext cx="7020560" cy="104648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4320" y="3427918"/>
            <a:ext cx="37199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Student Client Header Information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18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5) Step </a:t>
            </a:r>
            <a:r>
              <a:rPr lang="en-US" altLang="ko-KR" dirty="0" smtClean="0"/>
              <a:t>3: Random Number</a:t>
            </a:r>
            <a:endParaRPr lang="zh-CN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20244"/>
            <a:ext cx="7467600" cy="518310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457200" y="3088640"/>
            <a:ext cx="6969760" cy="206248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243698"/>
            <a:ext cx="6064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Select the answer that you receive among Random Number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38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5) Step </a:t>
            </a:r>
            <a:r>
              <a:rPr lang="en-US" altLang="ko-KR" dirty="0" smtClean="0"/>
              <a:t>4(Optional): Picture Shown</a:t>
            </a:r>
            <a:endParaRPr lang="zh-CN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38714"/>
            <a:ext cx="7920736" cy="513480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101600" y="2783840"/>
            <a:ext cx="8016240" cy="3088640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7568" y="5344160"/>
            <a:ext cx="352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Select Picture that student receive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996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5) Step </a:t>
            </a:r>
            <a:r>
              <a:rPr lang="en-US" altLang="ko-KR" dirty="0" smtClean="0"/>
              <a:t>5: Check result with Comment</a:t>
            </a:r>
            <a:endParaRPr lang="zh-CN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2346"/>
            <a:ext cx="7504283" cy="52994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606800" y="5140960"/>
            <a:ext cx="4033520" cy="467360"/>
          </a:xfrm>
          <a:prstGeom prst="rect">
            <a:avLst/>
          </a:prstGeom>
          <a:noFill/>
          <a:ln w="57150" cap="flat" cmpd="sng" algn="ctr">
            <a:solidFill>
              <a:srgbClr val="C828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0000" y="5805729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틀린 항목에 대한 코멘트와 수정 방법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430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6) Future </a:t>
            </a:r>
            <a:r>
              <a:rPr lang="en-US" altLang="zh-CN" dirty="0" smtClean="0"/>
              <a:t>work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263" y="1934678"/>
            <a:ext cx="7930376" cy="2535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/>
              <a:t>Web Client TCP Connection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/>
              <a:t>DOM judge</a:t>
            </a:r>
            <a:r>
              <a:rPr lang="ko-KR" altLang="en-US" dirty="0" smtClean="0"/>
              <a:t>를 활용하여 실시간으로 코드를 입력 받고 컴파일 하여 테스트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/>
              <a:t>UDP Chatting, ARQ(Stop and wait, go back N)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/>
              <a:t>Web Client, Server </a:t>
            </a:r>
            <a:r>
              <a:rPr lang="ko-KR" altLang="en-US" dirty="0" smtClean="0"/>
              <a:t>통합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 smtClean="0"/>
              <a:t>각 </a:t>
            </a:r>
            <a:r>
              <a:rPr lang="en-US" altLang="ko-KR" dirty="0" smtClean="0"/>
              <a:t>Mission </a:t>
            </a:r>
            <a:r>
              <a:rPr lang="ko-KR" altLang="en-US" dirty="0" smtClean="0"/>
              <a:t>별로 단위 테스트 기능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Explanation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42719"/>
            <a:ext cx="7374135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Testing Factors</a:t>
            </a:r>
          </a:p>
          <a:p>
            <a:endParaRPr lang="en-US" altLang="ko-KR" sz="1500" b="1" dirty="0"/>
          </a:p>
          <a:p>
            <a:pPr marL="514350" indent="-514350">
              <a:buAutoNum type="arabicParenBoth"/>
            </a:pP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GET, POST Method</a:t>
            </a:r>
          </a:p>
          <a:p>
            <a:pPr marL="514350" indent="-514350">
              <a:buAutoNum type="arabicParenBoth"/>
            </a:pP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tester’s client can receive over 1024Bytes Message or not</a:t>
            </a:r>
          </a:p>
          <a:p>
            <a:pPr marL="514350" indent="-514350">
              <a:buAutoNum type="arabicParenBoth"/>
            </a:pP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Picture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random number of pictures and check how many receive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(Optional) What picture did tester receive</a:t>
            </a:r>
          </a:p>
          <a:p>
            <a:pPr marL="514350" indent="-514350">
              <a:buAutoNum type="arabicParenBoth"/>
            </a:pP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tester receive ? Choose among several numbers</a:t>
            </a:r>
          </a:p>
          <a:p>
            <a:pPr marL="514350" indent="-514350">
              <a:buAutoNum type="arabicParenBoth"/>
            </a:pPr>
            <a:r>
              <a:rPr lang="en-US" altLang="ko-KR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Version(Future Work)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use HTTP version 1.1</a:t>
            </a:r>
          </a:p>
          <a:p>
            <a:pPr marL="514350" indent="-514350">
              <a:buAutoNum type="arabicParenBoth"/>
            </a:pP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</a:p>
          <a:p>
            <a:pPr marL="800100" lvl="1" indent="-342900">
              <a:buFontTx/>
              <a:buChar char="-"/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tester can change User-Agent in header</a:t>
            </a:r>
          </a:p>
        </p:txBody>
      </p:sp>
    </p:spTree>
    <p:extLst>
      <p:ext uri="{BB962C8B-B14F-4D97-AF65-F5344CB8AC3E}">
        <p14:creationId xmlns:p14="http://schemas.microsoft.com/office/powerpoint/2010/main" val="396529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System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577516" y="3349591"/>
            <a:ext cx="7767587" cy="2868329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620701" y="2002055"/>
            <a:ext cx="1819175" cy="885524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Database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384883" y="3628724"/>
            <a:ext cx="2290813" cy="750771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Shared Memory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960921" y="4783755"/>
            <a:ext cx="2290813" cy="1068404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Main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HTTP Server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675696" y="4783755"/>
            <a:ext cx="2290813" cy="1068404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Sub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HTTP</a:t>
            </a:r>
            <a:r>
              <a:rPr kumimoji="0" lang="en-US" altLang="ko-K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Server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(</a:t>
            </a:r>
            <a:r>
              <a:rPr lang="ko-KR" altLang="en-US" sz="2000" dirty="0" smtClean="0">
                <a:latin typeface="Times New Roman" pitchFamily="18" charset="0"/>
                <a:ea typeface="굴림" pitchFamily="50" charset="-127"/>
              </a:rPr>
              <a:t>각 학생에게 할당</a:t>
            </a: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 bwMode="auto">
          <a:xfrm>
            <a:off x="3251734" y="5317957"/>
            <a:ext cx="242396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95715" y="494862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Socket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7" idx="0"/>
            <a:endCxn id="6" idx="1"/>
          </p:cNvCxnSpPr>
          <p:nvPr/>
        </p:nvCxnSpPr>
        <p:spPr bwMode="auto">
          <a:xfrm flipV="1">
            <a:off x="2106328" y="4004110"/>
            <a:ext cx="1278555" cy="77964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>
            <a:stCxn id="8" idx="0"/>
            <a:endCxn id="6" idx="3"/>
          </p:cNvCxnSpPr>
          <p:nvPr/>
        </p:nvCxnSpPr>
        <p:spPr bwMode="auto">
          <a:xfrm flipH="1" flipV="1">
            <a:off x="5675696" y="4004110"/>
            <a:ext cx="1145407" cy="77964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5014762" y="2954956"/>
            <a:ext cx="0" cy="58714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 flipV="1">
            <a:off x="4042611" y="2954956"/>
            <a:ext cx="0" cy="58714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745605" y="300665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Store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75966" y="301201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Query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45406" y="381944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채점 내용 저장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81562" y="382906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채점 내용 저장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4757" y="582933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166.104.143.225:9998/index.html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18551" y="5814537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166.104.143.225:</a:t>
            </a:r>
            <a:r>
              <a:rPr lang="en-US" altLang="ko-KR" dirty="0" smtClean="0">
                <a:sym typeface="Wingdings" panose="05000000000000000000" pitchFamily="2" charset="2"/>
              </a:rPr>
              <a:t>(Random)</a:t>
            </a:r>
            <a:r>
              <a:rPr lang="en-US" altLang="ko-KR" dirty="0" smtClean="0"/>
              <a:t>/test/index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75696" y="2121651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MySQL</a:t>
            </a:r>
          </a:p>
          <a:p>
            <a:r>
              <a:rPr lang="en-US" altLang="ko-KR" dirty="0" smtClean="0"/>
              <a:t>166.104.143.225:3306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04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47D7A5E-5515-4032-85B2-A6734B5AC4B6}"/>
              </a:ext>
            </a:extLst>
          </p:cNvPr>
          <p:cNvCxnSpPr>
            <a:stCxn id="7" idx="2"/>
          </p:cNvCxnSpPr>
          <p:nvPr/>
        </p:nvCxnSpPr>
        <p:spPr bwMode="auto">
          <a:xfrm flipH="1">
            <a:off x="2550369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xmlns="" id="{A3A5A824-AF74-47AE-B57A-0C36A8327441}"/>
              </a:ext>
            </a:extLst>
          </p:cNvPr>
          <p:cNvSpPr/>
          <p:nvPr/>
        </p:nvSpPr>
        <p:spPr bwMode="auto">
          <a:xfrm>
            <a:off x="2058664" y="1708030"/>
            <a:ext cx="983411" cy="370936"/>
          </a:xfrm>
          <a:prstGeom prst="flowChartTermina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latin typeface="Times New Roman" pitchFamily="18" charset="0"/>
              </a:rPr>
              <a:t>시작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3C989F0-8878-46E5-B66A-9B26D98538DB}"/>
              </a:ext>
            </a:extLst>
          </p:cNvPr>
          <p:cNvSpPr/>
          <p:nvPr/>
        </p:nvSpPr>
        <p:spPr bwMode="auto">
          <a:xfrm>
            <a:off x="1696353" y="2380890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Management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7A7DB3D-5FAD-405E-8BCE-91342DE42956}"/>
              </a:ext>
            </a:extLst>
          </p:cNvPr>
          <p:cNvCxnSpPr/>
          <p:nvPr/>
        </p:nvCxnSpPr>
        <p:spPr bwMode="auto">
          <a:xfrm flipH="1">
            <a:off x="4690677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37DD623-98D9-4835-900D-7DDCF269994F}"/>
              </a:ext>
            </a:extLst>
          </p:cNvPr>
          <p:cNvSpPr txBox="1"/>
          <p:nvPr/>
        </p:nvSpPr>
        <p:spPr>
          <a:xfrm>
            <a:off x="1995280" y="1372402"/>
            <a:ext cx="111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Main Thread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03BF28-F83E-460F-BF46-FA2769C0B0CE}"/>
              </a:ext>
            </a:extLst>
          </p:cNvPr>
          <p:cNvSpPr txBox="1"/>
          <p:nvPr/>
        </p:nvSpPr>
        <p:spPr>
          <a:xfrm>
            <a:off x="3804570" y="1372402"/>
            <a:ext cx="177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Management Thread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F3B9D42-8721-41EE-8C0C-2E0AC86F1D0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3404385" y="2512443"/>
            <a:ext cx="128629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A1C4E47-E436-4373-AAAA-DC9A19FA2C05}"/>
              </a:ext>
            </a:extLst>
          </p:cNvPr>
          <p:cNvSpPr/>
          <p:nvPr/>
        </p:nvSpPr>
        <p:spPr bwMode="auto">
          <a:xfrm>
            <a:off x="3836661" y="298300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F420357E-F871-4FDA-BF95-7D865DF53527}"/>
              </a:ext>
            </a:extLst>
          </p:cNvPr>
          <p:cNvCxnSpPr/>
          <p:nvPr/>
        </p:nvCxnSpPr>
        <p:spPr bwMode="auto">
          <a:xfrm flipH="1">
            <a:off x="6651825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61CA89D-6CBE-49D3-A5C9-EA5BA56A414C}"/>
              </a:ext>
            </a:extLst>
          </p:cNvPr>
          <p:cNvSpPr txBox="1"/>
          <p:nvPr/>
        </p:nvSpPr>
        <p:spPr>
          <a:xfrm>
            <a:off x="6446480" y="13724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E5EAC664-EA25-45C5-871C-CD1927A22099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>
            <a:off x="5544693" y="3114556"/>
            <a:ext cx="11071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DD7ED474-C4E2-4CCC-99FE-1B31D8FDF32A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0677" y="3384315"/>
            <a:ext cx="196114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20828F4-288C-400F-A477-1FA5A9B6CCAB}"/>
              </a:ext>
            </a:extLst>
          </p:cNvPr>
          <p:cNvSpPr txBox="1"/>
          <p:nvPr/>
        </p:nvSpPr>
        <p:spPr>
          <a:xfrm>
            <a:off x="4794519" y="27157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 minute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55326B9-F6D4-4583-B392-FBCA0D468326}"/>
              </a:ext>
            </a:extLst>
          </p:cNvPr>
          <p:cNvSpPr/>
          <p:nvPr/>
        </p:nvSpPr>
        <p:spPr bwMode="auto">
          <a:xfrm>
            <a:off x="3836661" y="3578226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Delete Expired Files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3836661" y="4352447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Sleep few second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0744F312-75A9-4F86-889C-70B7A38DC0B1}"/>
              </a:ext>
            </a:extLst>
          </p:cNvPr>
          <p:cNvCxnSpPr/>
          <p:nvPr/>
        </p:nvCxnSpPr>
        <p:spPr bwMode="auto">
          <a:xfrm flipH="1">
            <a:off x="3610686" y="4845378"/>
            <a:ext cx="1079991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5CD2E5AD-5694-496C-9D35-C9F88BE39A13}"/>
              </a:ext>
            </a:extLst>
          </p:cNvPr>
          <p:cNvCxnSpPr/>
          <p:nvPr/>
        </p:nvCxnSpPr>
        <p:spPr bwMode="auto">
          <a:xfrm flipV="1">
            <a:off x="3610686" y="2767107"/>
            <a:ext cx="0" cy="2078271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E5AB8CA4-A949-430E-8424-81A6FCC6890B}"/>
              </a:ext>
            </a:extLst>
          </p:cNvPr>
          <p:cNvCxnSpPr>
            <a:cxnSpLocks/>
          </p:cNvCxnSpPr>
          <p:nvPr/>
        </p:nvCxnSpPr>
        <p:spPr bwMode="auto">
          <a:xfrm>
            <a:off x="3610686" y="2767105"/>
            <a:ext cx="1079991" cy="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4125868B-9458-4E51-9E7E-B974F05EDA1A}"/>
              </a:ext>
            </a:extLst>
          </p:cNvPr>
          <p:cNvSpPr/>
          <p:nvPr/>
        </p:nvSpPr>
        <p:spPr bwMode="auto">
          <a:xfrm>
            <a:off x="1696353" y="2909347"/>
            <a:ext cx="1708032" cy="43536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Server Socket</a:t>
            </a:r>
            <a:b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for main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xmlns="" id="{2743C54D-7B6F-4E98-820A-BCC29B8B56FE}"/>
              </a:ext>
            </a:extLst>
          </p:cNvPr>
          <p:cNvSpPr/>
          <p:nvPr/>
        </p:nvSpPr>
        <p:spPr bwMode="auto">
          <a:xfrm>
            <a:off x="2332689" y="6323162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17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47D7A5E-5515-4032-85B2-A6734B5AC4B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2000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3C989F0-8878-46E5-B66A-9B26D98538DB}"/>
              </a:ext>
            </a:extLst>
          </p:cNvPr>
          <p:cNvSpPr/>
          <p:nvPr/>
        </p:nvSpPr>
        <p:spPr bwMode="auto">
          <a:xfrm>
            <a:off x="3717984" y="2401034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processing 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37DD623-98D9-4835-900D-7DDCF269994F}"/>
              </a:ext>
            </a:extLst>
          </p:cNvPr>
          <p:cNvSpPr txBox="1"/>
          <p:nvPr/>
        </p:nvSpPr>
        <p:spPr>
          <a:xfrm>
            <a:off x="4016911" y="1372402"/>
            <a:ext cx="111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Main Thread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F420357E-F871-4FDA-BF95-7D865DF53527}"/>
              </a:ext>
            </a:extLst>
          </p:cNvPr>
          <p:cNvCxnSpPr/>
          <p:nvPr/>
        </p:nvCxnSpPr>
        <p:spPr bwMode="auto">
          <a:xfrm flipH="1">
            <a:off x="5965658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61CA89D-6CBE-49D3-A5C9-EA5BA56A414C}"/>
              </a:ext>
            </a:extLst>
          </p:cNvPr>
          <p:cNvSpPr txBox="1"/>
          <p:nvPr/>
        </p:nvSpPr>
        <p:spPr>
          <a:xfrm>
            <a:off x="5336034" y="1372402"/>
            <a:ext cx="125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#1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47447589-A5E9-4B5F-8194-F948FCEBD744}"/>
              </a:ext>
            </a:extLst>
          </p:cNvPr>
          <p:cNvCxnSpPr>
            <a:cxnSpLocks/>
          </p:cNvCxnSpPr>
          <p:nvPr/>
        </p:nvCxnSpPr>
        <p:spPr bwMode="auto">
          <a:xfrm flipH="1">
            <a:off x="403017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CC5BEC9-A697-4177-9507-6106B1D8E217}"/>
              </a:ext>
            </a:extLst>
          </p:cNvPr>
          <p:cNvSpPr/>
          <p:nvPr/>
        </p:nvSpPr>
        <p:spPr bwMode="auto">
          <a:xfrm>
            <a:off x="-450999" y="352447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User Data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5C57AF2-3CC9-4868-BBDA-558B1841B24C}"/>
              </a:ext>
            </a:extLst>
          </p:cNvPr>
          <p:cNvSpPr txBox="1"/>
          <p:nvPr/>
        </p:nvSpPr>
        <p:spPr>
          <a:xfrm>
            <a:off x="-23541" y="1372402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Client #1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E1C89FCB-BCD6-40FC-A72F-E36BF92E2D80}"/>
              </a:ext>
            </a:extLst>
          </p:cNvPr>
          <p:cNvCxnSpPr/>
          <p:nvPr/>
        </p:nvCxnSpPr>
        <p:spPr bwMode="auto">
          <a:xfrm flipH="1">
            <a:off x="248284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82E9B34-609D-425F-B07A-8B8C73A0EC06}"/>
              </a:ext>
            </a:extLst>
          </p:cNvPr>
          <p:cNvSpPr txBox="1"/>
          <p:nvPr/>
        </p:nvSpPr>
        <p:spPr>
          <a:xfrm>
            <a:off x="2050674" y="1372402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Client #2</a:t>
            </a:r>
          </a:p>
          <a:p>
            <a:pPr algn="ctr"/>
            <a:r>
              <a:rPr lang="en-US" altLang="ko-KR" sz="1400" dirty="0"/>
              <a:t>(for test)</a:t>
            </a:r>
            <a:endParaRPr lang="ko-KR" altLang="en-US" sz="1400" dirty="0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xmlns="" id="{27A582AB-53C1-4ECA-946D-AD5731F8AC27}"/>
              </a:ext>
            </a:extLst>
          </p:cNvPr>
          <p:cNvSpPr/>
          <p:nvPr/>
        </p:nvSpPr>
        <p:spPr bwMode="auto">
          <a:xfrm>
            <a:off x="4354319" y="1661893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50F2FF41-F156-490A-B0F1-ED877B99C7D0}"/>
              </a:ext>
            </a:extLst>
          </p:cNvPr>
          <p:cNvCxnSpPr/>
          <p:nvPr/>
        </p:nvCxnSpPr>
        <p:spPr bwMode="auto">
          <a:xfrm flipH="1">
            <a:off x="8740980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293312F-A4D5-432D-B63A-FAF845D4C515}"/>
              </a:ext>
            </a:extLst>
          </p:cNvPr>
          <p:cNvSpPr txBox="1"/>
          <p:nvPr/>
        </p:nvSpPr>
        <p:spPr>
          <a:xfrm>
            <a:off x="8535635" y="13724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7F38822F-A079-4914-978A-2110C0A5669D}"/>
              </a:ext>
            </a:extLst>
          </p:cNvPr>
          <p:cNvCxnSpPr/>
          <p:nvPr/>
        </p:nvCxnSpPr>
        <p:spPr bwMode="auto">
          <a:xfrm flipH="1">
            <a:off x="744063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94BA421-E6C8-4A11-8FBA-3F603719FE74}"/>
              </a:ext>
            </a:extLst>
          </p:cNvPr>
          <p:cNvSpPr txBox="1"/>
          <p:nvPr/>
        </p:nvSpPr>
        <p:spPr>
          <a:xfrm>
            <a:off x="6811008" y="1372402"/>
            <a:ext cx="125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#2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0F72296E-1BF0-4782-A778-97ACDA24A128}"/>
              </a:ext>
            </a:extLst>
          </p:cNvPr>
          <p:cNvCxnSpPr>
            <a:stCxn id="24" idx="3"/>
          </p:cNvCxnSpPr>
          <p:nvPr/>
        </p:nvCxnSpPr>
        <p:spPr bwMode="auto">
          <a:xfrm flipV="1">
            <a:off x="1257033" y="3653520"/>
            <a:ext cx="3314967" cy="250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0D5044F0-BBC9-4C94-ABF3-6DDC04908EE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5426016" y="2597919"/>
            <a:ext cx="5396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928DDB2-713E-4D14-93D6-BAAEBD0C069E}"/>
              </a:ext>
            </a:extLst>
          </p:cNvPr>
          <p:cNvSpPr/>
          <p:nvPr/>
        </p:nvSpPr>
        <p:spPr bwMode="auto">
          <a:xfrm>
            <a:off x="5102976" y="330546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Exit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7DD2D3A6-B89E-4C53-8961-E39C3BF522F2}"/>
              </a:ext>
            </a:extLst>
          </p:cNvPr>
          <p:cNvSpPr/>
          <p:nvPr/>
        </p:nvSpPr>
        <p:spPr bwMode="auto">
          <a:xfrm>
            <a:off x="5102976" y="289984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main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819E7774-0963-4741-B82E-855571D98D72}"/>
              </a:ext>
            </a:extLst>
          </p:cNvPr>
          <p:cNvCxnSpPr>
            <a:cxnSpLocks/>
            <a:stCxn id="49" idx="1"/>
          </p:cNvCxnSpPr>
          <p:nvPr/>
        </p:nvCxnSpPr>
        <p:spPr bwMode="auto">
          <a:xfrm flipH="1">
            <a:off x="403017" y="3031396"/>
            <a:ext cx="469995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36E9FEB-8DBC-4AAA-A3EE-337161040CAC}"/>
              </a:ext>
            </a:extLst>
          </p:cNvPr>
          <p:cNvCxnSpPr>
            <a:stCxn id="48" idx="1"/>
          </p:cNvCxnSpPr>
          <p:nvPr/>
        </p:nvCxnSpPr>
        <p:spPr bwMode="auto">
          <a:xfrm flipH="1">
            <a:off x="4571999" y="3437022"/>
            <a:ext cx="53097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7A8200C-C013-488B-BEA3-F206B8A83454}"/>
              </a:ext>
            </a:extLst>
          </p:cNvPr>
          <p:cNvSpPr/>
          <p:nvPr/>
        </p:nvSpPr>
        <p:spPr bwMode="auto">
          <a:xfrm>
            <a:off x="3717984" y="3785893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processing 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D2AB26D2-DCBA-456E-A8AC-1F9EEE7AA020}"/>
              </a:ext>
            </a:extLst>
          </p:cNvPr>
          <p:cNvCxnSpPr>
            <a:cxnSpLocks/>
            <a:stCxn id="58" idx="3"/>
          </p:cNvCxnSpPr>
          <p:nvPr/>
        </p:nvCxnSpPr>
        <p:spPr bwMode="auto">
          <a:xfrm>
            <a:off x="5426016" y="3982778"/>
            <a:ext cx="5396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28098E3E-E8D1-4BAE-A952-CEFD82EB791F}"/>
              </a:ext>
            </a:extLst>
          </p:cNvPr>
          <p:cNvSpPr/>
          <p:nvPr/>
        </p:nvSpPr>
        <p:spPr bwMode="auto">
          <a:xfrm>
            <a:off x="-450999" y="213720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Connect to main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7B0923E0-D411-4C9D-A673-2A801250937C}"/>
              </a:ext>
            </a:extLst>
          </p:cNvPr>
          <p:cNvCxnSpPr>
            <a:stCxn id="60" idx="3"/>
          </p:cNvCxnSpPr>
          <p:nvPr/>
        </p:nvCxnSpPr>
        <p:spPr bwMode="auto">
          <a:xfrm flipV="1">
            <a:off x="1257033" y="2266250"/>
            <a:ext cx="3314967" cy="250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329048CD-CA76-43F2-926F-DF3072BA7E07}"/>
              </a:ext>
            </a:extLst>
          </p:cNvPr>
          <p:cNvSpPr/>
          <p:nvPr/>
        </p:nvSpPr>
        <p:spPr bwMode="auto">
          <a:xfrm>
            <a:off x="5102976" y="6187754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Exit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017DD785-9B2E-4467-8100-4DAA1728831C}"/>
              </a:ext>
            </a:extLst>
          </p:cNvPr>
          <p:cNvSpPr/>
          <p:nvPr/>
        </p:nvSpPr>
        <p:spPr bwMode="auto">
          <a:xfrm>
            <a:off x="5102976" y="5782128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announce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03ECAE30-7FCD-48EB-9F7F-DA73249F6891}"/>
              </a:ext>
            </a:extLst>
          </p:cNvPr>
          <p:cNvCxnSpPr>
            <a:cxnSpLocks/>
            <a:stCxn id="63" idx="1"/>
          </p:cNvCxnSpPr>
          <p:nvPr/>
        </p:nvCxnSpPr>
        <p:spPr bwMode="auto">
          <a:xfrm flipH="1">
            <a:off x="403017" y="5913681"/>
            <a:ext cx="469995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945D98-E2AB-4841-858C-69BEA5AF24F2}"/>
              </a:ext>
            </a:extLst>
          </p:cNvPr>
          <p:cNvCxnSpPr>
            <a:cxnSpLocks/>
            <a:stCxn id="62" idx="1"/>
          </p:cNvCxnSpPr>
          <p:nvPr/>
        </p:nvCxnSpPr>
        <p:spPr bwMode="auto">
          <a:xfrm flipH="1">
            <a:off x="4571999" y="6319307"/>
            <a:ext cx="53097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22821155-CC7B-449B-82D4-EB8568369EFB}"/>
              </a:ext>
            </a:extLst>
          </p:cNvPr>
          <p:cNvSpPr/>
          <p:nvPr/>
        </p:nvSpPr>
        <p:spPr bwMode="auto">
          <a:xfrm>
            <a:off x="5102976" y="429652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Random Files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B3EA230-27FE-42ED-A3BE-B78D1D7FABA8}"/>
              </a:ext>
            </a:extLst>
          </p:cNvPr>
          <p:cNvSpPr/>
          <p:nvPr/>
        </p:nvSpPr>
        <p:spPr bwMode="auto">
          <a:xfrm>
            <a:off x="5102976" y="4660846"/>
            <a:ext cx="1708032" cy="374658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Save Data to DB</a:t>
            </a:r>
            <a:b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(random files, user data, ...)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DA43267-BBBF-4D5A-B683-BBB748B379C1}"/>
              </a:ext>
            </a:extLst>
          </p:cNvPr>
          <p:cNvSpPr/>
          <p:nvPr/>
        </p:nvSpPr>
        <p:spPr bwMode="auto">
          <a:xfrm>
            <a:off x="5102976" y="5283478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client test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39D2478E-7E0E-4DBE-9807-5536278D1740}"/>
              </a:ext>
            </a:extLst>
          </p:cNvPr>
          <p:cNvCxnSpPr>
            <a:cxnSpLocks/>
            <a:stCxn id="68" idx="3"/>
          </p:cNvCxnSpPr>
          <p:nvPr/>
        </p:nvCxnSpPr>
        <p:spPr bwMode="auto">
          <a:xfrm>
            <a:off x="6811008" y="5480363"/>
            <a:ext cx="62962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F4E3132C-A627-4DD7-848C-93F2615656BA}"/>
              </a:ext>
            </a:extLst>
          </p:cNvPr>
          <p:cNvCxnSpPr>
            <a:stCxn id="67" idx="3"/>
          </p:cNvCxnSpPr>
          <p:nvPr/>
        </p:nvCxnSpPr>
        <p:spPr bwMode="auto">
          <a:xfrm>
            <a:off x="6811008" y="4848175"/>
            <a:ext cx="192997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6FFCBC62-6EE1-4BB9-B99A-4DD2C70AAB37}"/>
              </a:ext>
            </a:extLst>
          </p:cNvPr>
          <p:cNvCxnSpPr/>
          <p:nvPr/>
        </p:nvCxnSpPr>
        <p:spPr bwMode="auto">
          <a:xfrm flipH="1">
            <a:off x="5956992" y="5150352"/>
            <a:ext cx="278398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xmlns="" id="{ECD59127-A92C-40ED-B1B4-6B37220B36DE}"/>
              </a:ext>
            </a:extLst>
          </p:cNvPr>
          <p:cNvSpPr/>
          <p:nvPr/>
        </p:nvSpPr>
        <p:spPr bwMode="auto">
          <a:xfrm>
            <a:off x="185337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xmlns="" id="{33FF1CCF-AFF9-4D85-A624-1CB1852642BD}"/>
              </a:ext>
            </a:extLst>
          </p:cNvPr>
          <p:cNvSpPr/>
          <p:nvPr/>
        </p:nvSpPr>
        <p:spPr bwMode="auto">
          <a:xfrm>
            <a:off x="2265162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xmlns="" id="{C47AA08F-DEB0-4CC1-BF5B-3108236B7553}"/>
              </a:ext>
            </a:extLst>
          </p:cNvPr>
          <p:cNvSpPr/>
          <p:nvPr/>
        </p:nvSpPr>
        <p:spPr bwMode="auto">
          <a:xfrm>
            <a:off x="4354319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xmlns="" id="{A39532C5-EC0A-4FC8-A7E7-061ABE65D732}"/>
              </a:ext>
            </a:extLst>
          </p:cNvPr>
          <p:cNvSpPr/>
          <p:nvPr/>
        </p:nvSpPr>
        <p:spPr bwMode="auto">
          <a:xfrm>
            <a:off x="7209339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F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BCB18FE-3BB5-4463-9724-C1F443E39B34}"/>
              </a:ext>
            </a:extLst>
          </p:cNvPr>
          <p:cNvSpPr txBox="1"/>
          <p:nvPr/>
        </p:nvSpPr>
        <p:spPr>
          <a:xfrm>
            <a:off x="6774882" y="5784721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Include test page URL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5700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E1C89FCB-BCD6-40FC-A72F-E36BF92E2D80}"/>
              </a:ext>
            </a:extLst>
          </p:cNvPr>
          <p:cNvCxnSpPr/>
          <p:nvPr/>
        </p:nvCxnSpPr>
        <p:spPr bwMode="auto">
          <a:xfrm flipH="1">
            <a:off x="248284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82E9B34-609D-425F-B07A-8B8C73A0EC06}"/>
              </a:ext>
            </a:extLst>
          </p:cNvPr>
          <p:cNvSpPr txBox="1"/>
          <p:nvPr/>
        </p:nvSpPr>
        <p:spPr>
          <a:xfrm>
            <a:off x="2050674" y="1372402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Client #2</a:t>
            </a:r>
          </a:p>
          <a:p>
            <a:pPr algn="ctr"/>
            <a:r>
              <a:rPr lang="en-US" altLang="ko-KR" sz="1400" dirty="0"/>
              <a:t>(for test)</a:t>
            </a:r>
            <a:endParaRPr lang="ko-KR" altLang="en-US" sz="14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50F2FF41-F156-490A-B0F1-ED877B99C7D0}"/>
              </a:ext>
            </a:extLst>
          </p:cNvPr>
          <p:cNvCxnSpPr/>
          <p:nvPr/>
        </p:nvCxnSpPr>
        <p:spPr bwMode="auto">
          <a:xfrm flipH="1">
            <a:off x="8740980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293312F-A4D5-432D-B63A-FAF845D4C515}"/>
              </a:ext>
            </a:extLst>
          </p:cNvPr>
          <p:cNvSpPr txBox="1"/>
          <p:nvPr/>
        </p:nvSpPr>
        <p:spPr>
          <a:xfrm>
            <a:off x="8535635" y="13724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7F38822F-A079-4914-978A-2110C0A5669D}"/>
              </a:ext>
            </a:extLst>
          </p:cNvPr>
          <p:cNvCxnSpPr/>
          <p:nvPr/>
        </p:nvCxnSpPr>
        <p:spPr bwMode="auto">
          <a:xfrm flipH="1">
            <a:off x="744063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94BA421-E6C8-4A11-8FBA-3F603719FE74}"/>
              </a:ext>
            </a:extLst>
          </p:cNvPr>
          <p:cNvSpPr txBox="1"/>
          <p:nvPr/>
        </p:nvSpPr>
        <p:spPr>
          <a:xfrm>
            <a:off x="6811008" y="1372402"/>
            <a:ext cx="125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#2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7DD2D3A6-B89E-4C53-8961-E39C3BF522F2}"/>
              </a:ext>
            </a:extLst>
          </p:cNvPr>
          <p:cNvSpPr/>
          <p:nvPr/>
        </p:nvSpPr>
        <p:spPr bwMode="auto">
          <a:xfrm>
            <a:off x="6586616" y="3564781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html file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819E7774-0963-4741-B82E-855571D98D72}"/>
              </a:ext>
            </a:extLst>
          </p:cNvPr>
          <p:cNvCxnSpPr>
            <a:cxnSpLocks/>
            <a:stCxn id="49" idx="1"/>
          </p:cNvCxnSpPr>
          <p:nvPr/>
        </p:nvCxnSpPr>
        <p:spPr bwMode="auto">
          <a:xfrm flipH="1">
            <a:off x="2482842" y="3696334"/>
            <a:ext cx="410377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28098E3E-E8D1-4BAE-A952-CEFD82EB791F}"/>
              </a:ext>
            </a:extLst>
          </p:cNvPr>
          <p:cNvSpPr/>
          <p:nvPr/>
        </p:nvSpPr>
        <p:spPr bwMode="auto">
          <a:xfrm>
            <a:off x="1628826" y="237539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Connect to test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7B0923E0-D411-4C9D-A673-2A801250937C}"/>
              </a:ext>
            </a:extLst>
          </p:cNvPr>
          <p:cNvCxnSpPr>
            <a:cxnSpLocks/>
            <a:stCxn id="60" idx="3"/>
          </p:cNvCxnSpPr>
          <p:nvPr/>
        </p:nvCxnSpPr>
        <p:spPr bwMode="auto">
          <a:xfrm>
            <a:off x="3336858" y="2506952"/>
            <a:ext cx="410377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xmlns="" id="{33FF1CCF-AFF9-4D85-A624-1CB1852642BD}"/>
              </a:ext>
            </a:extLst>
          </p:cNvPr>
          <p:cNvSpPr/>
          <p:nvPr/>
        </p:nvSpPr>
        <p:spPr bwMode="auto">
          <a:xfrm>
            <a:off x="2265162" y="1827076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xmlns="" id="{A39532C5-EC0A-4FC8-A7E7-061ABE65D732}"/>
              </a:ext>
            </a:extLst>
          </p:cNvPr>
          <p:cNvSpPr/>
          <p:nvPr/>
        </p:nvSpPr>
        <p:spPr bwMode="auto">
          <a:xfrm>
            <a:off x="7209339" y="1827076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F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969A8C-18AF-4080-A4ED-5A6BF443BD3B}"/>
              </a:ext>
            </a:extLst>
          </p:cNvPr>
          <p:cNvSpPr txBox="1"/>
          <p:nvPr/>
        </p:nvSpPr>
        <p:spPr>
          <a:xfrm>
            <a:off x="3313657" y="2271135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Get html file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52337F0E-7F46-4AA7-8EB0-F909A2AEFD0B}"/>
              </a:ext>
            </a:extLst>
          </p:cNvPr>
          <p:cNvSpPr/>
          <p:nvPr/>
        </p:nvSpPr>
        <p:spPr bwMode="auto">
          <a:xfrm>
            <a:off x="6586616" y="2618367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Check http header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D70A397-07BA-43AF-8B38-16F3B37B8B02}"/>
              </a:ext>
            </a:extLst>
          </p:cNvPr>
          <p:cNvSpPr/>
          <p:nvPr/>
        </p:nvSpPr>
        <p:spPr bwMode="auto">
          <a:xfrm>
            <a:off x="6586616" y="300971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Save result of header checking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2077C5D-EDC5-4F29-9709-77EC54601F82}"/>
              </a:ext>
            </a:extLst>
          </p:cNvPr>
          <p:cNvCxnSpPr>
            <a:stCxn id="47" idx="3"/>
          </p:cNvCxnSpPr>
          <p:nvPr/>
        </p:nvCxnSpPr>
        <p:spPr bwMode="auto">
          <a:xfrm>
            <a:off x="8294648" y="3141268"/>
            <a:ext cx="4463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A8685B36-5E4A-4FBC-9035-9517E1D5E641}"/>
              </a:ext>
            </a:extLst>
          </p:cNvPr>
          <p:cNvCxnSpPr>
            <a:cxnSpLocks/>
          </p:cNvCxnSpPr>
          <p:nvPr/>
        </p:nvCxnSpPr>
        <p:spPr bwMode="auto">
          <a:xfrm flipH="1">
            <a:off x="7440632" y="3429000"/>
            <a:ext cx="130034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F29EB5A3-1597-481C-8151-05BD0DE9EE8E}"/>
              </a:ext>
            </a:extLst>
          </p:cNvPr>
          <p:cNvSpPr/>
          <p:nvPr/>
        </p:nvSpPr>
        <p:spPr bwMode="auto">
          <a:xfrm>
            <a:off x="6586616" y="5471011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image file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1FC409A7-AC7B-4014-B093-4BE5CEC19EDD}"/>
              </a:ext>
            </a:extLst>
          </p:cNvPr>
          <p:cNvCxnSpPr>
            <a:cxnSpLocks/>
            <a:stCxn id="52" idx="1"/>
          </p:cNvCxnSpPr>
          <p:nvPr/>
        </p:nvCxnSpPr>
        <p:spPr bwMode="auto">
          <a:xfrm flipH="1">
            <a:off x="2482842" y="5602564"/>
            <a:ext cx="410377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C5D6EF66-DDED-4137-9FF7-187BD7D5EE94}"/>
              </a:ext>
            </a:extLst>
          </p:cNvPr>
          <p:cNvSpPr/>
          <p:nvPr/>
        </p:nvSpPr>
        <p:spPr bwMode="auto">
          <a:xfrm>
            <a:off x="1628826" y="428162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Connect to test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B939A02B-F0A9-43CC-BDE4-DD5374F13270}"/>
              </a:ext>
            </a:extLst>
          </p:cNvPr>
          <p:cNvCxnSpPr>
            <a:cxnSpLocks/>
            <a:stCxn id="55" idx="3"/>
          </p:cNvCxnSpPr>
          <p:nvPr/>
        </p:nvCxnSpPr>
        <p:spPr bwMode="auto">
          <a:xfrm>
            <a:off x="3336858" y="4413182"/>
            <a:ext cx="410377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FEFDE87-D0DE-4850-9808-5F971CC84E4F}"/>
              </a:ext>
            </a:extLst>
          </p:cNvPr>
          <p:cNvSpPr txBox="1"/>
          <p:nvPr/>
        </p:nvSpPr>
        <p:spPr>
          <a:xfrm>
            <a:off x="3313657" y="4177365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Get image file #n</a:t>
            </a:r>
            <a:endParaRPr lang="ko-KR" altLang="en-US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4DC92EDD-AED8-469D-AC5C-F5D663666C23}"/>
              </a:ext>
            </a:extLst>
          </p:cNvPr>
          <p:cNvSpPr/>
          <p:nvPr/>
        </p:nvSpPr>
        <p:spPr bwMode="auto">
          <a:xfrm>
            <a:off x="6586616" y="4524597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Check http header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D58779F-E83E-40B9-9E3B-3EFE2DC51E5E}"/>
              </a:ext>
            </a:extLst>
          </p:cNvPr>
          <p:cNvSpPr/>
          <p:nvPr/>
        </p:nvSpPr>
        <p:spPr bwMode="auto">
          <a:xfrm>
            <a:off x="6586616" y="491594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Save result of header checking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60CA2107-9841-4FB7-B9C1-FCA902AD55C7}"/>
              </a:ext>
            </a:extLst>
          </p:cNvPr>
          <p:cNvCxnSpPr>
            <a:stCxn id="73" idx="3"/>
          </p:cNvCxnSpPr>
          <p:nvPr/>
        </p:nvCxnSpPr>
        <p:spPr bwMode="auto">
          <a:xfrm>
            <a:off x="8294648" y="5047498"/>
            <a:ext cx="4463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B7274980-F979-4F31-8262-5825941ADB49}"/>
              </a:ext>
            </a:extLst>
          </p:cNvPr>
          <p:cNvCxnSpPr>
            <a:cxnSpLocks/>
          </p:cNvCxnSpPr>
          <p:nvPr/>
        </p:nvCxnSpPr>
        <p:spPr bwMode="auto">
          <a:xfrm flipH="1">
            <a:off x="7440632" y="5335230"/>
            <a:ext cx="130034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3734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47D7A5E-5515-4032-85B2-A6734B5AC4B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2002" y="2078966"/>
            <a:ext cx="1" cy="47599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3C989F0-8878-46E5-B66A-9B26D98538DB}"/>
              </a:ext>
            </a:extLst>
          </p:cNvPr>
          <p:cNvSpPr/>
          <p:nvPr/>
        </p:nvSpPr>
        <p:spPr bwMode="auto">
          <a:xfrm>
            <a:off x="3717984" y="2672123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processing 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37DD623-98D9-4835-900D-7DDCF269994F}"/>
              </a:ext>
            </a:extLst>
          </p:cNvPr>
          <p:cNvSpPr txBox="1"/>
          <p:nvPr/>
        </p:nvSpPr>
        <p:spPr>
          <a:xfrm>
            <a:off x="4016911" y="1372402"/>
            <a:ext cx="111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Main Thread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F420357E-F871-4FDA-BF95-7D865DF53527}"/>
              </a:ext>
            </a:extLst>
          </p:cNvPr>
          <p:cNvCxnSpPr>
            <a:cxnSpLocks/>
          </p:cNvCxnSpPr>
          <p:nvPr/>
        </p:nvCxnSpPr>
        <p:spPr bwMode="auto">
          <a:xfrm flipH="1">
            <a:off x="5965659" y="2078966"/>
            <a:ext cx="1" cy="47599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61CA89D-6CBE-49D3-A5C9-EA5BA56A414C}"/>
              </a:ext>
            </a:extLst>
          </p:cNvPr>
          <p:cNvSpPr txBox="1"/>
          <p:nvPr/>
        </p:nvSpPr>
        <p:spPr>
          <a:xfrm>
            <a:off x="5336034" y="1372402"/>
            <a:ext cx="125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#1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47447589-A5E9-4B5F-8194-F948FCEBD744}"/>
              </a:ext>
            </a:extLst>
          </p:cNvPr>
          <p:cNvCxnSpPr>
            <a:cxnSpLocks/>
          </p:cNvCxnSpPr>
          <p:nvPr/>
        </p:nvCxnSpPr>
        <p:spPr bwMode="auto">
          <a:xfrm flipH="1">
            <a:off x="403018" y="2078966"/>
            <a:ext cx="1" cy="47599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5C57AF2-3CC9-4868-BBDA-558B1841B24C}"/>
              </a:ext>
            </a:extLst>
          </p:cNvPr>
          <p:cNvSpPr txBox="1"/>
          <p:nvPr/>
        </p:nvSpPr>
        <p:spPr>
          <a:xfrm>
            <a:off x="-23541" y="1372402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Client #1</a:t>
            </a:r>
            <a:endParaRPr lang="ko-KR" altLang="en-US" sz="14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50F2FF41-F156-490A-B0F1-ED877B99C7D0}"/>
              </a:ext>
            </a:extLst>
          </p:cNvPr>
          <p:cNvCxnSpPr>
            <a:cxnSpLocks/>
          </p:cNvCxnSpPr>
          <p:nvPr/>
        </p:nvCxnSpPr>
        <p:spPr bwMode="auto">
          <a:xfrm flipH="1">
            <a:off x="8740981" y="2078966"/>
            <a:ext cx="1" cy="47599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293312F-A4D5-432D-B63A-FAF845D4C515}"/>
              </a:ext>
            </a:extLst>
          </p:cNvPr>
          <p:cNvSpPr txBox="1"/>
          <p:nvPr/>
        </p:nvSpPr>
        <p:spPr>
          <a:xfrm>
            <a:off x="8535635" y="13724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0D5044F0-BBC9-4C94-ABF3-6DDC04908EE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5426016" y="2869008"/>
            <a:ext cx="5396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7DD2D3A6-B89E-4C53-8961-E39C3BF522F2}"/>
              </a:ext>
            </a:extLst>
          </p:cNvPr>
          <p:cNvSpPr/>
          <p:nvPr/>
        </p:nvSpPr>
        <p:spPr bwMode="auto">
          <a:xfrm>
            <a:off x="5102976" y="3170932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Data from 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28098E3E-E8D1-4BAE-A952-CEFD82EB791F}"/>
              </a:ext>
            </a:extLst>
          </p:cNvPr>
          <p:cNvSpPr/>
          <p:nvPr/>
        </p:nvSpPr>
        <p:spPr bwMode="auto">
          <a:xfrm>
            <a:off x="-450999" y="2408294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Connect to answer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7B0923E0-D411-4C9D-A673-2A801250937C}"/>
              </a:ext>
            </a:extLst>
          </p:cNvPr>
          <p:cNvCxnSpPr>
            <a:stCxn id="60" idx="3"/>
          </p:cNvCxnSpPr>
          <p:nvPr/>
        </p:nvCxnSpPr>
        <p:spPr bwMode="auto">
          <a:xfrm flipV="1">
            <a:off x="1257033" y="2537339"/>
            <a:ext cx="3314967" cy="250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xmlns="" id="{ECD59127-A92C-40ED-B1B4-6B37220B36DE}"/>
              </a:ext>
            </a:extLst>
          </p:cNvPr>
          <p:cNvSpPr/>
          <p:nvPr/>
        </p:nvSpPr>
        <p:spPr bwMode="auto">
          <a:xfrm>
            <a:off x="185337" y="1874827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xmlns="" id="{C47AA08F-DEB0-4CC1-BF5B-3108236B7553}"/>
              </a:ext>
            </a:extLst>
          </p:cNvPr>
          <p:cNvSpPr/>
          <p:nvPr/>
        </p:nvSpPr>
        <p:spPr bwMode="auto">
          <a:xfrm>
            <a:off x="4354319" y="1874827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318B50E-2A4F-4880-B1E9-0AE4974D2769}"/>
              </a:ext>
            </a:extLst>
          </p:cNvPr>
          <p:cNvSpPr/>
          <p:nvPr/>
        </p:nvSpPr>
        <p:spPr bwMode="auto">
          <a:xfrm>
            <a:off x="5102976" y="410349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Exit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EB275207-1D94-4B89-B2EE-D8DBB3627CD8}"/>
              </a:ext>
            </a:extLst>
          </p:cNvPr>
          <p:cNvSpPr/>
          <p:nvPr/>
        </p:nvSpPr>
        <p:spPr bwMode="auto">
          <a:xfrm>
            <a:off x="5102976" y="369786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answer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ABE6F07-BE1E-4846-AEFF-82C1040F28E6}"/>
              </a:ext>
            </a:extLst>
          </p:cNvPr>
          <p:cNvCxnSpPr>
            <a:stCxn id="49" idx="3"/>
          </p:cNvCxnSpPr>
          <p:nvPr/>
        </p:nvCxnSpPr>
        <p:spPr bwMode="auto">
          <a:xfrm>
            <a:off x="6811008" y="3302485"/>
            <a:ext cx="1929972" cy="55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3617E234-8311-49C2-9838-1370BF93A629}"/>
              </a:ext>
            </a:extLst>
          </p:cNvPr>
          <p:cNvCxnSpPr/>
          <p:nvPr/>
        </p:nvCxnSpPr>
        <p:spPr bwMode="auto">
          <a:xfrm flipH="1">
            <a:off x="5965658" y="3564293"/>
            <a:ext cx="277532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2014844-BFF1-4760-B3E2-6F9D9775F96E}"/>
              </a:ext>
            </a:extLst>
          </p:cNvPr>
          <p:cNvCxnSpPr>
            <a:cxnSpLocks/>
            <a:stCxn id="44" idx="1"/>
          </p:cNvCxnSpPr>
          <p:nvPr/>
        </p:nvCxnSpPr>
        <p:spPr bwMode="auto">
          <a:xfrm flipH="1">
            <a:off x="4572000" y="4235048"/>
            <a:ext cx="530976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BDE5FCC8-9514-4020-AC4A-A0E5833A822B}"/>
              </a:ext>
            </a:extLst>
          </p:cNvPr>
          <p:cNvCxnSpPr>
            <a:cxnSpLocks/>
            <a:stCxn id="45" idx="1"/>
          </p:cNvCxnSpPr>
          <p:nvPr/>
        </p:nvCxnSpPr>
        <p:spPr bwMode="auto">
          <a:xfrm flipH="1">
            <a:off x="403017" y="3829422"/>
            <a:ext cx="469995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F597A030-AFED-4E2B-9800-3DF34FFD063E}"/>
              </a:ext>
            </a:extLst>
          </p:cNvPr>
          <p:cNvSpPr/>
          <p:nvPr/>
        </p:nvSpPr>
        <p:spPr bwMode="auto">
          <a:xfrm>
            <a:off x="3717984" y="4501384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processing 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83DACCA1-D16C-4017-846B-CF0953B780C3}"/>
              </a:ext>
            </a:extLst>
          </p:cNvPr>
          <p:cNvCxnSpPr>
            <a:cxnSpLocks/>
            <a:stCxn id="70" idx="3"/>
          </p:cNvCxnSpPr>
          <p:nvPr/>
        </p:nvCxnSpPr>
        <p:spPr bwMode="auto">
          <a:xfrm>
            <a:off x="5426016" y="4698269"/>
            <a:ext cx="5396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8754636-1E83-4C43-918E-A2C44D8B3FCC}"/>
              </a:ext>
            </a:extLst>
          </p:cNvPr>
          <p:cNvSpPr/>
          <p:nvPr/>
        </p:nvSpPr>
        <p:spPr bwMode="auto">
          <a:xfrm>
            <a:off x="5102976" y="500019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Data from 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54CF9365-196D-444B-BC17-DDCA6FCEAC4E}"/>
              </a:ext>
            </a:extLst>
          </p:cNvPr>
          <p:cNvSpPr/>
          <p:nvPr/>
        </p:nvSpPr>
        <p:spPr bwMode="auto">
          <a:xfrm>
            <a:off x="-450999" y="423755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answer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04AE35F-F97D-4754-979E-CE9AE199A24E}"/>
              </a:ext>
            </a:extLst>
          </p:cNvPr>
          <p:cNvCxnSpPr>
            <a:stCxn id="79" idx="3"/>
          </p:cNvCxnSpPr>
          <p:nvPr/>
        </p:nvCxnSpPr>
        <p:spPr bwMode="auto">
          <a:xfrm flipV="1">
            <a:off x="1257033" y="4366600"/>
            <a:ext cx="3314967" cy="250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9EA8E7B-CBB7-4857-B268-46D2C6546071}"/>
              </a:ext>
            </a:extLst>
          </p:cNvPr>
          <p:cNvSpPr/>
          <p:nvPr/>
        </p:nvSpPr>
        <p:spPr bwMode="auto">
          <a:xfrm>
            <a:off x="5102976" y="643330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Exit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4AABE6F5-13CC-4674-9E0D-09E438080FD6}"/>
              </a:ext>
            </a:extLst>
          </p:cNvPr>
          <p:cNvSpPr/>
          <p:nvPr/>
        </p:nvSpPr>
        <p:spPr bwMode="auto">
          <a:xfrm>
            <a:off x="5102976" y="602767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result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F04B6B86-54AC-4AF4-8F5A-F78FF63C6A08}"/>
              </a:ext>
            </a:extLst>
          </p:cNvPr>
          <p:cNvCxnSpPr>
            <a:stCxn id="73" idx="3"/>
          </p:cNvCxnSpPr>
          <p:nvPr/>
        </p:nvCxnSpPr>
        <p:spPr bwMode="auto">
          <a:xfrm>
            <a:off x="6811008" y="5131746"/>
            <a:ext cx="1929972" cy="55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FAFE20-3E9A-410F-B0CC-1CAAD582C07A}"/>
              </a:ext>
            </a:extLst>
          </p:cNvPr>
          <p:cNvCxnSpPr/>
          <p:nvPr/>
        </p:nvCxnSpPr>
        <p:spPr bwMode="auto">
          <a:xfrm flipH="1">
            <a:off x="5965658" y="5393554"/>
            <a:ext cx="277532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C5239FA2-522A-46A7-ACAA-BB4EEE0BFCD8}"/>
              </a:ext>
            </a:extLst>
          </p:cNvPr>
          <p:cNvCxnSpPr>
            <a:cxnSpLocks/>
            <a:stCxn id="82" idx="1"/>
          </p:cNvCxnSpPr>
          <p:nvPr/>
        </p:nvCxnSpPr>
        <p:spPr bwMode="auto">
          <a:xfrm flipH="1">
            <a:off x="4572000" y="6564858"/>
            <a:ext cx="530976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2F4ABB24-E200-45AF-9810-89CE64FB590B}"/>
              </a:ext>
            </a:extLst>
          </p:cNvPr>
          <p:cNvCxnSpPr>
            <a:cxnSpLocks/>
            <a:stCxn id="83" idx="1"/>
          </p:cNvCxnSpPr>
          <p:nvPr/>
        </p:nvCxnSpPr>
        <p:spPr bwMode="auto">
          <a:xfrm flipH="1">
            <a:off x="403017" y="6159232"/>
            <a:ext cx="469995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60E8FAF9-5F7E-44CA-ACC4-90323ACE777D}"/>
              </a:ext>
            </a:extLst>
          </p:cNvPr>
          <p:cNvSpPr/>
          <p:nvPr/>
        </p:nvSpPr>
        <p:spPr bwMode="auto">
          <a:xfrm>
            <a:off x="5102976" y="5504062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Write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Result Data to 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1D7BFCA9-3C6C-4C8B-8DC3-0D37BDF9EDA2}"/>
              </a:ext>
            </a:extLst>
          </p:cNvPr>
          <p:cNvCxnSpPr>
            <a:stCxn id="88" idx="3"/>
          </p:cNvCxnSpPr>
          <p:nvPr/>
        </p:nvCxnSpPr>
        <p:spPr bwMode="auto">
          <a:xfrm>
            <a:off x="6811008" y="5635615"/>
            <a:ext cx="1929972" cy="55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2378C401-E5DE-4E78-A435-25AAFD59BD0F}"/>
              </a:ext>
            </a:extLst>
          </p:cNvPr>
          <p:cNvCxnSpPr/>
          <p:nvPr/>
        </p:nvCxnSpPr>
        <p:spPr bwMode="auto">
          <a:xfrm flipH="1">
            <a:off x="5965658" y="5897423"/>
            <a:ext cx="277532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68693132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34ACFC24-F62F-4D78-853B-64A4E90FE954}" vid="{8DCFEEBB-0C9A-40B0-877A-90204CC3045C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26548</TotalTime>
  <Words>1399</Words>
  <Application>Microsoft Office PowerPoint</Application>
  <PresentationFormat>화면 슬라이드 쇼(4:3)</PresentationFormat>
  <Paragraphs>591</Paragraphs>
  <Slides>35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宋体</vt:lpstr>
      <vt:lpstr>굴림</vt:lpstr>
      <vt:lpstr>맑은 고딕</vt:lpstr>
      <vt:lpstr>Arial</vt:lpstr>
      <vt:lpstr>Calibri</vt:lpstr>
      <vt:lpstr>Times New Roman</vt:lpstr>
      <vt:lpstr>Wingdings</vt:lpstr>
      <vt:lpstr>1_기본 디자인</vt:lpstr>
      <vt:lpstr>主题1</vt:lpstr>
      <vt:lpstr>자동 채점 및 평가 시스템 Web Client</vt:lpstr>
      <vt:lpstr>Outline</vt:lpstr>
      <vt:lpstr>1) Explanation</vt:lpstr>
      <vt:lpstr>1) Explanation</vt:lpstr>
      <vt:lpstr>2) System Architecture</vt:lpstr>
      <vt:lpstr>3) Flowchart – (1)</vt:lpstr>
      <vt:lpstr>3) Flowchart – (2)</vt:lpstr>
      <vt:lpstr>3) Flowchart – (3)</vt:lpstr>
      <vt:lpstr>3) Flowchart – (4)</vt:lpstr>
      <vt:lpstr>4) Code Explanation</vt:lpstr>
      <vt:lpstr>4) Code Explanation- TestServer.java</vt:lpstr>
      <vt:lpstr>4) Code Explanation – StaticFileHandler</vt:lpstr>
      <vt:lpstr>4) Code Explanation - StaticFileHandler</vt:lpstr>
      <vt:lpstr>4) Code Explanation - StaticFileHandler</vt:lpstr>
      <vt:lpstr>4) Code Explanation - StaticFileHandler</vt:lpstr>
      <vt:lpstr>4) Code Explanation - StaticFileHandler</vt:lpstr>
      <vt:lpstr>4) Code Explanation - StaticFileHandler</vt:lpstr>
      <vt:lpstr>4) Code Explanation - StaticFileHandler</vt:lpstr>
      <vt:lpstr>4) Code Explanation - SubWebServer</vt:lpstr>
      <vt:lpstr>4) Code Explanation - SubWebServerHandler</vt:lpstr>
      <vt:lpstr>4) Code Explanation - SubWebServerHandler</vt:lpstr>
      <vt:lpstr>4) Code Explanation - SubWebServerHandler</vt:lpstr>
      <vt:lpstr>4) Code Explanation - SubWebServerHandler</vt:lpstr>
      <vt:lpstr>4) Code Explanation - SubWebServerHandler</vt:lpstr>
      <vt:lpstr>5) Index Page (Summary)</vt:lpstr>
      <vt:lpstr>5) Each Page – Computer Network</vt:lpstr>
      <vt:lpstr>5) Computer Network - Manual</vt:lpstr>
      <vt:lpstr>5) Step 1</vt:lpstr>
      <vt:lpstr>5) Step 2</vt:lpstr>
      <vt:lpstr>5) Step 2: 학생에게 할당된 서버</vt:lpstr>
      <vt:lpstr>5) Step 2: 결과화면 </vt:lpstr>
      <vt:lpstr>5) Step 3: Random Number</vt:lpstr>
      <vt:lpstr>5) Step 4(Optional): Picture Shown</vt:lpstr>
      <vt:lpstr>5) Step 5: Check result with Comment</vt:lpstr>
      <vt:lpstr>6)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MDM #3</dc:title>
  <dc:creator>李西沙</dc:creator>
  <cp:lastModifiedBy>Windows 사용자</cp:lastModifiedBy>
  <cp:revision>1307</cp:revision>
  <dcterms:created xsi:type="dcterms:W3CDTF">2015-04-10T05:04:22Z</dcterms:created>
  <dcterms:modified xsi:type="dcterms:W3CDTF">2018-01-11T06:19:17Z</dcterms:modified>
</cp:coreProperties>
</file>