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17"/>
  </p:notesMasterIdLst>
  <p:sldIdLst>
    <p:sldId id="258" r:id="rId3"/>
    <p:sldId id="366" r:id="rId4"/>
    <p:sldId id="375" r:id="rId5"/>
    <p:sldId id="368" r:id="rId6"/>
    <p:sldId id="374" r:id="rId7"/>
    <p:sldId id="372" r:id="rId8"/>
    <p:sldId id="373" r:id="rId9"/>
    <p:sldId id="370" r:id="rId10"/>
    <p:sldId id="376" r:id="rId11"/>
    <p:sldId id="381" r:id="rId12"/>
    <p:sldId id="380" r:id="rId13"/>
    <p:sldId id="379" r:id="rId14"/>
    <p:sldId id="378" r:id="rId15"/>
    <p:sldId id="3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5" autoAdjust="0"/>
    <p:restoredTop sz="80649" autoAdjust="0"/>
  </p:normalViewPr>
  <p:slideViewPr>
    <p:cSldViewPr snapToGrid="0" showGuides="1">
      <p:cViewPr varScale="1">
        <p:scale>
          <a:sx n="90" d="100"/>
          <a:sy n="90" d="100"/>
        </p:scale>
        <p:origin x="24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3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97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2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8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6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0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2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0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71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5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Auto marking Program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73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5068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/>
                        <a:t>UDP Chatting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2018-03-05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/>
                        <a:t>UDP Chatting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Add</a:t>
                      </a:r>
                      <a:r>
                        <a:rPr lang="en-US" altLang="ko-KR" sz="1100" baseline="0" dirty="0" smtClean="0"/>
                        <a:t> Design Specification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How to execute– </a:t>
            </a:r>
            <a:r>
              <a:rPr lang="en-US" altLang="ko-KR" dirty="0" smtClean="0">
                <a:solidFill>
                  <a:srgbClr val="FF0000"/>
                </a:solidFill>
              </a:rPr>
              <a:t>User Manual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3" y="1588958"/>
            <a:ext cx="8201707" cy="42240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043508"/>
            <a:ext cx="8675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latin typeface="+mn-ea"/>
              </a:rPr>
              <a:t>관리자 입장에서가 아닌 사용자 입장에서 사용방법 </a:t>
            </a:r>
            <a:r>
              <a:rPr lang="en-US" altLang="ko-KR" sz="2200" b="1" dirty="0" smtClean="0">
                <a:latin typeface="+mn-ea"/>
              </a:rPr>
              <a:t>- </a:t>
            </a:r>
            <a:r>
              <a:rPr lang="ko-KR" altLang="en-US" sz="2200" b="1" dirty="0" smtClean="0">
                <a:latin typeface="+mn-ea"/>
              </a:rPr>
              <a:t> </a:t>
            </a:r>
            <a:r>
              <a:rPr lang="en-US" altLang="ko-KR" sz="2200" b="1" dirty="0" smtClean="0">
                <a:latin typeface="+mn-ea"/>
              </a:rPr>
              <a:t>User Manual</a:t>
            </a:r>
            <a:endParaRPr lang="ko-KR" altLang="en-US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132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How to execute – </a:t>
            </a:r>
            <a:br>
              <a:rPr lang="en-US" altLang="ko-KR" dirty="0" smtClean="0"/>
            </a:br>
            <a:r>
              <a:rPr lang="en-US" altLang="ko-KR" dirty="0" smtClean="0"/>
              <a:t>Step1. Input Student Information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41738" y="1488558"/>
            <a:ext cx="8607972" cy="5206671"/>
            <a:chOff x="241738" y="1488558"/>
            <a:chExt cx="8607972" cy="52066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488558"/>
              <a:ext cx="8229600" cy="5206671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 bwMode="auto">
            <a:xfrm>
              <a:off x="241738" y="4025462"/>
              <a:ext cx="8607972" cy="1439917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`</a:t>
              </a:r>
              <a:endPara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54869" y="3840796"/>
              <a:ext cx="27324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Fill out your Information 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8161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How to execute – </a:t>
            </a:r>
            <a:br>
              <a:rPr lang="en-US" altLang="ko-KR" dirty="0"/>
            </a:br>
            <a:r>
              <a:rPr lang="en-US" altLang="ko-KR" dirty="0" smtClean="0"/>
              <a:t>Step2. Create UDP Server Socket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7200" y="1543881"/>
            <a:ext cx="8641879" cy="5315224"/>
            <a:chOff x="457200" y="1543881"/>
            <a:chExt cx="8641879" cy="5315224"/>
          </a:xfrm>
        </p:grpSpPr>
        <p:grpSp>
          <p:nvGrpSpPr>
            <p:cNvPr id="8" name="그룹 7"/>
            <p:cNvGrpSpPr/>
            <p:nvPr/>
          </p:nvGrpSpPr>
          <p:grpSpPr>
            <a:xfrm>
              <a:off x="457200" y="1543881"/>
              <a:ext cx="8641879" cy="4761226"/>
              <a:chOff x="457200" y="1543881"/>
              <a:chExt cx="8641879" cy="476122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1543881"/>
                <a:ext cx="8229600" cy="476122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 bwMode="auto">
              <a:xfrm>
                <a:off x="577623" y="4004025"/>
                <a:ext cx="7983020" cy="287676"/>
              </a:xfrm>
              <a:prstGeom prst="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49133" y="4827779"/>
                <a:ext cx="4249946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접근하는 학생 별로 소켓 생성</a:t>
                </a:r>
                <a:endParaRPr lang="en-US" altLang="ko-KR" b="1" dirty="0" smtClean="0"/>
              </a:p>
              <a:p>
                <a:endParaRPr lang="en-US" altLang="ko-KR" b="1" dirty="0"/>
              </a:p>
              <a:p>
                <a:r>
                  <a:rPr lang="ko-KR" altLang="en-US" b="1" dirty="0" smtClean="0"/>
                  <a:t>해당 주소로 </a:t>
                </a:r>
                <a:r>
                  <a:rPr lang="en-US" altLang="ko-KR" b="1" dirty="0" smtClean="0"/>
                  <a:t>UDP Client</a:t>
                </a:r>
                <a:r>
                  <a:rPr lang="ko-KR" altLang="en-US" b="1" dirty="0" smtClean="0"/>
                  <a:t>를 이용하여 접근</a:t>
                </a:r>
                <a:endParaRPr lang="en-US" altLang="ko-KR" b="1" dirty="0" smtClean="0"/>
              </a:p>
              <a:p>
                <a:endParaRPr lang="en-US" altLang="ko-KR" b="1" dirty="0"/>
              </a:p>
              <a:p>
                <a:r>
                  <a:rPr lang="ko-KR" altLang="en-US" b="1" dirty="0" smtClean="0"/>
                  <a:t>서버의 소켓은 접속 후 </a:t>
                </a:r>
                <a:r>
                  <a:rPr lang="en-US" altLang="ko-KR" b="1" dirty="0" smtClean="0">
                    <a:solidFill>
                      <a:srgbClr val="C00000"/>
                    </a:solidFill>
                  </a:rPr>
                  <a:t>10</a:t>
                </a:r>
                <a:r>
                  <a:rPr lang="ko-KR" altLang="en-US" b="1" dirty="0" smtClean="0">
                    <a:solidFill>
                      <a:srgbClr val="C00000"/>
                    </a:solidFill>
                  </a:rPr>
                  <a:t>분 간 </a:t>
                </a:r>
                <a:r>
                  <a:rPr lang="ko-KR" altLang="en-US" b="1" dirty="0" smtClean="0"/>
                  <a:t>유지된다</a:t>
                </a:r>
                <a:r>
                  <a:rPr lang="en-US" altLang="ko-KR" b="1" dirty="0" smtClean="0"/>
                  <a:t>.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57200" y="6305107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 smtClean="0">
                  <a:solidFill>
                    <a:srgbClr val="FF0000"/>
                  </a:solidFill>
                </a:rPr>
                <a:t>학생의 </a:t>
              </a:r>
              <a:r>
                <a:rPr lang="en-US" altLang="ko-KR" sz="1500" b="1" dirty="0" smtClean="0">
                  <a:solidFill>
                    <a:srgbClr val="FF0000"/>
                  </a:solidFill>
                </a:rPr>
                <a:t>Program</a:t>
              </a:r>
              <a:r>
                <a:rPr lang="ko-KR" altLang="en-US" sz="1500" b="1" dirty="0" smtClean="0">
                  <a:solidFill>
                    <a:srgbClr val="FF0000"/>
                  </a:solidFill>
                </a:rPr>
                <a:t>은 </a:t>
              </a:r>
              <a:r>
                <a:rPr lang="en-US" altLang="ko-KR" sz="1500" b="1" dirty="0" smtClean="0">
                  <a:solidFill>
                    <a:srgbClr val="FF0000"/>
                  </a:solidFill>
                </a:rPr>
                <a:t>Step2. </a:t>
              </a:r>
              <a:r>
                <a:rPr lang="ko-KR" altLang="en-US" sz="1500" b="1" dirty="0" smtClean="0">
                  <a:solidFill>
                    <a:srgbClr val="FF0000"/>
                  </a:solidFill>
                </a:rPr>
                <a:t>이전에 실행되고 있어야 한다</a:t>
              </a:r>
              <a:r>
                <a:rPr lang="en-US" altLang="ko-KR" sz="1500" b="1" dirty="0" smtClean="0">
                  <a:solidFill>
                    <a:srgbClr val="FF0000"/>
                  </a:solidFill>
                </a:rPr>
                <a:t>. Step2.</a:t>
              </a:r>
              <a:r>
                <a:rPr lang="ko-KR" altLang="en-US" sz="1500" b="1" dirty="0" smtClean="0">
                  <a:solidFill>
                    <a:srgbClr val="FF0000"/>
                  </a:solidFill>
                </a:rPr>
                <a:t>가 시작되고 </a:t>
              </a:r>
              <a:r>
                <a:rPr lang="en-US" altLang="ko-KR" sz="1500" b="1" dirty="0" smtClean="0">
                  <a:solidFill>
                    <a:srgbClr val="FF0000"/>
                  </a:solidFill>
                </a:rPr>
                <a:t>1</a:t>
              </a:r>
              <a:r>
                <a:rPr lang="ko-KR" altLang="en-US" sz="1500" b="1" dirty="0" smtClean="0">
                  <a:solidFill>
                    <a:srgbClr val="FF0000"/>
                  </a:solidFill>
                </a:rPr>
                <a:t>초 후 채점프로그램은 학생의 서버에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500" b="1" dirty="0" smtClean="0">
                  <a:solidFill>
                    <a:srgbClr val="FF0000"/>
                  </a:solidFill>
                </a:rPr>
                <a:t>질문을 전달한다</a:t>
              </a:r>
              <a:endParaRPr lang="ko-KR" alt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198" y="4014855"/>
              <a:ext cx="32956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IP Address : Port</a:t>
              </a:r>
              <a:endParaRPr lang="ko-KR" altLang="en-US" sz="1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623" y="4313518"/>
              <a:ext cx="69280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 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79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How to execute – </a:t>
            </a:r>
            <a:br>
              <a:rPr lang="en-US" altLang="ko-KR" dirty="0"/>
            </a:br>
            <a:r>
              <a:rPr lang="en-US" altLang="ko-KR" dirty="0" smtClean="0"/>
              <a:t>Step3. Check 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63256" y="1417422"/>
            <a:ext cx="7952437" cy="5250078"/>
            <a:chOff x="1063256" y="1417422"/>
            <a:chExt cx="7952437" cy="5250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56" y="1417422"/>
              <a:ext cx="7017488" cy="525007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3606800" y="5438678"/>
              <a:ext cx="4033520" cy="467360"/>
            </a:xfrm>
            <a:prstGeom prst="rect">
              <a:avLst/>
            </a:prstGeom>
            <a:noFill/>
            <a:ln w="57150" cap="flat" cmpd="sng" algn="ctr">
              <a:solidFill>
                <a:srgbClr val="C828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80000" y="6103447"/>
              <a:ext cx="393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틀린 항목에 대한 코멘트와 수정 방법</a:t>
              </a:r>
              <a:endParaRPr lang="ko-KR" altLang="en-US" b="1" dirty="0"/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063256" y="3136605"/>
              <a:ext cx="6729464" cy="1029235"/>
            </a:xfrm>
            <a:prstGeom prst="rect">
              <a:avLst/>
            </a:prstGeom>
            <a:noFill/>
            <a:ln w="57150" cap="flat" cmpd="sng" algn="ctr">
              <a:solidFill>
                <a:srgbClr val="C828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80000" y="4193121"/>
              <a:ext cx="3863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접근한 학생의 정보와 학생 서버 정보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040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How to execute – </a:t>
            </a:r>
            <a:br>
              <a:rPr lang="en-US" altLang="ko-KR" dirty="0"/>
            </a:br>
            <a:r>
              <a:rPr lang="en-US" altLang="ko-KR" dirty="0"/>
              <a:t>Step3. Check </a:t>
            </a:r>
            <a:r>
              <a:rPr lang="en-US" altLang="ko-KR" dirty="0" smtClean="0"/>
              <a:t>result with Chat 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506007"/>
            <a:ext cx="8229600" cy="40476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108" y="5587340"/>
            <a:ext cx="782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문제에 대한 질문은 채점 서버에서 시작한다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서버에서 요구하는 조건을 학생은 만족을 시켜야 한다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어떤 질문에서 어떻게 대답하였는지 왜 틀렸는지 </a:t>
            </a:r>
            <a:r>
              <a:rPr lang="en-US" altLang="ko-KR" b="1" dirty="0" smtClean="0"/>
              <a:t>Log</a:t>
            </a:r>
            <a:r>
              <a:rPr lang="ko-KR" altLang="en-US" b="1" dirty="0" smtClean="0"/>
              <a:t>를 통해 확인할 수 있다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81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6294287" cy="387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/>
              <a:t>UDP Chatting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63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" y="2011679"/>
            <a:ext cx="6805966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Development Environments</a:t>
            </a:r>
          </a:p>
          <a:p>
            <a:endParaRPr lang="en-US" altLang="ko-KR" sz="3600" b="1" dirty="0" smtClean="0"/>
          </a:p>
          <a:p>
            <a:r>
              <a:rPr lang="en-US" altLang="ko-KR" sz="2500" b="1" dirty="0" smtClean="0"/>
              <a:t>Language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500" dirty="0" smtClean="0"/>
              <a:t>Complier version	:	 Java 1.7 version</a:t>
            </a:r>
          </a:p>
          <a:p>
            <a:r>
              <a:rPr lang="en-US" altLang="ko-KR" sz="2500" dirty="0" smtClean="0"/>
              <a:t>Server Library	: 	 </a:t>
            </a:r>
            <a:r>
              <a:rPr lang="en-US" altLang="ko-KR" sz="2500" dirty="0" err="1" smtClean="0"/>
              <a:t>java.sun.HTTP</a:t>
            </a:r>
            <a:r>
              <a:rPr lang="en-US" altLang="ko-KR" sz="2500" dirty="0" smtClean="0"/>
              <a:t> Server</a:t>
            </a:r>
          </a:p>
          <a:p>
            <a:r>
              <a:rPr lang="en-US" altLang="ko-KR" sz="2500" dirty="0" smtClean="0"/>
              <a:t>WEB Page		: 	 CSS, HTML</a:t>
            </a:r>
          </a:p>
          <a:p>
            <a:r>
              <a:rPr lang="en-US" altLang="ko-KR" sz="2500" dirty="0" smtClean="0"/>
              <a:t>Database		:	 MySQL</a:t>
            </a:r>
          </a:p>
        </p:txBody>
      </p:sp>
    </p:spTree>
    <p:extLst>
      <p:ext uri="{BB962C8B-B14F-4D97-AF65-F5344CB8AC3E}">
        <p14:creationId xmlns:p14="http://schemas.microsoft.com/office/powerpoint/2010/main" val="95610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7158883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/>
              <a:t>Testing Factors</a:t>
            </a:r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Create UDP Server Socket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Check if Student’s UDP Server is able to receive Packet and send ACK 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Multi Thread with Buffer Size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Create UDP Client Socket in order to make P2P structure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Send 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Multi Thread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800100" lvl="1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278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System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77516" y="3349591"/>
            <a:ext cx="7767587" cy="2868329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20701" y="2002055"/>
            <a:ext cx="1819175" cy="88552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Database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384883" y="3628724"/>
            <a:ext cx="2290813" cy="750771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Shared Memory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60921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Main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HTTP Server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75696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 bwMode="auto">
          <a:xfrm>
            <a:off x="3251734" y="5317957"/>
            <a:ext cx="2423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95715" y="49486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Socket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7" idx="0"/>
            <a:endCxn id="6" idx="1"/>
          </p:cNvCxnSpPr>
          <p:nvPr/>
        </p:nvCxnSpPr>
        <p:spPr bwMode="auto">
          <a:xfrm flipV="1">
            <a:off x="2106328" y="4004110"/>
            <a:ext cx="1278555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8" idx="0"/>
            <a:endCxn id="6" idx="3"/>
          </p:cNvCxnSpPr>
          <p:nvPr/>
        </p:nvCxnSpPr>
        <p:spPr bwMode="auto">
          <a:xfrm flipH="1" flipV="1">
            <a:off x="5675696" y="4004110"/>
            <a:ext cx="1145407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5014762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4042611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5605" y="30066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Store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5966" y="30120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Query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5406" y="38194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81562" y="38290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4757" y="582933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166.104.143.225:9998/index.html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551" y="5814537"/>
            <a:ext cx="407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UDP Server: 166.104.28.225:random Port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75696" y="2121651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</a:t>
            </a:r>
          </a:p>
          <a:p>
            <a:r>
              <a:rPr lang="en-US" altLang="ko-KR" dirty="0" smtClean="0"/>
              <a:t>166.104.143.225:3306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5908039" y="4975099"/>
            <a:ext cx="1858600" cy="28866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UDP Server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908039" y="5411124"/>
            <a:ext cx="1858600" cy="28866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UDP Client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37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557784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Flowchart – (1) Test UDP Server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4919646" y="1372402"/>
            <a:ext cx="1316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Marking Server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6971498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6352614" y="1372402"/>
            <a:ext cx="123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 smtClean="0"/>
              <a:t>(UDP Client)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140885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5C57AF2-3CC9-4868-BBDA-558B1841B24C}"/>
              </a:ext>
            </a:extLst>
          </p:cNvPr>
          <p:cNvSpPr txBox="1"/>
          <p:nvPr/>
        </p:nvSpPr>
        <p:spPr>
          <a:xfrm>
            <a:off x="952643" y="1372402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Student#1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E1C89FCB-BCD6-40FC-A72F-E36BF92E2D80}"/>
              </a:ext>
            </a:extLst>
          </p:cNvPr>
          <p:cNvCxnSpPr/>
          <p:nvPr/>
        </p:nvCxnSpPr>
        <p:spPr bwMode="auto">
          <a:xfrm flipH="1">
            <a:off x="348868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82E9B34-609D-425F-B07A-8B8C73A0EC06}"/>
              </a:ext>
            </a:extLst>
          </p:cNvPr>
          <p:cNvSpPr txBox="1"/>
          <p:nvPr/>
        </p:nvSpPr>
        <p:spPr>
          <a:xfrm>
            <a:off x="2904358" y="1372402"/>
            <a:ext cx="1168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Student#1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(UDP Server)</a:t>
            </a:r>
            <a:endParaRPr lang="ko-KR" altLang="en-US" sz="1400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="" xmlns:a16="http://schemas.microsoft.com/office/drawing/2014/main" id="{27A582AB-53C1-4ECA-946D-AD5731F8AC27}"/>
              </a:ext>
            </a:extLst>
          </p:cNvPr>
          <p:cNvSpPr/>
          <p:nvPr/>
        </p:nvSpPr>
        <p:spPr bwMode="auto">
          <a:xfrm>
            <a:off x="5360159" y="1661893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B928DDB2-713E-4D14-93D6-BAAEBD0C069E}"/>
              </a:ext>
            </a:extLst>
          </p:cNvPr>
          <p:cNvSpPr/>
          <p:nvPr/>
        </p:nvSpPr>
        <p:spPr bwMode="auto">
          <a:xfrm>
            <a:off x="6108816" y="282794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 ‘Hello’ Message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7DD2D3A6-B89E-4C53-8961-E39C3BF522F2}"/>
              </a:ext>
            </a:extLst>
          </p:cNvPr>
          <p:cNvSpPr/>
          <p:nvPr/>
        </p:nvSpPr>
        <p:spPr bwMode="auto">
          <a:xfrm>
            <a:off x="4727056" y="247312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Create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Server,Client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819E7774-0963-4741-B82E-855571D98D72}"/>
              </a:ext>
            </a:extLst>
          </p:cNvPr>
          <p:cNvCxnSpPr>
            <a:cxnSpLocks/>
            <a:stCxn id="48" idx="1"/>
          </p:cNvCxnSpPr>
          <p:nvPr/>
        </p:nvCxnSpPr>
        <p:spPr bwMode="auto">
          <a:xfrm flipH="1">
            <a:off x="3488682" y="2959502"/>
            <a:ext cx="262013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36E9FEB-8DBC-4AAA-A3EE-337161040CAC}"/>
              </a:ext>
            </a:extLst>
          </p:cNvPr>
          <p:cNvCxnSpPr/>
          <p:nvPr/>
        </p:nvCxnSpPr>
        <p:spPr bwMode="auto">
          <a:xfrm flipV="1">
            <a:off x="2234143" y="2269181"/>
            <a:ext cx="3343696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7A8200C-C013-488B-BEA3-F206B8A83454}"/>
              </a:ext>
            </a:extLst>
          </p:cNvPr>
          <p:cNvSpPr/>
          <p:nvPr/>
        </p:nvSpPr>
        <p:spPr bwMode="auto">
          <a:xfrm>
            <a:off x="6108816" y="340997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Ask Student Name, Number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(Check Equal)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3EA230-27FE-42ED-A3BE-B78D1D7FABA8}"/>
              </a:ext>
            </a:extLst>
          </p:cNvPr>
          <p:cNvSpPr/>
          <p:nvPr/>
        </p:nvSpPr>
        <p:spPr bwMode="auto">
          <a:xfrm>
            <a:off x="6108816" y="4274766"/>
            <a:ext cx="1708032" cy="37465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Multi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aseline="0" dirty="0" smtClean="0">
                <a:latin typeface="Times New Roman" pitchFamily="18" charset="0"/>
                <a:ea typeface="굴림" pitchFamily="50" charset="-127"/>
              </a:rPr>
              <a:t>Send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Random number of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Msg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4E3132C-A627-4DD7-848C-93F2615656BA}"/>
              </a:ext>
            </a:extLst>
          </p:cNvPr>
          <p:cNvCxnSpPr>
            <a:stCxn id="67" idx="1"/>
          </p:cNvCxnSpPr>
          <p:nvPr/>
        </p:nvCxnSpPr>
        <p:spPr bwMode="auto">
          <a:xfrm flipH="1">
            <a:off x="3488682" y="4462095"/>
            <a:ext cx="262013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/>
          <p:cNvCxnSpPr>
            <a:stCxn id="58" idx="1"/>
          </p:cNvCxnSpPr>
          <p:nvPr/>
        </p:nvCxnSpPr>
        <p:spPr bwMode="auto">
          <a:xfrm flipH="1">
            <a:off x="3488682" y="3606858"/>
            <a:ext cx="262013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22821155-CC7B-449B-82D4-EB8568369EFB}"/>
              </a:ext>
            </a:extLst>
          </p:cNvPr>
          <p:cNvSpPr/>
          <p:nvPr/>
        </p:nvSpPr>
        <p:spPr bwMode="auto">
          <a:xfrm>
            <a:off x="2634666" y="313846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 ACK ‘Hello’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19E7774-0963-4741-B82E-855571D98D72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2858" y="3252636"/>
            <a:ext cx="262013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2821155-CC7B-449B-82D4-EB8568369EFB}"/>
              </a:ext>
            </a:extLst>
          </p:cNvPr>
          <p:cNvSpPr/>
          <p:nvPr/>
        </p:nvSpPr>
        <p:spPr bwMode="auto">
          <a:xfrm>
            <a:off x="2634666" y="383932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Reply Name, Number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19E7774-0963-4741-B82E-855571D98D72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2858" y="3973996"/>
            <a:ext cx="262013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22821155-CC7B-449B-82D4-EB8568369EFB}"/>
              </a:ext>
            </a:extLst>
          </p:cNvPr>
          <p:cNvSpPr/>
          <p:nvPr/>
        </p:nvSpPr>
        <p:spPr bwMode="auto">
          <a:xfrm>
            <a:off x="2644826" y="518044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Reply the result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819E7774-0963-4741-B82E-855571D98D72}"/>
              </a:ext>
            </a:extLst>
          </p:cNvPr>
          <p:cNvCxnSpPr>
            <a:cxnSpLocks/>
          </p:cNvCxnSpPr>
          <p:nvPr/>
        </p:nvCxnSpPr>
        <p:spPr bwMode="auto">
          <a:xfrm flipH="1">
            <a:off x="4363018" y="5315116"/>
            <a:ext cx="262013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834181" y="4418460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C00000"/>
                </a:solidFill>
              </a:rPr>
              <a:t>Buffer Size </a:t>
            </a:r>
            <a:r>
              <a:rPr lang="en-US" altLang="ko-KR" sz="1100" b="1" i="1" smtClean="0">
                <a:solidFill>
                  <a:srgbClr val="C00000"/>
                </a:solidFill>
              </a:rPr>
              <a:t>: 63,000</a:t>
            </a:r>
            <a:endParaRPr lang="ko-KR" altLang="en-US" sz="1100" b="1" i="1" dirty="0">
              <a:solidFill>
                <a:srgbClr val="C00000"/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 bwMode="auto">
          <a:xfrm flipH="1">
            <a:off x="3498842" y="4917498"/>
            <a:ext cx="262013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2821155-CC7B-449B-82D4-EB8568369EFB}"/>
              </a:ext>
            </a:extLst>
          </p:cNvPr>
          <p:cNvSpPr/>
          <p:nvPr/>
        </p:nvSpPr>
        <p:spPr bwMode="auto">
          <a:xfrm>
            <a:off x="6108816" y="480452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Ask ‘How many receive?’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 bwMode="auto">
          <a:xfrm flipH="1">
            <a:off x="3509002" y="5791258"/>
            <a:ext cx="262013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2821155-CC7B-449B-82D4-EB8568369EFB}"/>
              </a:ext>
            </a:extLst>
          </p:cNvPr>
          <p:cNvSpPr/>
          <p:nvPr/>
        </p:nvSpPr>
        <p:spPr bwMode="auto">
          <a:xfrm>
            <a:off x="6108816" y="5523031"/>
            <a:ext cx="1708032" cy="55608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Give Marking Server’s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UDP Server IP, Port and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Ask to Connect there</a:t>
            </a:r>
          </a:p>
        </p:txBody>
      </p:sp>
      <p:sp>
        <p:nvSpPr>
          <p:cNvPr id="61" name="순서도: 수행의 시작/종료 60">
            <a:extLst>
              <a:ext uri="{FF2B5EF4-FFF2-40B4-BE49-F238E27FC236}">
                <a16:creationId xmlns="" xmlns:a16="http://schemas.microsoft.com/office/drawing/2014/main" id="{A3A5A824-AF74-47AE-B57A-0C36A8327441}"/>
              </a:ext>
            </a:extLst>
          </p:cNvPr>
          <p:cNvSpPr/>
          <p:nvPr/>
        </p:nvSpPr>
        <p:spPr bwMode="auto">
          <a:xfrm>
            <a:off x="364695" y="2053466"/>
            <a:ext cx="2089432" cy="370936"/>
          </a:xfrm>
          <a:prstGeom prst="flowChartTermina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Input Student Information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UDP Server IP, Port</a:t>
            </a:r>
            <a:endParaRPr lang="ko-KR" altLang="en-US" sz="1100" dirty="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17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320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(2</a:t>
            </a:r>
            <a:r>
              <a:rPr lang="en-US" altLang="ko-KR" dirty="0"/>
              <a:t>) Test UDP Client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47281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6676858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6057974" y="1372402"/>
            <a:ext cx="123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 smtClean="0"/>
              <a:t>(UDP Client)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421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5C57AF2-3CC9-4868-BBDA-558B1841B24C}"/>
              </a:ext>
            </a:extLst>
          </p:cNvPr>
          <p:cNvSpPr txBox="1"/>
          <p:nvPr/>
        </p:nvSpPr>
        <p:spPr>
          <a:xfrm>
            <a:off x="529892" y="1372402"/>
            <a:ext cx="11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Student#1</a:t>
            </a:r>
          </a:p>
          <a:p>
            <a:pPr algn="ctr"/>
            <a:r>
              <a:rPr lang="en-US" altLang="ko-KR" sz="1400" dirty="0"/>
              <a:t>(UDP Server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E1C89FCB-BCD6-40FC-A72F-E36BF92E2D80}"/>
              </a:ext>
            </a:extLst>
          </p:cNvPr>
          <p:cNvCxnSpPr/>
          <p:nvPr/>
        </p:nvCxnSpPr>
        <p:spPr bwMode="auto">
          <a:xfrm flipH="1">
            <a:off x="31940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82E9B34-609D-425F-B07A-8B8C73A0EC06}"/>
              </a:ext>
            </a:extLst>
          </p:cNvPr>
          <p:cNvSpPr txBox="1"/>
          <p:nvPr/>
        </p:nvSpPr>
        <p:spPr>
          <a:xfrm>
            <a:off x="2624145" y="1372402"/>
            <a:ext cx="1139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Student#1</a:t>
            </a:r>
          </a:p>
          <a:p>
            <a:pPr algn="ctr"/>
            <a:r>
              <a:rPr lang="en-US" altLang="ko-KR" sz="1400" dirty="0"/>
              <a:t>(UDP </a:t>
            </a:r>
            <a:r>
              <a:rPr lang="en-US" altLang="ko-KR" sz="1400" dirty="0" smtClean="0"/>
              <a:t>Client)</a:t>
            </a:r>
            <a:endParaRPr lang="ko-KR" altLang="en-US" sz="1400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="" xmlns:a16="http://schemas.microsoft.com/office/drawing/2014/main" id="{27A582AB-53C1-4ECA-946D-AD5731F8AC27}"/>
              </a:ext>
            </a:extLst>
          </p:cNvPr>
          <p:cNvSpPr/>
          <p:nvPr/>
        </p:nvSpPr>
        <p:spPr bwMode="auto">
          <a:xfrm>
            <a:off x="5065519" y="1661893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7F38822F-A079-4914-978A-2110C0A5669D}"/>
              </a:ext>
            </a:extLst>
          </p:cNvPr>
          <p:cNvCxnSpPr/>
          <p:nvPr/>
        </p:nvCxnSpPr>
        <p:spPr bwMode="auto">
          <a:xfrm flipH="1">
            <a:off x="81518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94BA421-E6C8-4A11-8FBA-3F603719FE74}"/>
              </a:ext>
            </a:extLst>
          </p:cNvPr>
          <p:cNvSpPr txBox="1"/>
          <p:nvPr/>
        </p:nvSpPr>
        <p:spPr>
          <a:xfrm>
            <a:off x="7532948" y="1372402"/>
            <a:ext cx="123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Sub Thread #2</a:t>
            </a:r>
          </a:p>
          <a:p>
            <a:pPr algn="ctr"/>
            <a:r>
              <a:rPr lang="en-US" altLang="ko-KR" sz="1400" dirty="0" smtClean="0"/>
              <a:t>(UDP Server)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7DD2D3A6-B89E-4C53-8961-E39C3BF522F2}"/>
              </a:ext>
            </a:extLst>
          </p:cNvPr>
          <p:cNvSpPr/>
          <p:nvPr/>
        </p:nvSpPr>
        <p:spPr bwMode="auto">
          <a:xfrm>
            <a:off x="7297536" y="261536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P2P Explanation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819E7774-0963-4741-B82E-855571D98D7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4042" y="2736756"/>
            <a:ext cx="41034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28098E3E-E8D1-4BAE-A952-CEFD82EB791F}"/>
              </a:ext>
            </a:extLst>
          </p:cNvPr>
          <p:cNvSpPr/>
          <p:nvPr/>
        </p:nvSpPr>
        <p:spPr bwMode="auto">
          <a:xfrm>
            <a:off x="2343001" y="222864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 ‘Hello’ Message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>
            <a:off x="4051033" y="2360198"/>
            <a:ext cx="410079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="" xmlns:a16="http://schemas.microsoft.com/office/drawing/2014/main" id="{ECD59127-A92C-40ED-B1B4-6B37220B36DE}"/>
              </a:ext>
            </a:extLst>
          </p:cNvPr>
          <p:cNvSpPr/>
          <p:nvPr/>
        </p:nvSpPr>
        <p:spPr bwMode="auto">
          <a:xfrm>
            <a:off x="896537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B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="" xmlns:a16="http://schemas.microsoft.com/office/drawing/2014/main" id="{33FF1CCF-AFF9-4D85-A624-1CB1852642BD}"/>
              </a:ext>
            </a:extLst>
          </p:cNvPr>
          <p:cNvSpPr/>
          <p:nvPr/>
        </p:nvSpPr>
        <p:spPr bwMode="auto">
          <a:xfrm>
            <a:off x="2976362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="" xmlns:a16="http://schemas.microsoft.com/office/drawing/2014/main" id="{C47AA08F-DEB0-4CC1-BF5B-3108236B7553}"/>
              </a:ext>
            </a:extLst>
          </p:cNvPr>
          <p:cNvSpPr/>
          <p:nvPr/>
        </p:nvSpPr>
        <p:spPr bwMode="auto">
          <a:xfrm>
            <a:off x="6467599" y="633466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="" xmlns:a16="http://schemas.microsoft.com/office/drawing/2014/main" id="{A39532C5-EC0A-4FC8-A7E7-061ABE65D732}"/>
              </a:ext>
            </a:extLst>
          </p:cNvPr>
          <p:cNvSpPr/>
          <p:nvPr/>
        </p:nvSpPr>
        <p:spPr bwMode="auto">
          <a:xfrm>
            <a:off x="792053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6738" y="2898881"/>
            <a:ext cx="2459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Send Success!</a:t>
            </a:r>
          </a:p>
          <a:p>
            <a:r>
              <a:rPr lang="en-US" altLang="ko-KR" sz="1200" dirty="0" smtClean="0"/>
              <a:t>Point to Point:</a:t>
            </a:r>
          </a:p>
          <a:p>
            <a:r>
              <a:rPr lang="en-US" altLang="ko-KR" sz="1200" dirty="0" smtClean="0"/>
              <a:t>Receive Packet by using your Server</a:t>
            </a:r>
          </a:p>
          <a:p>
            <a:r>
              <a:rPr lang="en-US" altLang="ko-KR" sz="1200" dirty="0" smtClean="0"/>
              <a:t>Send Packet by using your Client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7DD2D3A6-B89E-4C53-8961-E39C3BF522F2}"/>
              </a:ext>
            </a:extLst>
          </p:cNvPr>
          <p:cNvSpPr/>
          <p:nvPr/>
        </p:nvSpPr>
        <p:spPr bwMode="auto">
          <a:xfrm>
            <a:off x="5814176" y="3895522"/>
            <a:ext cx="1708032" cy="31368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Give Mission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819E7774-0963-4741-B82E-855571D98D7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4217" y="4016916"/>
            <a:ext cx="469996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8098E3E-E8D1-4BAE-A952-CEFD82EB791F}"/>
              </a:ext>
            </a:extLst>
          </p:cNvPr>
          <p:cNvSpPr/>
          <p:nvPr/>
        </p:nvSpPr>
        <p:spPr bwMode="auto">
          <a:xfrm>
            <a:off x="2332841" y="436491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Answer the mission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B0923E0-D411-4C9D-A673-2A801250937C}"/>
              </a:ext>
            </a:extLst>
          </p:cNvPr>
          <p:cNvCxnSpPr>
            <a:stCxn id="52" idx="3"/>
          </p:cNvCxnSpPr>
          <p:nvPr/>
        </p:nvCxnSpPr>
        <p:spPr bwMode="auto">
          <a:xfrm>
            <a:off x="4040873" y="4496472"/>
            <a:ext cx="410079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8151552" y="3852963"/>
            <a:ext cx="1833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Times New Roman" pitchFamily="18" charset="0"/>
                <a:ea typeface="굴림" pitchFamily="50" charset="-127"/>
              </a:rPr>
              <a:t>Send Message to Server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Times New Roman" pitchFamily="18" charset="0"/>
                <a:ea typeface="굴림" pitchFamily="50" charset="-127"/>
              </a:rPr>
              <a:t>What you receive</a:t>
            </a:r>
            <a:endParaRPr lang="ko-KR" altLang="en-US" sz="12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22821155-CC7B-449B-82D4-EB8568369EFB}"/>
              </a:ext>
            </a:extLst>
          </p:cNvPr>
          <p:cNvSpPr/>
          <p:nvPr/>
        </p:nvSpPr>
        <p:spPr bwMode="auto">
          <a:xfrm>
            <a:off x="5814176" y="479436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Check Calculator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 bwMode="auto">
          <a:xfrm flipH="1">
            <a:off x="1114217" y="4907338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2821155-CC7B-449B-82D4-EB8568369EFB}"/>
              </a:ext>
            </a:extLst>
          </p:cNvPr>
          <p:cNvSpPr/>
          <p:nvPr/>
        </p:nvSpPr>
        <p:spPr bwMode="auto">
          <a:xfrm>
            <a:off x="2350186" y="526172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Reply the result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819E7774-0963-4741-B82E-855571D98D72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8378" y="5396396"/>
            <a:ext cx="407329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29048CD-CA76-43F2-926F-DF3072BA7E07}"/>
              </a:ext>
            </a:extLst>
          </p:cNvPr>
          <p:cNvSpPr/>
          <p:nvPr/>
        </p:nvSpPr>
        <p:spPr bwMode="auto">
          <a:xfrm>
            <a:off x="5808334" y="5797760"/>
            <a:ext cx="2878465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F8945D98-E2AB-4841-858C-69BEA5AF24F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07313" y="5929313"/>
            <a:ext cx="5309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665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(3) Show the 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346456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83C989F0-8878-46E5-B66A-9B26D98538DB}"/>
              </a:ext>
            </a:extLst>
          </p:cNvPr>
          <p:cNvSpPr/>
          <p:nvPr/>
        </p:nvSpPr>
        <p:spPr bwMode="auto">
          <a:xfrm>
            <a:off x="2610544" y="2461244"/>
            <a:ext cx="1708032" cy="273349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Show the Result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290947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4858218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4239334" y="1372402"/>
            <a:ext cx="123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</a:p>
          <a:p>
            <a:pPr algn="ctr"/>
            <a:r>
              <a:rPr lang="en-US" altLang="ko-KR" sz="1400" dirty="0"/>
              <a:t>(UDP Client)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E1C89FCB-BCD6-40FC-A72F-E36BF92E2D80}"/>
              </a:ext>
            </a:extLst>
          </p:cNvPr>
          <p:cNvCxnSpPr/>
          <p:nvPr/>
        </p:nvCxnSpPr>
        <p:spPr bwMode="auto">
          <a:xfrm flipH="1">
            <a:off x="137540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482E9B34-609D-425F-B07A-8B8C73A0EC06}"/>
              </a:ext>
            </a:extLst>
          </p:cNvPr>
          <p:cNvSpPr txBox="1"/>
          <p:nvPr/>
        </p:nvSpPr>
        <p:spPr>
          <a:xfrm>
            <a:off x="919189" y="1372402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Student#1</a:t>
            </a:r>
            <a:endParaRPr lang="ko-KR" altLang="en-US" sz="14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="" xmlns:a16="http://schemas.microsoft.com/office/drawing/2014/main" id="{27A582AB-53C1-4ECA-946D-AD5731F8AC27}"/>
              </a:ext>
            </a:extLst>
          </p:cNvPr>
          <p:cNvSpPr/>
          <p:nvPr/>
        </p:nvSpPr>
        <p:spPr bwMode="auto">
          <a:xfrm>
            <a:off x="3246880" y="1661893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50F2FF41-F156-490A-B0F1-ED877B99C7D0}"/>
              </a:ext>
            </a:extLst>
          </p:cNvPr>
          <p:cNvCxnSpPr/>
          <p:nvPr/>
        </p:nvCxnSpPr>
        <p:spPr bwMode="auto">
          <a:xfrm flipH="1">
            <a:off x="763354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B293312F-A4D5-432D-B63A-FAF845D4C515}"/>
              </a:ext>
            </a:extLst>
          </p:cNvPr>
          <p:cNvSpPr txBox="1"/>
          <p:nvPr/>
        </p:nvSpPr>
        <p:spPr>
          <a:xfrm>
            <a:off x="742819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="" xmlns:a16="http://schemas.microsoft.com/office/drawing/2014/main" id="{7F38822F-A079-4914-978A-2110C0A5669D}"/>
              </a:ext>
            </a:extLst>
          </p:cNvPr>
          <p:cNvCxnSpPr/>
          <p:nvPr/>
        </p:nvCxnSpPr>
        <p:spPr bwMode="auto">
          <a:xfrm flipH="1">
            <a:off x="633319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F94BA421-E6C8-4A11-8FBA-3F603719FE74}"/>
              </a:ext>
            </a:extLst>
          </p:cNvPr>
          <p:cNvSpPr txBox="1"/>
          <p:nvPr/>
        </p:nvSpPr>
        <p:spPr>
          <a:xfrm>
            <a:off x="5714308" y="1372402"/>
            <a:ext cx="123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</a:p>
          <a:p>
            <a:pPr algn="ctr"/>
            <a:r>
              <a:rPr lang="en-US" altLang="ko-KR" sz="1400" dirty="0"/>
              <a:t>(UDP Server)</a:t>
            </a:r>
            <a:endParaRPr lang="ko-KR" altLang="en-US" sz="14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19E7774-0963-4741-B82E-855571D98D72}"/>
              </a:ext>
            </a:extLst>
          </p:cNvPr>
          <p:cNvCxnSpPr>
            <a:cxnSpLocks/>
            <a:stCxn id="93" idx="1"/>
          </p:cNvCxnSpPr>
          <p:nvPr/>
        </p:nvCxnSpPr>
        <p:spPr bwMode="auto">
          <a:xfrm flipH="1">
            <a:off x="1375402" y="2597919"/>
            <a:ext cx="12351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2B3EA230-27FE-42ED-A3BE-B78D1D7FABA8}"/>
              </a:ext>
            </a:extLst>
          </p:cNvPr>
          <p:cNvSpPr/>
          <p:nvPr/>
        </p:nvSpPr>
        <p:spPr bwMode="auto">
          <a:xfrm>
            <a:off x="2610544" y="3193406"/>
            <a:ext cx="1708032" cy="28105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Data to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9" name="순서도: 연결자 128">
            <a:extLst>
              <a:ext uri="{FF2B5EF4-FFF2-40B4-BE49-F238E27FC236}">
                <a16:creationId xmlns="" xmlns:a16="http://schemas.microsoft.com/office/drawing/2014/main" id="{C47AA08F-DEB0-4CC1-BF5B-3108236B7553}"/>
              </a:ext>
            </a:extLst>
          </p:cNvPr>
          <p:cNvSpPr/>
          <p:nvPr/>
        </p:nvSpPr>
        <p:spPr bwMode="auto">
          <a:xfrm>
            <a:off x="3246879" y="6323162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40" name="직선 화살표 연결선 139"/>
          <p:cNvCxnSpPr>
            <a:stCxn id="122" idx="3"/>
          </p:cNvCxnSpPr>
          <p:nvPr/>
        </p:nvCxnSpPr>
        <p:spPr bwMode="auto">
          <a:xfrm>
            <a:off x="4318576" y="3333935"/>
            <a:ext cx="3314964" cy="870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순서도: 연결자 141">
            <a:extLst>
              <a:ext uri="{FF2B5EF4-FFF2-40B4-BE49-F238E27FC236}">
                <a16:creationId xmlns="" xmlns:a16="http://schemas.microsoft.com/office/drawing/2014/main" id="{C47AA08F-DEB0-4CC1-BF5B-3108236B7553}"/>
              </a:ext>
            </a:extLst>
          </p:cNvPr>
          <p:cNvSpPr/>
          <p:nvPr/>
        </p:nvSpPr>
        <p:spPr bwMode="auto">
          <a:xfrm>
            <a:off x="1157722" y="6323162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5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How to execute– /Data Communication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86270"/>
            <a:ext cx="8332210" cy="361507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011462" y="4543251"/>
            <a:ext cx="724930" cy="288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9958" y="4526776"/>
            <a:ext cx="27895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 Go Test</a:t>
            </a:r>
          </a:p>
          <a:p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테스트 페이지로 이동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(2) Manual</a:t>
            </a:r>
          </a:p>
          <a:p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사용방법에 대한 매뉴얼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3343655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27303</TotalTime>
  <Words>624</Words>
  <Application>Microsoft Office PowerPoint</Application>
  <PresentationFormat>화면 슬라이드 쇼(4:3)</PresentationFormat>
  <Paragraphs>223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宋体</vt:lpstr>
      <vt:lpstr>굴림</vt:lpstr>
      <vt:lpstr>맑은 고딕</vt:lpstr>
      <vt:lpstr>Arial</vt:lpstr>
      <vt:lpstr>Calibri</vt:lpstr>
      <vt:lpstr>Times New Roman</vt:lpstr>
      <vt:lpstr>1_기본 디자인</vt:lpstr>
      <vt:lpstr>主题1</vt:lpstr>
      <vt:lpstr>Auto marking Program</vt:lpstr>
      <vt:lpstr>Outline</vt:lpstr>
      <vt:lpstr>1) Explanation</vt:lpstr>
      <vt:lpstr>1) Explanation</vt:lpstr>
      <vt:lpstr>2) System Architecture</vt:lpstr>
      <vt:lpstr>3) Flowchart – (1) Test UDP Server</vt:lpstr>
      <vt:lpstr>3) Flowchart – (2) Test UDP Client</vt:lpstr>
      <vt:lpstr>3) Flowchart – (3) Show the result</vt:lpstr>
      <vt:lpstr>5) How to execute– /Data Communication </vt:lpstr>
      <vt:lpstr>5) How to execute– User Manual</vt:lpstr>
      <vt:lpstr>5) How to execute –  Step1. Input Student Information</vt:lpstr>
      <vt:lpstr>5) How to execute –  Step2. Create UDP Server Socket</vt:lpstr>
      <vt:lpstr>5) How to execute –  Step3. Check result</vt:lpstr>
      <vt:lpstr>5) How to execute –  Step3. Check result with Chat 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1323</cp:revision>
  <dcterms:created xsi:type="dcterms:W3CDTF">2015-04-10T05:04:22Z</dcterms:created>
  <dcterms:modified xsi:type="dcterms:W3CDTF">2018-05-28T09:41:33Z</dcterms:modified>
</cp:coreProperties>
</file>