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20"/>
  </p:notesMasterIdLst>
  <p:sldIdLst>
    <p:sldId id="258" r:id="rId3"/>
    <p:sldId id="365" r:id="rId4"/>
    <p:sldId id="367" r:id="rId5"/>
    <p:sldId id="369" r:id="rId6"/>
    <p:sldId id="370" r:id="rId7"/>
    <p:sldId id="371" r:id="rId8"/>
    <p:sldId id="385" r:id="rId9"/>
    <p:sldId id="374" r:id="rId10"/>
    <p:sldId id="375" r:id="rId11"/>
    <p:sldId id="376" r:id="rId12"/>
    <p:sldId id="377" r:id="rId13"/>
    <p:sldId id="386" r:id="rId14"/>
    <p:sldId id="387" r:id="rId15"/>
    <p:sldId id="388" r:id="rId16"/>
    <p:sldId id="389" r:id="rId17"/>
    <p:sldId id="390" r:id="rId18"/>
    <p:sldId id="391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5" autoAdjust="0"/>
    <p:restoredTop sz="80649" autoAdjust="0"/>
  </p:normalViewPr>
  <p:slideViewPr>
    <p:cSldViewPr snapToGrid="0" showGuides="1">
      <p:cViewPr varScale="1">
        <p:scale>
          <a:sx n="90" d="100"/>
          <a:sy n="90" d="100"/>
        </p:scale>
        <p:origin x="24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1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273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0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17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6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1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2018/9/10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Auto marking Program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732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7444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2018-01-08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HYUNJIN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Web</a:t>
                      </a:r>
                      <a:r>
                        <a:rPr lang="en-US" altLang="ko-KR" sz="1100" baseline="0" dirty="0" smtClean="0"/>
                        <a:t> Server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&amp; Client 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System </a:t>
            </a:r>
            <a:r>
              <a:rPr lang="en-US" altLang="ko-KR" dirty="0"/>
              <a:t>Overview – </a:t>
            </a:r>
            <a:r>
              <a:rPr lang="en-US" altLang="ko-KR" dirty="0" smtClean="0"/>
              <a:t>User Manual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3" y="1588958"/>
            <a:ext cx="8201707" cy="42240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043508"/>
            <a:ext cx="8408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latin typeface="+mn-ea"/>
              </a:rPr>
              <a:t>User manual : Things to do, List of grading items, How to mark</a:t>
            </a:r>
            <a:endParaRPr lang="ko-KR" altLang="en-US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37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System Overview – User Information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0538"/>
            <a:ext cx="8229600" cy="54274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241738" y="4025462"/>
            <a:ext cx="8607972" cy="143991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`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4869" y="3840796"/>
            <a:ext cx="19053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User Information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4785" y="5661873"/>
            <a:ext cx="83251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User should fill out all the information, e.g. Student name, Student Number, IP, Port.</a:t>
            </a:r>
          </a:p>
          <a:p>
            <a:r>
              <a:rPr lang="en-US" altLang="ko-KR" dirty="0" smtClean="0"/>
              <a:t>(2) After click the submit button then you can start to mark your program.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671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6. Project 1: Web Server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457201" y="1600199"/>
            <a:ext cx="8229600" cy="498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800" b="1" kern="0" dirty="0" smtClean="0"/>
              <a:t>I. Make your Web Server and Report</a:t>
            </a:r>
          </a:p>
          <a:p>
            <a:pPr marL="0" indent="0">
              <a:buFontTx/>
              <a:buNone/>
            </a:pPr>
            <a:endParaRPr lang="en-US" altLang="ko-KR" sz="600" b="1" kern="0" dirty="0" smtClean="0"/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Connect webserver with your Internet Browser</a:t>
            </a:r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Capture your webserver and browser</a:t>
            </a:r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Make a Report with your code explanation,  program pictures and Feelings</a:t>
            </a:r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endParaRPr lang="en-US" altLang="ko-KR" sz="1400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 smtClean="0"/>
              <a:t>II. Mark </a:t>
            </a:r>
            <a:r>
              <a:rPr lang="en-US" altLang="ko-KR" sz="1800" b="1" kern="0" dirty="0" smtClean="0"/>
              <a:t>with an automatic scoring program (Reference Auto Marking Program Guideline_WEB Server)</a:t>
            </a:r>
          </a:p>
          <a:p>
            <a:pPr marL="0" indent="0">
              <a:buFontTx/>
              <a:buNone/>
            </a:pPr>
            <a:endParaRPr lang="en-US" altLang="ko-KR" sz="900" b="1" kern="0" dirty="0" smtClean="0"/>
          </a:p>
          <a:p>
            <a:pPr marL="0" indent="0">
              <a:buFontTx/>
              <a:buNone/>
            </a:pPr>
            <a:endParaRPr lang="en-US" altLang="ko-KR" sz="900" b="1" kern="0" dirty="0" smtClean="0"/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Mission 1: WEB SERVER SOCKET 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Mission 2: GET METHOD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Mission 3: STATUS CODE : 200OK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Mission 4: STATUS CODE : 404 NOT FOUND(EXCEPTION HANDLING) 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Mission 5: STATUS CODE : 400 BAD REQUEST(HTTP PROTOCOL VERSION ) 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Mission 6: CONTENT LENGTH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Mission 7: CONTENT TYPE TEXT/HTML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Mission 8: CONTENT TYPE IMAGE/JPEG</a:t>
            </a:r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180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6. Project </a:t>
            </a:r>
            <a:r>
              <a:rPr lang="en-US" altLang="zh-CN" b="1" dirty="0">
                <a:solidFill>
                  <a:schemeClr val="tx1"/>
                </a:solidFill>
              </a:rPr>
              <a:t>1: Web Server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22340"/>
          <a:stretch/>
        </p:blipFill>
        <p:spPr>
          <a:xfrm>
            <a:off x="2983719" y="4170362"/>
            <a:ext cx="4171987" cy="26451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63" y="1363089"/>
            <a:ext cx="3389716" cy="28739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r="8652"/>
          <a:stretch/>
        </p:blipFill>
        <p:spPr>
          <a:xfrm>
            <a:off x="2983719" y="1373722"/>
            <a:ext cx="2626244" cy="2796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53167" y="1319394"/>
            <a:ext cx="32601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endParaRPr lang="en-US" altLang="ko-KR" sz="1050" dirty="0"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500" b="1" dirty="0">
                <a:cs typeface="Arial" panose="020B0604020202020204" pitchFamily="34" charset="0"/>
              </a:rPr>
              <a:t>List of grading items  </a:t>
            </a:r>
          </a:p>
          <a:p>
            <a:pPr lvl="1">
              <a:lnSpc>
                <a:spcPct val="200000"/>
              </a:lnSpc>
            </a:pPr>
            <a:endParaRPr lang="en-US" altLang="ko-KR" sz="1050" dirty="0">
              <a:cs typeface="Arial" panose="020B0604020202020204" pitchFamily="34" charset="0"/>
            </a:endParaRPr>
          </a:p>
          <a:p>
            <a:pPr lvl="1">
              <a:lnSpc>
                <a:spcPct val="250000"/>
              </a:lnSpc>
            </a:pPr>
            <a:r>
              <a:rPr lang="en-US" altLang="ko-KR" sz="1050" b="1" dirty="0">
                <a:cs typeface="Arial" panose="020B0604020202020204" pitchFamily="34" charset="0"/>
              </a:rPr>
              <a:t>Mission 1</a:t>
            </a:r>
            <a:r>
              <a:rPr lang="en-US" altLang="ko-KR" sz="1050" dirty="0">
                <a:cs typeface="Arial" panose="020B0604020202020204" pitchFamily="34" charset="0"/>
              </a:rPr>
              <a:t>: WEB SERVER SOCKET </a:t>
            </a:r>
          </a:p>
          <a:p>
            <a:pPr lvl="1">
              <a:lnSpc>
                <a:spcPct val="250000"/>
              </a:lnSpc>
            </a:pPr>
            <a:r>
              <a:rPr lang="en-US" altLang="ko-KR" sz="1050" b="1" dirty="0">
                <a:cs typeface="Arial" panose="020B0604020202020204" pitchFamily="34" charset="0"/>
              </a:rPr>
              <a:t>Mission 2</a:t>
            </a:r>
            <a:r>
              <a:rPr lang="en-US" altLang="ko-KR" sz="1050" dirty="0">
                <a:cs typeface="Arial" panose="020B0604020202020204" pitchFamily="34" charset="0"/>
              </a:rPr>
              <a:t>: GET </a:t>
            </a:r>
            <a:r>
              <a:rPr lang="en-US" altLang="ko-KR" sz="1050" dirty="0" smtClean="0">
                <a:cs typeface="Arial" panose="020B0604020202020204" pitchFamily="34" charset="0"/>
              </a:rPr>
              <a:t>METHOD</a:t>
            </a:r>
            <a:endParaRPr lang="en-US" altLang="ko-KR" sz="1050" dirty="0">
              <a:cs typeface="Arial" panose="020B0604020202020204" pitchFamily="34" charset="0"/>
            </a:endParaRPr>
          </a:p>
          <a:p>
            <a:pPr lvl="1">
              <a:lnSpc>
                <a:spcPct val="250000"/>
              </a:lnSpc>
            </a:pPr>
            <a:r>
              <a:rPr lang="en-US" altLang="ko-KR" sz="1050" b="1" dirty="0">
                <a:cs typeface="Arial" panose="020B0604020202020204" pitchFamily="34" charset="0"/>
              </a:rPr>
              <a:t>Mission 3</a:t>
            </a:r>
            <a:r>
              <a:rPr lang="en-US" altLang="ko-KR" sz="1050" dirty="0">
                <a:cs typeface="Arial" panose="020B0604020202020204" pitchFamily="34" charset="0"/>
              </a:rPr>
              <a:t>: STATUS CODE : 200OK</a:t>
            </a:r>
          </a:p>
          <a:p>
            <a:pPr lvl="1">
              <a:lnSpc>
                <a:spcPct val="150000"/>
              </a:lnSpc>
            </a:pPr>
            <a:endParaRPr lang="en-US" altLang="ko-KR" sz="1050" b="1" dirty="0" smtClean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 smtClean="0">
                <a:cs typeface="Arial" panose="020B0604020202020204" pitchFamily="34" charset="0"/>
              </a:rPr>
              <a:t>Mission </a:t>
            </a:r>
            <a:r>
              <a:rPr lang="en-US" altLang="ko-KR" sz="1050" b="1" dirty="0">
                <a:cs typeface="Arial" panose="020B0604020202020204" pitchFamily="34" charset="0"/>
              </a:rPr>
              <a:t>4</a:t>
            </a:r>
            <a:r>
              <a:rPr lang="en-US" altLang="ko-KR" sz="1050" dirty="0">
                <a:cs typeface="Arial" panose="020B0604020202020204" pitchFamily="34" charset="0"/>
              </a:rPr>
              <a:t>: STATUS CODE : 404 NOT FOUND(EXCEPTION HANDLING) </a:t>
            </a:r>
          </a:p>
          <a:p>
            <a:pPr lvl="1">
              <a:lnSpc>
                <a:spcPct val="150000"/>
              </a:lnSpc>
            </a:pPr>
            <a:endParaRPr lang="en-US" altLang="ko-KR" sz="1050" b="1" dirty="0" smtClean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 smtClean="0">
                <a:cs typeface="Arial" panose="020B0604020202020204" pitchFamily="34" charset="0"/>
              </a:rPr>
              <a:t>Mission </a:t>
            </a:r>
            <a:r>
              <a:rPr lang="en-US" altLang="ko-KR" sz="1050" b="1" dirty="0">
                <a:cs typeface="Arial" panose="020B0604020202020204" pitchFamily="34" charset="0"/>
              </a:rPr>
              <a:t>5</a:t>
            </a:r>
            <a:r>
              <a:rPr lang="en-US" altLang="ko-KR" sz="1050" dirty="0">
                <a:cs typeface="Arial" panose="020B0604020202020204" pitchFamily="34" charset="0"/>
              </a:rPr>
              <a:t>: STATUS CODE : 400 BAD REQUEST(HTTP PROTOCOL VERSION </a:t>
            </a:r>
            <a:r>
              <a:rPr lang="en-US" altLang="ko-KR" sz="1050" dirty="0" smtClean="0">
                <a:cs typeface="Arial" panose="020B0604020202020204" pitchFamily="34" charset="0"/>
              </a:rPr>
              <a:t>) </a:t>
            </a:r>
            <a:endParaRPr lang="en-US" altLang="ko-KR" sz="1050" dirty="0">
              <a:cs typeface="Arial" panose="020B0604020202020204" pitchFamily="34" charset="0"/>
            </a:endParaRPr>
          </a:p>
          <a:p>
            <a:pPr lvl="1">
              <a:lnSpc>
                <a:spcPct val="250000"/>
              </a:lnSpc>
            </a:pPr>
            <a:r>
              <a:rPr lang="en-US" altLang="ko-KR" sz="1050" b="1" dirty="0">
                <a:cs typeface="Arial" panose="020B0604020202020204" pitchFamily="34" charset="0"/>
              </a:rPr>
              <a:t>Mission 6</a:t>
            </a:r>
            <a:r>
              <a:rPr lang="en-US" altLang="ko-KR" sz="1050" dirty="0">
                <a:cs typeface="Arial" panose="020B0604020202020204" pitchFamily="34" charset="0"/>
              </a:rPr>
              <a:t>: CONTENT LENGTH</a:t>
            </a:r>
          </a:p>
          <a:p>
            <a:pPr lvl="1">
              <a:lnSpc>
                <a:spcPct val="250000"/>
              </a:lnSpc>
            </a:pPr>
            <a:r>
              <a:rPr lang="en-US" altLang="ko-KR" sz="1050" b="1" dirty="0">
                <a:cs typeface="Arial" panose="020B0604020202020204" pitchFamily="34" charset="0"/>
              </a:rPr>
              <a:t>Mission 7</a:t>
            </a:r>
            <a:r>
              <a:rPr lang="en-US" altLang="ko-KR" sz="1050" dirty="0">
                <a:cs typeface="Arial" panose="020B0604020202020204" pitchFamily="34" charset="0"/>
              </a:rPr>
              <a:t>: CONTENT TYPE TEXT/HTML</a:t>
            </a:r>
          </a:p>
          <a:p>
            <a:pPr lvl="1">
              <a:lnSpc>
                <a:spcPct val="250000"/>
              </a:lnSpc>
            </a:pPr>
            <a:r>
              <a:rPr lang="en-US" altLang="ko-KR" sz="1050" dirty="0">
                <a:cs typeface="Arial" panose="020B0604020202020204" pitchFamily="34" charset="0"/>
              </a:rPr>
              <a:t>CONTENT TYPE IMAGE/JPEG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97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6. Project 2: Web Client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457201" y="1600199"/>
            <a:ext cx="8229600" cy="498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800" b="1" dirty="0"/>
              <a:t>I. Make your Web Client and Report</a:t>
            </a:r>
          </a:p>
          <a:p>
            <a:pPr marL="0" indent="0">
              <a:buNone/>
            </a:pPr>
            <a:endParaRPr lang="en-US" altLang="ko-KR" sz="600" b="1" dirty="0"/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Connect Webserver with your Webserver</a:t>
            </a:r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Capture your Webserver and </a:t>
            </a:r>
            <a:r>
              <a:rPr lang="en-US" altLang="ko-KR" sz="1400" dirty="0" err="1"/>
              <a:t>WebClient</a:t>
            </a:r>
            <a:endParaRPr lang="en-US" altLang="ko-KR" sz="1400" dirty="0"/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Make a Report with your code explanation, program pictures and Feelings.</a:t>
            </a:r>
          </a:p>
          <a:p>
            <a:pPr marL="2228850" lvl="4" indent="-514350">
              <a:buFont typeface="Times New Roman" panose="02020603050405020304" pitchFamily="18" charset="0"/>
              <a:buChar char="–"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zh-CN" sz="1800" b="1" dirty="0"/>
              <a:t>II. Mark </a:t>
            </a:r>
            <a:r>
              <a:rPr lang="en-US" altLang="ko-KR" sz="1800" b="1" dirty="0"/>
              <a:t>with an automatic scoring program (Reference Auto Marking Program Guideline_WEB Client)</a:t>
            </a:r>
          </a:p>
          <a:p>
            <a:pPr marL="0" indent="0">
              <a:buNone/>
            </a:pPr>
            <a:endParaRPr lang="en-US" altLang="ko-KR" sz="900" b="1" dirty="0"/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 smtClean="0"/>
              <a:t>Mission1 </a:t>
            </a:r>
            <a:r>
              <a:rPr lang="en-US" altLang="ko-KR" sz="1400" dirty="0"/>
              <a:t>: Handle USER-AGENT in  HTTP Request header 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Mission2 : GET/POST Method Request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Mission3: POST Method </a:t>
            </a:r>
          </a:p>
          <a:p>
            <a:pPr lvl="3">
              <a:buFont typeface="Times New Roman" panose="02020603050405020304" pitchFamily="18" charset="0"/>
              <a:buChar char="–"/>
            </a:pPr>
            <a:r>
              <a:rPr lang="en-US" altLang="ko-KR" sz="1400" dirty="0"/>
              <a:t>(Optional) Mission4: GUI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17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6. </a:t>
            </a:r>
            <a:r>
              <a:rPr lang="en-US" altLang="zh-CN" b="1" dirty="0" smtClean="0">
                <a:solidFill>
                  <a:schemeClr val="tx1"/>
                </a:solidFill>
              </a:rPr>
              <a:t>Project 2: </a:t>
            </a:r>
            <a:r>
              <a:rPr lang="en-US" altLang="zh-CN" b="1" dirty="0">
                <a:solidFill>
                  <a:schemeClr val="tx1"/>
                </a:solidFill>
              </a:rPr>
              <a:t>Web Server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97790" y="1373611"/>
            <a:ext cx="60621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endParaRPr lang="en-US" altLang="ko-KR" sz="1050" dirty="0"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500" b="1" dirty="0">
                <a:cs typeface="Arial" panose="020B0604020202020204" pitchFamily="34" charset="0"/>
              </a:rPr>
              <a:t>List of grading items  </a:t>
            </a:r>
          </a:p>
          <a:p>
            <a:pPr lvl="1">
              <a:lnSpc>
                <a:spcPct val="200000"/>
              </a:lnSpc>
            </a:pPr>
            <a:endParaRPr lang="en-US" altLang="ko-KR" sz="1050" dirty="0"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b="1" dirty="0" smtClean="0">
                <a:cs typeface="Arial" panose="020B0604020202020204" pitchFamily="34" charset="0"/>
              </a:rPr>
              <a:t>Mission1 </a:t>
            </a:r>
            <a:r>
              <a:rPr lang="en-US" altLang="ko-KR" sz="1200" dirty="0">
                <a:cs typeface="Arial" panose="020B0604020202020204" pitchFamily="34" charset="0"/>
              </a:rPr>
              <a:t>: Handle USER-AGENT in  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cs typeface="Arial" panose="020B0604020202020204" pitchFamily="34" charset="0"/>
              </a:rPr>
              <a:t>          	     HTTP Request header </a:t>
            </a:r>
          </a:p>
          <a:p>
            <a:pPr lvl="1">
              <a:lnSpc>
                <a:spcPct val="200000"/>
              </a:lnSpc>
            </a:pPr>
            <a:r>
              <a:rPr lang="en-US" altLang="ko-KR" sz="1200" b="1" dirty="0">
                <a:cs typeface="Arial" panose="020B0604020202020204" pitchFamily="34" charset="0"/>
              </a:rPr>
              <a:t>Mission2</a:t>
            </a:r>
            <a:r>
              <a:rPr lang="en-US" altLang="ko-KR" sz="1200" dirty="0">
                <a:cs typeface="Arial" panose="020B0604020202020204" pitchFamily="34" charset="0"/>
              </a:rPr>
              <a:t> : GET/POST Method Request</a:t>
            </a:r>
          </a:p>
          <a:p>
            <a:pPr lvl="1">
              <a:lnSpc>
                <a:spcPct val="200000"/>
              </a:lnSpc>
            </a:pPr>
            <a:r>
              <a:rPr lang="en-US" altLang="ko-KR" sz="1200" b="1" dirty="0">
                <a:cs typeface="Arial" panose="020B0604020202020204" pitchFamily="34" charset="0"/>
              </a:rPr>
              <a:t>Mission3</a:t>
            </a:r>
            <a:r>
              <a:rPr lang="en-US" altLang="ko-KR" sz="1200" dirty="0">
                <a:cs typeface="Arial" panose="020B0604020202020204" pitchFamily="34" charset="0"/>
              </a:rPr>
              <a:t>: </a:t>
            </a:r>
            <a:r>
              <a:rPr lang="en-US" altLang="ko-KR" sz="1200" dirty="0" smtClean="0">
                <a:cs typeface="Arial" panose="020B0604020202020204" pitchFamily="34" charset="0"/>
              </a:rPr>
              <a:t> POST </a:t>
            </a:r>
            <a:r>
              <a:rPr lang="en-US" altLang="ko-KR" sz="1200" dirty="0">
                <a:cs typeface="Arial" panose="020B0604020202020204" pitchFamily="34" charset="0"/>
              </a:rPr>
              <a:t>Method </a:t>
            </a:r>
          </a:p>
          <a:p>
            <a:pPr lvl="1">
              <a:lnSpc>
                <a:spcPct val="200000"/>
              </a:lnSpc>
            </a:pPr>
            <a:r>
              <a:rPr lang="en-US" altLang="ko-KR" sz="1200" b="1" dirty="0">
                <a:cs typeface="Arial" panose="020B0604020202020204" pitchFamily="34" charset="0"/>
              </a:rPr>
              <a:t>(Optional)</a:t>
            </a:r>
            <a:r>
              <a:rPr lang="en-US" altLang="ko-KR" sz="1200" dirty="0">
                <a:cs typeface="Arial" panose="020B0604020202020204" pitchFamily="34" charset="0"/>
              </a:rPr>
              <a:t> Mission4: </a:t>
            </a:r>
            <a:r>
              <a:rPr lang="en-US" altLang="ko-KR" sz="1200" dirty="0" smtClean="0">
                <a:cs typeface="Arial" panose="020B0604020202020204" pitchFamily="34" charset="0"/>
              </a:rPr>
              <a:t>GUI Image</a:t>
            </a:r>
            <a:endParaRPr lang="ko-KR" altLang="en-US" sz="1200" dirty="0"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r="12083"/>
          <a:stretch/>
        </p:blipFill>
        <p:spPr>
          <a:xfrm>
            <a:off x="3077676" y="1423857"/>
            <a:ext cx="2594344" cy="15842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" t="3630" b="1"/>
          <a:stretch/>
        </p:blipFill>
        <p:spPr>
          <a:xfrm>
            <a:off x="6124424" y="1423857"/>
            <a:ext cx="2692845" cy="1782406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 bwMode="auto">
          <a:xfrm>
            <a:off x="5749627" y="2217158"/>
            <a:ext cx="279104" cy="149696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0" lang="ko-KR" altLang="en-US" sz="2000" b="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76" y="3224672"/>
            <a:ext cx="2589174" cy="17155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24" y="3224672"/>
            <a:ext cx="2692845" cy="1559443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 bwMode="auto">
          <a:xfrm>
            <a:off x="5749627" y="3979842"/>
            <a:ext cx="279104" cy="149696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0" lang="ko-KR" altLang="en-US" sz="2000" b="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7"/>
          <a:stretch/>
        </p:blipFill>
        <p:spPr>
          <a:xfrm>
            <a:off x="244064" y="5035784"/>
            <a:ext cx="2552299" cy="173201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50"/>
          <a:stretch/>
        </p:blipFill>
        <p:spPr>
          <a:xfrm>
            <a:off x="3077677" y="4940227"/>
            <a:ext cx="2525682" cy="181938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24" y="4835987"/>
            <a:ext cx="2707120" cy="1836900"/>
          </a:xfrm>
          <a:prstGeom prst="rect">
            <a:avLst/>
          </a:prstGeom>
        </p:spPr>
      </p:pic>
      <p:sp>
        <p:nvSpPr>
          <p:cNvPr id="22" name="오른쪽 화살표 21"/>
          <p:cNvSpPr/>
          <p:nvPr/>
        </p:nvSpPr>
        <p:spPr bwMode="auto">
          <a:xfrm>
            <a:off x="2842430" y="5672128"/>
            <a:ext cx="279104" cy="149696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0" lang="ko-KR" altLang="en-US" sz="2000" b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5749627" y="5672128"/>
            <a:ext cx="279104" cy="149696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kumimoji="0" lang="ko-KR" altLang="en-US" sz="2000" b="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1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6. Project </a:t>
            </a:r>
            <a:r>
              <a:rPr lang="en-US" altLang="zh-CN" b="1" dirty="0" smtClean="0">
                <a:solidFill>
                  <a:schemeClr val="tx1"/>
                </a:solidFill>
              </a:rPr>
              <a:t>3: UDP P2P Chatting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auto">
          <a:xfrm>
            <a:off x="537099" y="1588958"/>
            <a:ext cx="8606901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1800" b="1" kern="0" dirty="0" smtClean="0"/>
              <a:t>I. Make your UDP P2P Chatting Program and Report</a:t>
            </a:r>
          </a:p>
          <a:p>
            <a:pPr marL="0" indent="0">
              <a:buFontTx/>
              <a:buNone/>
            </a:pPr>
            <a:endParaRPr lang="en-US" altLang="ko-KR" sz="600" b="1" kern="0" dirty="0" smtClean="0"/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Make a UDP Server and UDP Client </a:t>
            </a:r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Connect UDP Server and UDP Client</a:t>
            </a:r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Capture, Communicating your UDP Server and UDP Client Program</a:t>
            </a:r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>
                <a:sym typeface="Wingdings" panose="05000000000000000000" pitchFamily="2" charset="2"/>
              </a:rPr>
              <a:t>Optional : Combine Chatting program &amp; GUI Program (extra)</a:t>
            </a:r>
            <a:endParaRPr lang="en-US" altLang="ko-KR" sz="1400" kern="0" dirty="0" smtClean="0"/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r>
              <a:rPr lang="en-US" altLang="ko-KR" sz="1400" kern="0" dirty="0" smtClean="0"/>
              <a:t>Make a Report with your code explanation,  program pictures and Feelings</a:t>
            </a:r>
          </a:p>
          <a:p>
            <a:pPr marL="1543050" lvl="3" indent="-285750">
              <a:buFont typeface="Times New Roman" panose="02020603050405020304" pitchFamily="18" charset="0"/>
              <a:buChar char="–"/>
            </a:pPr>
            <a:endParaRPr lang="en-US" altLang="ko-KR" sz="1400" kern="0" dirty="0" smtClean="0"/>
          </a:p>
          <a:p>
            <a:pPr marL="0" indent="0">
              <a:buFontTx/>
              <a:buNone/>
            </a:pPr>
            <a:r>
              <a:rPr lang="en-US" altLang="zh-CN" sz="1800" b="1" kern="0" dirty="0" smtClean="0"/>
              <a:t>II. Mark </a:t>
            </a:r>
            <a:r>
              <a:rPr lang="en-US" altLang="ko-KR" sz="1800" b="1" kern="0" dirty="0" smtClean="0"/>
              <a:t>with an automatic scoring program (Reference Auto Marking Program </a:t>
            </a:r>
            <a:r>
              <a:rPr lang="en-US" altLang="ko-KR" sz="1800" b="1" kern="0" dirty="0" err="1" smtClean="0"/>
              <a:t>Guideline_UDP</a:t>
            </a:r>
            <a:r>
              <a:rPr lang="en-US" altLang="ko-KR" sz="1800" b="1" kern="0" dirty="0" smtClean="0"/>
              <a:t> Chatting)</a:t>
            </a:r>
          </a:p>
          <a:p>
            <a:pPr marL="0" indent="0">
              <a:buFontTx/>
              <a:buNone/>
            </a:pPr>
            <a:endParaRPr lang="en-US" altLang="ko-KR" sz="900" b="1" kern="0" dirty="0" smtClean="0"/>
          </a:p>
          <a:p>
            <a:pPr marL="1371600" lvl="3" indent="0">
              <a:buFontTx/>
              <a:buNone/>
            </a:pPr>
            <a:endParaRPr lang="en-US" altLang="ko-KR" sz="100" kern="0" dirty="0" smtClean="0"/>
          </a:p>
          <a:p>
            <a:pPr lvl="1">
              <a:lnSpc>
                <a:spcPct val="150000"/>
              </a:lnSpc>
            </a:pPr>
            <a:r>
              <a:rPr lang="en-US" altLang="ko-KR" sz="1050" b="1" dirty="0">
                <a:cs typeface="Arial" panose="020B0604020202020204" pitchFamily="34" charset="0"/>
              </a:rPr>
              <a:t>Mission 1</a:t>
            </a:r>
            <a:r>
              <a:rPr lang="en-US" altLang="ko-KR" sz="1050" dirty="0">
                <a:cs typeface="Arial" panose="020B0604020202020204" pitchFamily="34" charset="0"/>
              </a:rPr>
              <a:t>: </a:t>
            </a:r>
            <a:r>
              <a:rPr lang="en-US" altLang="ko-KR" sz="1050" dirty="0"/>
              <a:t>Socket &amp; Program Handling and Send Hello  </a:t>
            </a:r>
            <a:endParaRPr lang="en-US" altLang="ko-KR" sz="105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>
                <a:cs typeface="Arial" panose="020B0604020202020204" pitchFamily="34" charset="0"/>
              </a:rPr>
              <a:t>Mission 2: </a:t>
            </a:r>
            <a:r>
              <a:rPr lang="en-US" altLang="ko-KR" sz="1050" dirty="0">
                <a:cs typeface="Arial" panose="020B0604020202020204" pitchFamily="34" charset="0"/>
              </a:rPr>
              <a:t>Check User Information Student Name/Student Number (e.g. HYUNJINPARK/2017102889</a:t>
            </a:r>
            <a:r>
              <a:rPr lang="en-US" altLang="ko-KR" sz="1050" dirty="0" smtClean="0">
                <a:cs typeface="Arial" panose="020B0604020202020204" pitchFamily="34" charset="0"/>
              </a:rPr>
              <a:t>)</a:t>
            </a:r>
            <a:endParaRPr lang="en-US" altLang="ko-KR" sz="1050" b="1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>
                <a:cs typeface="Arial" panose="020B0604020202020204" pitchFamily="34" charset="0"/>
              </a:rPr>
              <a:t>Mission 3: </a:t>
            </a:r>
            <a:r>
              <a:rPr lang="en-US" altLang="ko-KR" sz="1050" dirty="0">
                <a:cs typeface="Arial" panose="020B0604020202020204" pitchFamily="34" charset="0"/>
              </a:rPr>
              <a:t>Multi Thread - </a:t>
            </a:r>
            <a:r>
              <a:rPr lang="en-US" altLang="ko-KR" sz="1050" dirty="0"/>
              <a:t>Server should </a:t>
            </a:r>
            <a:r>
              <a:rPr lang="en-US" altLang="ko-KR" sz="1050" dirty="0" smtClean="0"/>
              <a:t>handle </a:t>
            </a:r>
            <a:r>
              <a:rPr lang="en-US" altLang="ko-KR" sz="1050" dirty="0"/>
              <a:t>message with multi thread on each </a:t>
            </a:r>
            <a:r>
              <a:rPr lang="en-US" altLang="ko-KR" sz="1050" dirty="0" smtClean="0"/>
              <a:t>message</a:t>
            </a:r>
          </a:p>
          <a:p>
            <a:pPr lvl="1">
              <a:lnSpc>
                <a:spcPct val="150000"/>
              </a:lnSpc>
            </a:pPr>
            <a:r>
              <a:rPr lang="en-US" altLang="ko-KR" sz="1050" b="1" dirty="0" smtClean="0"/>
              <a:t>Mission 4</a:t>
            </a:r>
            <a:r>
              <a:rPr lang="en-US" altLang="ko-KR" sz="1050" dirty="0" smtClean="0"/>
              <a:t>: P2P</a:t>
            </a:r>
            <a:r>
              <a:rPr lang="en-US" altLang="ko-KR" sz="1050" dirty="0"/>
              <a:t> Structure</a:t>
            </a:r>
            <a:r>
              <a:rPr lang="ko-KR" altLang="en-US" sz="1050" dirty="0"/>
              <a:t> </a:t>
            </a:r>
            <a:r>
              <a:rPr lang="en-US" altLang="ko-KR" sz="1050" dirty="0"/>
              <a:t>- Should Send Message by using your UDP Client in order to resolve this your program should be P2P </a:t>
            </a:r>
            <a:r>
              <a:rPr lang="en-US" altLang="ko-KR" sz="1050" dirty="0" smtClean="0"/>
              <a:t>Structure</a:t>
            </a:r>
          </a:p>
          <a:p>
            <a:pPr lvl="1">
              <a:lnSpc>
                <a:spcPct val="150000"/>
              </a:lnSpc>
            </a:pPr>
            <a:r>
              <a:rPr lang="en-US" altLang="ko-KR" sz="1050" b="1" dirty="0" smtClean="0"/>
              <a:t>Mission 5</a:t>
            </a:r>
            <a:r>
              <a:rPr lang="en-US" altLang="ko-KR" sz="1050" dirty="0" smtClean="0"/>
              <a:t>: </a:t>
            </a:r>
            <a:r>
              <a:rPr lang="en-US" altLang="ko-KR" sz="1050" dirty="0"/>
              <a:t>P2P Structure based Calculator - Based on P2P Structure, Resolve that formula by using Calculator function(Should add)</a:t>
            </a:r>
          </a:p>
          <a:p>
            <a:pPr lvl="1">
              <a:lnSpc>
                <a:spcPct val="150000"/>
              </a:lnSpc>
            </a:pP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0972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4" r="9929"/>
          <a:stretch/>
        </p:blipFill>
        <p:spPr>
          <a:xfrm>
            <a:off x="3675656" y="1954886"/>
            <a:ext cx="3151566" cy="174146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6. </a:t>
            </a:r>
            <a:r>
              <a:rPr lang="en-US" altLang="zh-CN" b="1" dirty="0" smtClean="0">
                <a:solidFill>
                  <a:schemeClr val="tx1"/>
                </a:solidFill>
              </a:rPr>
              <a:t>Project 3: UDP P2P Chatting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92291" y="1309566"/>
            <a:ext cx="3878580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ko-KR" sz="1500" b="1" dirty="0" smtClean="0">
                <a:cs typeface="Arial" panose="020B0604020202020204" pitchFamily="34" charset="0"/>
              </a:rPr>
              <a:t>List </a:t>
            </a:r>
            <a:r>
              <a:rPr lang="en-US" altLang="ko-KR" sz="1500" b="1" dirty="0">
                <a:cs typeface="Arial" panose="020B0604020202020204" pitchFamily="34" charset="0"/>
              </a:rPr>
              <a:t>of grading items  </a:t>
            </a:r>
          </a:p>
          <a:p>
            <a:pPr lvl="1">
              <a:lnSpc>
                <a:spcPct val="150000"/>
              </a:lnSpc>
            </a:pPr>
            <a:endParaRPr lang="en-US" altLang="ko-KR" sz="1050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>
                <a:cs typeface="Arial" panose="020B0604020202020204" pitchFamily="34" charset="0"/>
              </a:rPr>
              <a:t>Mission 1</a:t>
            </a:r>
            <a:r>
              <a:rPr lang="en-US" altLang="ko-KR" sz="1050" dirty="0">
                <a:cs typeface="Arial" panose="020B0604020202020204" pitchFamily="34" charset="0"/>
              </a:rPr>
              <a:t>: </a:t>
            </a:r>
            <a:r>
              <a:rPr lang="en-US" altLang="ko-KR" sz="1050" dirty="0" smtClean="0"/>
              <a:t>Socket </a:t>
            </a:r>
            <a:r>
              <a:rPr lang="en-US" altLang="ko-KR" sz="1050" dirty="0"/>
              <a:t>&amp; Program Handling </a:t>
            </a:r>
            <a:r>
              <a:rPr lang="en-US" altLang="ko-KR" sz="1050" dirty="0" smtClean="0"/>
              <a:t>and Send Hello  </a:t>
            </a:r>
          </a:p>
          <a:p>
            <a:pPr lvl="1">
              <a:lnSpc>
                <a:spcPct val="150000"/>
              </a:lnSpc>
            </a:pPr>
            <a:endParaRPr lang="en-US" altLang="ko-KR" sz="1050" b="1" dirty="0" smtClean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 smtClean="0">
                <a:cs typeface="Arial" panose="020B0604020202020204" pitchFamily="34" charset="0"/>
              </a:rPr>
              <a:t>Mission 2: </a:t>
            </a:r>
            <a:r>
              <a:rPr lang="en-US" altLang="ko-KR" sz="1050" dirty="0" smtClean="0">
                <a:cs typeface="Arial" panose="020B0604020202020204" pitchFamily="34" charset="0"/>
              </a:rPr>
              <a:t>Check User Information Student Name/Student Number (e.g. HYUNJINPARK/2017102889)</a:t>
            </a:r>
            <a:endParaRPr lang="en-US" altLang="ko-KR" sz="1050" dirty="0" smtClean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050" b="1" dirty="0" smtClean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b="1" dirty="0" smtClean="0">
                <a:cs typeface="Arial" panose="020B0604020202020204" pitchFamily="34" charset="0"/>
              </a:rPr>
              <a:t>Mission 3: </a:t>
            </a:r>
            <a:r>
              <a:rPr lang="en-US" altLang="ko-KR" sz="1050" dirty="0" smtClean="0">
                <a:cs typeface="Arial" panose="020B0604020202020204" pitchFamily="34" charset="0"/>
              </a:rPr>
              <a:t>Multi Thread - </a:t>
            </a:r>
            <a:r>
              <a:rPr lang="en-US" altLang="ko-KR" sz="1050" dirty="0"/>
              <a:t>Server should 	</a:t>
            </a:r>
            <a:r>
              <a:rPr lang="en-US" altLang="ko-KR" sz="1050" dirty="0" smtClean="0"/>
              <a:t>handle </a:t>
            </a:r>
            <a:r>
              <a:rPr lang="en-US" altLang="ko-KR" sz="1050" dirty="0"/>
              <a:t>message </a:t>
            </a:r>
            <a:r>
              <a:rPr lang="en-US" altLang="ko-KR" sz="1050" dirty="0" smtClean="0"/>
              <a:t>with </a:t>
            </a:r>
            <a:r>
              <a:rPr lang="en-US" altLang="ko-KR" sz="1050" dirty="0"/>
              <a:t>multi thread on each </a:t>
            </a:r>
            <a:r>
              <a:rPr lang="en-US" altLang="ko-KR" sz="1050" dirty="0" smtClean="0"/>
              <a:t>message</a:t>
            </a:r>
          </a:p>
          <a:p>
            <a:pPr lvl="1">
              <a:lnSpc>
                <a:spcPct val="150000"/>
              </a:lnSpc>
            </a:pPr>
            <a:r>
              <a:rPr lang="en-US" altLang="ko-KR" sz="1050" b="1" dirty="0" smtClean="0">
                <a:cs typeface="Arial" panose="020B0604020202020204" pitchFamily="34" charset="0"/>
              </a:rPr>
              <a:t>Mission 4</a:t>
            </a:r>
            <a:r>
              <a:rPr lang="en-US" altLang="ko-KR" sz="1050" dirty="0" smtClean="0">
                <a:cs typeface="Arial" panose="020B0604020202020204" pitchFamily="34" charset="0"/>
              </a:rPr>
              <a:t>: </a:t>
            </a:r>
            <a:r>
              <a:rPr lang="en-US" altLang="ko-KR" sz="1050" dirty="0"/>
              <a:t>P2P </a:t>
            </a:r>
            <a:r>
              <a:rPr lang="en-US" altLang="ko-KR" sz="1050" dirty="0" smtClean="0"/>
              <a:t>Structure</a:t>
            </a: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en-US" altLang="ko-KR" sz="1050" dirty="0"/>
              <a:t>Should Send Message by using your UDP Client in order to resolve this your program should be P2P </a:t>
            </a:r>
            <a:r>
              <a:rPr lang="en-US" altLang="ko-KR" sz="1050" dirty="0" smtClean="0"/>
              <a:t>Structure</a:t>
            </a:r>
          </a:p>
          <a:p>
            <a:pPr lvl="1">
              <a:lnSpc>
                <a:spcPct val="150000"/>
              </a:lnSpc>
            </a:pPr>
            <a:endParaRPr lang="en-US" altLang="ko-KR" sz="1050" b="1" dirty="0" smtClean="0"/>
          </a:p>
          <a:p>
            <a:pPr lvl="1">
              <a:lnSpc>
                <a:spcPct val="150000"/>
              </a:lnSpc>
            </a:pPr>
            <a:r>
              <a:rPr lang="en-US" altLang="ko-KR" sz="1050" b="1" dirty="0" smtClean="0"/>
              <a:t>Mission5</a:t>
            </a:r>
            <a:r>
              <a:rPr lang="en-US" altLang="ko-KR" sz="1050" dirty="0"/>
              <a:t>: P2P Structure based Calculator - Based on P2P Structure, Resolve that formula by using Calculator function(Should add)</a:t>
            </a:r>
            <a:endParaRPr lang="en-US" altLang="ko-KR" sz="105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t="5084" b="5209"/>
          <a:stretch/>
        </p:blipFill>
        <p:spPr>
          <a:xfrm>
            <a:off x="6422844" y="1954886"/>
            <a:ext cx="2576242" cy="174146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89" y="4338077"/>
            <a:ext cx="2801328" cy="172717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77" y="4261869"/>
            <a:ext cx="2824029" cy="18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57200" y="1436370"/>
            <a:ext cx="2946400" cy="14986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Conception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57200" y="5298440"/>
            <a:ext cx="2946400" cy="14986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Grading Items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57200" y="3380740"/>
            <a:ext cx="2946400" cy="14986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System Instruction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1767840" y="3037840"/>
            <a:ext cx="355600" cy="299720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 bwMode="auto">
          <a:xfrm>
            <a:off x="1772920" y="4949190"/>
            <a:ext cx="355600" cy="299720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3040" y="1581841"/>
            <a:ext cx="2284600" cy="10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 smtClean="0"/>
              <a:t>Auto marking Purpose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 smtClean="0"/>
              <a:t>Auto marking Process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b="1" dirty="0" smtClean="0"/>
              <a:t>List of Programs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3040" y="3337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03040" y="3512066"/>
            <a:ext cx="38074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US" altLang="ko-KR" sz="1400" b="1" dirty="0" smtClean="0"/>
              <a:t>System Architecture</a:t>
            </a:r>
          </a:p>
          <a:p>
            <a:pPr marL="342900" indent="-342900">
              <a:lnSpc>
                <a:spcPct val="150000"/>
              </a:lnSpc>
              <a:buAutoNum type="arabicPeriod" startAt="4"/>
            </a:pPr>
            <a:endParaRPr lang="en-US" altLang="ko-KR" sz="1400" b="1" dirty="0" smtClean="0"/>
          </a:p>
          <a:p>
            <a:pPr>
              <a:lnSpc>
                <a:spcPct val="150000"/>
              </a:lnSpc>
            </a:pPr>
            <a:r>
              <a:rPr lang="en-US" altLang="ko-KR" sz="1400" b="1" dirty="0" smtClean="0"/>
              <a:t>5.    System Overview (How to approach)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03040" y="545610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smtClean="0"/>
              <a:t>6.    Project Introduce and Grading Items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Web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Web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UDP Chatting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5098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Auto Marking Purpose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388442"/>
            <a:ext cx="82296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60000"/>
              </a:lnSpc>
            </a:pPr>
            <a:r>
              <a:rPr lang="en-US" altLang="ko-KR" sz="2500" b="1" dirty="0"/>
              <a:t>Auto Marking </a:t>
            </a:r>
            <a:r>
              <a:rPr lang="en-US" altLang="ko-KR" sz="2500" b="1" dirty="0" smtClean="0"/>
              <a:t>Definition(Online Judge)</a:t>
            </a:r>
            <a:endParaRPr lang="en-US" altLang="ko-KR" sz="2000" kern="0" dirty="0" smtClean="0">
              <a:solidFill>
                <a:srgbClr val="000000"/>
              </a:solidFill>
            </a:endParaRPr>
          </a:p>
          <a:p>
            <a:pPr fontAlgn="base" latinLnBrk="1">
              <a:lnSpc>
                <a:spcPct val="160000"/>
              </a:lnSpc>
            </a:pPr>
            <a:endParaRPr lang="en-US" altLang="ko-KR" sz="2000" dirty="0" smtClean="0"/>
          </a:p>
          <a:p>
            <a:pPr fontAlgn="base" latinLnBrk="1">
              <a:lnSpc>
                <a:spcPct val="160000"/>
              </a:lnSpc>
            </a:pPr>
            <a:r>
              <a:rPr lang="en-US" altLang="ko-KR" sz="2000" dirty="0" smtClean="0"/>
              <a:t>As </a:t>
            </a:r>
            <a:r>
              <a:rPr lang="en-US" altLang="ko-KR" sz="2000" dirty="0"/>
              <a:t>the artificial intelligence society develops, the development of automatic scoring program for program codes is spreading in various countries and </a:t>
            </a:r>
            <a:r>
              <a:rPr lang="en-US" altLang="ko-KR" sz="2000" dirty="0" smtClean="0"/>
              <a:t>various companies.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The </a:t>
            </a:r>
            <a:r>
              <a:rPr lang="en-US" altLang="ko-KR" sz="2000" b="1" dirty="0">
                <a:solidFill>
                  <a:srgbClr val="FF0000"/>
                </a:solidFill>
              </a:rPr>
              <a:t>goal of the program is to analyze and evaluate the input program in terms of various test case and process, to recognize the error in the process through Code Review</a:t>
            </a:r>
            <a:r>
              <a:rPr lang="en-US" altLang="ko-KR" sz="2000" dirty="0"/>
              <a:t>, and to improve the ability to solve problems and performance.</a:t>
            </a:r>
            <a:r>
              <a:rPr lang="en-US" altLang="ko-KR" sz="2000" kern="0" dirty="0" smtClean="0">
                <a:solidFill>
                  <a:srgbClr val="000000"/>
                </a:solidFill>
              </a:rPr>
              <a:t> </a:t>
            </a:r>
          </a:p>
          <a:p>
            <a:pPr fontAlgn="base" latinLnBrk="1">
              <a:lnSpc>
                <a:spcPct val="160000"/>
              </a:lnSpc>
            </a:pPr>
            <a:endParaRPr lang="en-US" altLang="ko-KR" sz="2000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7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Auto </a:t>
            </a:r>
            <a:r>
              <a:rPr lang="en-US" altLang="ko-KR" dirty="0" smtClean="0"/>
              <a:t>Marking Purpose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388442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en-US" altLang="ko-KR" sz="2500" b="1" dirty="0"/>
              <a:t>Auto Marking </a:t>
            </a:r>
            <a:r>
              <a:rPr lang="en-US" altLang="ko-KR" sz="2500" b="1" dirty="0" smtClean="0"/>
              <a:t>Definition</a:t>
            </a:r>
          </a:p>
          <a:p>
            <a:pPr algn="just" fontAlgn="base" latinLnBrk="1">
              <a:lnSpc>
                <a:spcPct val="160000"/>
              </a:lnSpc>
            </a:pPr>
            <a:endParaRPr lang="en-US" altLang="ko-KR" sz="2000" kern="0" dirty="0" smtClean="0">
              <a:solidFill>
                <a:srgbClr val="000000"/>
              </a:solidFill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2000" dirty="0"/>
              <a:t>The automatic scoring and analysis system focuses on analyzing and evaluating network programs in addition to data structures and algorithms. </a:t>
            </a:r>
            <a:r>
              <a:rPr lang="en-US" altLang="ko-KR" sz="2000" b="1" dirty="0">
                <a:solidFill>
                  <a:srgbClr val="FF0000"/>
                </a:solidFill>
              </a:rPr>
              <a:t>This program evaluates programs (server) such as TCP, UDP Socket Chatting, ARP (Stop and Wait, Go Back N), Checksum and application level Raw Socket</a:t>
            </a:r>
            <a:r>
              <a:rPr lang="en-US" altLang="ko-KR" sz="2000" dirty="0"/>
              <a:t>, </a:t>
            </a:r>
            <a:r>
              <a:rPr lang="en-US" altLang="ko-KR" sz="2000" dirty="0" smtClean="0"/>
              <a:t>and give feedback </a:t>
            </a:r>
            <a:r>
              <a:rPr lang="en-US" altLang="ko-KR" sz="2000" dirty="0"/>
              <a:t>problems and performance to the user</a:t>
            </a:r>
            <a:r>
              <a:rPr lang="en-US" altLang="ko-KR" sz="2000" dirty="0" smtClean="0"/>
              <a:t>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2000" dirty="0"/>
          </a:p>
          <a:p>
            <a:pPr fontAlgn="base" latinLnBrk="1">
              <a:lnSpc>
                <a:spcPct val="150000"/>
              </a:lnSpc>
            </a:pPr>
            <a:r>
              <a:rPr lang="en-US" altLang="ko-KR" sz="2000" i="1" kern="0" dirty="0">
                <a:solidFill>
                  <a:srgbClr val="000000"/>
                </a:solidFill>
              </a:rPr>
              <a:t>Online Judge Program(Algorithm) : Hacker Rank, Code Ground, </a:t>
            </a:r>
            <a:r>
              <a:rPr lang="en-US" altLang="ko-KR" sz="2000" i="1" kern="0" dirty="0" err="1">
                <a:solidFill>
                  <a:srgbClr val="000000"/>
                </a:solidFill>
              </a:rPr>
              <a:t>Codility</a:t>
            </a:r>
            <a:r>
              <a:rPr lang="en-US" altLang="ko-KR" sz="2000" i="1" kern="0" dirty="0">
                <a:solidFill>
                  <a:srgbClr val="000000"/>
                </a:solidFill>
              </a:rPr>
              <a:t>, </a:t>
            </a:r>
            <a:r>
              <a:rPr lang="en-US" altLang="ko-KR" sz="2000" i="1" kern="0" dirty="0" err="1">
                <a:solidFill>
                  <a:srgbClr val="000000"/>
                </a:solidFill>
              </a:rPr>
              <a:t>Baekjoon</a:t>
            </a:r>
            <a:r>
              <a:rPr lang="en-US" altLang="ko-KR" sz="2000" i="1" kern="0" dirty="0">
                <a:solidFill>
                  <a:srgbClr val="000000"/>
                </a:solidFill>
              </a:rPr>
              <a:t> and etc</a:t>
            </a:r>
            <a:r>
              <a:rPr lang="en-US" altLang="ko-KR" sz="2000" i="1" kern="0" dirty="0" smtClean="0">
                <a:solidFill>
                  <a:srgbClr val="000000"/>
                </a:solidFill>
              </a:rPr>
              <a:t>.</a:t>
            </a:r>
            <a:endParaRPr lang="en-US" altLang="ko-KR" sz="2000" i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1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Auto </a:t>
            </a:r>
            <a:r>
              <a:rPr lang="en-US" altLang="ko-KR" dirty="0" smtClean="0"/>
              <a:t>Grading System Process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25" name="_x446998984" descr="EMB000063683e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6495"/>
            <a:ext cx="8229600" cy="456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38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List </a:t>
            </a:r>
            <a:r>
              <a:rPr lang="en-US" altLang="ko-KR" dirty="0"/>
              <a:t>of Programs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18799"/>
              </p:ext>
            </p:extLst>
          </p:nvPr>
        </p:nvGraphicFramePr>
        <p:xfrm>
          <a:off x="216453" y="1513841"/>
          <a:ext cx="8693867" cy="49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32"/>
                <a:gridCol w="7308035"/>
              </a:tblGrid>
              <a:tr h="2861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Sort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Contents</a:t>
                      </a:r>
                      <a:endParaRPr lang="ko-KR" altLang="en-US" sz="1300" dirty="0"/>
                    </a:p>
                  </a:txBody>
                  <a:tcPr/>
                </a:tc>
              </a:tr>
              <a:tr h="4396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</a:t>
                      </a: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Server(Web Restful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Items</a:t>
                      </a:r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Restful, Response Code(Error, Correct), Protocol Version, Header,  Multithread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237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Client(</a:t>
                      </a:r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Restful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ko-KR" sz="1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 Items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Restful, Receive Buffer, Picture, Text, Protocol Version, Header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373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Chatting P2P</a:t>
                      </a:r>
                      <a:endParaRPr lang="en-US" altLang="ko-KR" sz="1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en-US" altLang="ko-KR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 Items: UDP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Server(Send, Receive, Multithread), UDP Client(Send, Receive), P2P Structure(Server, Client)</a:t>
                      </a:r>
                      <a:endParaRPr lang="ko-KR" altLang="en-US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373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Protocol</a:t>
                      </a:r>
                      <a:endParaRPr lang="en-US" altLang="ko-KR" sz="16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Back N</a:t>
                      </a:r>
                      <a:endParaRPr lang="en-US" altLang="ko-KR" sz="1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 Items: 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Socket, Multi Thread, Message 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Format, Data Integrity, 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Protocol(Message Flow)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237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Selective Repeat</a:t>
                      </a:r>
                      <a:endParaRPr lang="en-US" altLang="ko-KR" sz="1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 Items: 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Socket, Multi Thread, Message 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Format, Data Integrity, 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Protocol(Message Flow)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237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LLDP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 Items: TLV,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Integrity</a:t>
                      </a:r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(Future Work,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ongoing Project)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237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ICMP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Items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Ping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(Future Work,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ongoing Project)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2373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Benchmarking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Openflow</a:t>
                      </a:r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</a:t>
                      </a:r>
                      <a:endParaRPr lang="en-US" altLang="ko-KR" sz="1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 Items: Message Flow of </a:t>
                      </a:r>
                      <a:r>
                        <a:rPr lang="en-US" altLang="ko-KR" sz="1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Openflow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Protocol(Sequence, Data Integrity),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LLDP(Future Work, ongoing Project)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237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Openflow</a:t>
                      </a:r>
                      <a:r>
                        <a:rPr lang="en-US" altLang="ko-KR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Agent</a:t>
                      </a:r>
                      <a:endParaRPr lang="en-US" altLang="ko-KR" sz="1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 Items: Message Flow of </a:t>
                      </a:r>
                      <a:r>
                        <a:rPr lang="en-US" altLang="ko-KR" sz="10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Openflow</a:t>
                      </a:r>
                      <a:r>
                        <a:rPr lang="en-US" altLang="ko-KR" sz="10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Protocol(Sequence, Data Integrity), 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LLDP(Future Work, ongoing Project)</a:t>
                      </a:r>
                      <a:endParaRPr lang="en-US" altLang="ko-KR" sz="1000" b="1" baseline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237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MQTT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 Items: Publish, Subscribe, EMAP, OpenADR2.0b(Future Work, ongoing Project)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237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CoAP Client</a:t>
                      </a:r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Server</a:t>
                      </a: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 Items: Restful API, Multithread, Observe, EMAP, OpenADR2.0b(Future Work, ongoing Project)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48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System </a:t>
            </a:r>
            <a:r>
              <a:rPr lang="en-US" altLang="ko-KR" dirty="0" smtClean="0"/>
              <a:t>overall 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57200" y="2172789"/>
            <a:ext cx="2414251" cy="1441268"/>
            <a:chOff x="690880" y="2489200"/>
            <a:chExt cx="2414251" cy="2987040"/>
          </a:xfrm>
          <a:noFill/>
        </p:grpSpPr>
        <p:sp>
          <p:nvSpPr>
            <p:cNvPr id="2" name="직사각형 1"/>
            <p:cNvSpPr/>
            <p:nvPr/>
          </p:nvSpPr>
          <p:spPr bwMode="auto">
            <a:xfrm>
              <a:off x="690881" y="2489200"/>
              <a:ext cx="2414250" cy="2987040"/>
            </a:xfrm>
            <a:prstGeom prst="rect">
              <a:avLst/>
            </a:prstGeom>
            <a:grpFill/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0880" y="3798054"/>
              <a:ext cx="24142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Back-end Server(JAVA)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 bwMode="auto">
          <a:xfrm>
            <a:off x="7372191" y="1422400"/>
            <a:ext cx="1314609" cy="518160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Client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(Student)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5051" y="1708723"/>
            <a:ext cx="292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1.1 / GET : index Page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457200" y="5596708"/>
            <a:ext cx="2414250" cy="871975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Database(MySQL)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127.0.0.1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159657" y="1422400"/>
            <a:ext cx="3048008" cy="51816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700" y="1524057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Auto Grading System</a:t>
            </a:r>
            <a:endParaRPr lang="ko-KR" altLang="en-US" b="1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32989" y="3888538"/>
            <a:ext cx="2414250" cy="1441268"/>
            <a:chOff x="690881" y="2489200"/>
            <a:chExt cx="2414250" cy="2987040"/>
          </a:xfrm>
          <a:noFill/>
        </p:grpSpPr>
        <p:sp>
          <p:nvSpPr>
            <p:cNvPr id="23" name="직사각형 22"/>
            <p:cNvSpPr/>
            <p:nvPr/>
          </p:nvSpPr>
          <p:spPr bwMode="auto">
            <a:xfrm>
              <a:off x="690881" y="2489200"/>
              <a:ext cx="2414250" cy="2987040"/>
            </a:xfrm>
            <a:prstGeom prst="rect">
              <a:avLst/>
            </a:prstGeom>
            <a:grpFill/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2910" y="3312956"/>
              <a:ext cx="1958613" cy="133952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Program</a:t>
              </a:r>
            </a:p>
            <a:p>
              <a:pPr algn="ctr"/>
              <a:r>
                <a:rPr lang="en-US" altLang="ko-KR" dirty="0" smtClean="0"/>
                <a:t>(e.g. HTTP Server)</a:t>
              </a:r>
              <a:endParaRPr lang="ko-KR" altLang="en-US" dirty="0"/>
            </a:p>
          </p:txBody>
        </p:sp>
      </p:grpSp>
      <p:cxnSp>
        <p:nvCxnSpPr>
          <p:cNvPr id="26" name="직선 화살표 연결선 25"/>
          <p:cNvCxnSpPr/>
          <p:nvPr/>
        </p:nvCxnSpPr>
        <p:spPr bwMode="auto">
          <a:xfrm flipH="1">
            <a:off x="3280229" y="2172789"/>
            <a:ext cx="4091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 flipH="1">
            <a:off x="3280229" y="2778195"/>
            <a:ext cx="4091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785051" y="2314128"/>
            <a:ext cx="313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1.1 / 200 OK: index.html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7657" y="297850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Select Grading Program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 flipH="1">
            <a:off x="3258459" y="3442789"/>
            <a:ext cx="4091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173082" y="3675337"/>
            <a:ext cx="254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*Create Socket or Thread</a:t>
            </a:r>
            <a:endParaRPr lang="ko-KR" altLang="en-US" i="1" dirty="0"/>
          </a:p>
        </p:txBody>
      </p:sp>
      <p:cxnSp>
        <p:nvCxnSpPr>
          <p:cNvPr id="32" name="직선 화살표 연결선 31"/>
          <p:cNvCxnSpPr/>
          <p:nvPr/>
        </p:nvCxnSpPr>
        <p:spPr bwMode="auto">
          <a:xfrm flipH="1">
            <a:off x="3265718" y="4524101"/>
            <a:ext cx="4091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707357" y="4934972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Test Start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48769" y="5867065"/>
            <a:ext cx="319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*Give Test Result and Comment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 bwMode="auto">
          <a:xfrm flipH="1">
            <a:off x="3243947" y="6331131"/>
            <a:ext cx="40919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8" name="꺾인 연결선 37"/>
          <p:cNvCxnSpPr>
            <a:stCxn id="23" idx="3"/>
            <a:endCxn id="17" idx="3"/>
          </p:cNvCxnSpPr>
          <p:nvPr/>
        </p:nvCxnSpPr>
        <p:spPr bwMode="auto">
          <a:xfrm>
            <a:off x="2847239" y="4609172"/>
            <a:ext cx="24211" cy="1423524"/>
          </a:xfrm>
          <a:prstGeom prst="bentConnector3">
            <a:avLst>
              <a:gd name="adj1" fmla="val 1044199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꺾인 연결선 41"/>
          <p:cNvCxnSpPr>
            <a:stCxn id="2" idx="3"/>
            <a:endCxn id="23" idx="3"/>
          </p:cNvCxnSpPr>
          <p:nvPr/>
        </p:nvCxnSpPr>
        <p:spPr bwMode="auto">
          <a:xfrm flipH="1">
            <a:off x="2847239" y="2893423"/>
            <a:ext cx="24212" cy="1715749"/>
          </a:xfrm>
          <a:prstGeom prst="bentConnector3">
            <a:avLst>
              <a:gd name="adj1" fmla="val -944160"/>
            </a:avLst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946074" y="4139621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Share Connection Information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63454" y="5249819"/>
            <a:ext cx="284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* Store Test Result on Server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9851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System </a:t>
            </a:r>
            <a:r>
              <a:rPr lang="en-US" altLang="ko-KR" dirty="0"/>
              <a:t>Overview – </a:t>
            </a: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1" y="2225842"/>
            <a:ext cx="5181600" cy="35959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728463" y="2336031"/>
            <a:ext cx="948437" cy="281331"/>
          </a:xfrm>
          <a:prstGeom prst="rect">
            <a:avLst/>
          </a:prstGeom>
          <a:noFill/>
          <a:ln w="38100" cap="flat" cmpd="sng" algn="ctr">
            <a:solidFill>
              <a:srgbClr val="C8282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25623"/>
            <a:ext cx="874951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 smtClean="0"/>
              <a:t>Choose Subject on Index Page and then you select the Marking Program</a:t>
            </a:r>
          </a:p>
          <a:p>
            <a:r>
              <a:rPr lang="en-US" altLang="ko-KR" sz="2300" dirty="0" smtClean="0"/>
              <a:t>on the list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69232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1856" y="138234"/>
            <a:ext cx="8229600" cy="1450724"/>
          </a:xfrm>
        </p:spPr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sz="1500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</a:t>
            </a:r>
          </a:p>
          <a:p>
            <a:pPr>
              <a:buNone/>
            </a:pPr>
            <a:r>
              <a:rPr lang="en-US" altLang="zh-CN" sz="2000" dirty="0" smtClean="0"/>
              <a:t>     </a:t>
            </a:r>
            <a:endParaRPr lang="en-US" altLang="ko-KR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System </a:t>
            </a:r>
            <a:r>
              <a:rPr lang="en-US" altLang="ko-KR" dirty="0"/>
              <a:t>Overview – </a:t>
            </a:r>
            <a:r>
              <a:rPr lang="en-US" altLang="ko-KR" dirty="0" smtClean="0"/>
              <a:t>Marking List</a:t>
            </a:r>
            <a:endParaRPr lang="zh-CN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3935"/>
            <a:ext cx="7576924" cy="50847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43763" y="3660747"/>
            <a:ext cx="724930" cy="2883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092259" y="3644272"/>
            <a:ext cx="264848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(1) Go Test</a:t>
            </a:r>
          </a:p>
          <a:p>
            <a:r>
              <a:rPr lang="en-US" altLang="ko-KR" b="1" dirty="0" smtClean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Go to Test main page</a:t>
            </a:r>
            <a:endParaRPr lang="en-US" altLang="ko-KR" b="1" dirty="0" smtClean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(2) Manual</a:t>
            </a:r>
          </a:p>
          <a:p>
            <a:r>
              <a:rPr lang="en-US" altLang="ko-KR" b="1" dirty="0" smtClean="0">
                <a:latin typeface="+mn-ea"/>
              </a:rPr>
              <a:t>: </a:t>
            </a:r>
            <a:r>
              <a:rPr lang="en-US" altLang="ko-KR" b="1" dirty="0" smtClean="0">
                <a:latin typeface="+mn-ea"/>
              </a:rPr>
              <a:t>User Manual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41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25208</TotalTime>
  <Words>1156</Words>
  <Application>Microsoft Office PowerPoint</Application>
  <PresentationFormat>화면 슬라이드 쇼(4:3)</PresentationFormat>
  <Paragraphs>313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宋体</vt:lpstr>
      <vt:lpstr>굴림</vt:lpstr>
      <vt:lpstr>맑은 고딕</vt:lpstr>
      <vt:lpstr>Arial</vt:lpstr>
      <vt:lpstr>Calibri</vt:lpstr>
      <vt:lpstr>Times New Roman</vt:lpstr>
      <vt:lpstr>Wingdings</vt:lpstr>
      <vt:lpstr>1_기본 디자인</vt:lpstr>
      <vt:lpstr>主题1</vt:lpstr>
      <vt:lpstr>Auto marking Program</vt:lpstr>
      <vt:lpstr>Contents</vt:lpstr>
      <vt:lpstr>1. Auto Marking Purpose</vt:lpstr>
      <vt:lpstr>1. Auto Marking Purpose</vt:lpstr>
      <vt:lpstr>2. Auto Grading System Process</vt:lpstr>
      <vt:lpstr>3. List of Programs</vt:lpstr>
      <vt:lpstr>4. System overall architecture</vt:lpstr>
      <vt:lpstr>5. System Overview – Index</vt:lpstr>
      <vt:lpstr>5. System Overview – Marking List</vt:lpstr>
      <vt:lpstr>5. System Overview – User Manual</vt:lpstr>
      <vt:lpstr>5. System Overview – User Information</vt:lpstr>
      <vt:lpstr>6. Project 1: Web Server</vt:lpstr>
      <vt:lpstr>6. Project 1: Web Server</vt:lpstr>
      <vt:lpstr>6. Project 2: Web Client</vt:lpstr>
      <vt:lpstr>6. Project 2: Web Server</vt:lpstr>
      <vt:lpstr>6. Project 3: UDP P2P Chatting</vt:lpstr>
      <vt:lpstr>6. Project 3: UDP P2P Chatting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1304</cp:revision>
  <dcterms:created xsi:type="dcterms:W3CDTF">2015-04-10T05:04:22Z</dcterms:created>
  <dcterms:modified xsi:type="dcterms:W3CDTF">2018-09-10T05:49:40Z</dcterms:modified>
</cp:coreProperties>
</file>