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4630400" cy="8229600"/>
  <p:notesSz cx="8229600" cy="14630400"/>
  <p:custDataLst>
    <p:tags r:id="rId15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3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  <a:sym typeface="+mn-ea"/>
              </a:rPr>
              <a:t>解决了大模型辅助代码开发、C/C++ UT生成、Code Analysis、Code Check等问题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434709"/>
            <a:ext cx="7477601" cy="166639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6560"/>
              </a:lnSpc>
              <a:buNone/>
            </a:pPr>
            <a:r>
              <a:rPr lang="zh-CN" altLang="en-US" sz="5250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计算平台</a:t>
            </a:r>
            <a:r>
              <a:rPr lang="en-US" sz="5250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研发小组述职</a:t>
            </a:r>
            <a:endParaRPr lang="en-US" sz="5250" dirty="0"/>
          </a:p>
        </p:txBody>
      </p:sp>
      <p:sp>
        <p:nvSpPr>
          <p:cNvPr id="6" name="Text 3"/>
          <p:cNvSpPr/>
          <p:nvPr/>
        </p:nvSpPr>
        <p:spPr>
          <a:xfrm>
            <a:off x="833199" y="4434364"/>
            <a:ext cx="7477601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我们的团队以极速工作空间和数据平台为重点，为开发者</a:t>
            </a:r>
            <a:r>
              <a:rPr lang="zh-CN" alt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和工程运维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提供快速可靠的支持与服务。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39507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19" y="5402699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99686" y="5400556"/>
            <a:ext cx="1241465" cy="38885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185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</a:t>
            </a:r>
            <a:r>
              <a:rPr lang="zh-CN" altLang="en-US" sz="2185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韩雨哲</a:t>
            </a:r>
            <a:r>
              <a:rPr lang="en-US" altLang="zh-CN" sz="2185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zh-CN" altLang="en-US" sz="2185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康龙刚</a:t>
            </a:r>
            <a:r>
              <a:rPr lang="en-US" altLang="zh-CN" sz="2185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zh-CN" altLang="en-US" sz="2185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乔桥</a:t>
            </a:r>
            <a:endParaRPr lang="zh-CN" altLang="en-US" sz="2185" b="1" kern="0" spc="-35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386"/>
          </a:xfrm>
          <a:prstGeom prst="rect">
            <a:avLst/>
          </a:prstGeom>
          <a:solidFill>
            <a:srgbClr val="FFFFFF"/>
          </a:solidFill>
          <a:ln w="11668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34160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865953" y="2856667"/>
            <a:ext cx="3746659" cy="58543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4610"/>
              </a:lnSpc>
              <a:buNone/>
            </a:pPr>
            <a:r>
              <a:rPr lang="en-US" sz="3690" b="1" kern="0" spc="-11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极速空间服务</a:t>
            </a:r>
            <a:endParaRPr lang="en-US" sz="3690" dirty="0"/>
          </a:p>
        </p:txBody>
      </p:sp>
      <p:sp>
        <p:nvSpPr>
          <p:cNvPr id="6" name="Shape 3"/>
          <p:cNvSpPr/>
          <p:nvPr/>
        </p:nvSpPr>
        <p:spPr>
          <a:xfrm>
            <a:off x="7296388" y="3723084"/>
            <a:ext cx="37386" cy="3993237"/>
          </a:xfrm>
          <a:prstGeom prst="rect">
            <a:avLst/>
          </a:prstGeom>
          <a:solidFill>
            <a:srgbClr val="B5B7E3"/>
          </a:solidFill>
        </p:spPr>
      </p:sp>
      <p:sp>
        <p:nvSpPr>
          <p:cNvPr id="7" name="Shape 4"/>
          <p:cNvSpPr/>
          <p:nvPr/>
        </p:nvSpPr>
        <p:spPr>
          <a:xfrm>
            <a:off x="7525822" y="4061460"/>
            <a:ext cx="655558" cy="37386"/>
          </a:xfrm>
          <a:prstGeom prst="rect">
            <a:avLst/>
          </a:prstGeom>
          <a:solidFill>
            <a:srgbClr val="B5B7E3"/>
          </a:solidFill>
        </p:spPr>
      </p:sp>
      <p:sp>
        <p:nvSpPr>
          <p:cNvPr id="8" name="Shape 5"/>
          <p:cNvSpPr/>
          <p:nvPr/>
        </p:nvSpPr>
        <p:spPr>
          <a:xfrm>
            <a:off x="7104340" y="3869412"/>
            <a:ext cx="421481" cy="421481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1668">
            <a:solidFill>
              <a:srgbClr val="B5B7E3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248287" y="3904536"/>
            <a:ext cx="133469" cy="35123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765"/>
              </a:lnSpc>
              <a:buNone/>
            </a:pPr>
            <a:r>
              <a:rPr lang="en-US" sz="2215" b="1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215" dirty="0"/>
          </a:p>
        </p:txBody>
      </p:sp>
      <p:sp>
        <p:nvSpPr>
          <p:cNvPr id="10" name="Text 7"/>
          <p:cNvSpPr/>
          <p:nvPr/>
        </p:nvSpPr>
        <p:spPr>
          <a:xfrm>
            <a:off x="8345329" y="3910370"/>
            <a:ext cx="2979539" cy="29265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305"/>
              </a:lnSpc>
              <a:buNone/>
            </a:pPr>
            <a:r>
              <a:rPr lang="en-US" sz="1845" b="1" kern="0" spc="-5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极速空间服务云上、云下归一</a:t>
            </a:r>
            <a:endParaRPr lang="en-US" sz="1845" dirty="0"/>
          </a:p>
        </p:txBody>
      </p:sp>
      <p:sp>
        <p:nvSpPr>
          <p:cNvPr id="11" name="Text 8"/>
          <p:cNvSpPr/>
          <p:nvPr/>
        </p:nvSpPr>
        <p:spPr>
          <a:xfrm>
            <a:off x="8345329" y="4390311"/>
            <a:ext cx="3418999" cy="89868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360"/>
              </a:lnSpc>
              <a:buNone/>
            </a:pPr>
            <a:r>
              <a:rPr lang="en-US" sz="1475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一套代码支持多个平台，优化系统模块设计，统一管理系统日志，建设完善的监控体系</a:t>
            </a:r>
            <a:endParaRPr lang="en-US" sz="1475" dirty="0"/>
          </a:p>
        </p:txBody>
      </p:sp>
      <p:sp>
        <p:nvSpPr>
          <p:cNvPr id="12" name="Shape 9"/>
          <p:cNvSpPr/>
          <p:nvPr/>
        </p:nvSpPr>
        <p:spPr>
          <a:xfrm>
            <a:off x="6448782" y="4998006"/>
            <a:ext cx="655558" cy="37386"/>
          </a:xfrm>
          <a:prstGeom prst="rect">
            <a:avLst/>
          </a:prstGeom>
          <a:solidFill>
            <a:srgbClr val="B5B7E3"/>
          </a:solidFill>
        </p:spPr>
      </p:sp>
      <p:sp>
        <p:nvSpPr>
          <p:cNvPr id="13" name="Shape 10"/>
          <p:cNvSpPr/>
          <p:nvPr/>
        </p:nvSpPr>
        <p:spPr>
          <a:xfrm>
            <a:off x="7104340" y="4805958"/>
            <a:ext cx="421481" cy="421481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1668">
            <a:solidFill>
              <a:srgbClr val="B5B7E3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229237" y="4841081"/>
            <a:ext cx="171569" cy="35123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765"/>
              </a:lnSpc>
              <a:buNone/>
            </a:pPr>
            <a:r>
              <a:rPr lang="en-US" sz="2215" b="1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215" dirty="0"/>
          </a:p>
        </p:txBody>
      </p:sp>
      <p:sp>
        <p:nvSpPr>
          <p:cNvPr id="15" name="Text 12"/>
          <p:cNvSpPr/>
          <p:nvPr/>
        </p:nvSpPr>
        <p:spPr>
          <a:xfrm>
            <a:off x="4222075" y="4846915"/>
            <a:ext cx="2062758" cy="29265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r">
              <a:lnSpc>
                <a:spcPts val="2305"/>
              </a:lnSpc>
              <a:buNone/>
            </a:pPr>
            <a:r>
              <a:rPr lang="en-US" sz="1845" b="1" kern="0" spc="-5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极速空间迭代二项目</a:t>
            </a:r>
            <a:endParaRPr lang="en-US" sz="1845" dirty="0"/>
          </a:p>
        </p:txBody>
      </p:sp>
      <p:sp>
        <p:nvSpPr>
          <p:cNvPr id="16" name="Text 13"/>
          <p:cNvSpPr/>
          <p:nvPr/>
        </p:nvSpPr>
        <p:spPr>
          <a:xfrm>
            <a:off x="2865953" y="5326856"/>
            <a:ext cx="3418880" cy="89868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lnSpc>
                <a:spcPts val="2360"/>
              </a:lnSpc>
              <a:buNone/>
            </a:pPr>
            <a:r>
              <a:rPr lang="en-US" sz="1475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服务日志入湖，固态存组部门接入技术空间，云上云下工作空间容器镜像归一，添加支持用户工号切换功能，提升用户体验</a:t>
            </a:r>
            <a:endParaRPr lang="en-US" sz="1475" dirty="0"/>
          </a:p>
        </p:txBody>
      </p:sp>
      <p:sp>
        <p:nvSpPr>
          <p:cNvPr id="17" name="Shape 14"/>
          <p:cNvSpPr/>
          <p:nvPr/>
        </p:nvSpPr>
        <p:spPr>
          <a:xfrm>
            <a:off x="7525822" y="6001941"/>
            <a:ext cx="655558" cy="37386"/>
          </a:xfrm>
          <a:prstGeom prst="rect">
            <a:avLst/>
          </a:prstGeom>
          <a:solidFill>
            <a:srgbClr val="B5B7E3"/>
          </a:solidFill>
        </p:spPr>
      </p:sp>
      <p:sp>
        <p:nvSpPr>
          <p:cNvPr id="18" name="Shape 15"/>
          <p:cNvSpPr/>
          <p:nvPr/>
        </p:nvSpPr>
        <p:spPr>
          <a:xfrm>
            <a:off x="7104340" y="5809893"/>
            <a:ext cx="421481" cy="421481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1668">
            <a:solidFill>
              <a:srgbClr val="B5B7E3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7221617" y="5845016"/>
            <a:ext cx="186809" cy="35123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765"/>
              </a:lnSpc>
              <a:buNone/>
            </a:pPr>
            <a:r>
              <a:rPr lang="en-US" sz="2215" b="1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215" dirty="0"/>
          </a:p>
        </p:txBody>
      </p:sp>
      <p:sp>
        <p:nvSpPr>
          <p:cNvPr id="20" name="Text 17"/>
          <p:cNvSpPr/>
          <p:nvPr/>
        </p:nvSpPr>
        <p:spPr>
          <a:xfrm>
            <a:off x="8345329" y="5850850"/>
            <a:ext cx="2062758" cy="29265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305"/>
              </a:lnSpc>
              <a:buNone/>
            </a:pPr>
            <a:r>
              <a:rPr lang="en-US" sz="1845" b="1" kern="0" spc="-5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极速空间迭代三项目</a:t>
            </a:r>
            <a:endParaRPr lang="en-US" sz="1845" dirty="0"/>
          </a:p>
        </p:txBody>
      </p:sp>
      <p:sp>
        <p:nvSpPr>
          <p:cNvPr id="21" name="Text 18"/>
          <p:cNvSpPr/>
          <p:nvPr/>
        </p:nvSpPr>
        <p:spPr>
          <a:xfrm>
            <a:off x="8345329" y="6330791"/>
            <a:ext cx="3418999" cy="11982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360"/>
              </a:lnSpc>
              <a:buNone/>
            </a:pPr>
            <a:r>
              <a:rPr lang="en-US" sz="1475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建立完善的工作空间生命周期管理机制，系统登录对接公司IDAAS系统，服务注册对接到IDesk统一架构网关，极速空间服务切换至ADS平台</a:t>
            </a:r>
            <a:endParaRPr lang="en-US" sz="147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116205" y="0"/>
            <a:ext cx="14630400" cy="8319849"/>
          </a:xfrm>
          <a:prstGeom prst="rect">
            <a:avLst/>
          </a:prstGeom>
          <a:solidFill>
            <a:srgbClr val="FFFFFF"/>
          </a:solidFill>
          <a:ln w="9406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1896428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763560" y="2313623"/>
            <a:ext cx="4111704" cy="47410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735"/>
              </a:lnSpc>
              <a:buNone/>
            </a:pPr>
            <a:r>
              <a:rPr lang="en-US" sz="2985" b="1" kern="0" spc="-9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Scrum模式运作项目开发</a:t>
            </a:r>
            <a:endParaRPr lang="en-US" sz="2985" dirty="0"/>
          </a:p>
        </p:txBody>
      </p:sp>
      <p:sp>
        <p:nvSpPr>
          <p:cNvPr id="6" name="Shape 3"/>
          <p:cNvSpPr/>
          <p:nvPr/>
        </p:nvSpPr>
        <p:spPr>
          <a:xfrm>
            <a:off x="2763560" y="3133725"/>
            <a:ext cx="341352" cy="341352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9406">
            <a:solidFill>
              <a:srgbClr val="B5B7E3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878574" y="3162181"/>
            <a:ext cx="111323" cy="28432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240"/>
              </a:lnSpc>
              <a:buNone/>
            </a:pPr>
            <a:r>
              <a:rPr lang="en-US" sz="1790" b="1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1790" dirty="0"/>
          </a:p>
        </p:txBody>
      </p:sp>
      <p:sp>
        <p:nvSpPr>
          <p:cNvPr id="8" name="Text 5"/>
          <p:cNvSpPr/>
          <p:nvPr/>
        </p:nvSpPr>
        <p:spPr>
          <a:xfrm>
            <a:off x="3256597" y="3185874"/>
            <a:ext cx="2440305" cy="47410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1865"/>
              </a:lnSpc>
              <a:buNone/>
            </a:pPr>
            <a:r>
              <a:rPr lang="en-US" sz="1495" b="1" kern="0" spc="-4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采用Scrum模式，按需求划分任务，迭代进行工作推进</a:t>
            </a:r>
            <a:endParaRPr lang="en-US" sz="1495" dirty="0"/>
          </a:p>
        </p:txBody>
      </p:sp>
      <p:sp>
        <p:nvSpPr>
          <p:cNvPr id="9" name="Text 6"/>
          <p:cNvSpPr/>
          <p:nvPr/>
        </p:nvSpPr>
        <p:spPr>
          <a:xfrm>
            <a:off x="3499247" y="3830598"/>
            <a:ext cx="2197656" cy="54602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19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按需求划分任务迭代进行工作推进</a:t>
            </a:r>
            <a:endParaRPr lang="en-US" sz="1195" dirty="0"/>
          </a:p>
        </p:txBody>
      </p:sp>
      <p:sp>
        <p:nvSpPr>
          <p:cNvPr id="10" name="Text 7"/>
          <p:cNvSpPr/>
          <p:nvPr/>
        </p:nvSpPr>
        <p:spPr>
          <a:xfrm>
            <a:off x="3499247" y="4437221"/>
            <a:ext cx="2197656" cy="54602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19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团队成员共同协作，提高工作效率</a:t>
            </a:r>
            <a:endParaRPr lang="en-US" sz="1195" dirty="0"/>
          </a:p>
        </p:txBody>
      </p:sp>
      <p:sp>
        <p:nvSpPr>
          <p:cNvPr id="11" name="Text 8"/>
          <p:cNvSpPr/>
          <p:nvPr/>
        </p:nvSpPr>
        <p:spPr>
          <a:xfrm>
            <a:off x="3499247" y="5043845"/>
            <a:ext cx="2197656" cy="27301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19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灵活应对需求变化</a:t>
            </a:r>
            <a:endParaRPr lang="en-US" sz="1195" dirty="0"/>
          </a:p>
        </p:txBody>
      </p:sp>
      <p:sp>
        <p:nvSpPr>
          <p:cNvPr id="12" name="Shape 9"/>
          <p:cNvSpPr/>
          <p:nvPr/>
        </p:nvSpPr>
        <p:spPr>
          <a:xfrm>
            <a:off x="5848588" y="3133725"/>
            <a:ext cx="341352" cy="341352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9406">
            <a:solidFill>
              <a:srgbClr val="B5B7E3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5948363" y="3162181"/>
            <a:ext cx="141803" cy="28432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240"/>
              </a:lnSpc>
              <a:buNone/>
            </a:pPr>
            <a:r>
              <a:rPr lang="en-US" sz="1790" b="1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1790" dirty="0"/>
          </a:p>
        </p:txBody>
      </p:sp>
      <p:sp>
        <p:nvSpPr>
          <p:cNvPr id="14" name="Text 11"/>
          <p:cNvSpPr/>
          <p:nvPr/>
        </p:nvSpPr>
        <p:spPr>
          <a:xfrm>
            <a:off x="6341626" y="3185874"/>
            <a:ext cx="1517213" cy="23705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1865"/>
              </a:lnSpc>
              <a:buNone/>
            </a:pPr>
            <a:r>
              <a:rPr lang="en-US" sz="1495" b="1" kern="0" spc="-4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工作成果</a:t>
            </a:r>
            <a:endParaRPr lang="en-US" sz="1495" dirty="0"/>
          </a:p>
        </p:txBody>
      </p:sp>
      <p:sp>
        <p:nvSpPr>
          <p:cNvPr id="15" name="Text 12"/>
          <p:cNvSpPr/>
          <p:nvPr/>
        </p:nvSpPr>
        <p:spPr>
          <a:xfrm>
            <a:off x="6584275" y="3593544"/>
            <a:ext cx="2197656" cy="54602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19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服务禁用http访问，只保留https，提升服务数据传输安全性</a:t>
            </a:r>
            <a:endParaRPr lang="en-US" sz="1195" dirty="0"/>
          </a:p>
        </p:txBody>
      </p:sp>
      <p:sp>
        <p:nvSpPr>
          <p:cNvPr id="16" name="Text 13"/>
          <p:cNvSpPr/>
          <p:nvPr/>
        </p:nvSpPr>
        <p:spPr>
          <a:xfrm>
            <a:off x="6584315" y="4392295"/>
            <a:ext cx="2197735" cy="6267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19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调整代码仓隐藏逻辑，支持非仓路径展示与访问，保证ohos单框架代码编译</a:t>
            </a:r>
            <a:endParaRPr lang="en-US" sz="1195" dirty="0"/>
          </a:p>
        </p:txBody>
      </p:sp>
      <p:sp>
        <p:nvSpPr>
          <p:cNvPr id="17" name="Text 14"/>
          <p:cNvSpPr/>
          <p:nvPr/>
        </p:nvSpPr>
        <p:spPr>
          <a:xfrm>
            <a:off x="6584275" y="5244902"/>
            <a:ext cx="2197656" cy="81903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19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N项目ARM集群搭建和镜像开发，保证ARM架构下的相关工作能够在极速空间正常开展</a:t>
            </a:r>
            <a:endParaRPr lang="en-US" sz="1195" dirty="0"/>
          </a:p>
        </p:txBody>
      </p:sp>
      <p:sp>
        <p:nvSpPr>
          <p:cNvPr id="18" name="Text 15"/>
          <p:cNvSpPr/>
          <p:nvPr/>
        </p:nvSpPr>
        <p:spPr>
          <a:xfrm>
            <a:off x="6584275" y="6290270"/>
            <a:ext cx="2197656" cy="27301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19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完善的服务监控系统</a:t>
            </a:r>
            <a:endParaRPr lang="en-US" sz="1195" dirty="0"/>
          </a:p>
        </p:txBody>
      </p:sp>
      <p:sp>
        <p:nvSpPr>
          <p:cNvPr id="19" name="Text 16"/>
          <p:cNvSpPr/>
          <p:nvPr/>
        </p:nvSpPr>
        <p:spPr>
          <a:xfrm>
            <a:off x="6584275" y="6563558"/>
            <a:ext cx="2197656" cy="27301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19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ADS平台下的定时任务</a:t>
            </a:r>
            <a:endParaRPr lang="en-US" sz="1195" dirty="0"/>
          </a:p>
        </p:txBody>
      </p:sp>
      <p:sp>
        <p:nvSpPr>
          <p:cNvPr id="20" name="Shape 17"/>
          <p:cNvSpPr/>
          <p:nvPr/>
        </p:nvSpPr>
        <p:spPr>
          <a:xfrm>
            <a:off x="8933617" y="3133725"/>
            <a:ext cx="341352" cy="341352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9406">
            <a:solidFill>
              <a:srgbClr val="B5B7E3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9029581" y="3162181"/>
            <a:ext cx="149423" cy="28432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240"/>
              </a:lnSpc>
              <a:buNone/>
            </a:pPr>
            <a:r>
              <a:rPr lang="en-US" sz="1790" b="1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1790" dirty="0"/>
          </a:p>
        </p:txBody>
      </p:sp>
      <p:sp>
        <p:nvSpPr>
          <p:cNvPr id="22" name="Text 19"/>
          <p:cNvSpPr/>
          <p:nvPr/>
        </p:nvSpPr>
        <p:spPr>
          <a:xfrm>
            <a:off x="9426654" y="3185874"/>
            <a:ext cx="1517213" cy="23705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1865"/>
              </a:lnSpc>
              <a:buNone/>
            </a:pPr>
            <a:r>
              <a:rPr lang="en-US" sz="1495" b="1" kern="0" spc="-4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工作亮点</a:t>
            </a:r>
            <a:endParaRPr lang="en-US" sz="1495" dirty="0"/>
          </a:p>
        </p:txBody>
      </p:sp>
      <p:sp>
        <p:nvSpPr>
          <p:cNvPr id="23" name="Text 20"/>
          <p:cNvSpPr/>
          <p:nvPr/>
        </p:nvSpPr>
        <p:spPr>
          <a:xfrm>
            <a:off x="9669304" y="3593544"/>
            <a:ext cx="2197656" cy="54602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19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采用Scrum模式运作，提高了工作效率和团队协作能力</a:t>
            </a:r>
            <a:endParaRPr lang="en-US" sz="1195" dirty="0"/>
          </a:p>
        </p:txBody>
      </p:sp>
      <p:sp>
        <p:nvSpPr>
          <p:cNvPr id="24" name="Text 21"/>
          <p:cNvSpPr/>
          <p:nvPr/>
        </p:nvSpPr>
        <p:spPr>
          <a:xfrm>
            <a:off x="9669304" y="4376698"/>
            <a:ext cx="2197656" cy="54602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19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按需求划分任务，能够灵活应对需求变化</a:t>
            </a:r>
            <a:endParaRPr lang="en-US" sz="1195" dirty="0"/>
          </a:p>
        </p:txBody>
      </p:sp>
      <p:sp>
        <p:nvSpPr>
          <p:cNvPr id="25" name="Text 22"/>
          <p:cNvSpPr/>
          <p:nvPr/>
        </p:nvSpPr>
        <p:spPr>
          <a:xfrm>
            <a:off x="9669304" y="4949666"/>
            <a:ext cx="2197656" cy="81903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19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完成了一系列重要的工作，提升了极速空间的安全性、可用性和功能性</a:t>
            </a:r>
            <a:endParaRPr lang="en-US" sz="1195" dirty="0"/>
          </a:p>
        </p:txBody>
      </p:sp>
      <p:sp>
        <p:nvSpPr>
          <p:cNvPr id="26" name="Shape 23"/>
          <p:cNvSpPr/>
          <p:nvPr/>
        </p:nvSpPr>
        <p:spPr>
          <a:xfrm>
            <a:off x="2763560" y="6836212"/>
            <a:ext cx="341352" cy="341352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9406">
            <a:solidFill>
              <a:srgbClr val="B5B7E3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2859524" y="6864667"/>
            <a:ext cx="149423" cy="28432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240"/>
              </a:lnSpc>
              <a:buNone/>
            </a:pPr>
            <a:r>
              <a:rPr lang="en-US" sz="1790" b="1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1790" dirty="0"/>
          </a:p>
        </p:txBody>
      </p:sp>
      <p:sp>
        <p:nvSpPr>
          <p:cNvPr id="28" name="Text 25"/>
          <p:cNvSpPr/>
          <p:nvPr/>
        </p:nvSpPr>
        <p:spPr>
          <a:xfrm>
            <a:off x="3256597" y="6888361"/>
            <a:ext cx="1663303" cy="23705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1865"/>
              </a:lnSpc>
              <a:buNone/>
            </a:pPr>
            <a:r>
              <a:rPr lang="en-US" sz="1495" b="1" kern="0" spc="-4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不足及改进方向</a:t>
            </a:r>
            <a:endParaRPr lang="en-US" sz="1495" dirty="0"/>
          </a:p>
        </p:txBody>
      </p:sp>
      <p:sp>
        <p:nvSpPr>
          <p:cNvPr id="29" name="Text 26"/>
          <p:cNvSpPr/>
          <p:nvPr/>
        </p:nvSpPr>
        <p:spPr>
          <a:xfrm>
            <a:off x="3499247" y="7296031"/>
            <a:ext cx="8367593" cy="27301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19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在一些需求变更较为频繁的项目中，Scrum模式的灵活性可能会导致工作量较大，需要进一步优化</a:t>
            </a:r>
            <a:endParaRPr lang="en-US" sz="1195" dirty="0"/>
          </a:p>
        </p:txBody>
      </p:sp>
      <p:sp>
        <p:nvSpPr>
          <p:cNvPr id="30" name="Text 27"/>
          <p:cNvSpPr/>
          <p:nvPr/>
        </p:nvSpPr>
        <p:spPr>
          <a:xfrm>
            <a:off x="3499247" y="7629644"/>
            <a:ext cx="8367593" cy="27301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19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在一些需要跨团队协作的项目中，需要加强团队之间的沟通和协作</a:t>
            </a:r>
            <a:endParaRPr lang="en-US" sz="1195" kern="0" spc="-24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195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  <a:sym typeface="+mn-ea"/>
              </a:rPr>
              <a:t>对于 Scrum 过程不熟悉，导致在拆分明确且可管理的story和task方面存在困难。</a:t>
            </a:r>
            <a:endParaRPr lang="en-US" sz="1195" dirty="0"/>
          </a:p>
          <a:p>
            <a:pPr marL="342900" indent="-342900" algn="l">
              <a:lnSpc>
                <a:spcPts val="2150"/>
              </a:lnSpc>
              <a:buSzPct val="100000"/>
              <a:buChar char="•"/>
            </a:pPr>
            <a:endParaRPr lang="en-US" sz="119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392555"/>
            <a:ext cx="485644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极速空间开发和运维</a:t>
            </a:r>
            <a:endParaRPr lang="en-US" sz="437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531269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845844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开发工作</a:t>
            </a:r>
            <a:endParaRPr lang="en-US" sz="2185" dirty="0"/>
          </a:p>
        </p:txBody>
      </p:sp>
      <p:sp>
        <p:nvSpPr>
          <p:cNvPr id="7" name="Text 4"/>
          <p:cNvSpPr/>
          <p:nvPr/>
        </p:nvSpPr>
        <p:spPr>
          <a:xfrm>
            <a:off x="2037993" y="5415201"/>
            <a:ext cx="3295888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zh-CN" altLang="en-US" sz="1750">
                <a:latin typeface="Inter" pitchFamily="34" charset="0"/>
                <a:cs typeface="Inter" pitchFamily="34" charset="0"/>
                <a:sym typeface="+mn-ea"/>
              </a:rPr>
              <a:t>实现代码和资源云上云下融合</a:t>
            </a:r>
            <a:endParaRPr lang="zh-CN" altLang="en-US" sz="1750">
              <a:latin typeface="Inter" pitchFamily="34" charset="0"/>
              <a:cs typeface="Inter" pitchFamily="34" charset="0"/>
            </a:endParaRPr>
          </a:p>
          <a:p>
            <a:pPr marL="0" indent="0" algn="l">
              <a:lnSpc>
                <a:spcPts val="2800"/>
              </a:lnSpc>
              <a:buNone/>
            </a:pPr>
            <a:r>
              <a:rPr lang="zh-CN" altLang="en-US" sz="1750">
                <a:latin typeface="Inter" pitchFamily="34" charset="0"/>
                <a:cs typeface="Inter" pitchFamily="34" charset="0"/>
                <a:sym typeface="+mn-ea"/>
              </a:rPr>
              <a:t>优化系统模块,提高灵活性</a:t>
            </a:r>
            <a:endParaRPr lang="zh-CN" altLang="en-US" sz="1750">
              <a:latin typeface="Inter" pitchFamily="34" charset="0"/>
              <a:cs typeface="Inter" pitchFamily="34" charset="0"/>
            </a:endParaRPr>
          </a:p>
          <a:p>
            <a:pPr marL="0" indent="0" algn="l">
              <a:lnSpc>
                <a:spcPts val="2800"/>
              </a:lnSpc>
              <a:buNone/>
            </a:pPr>
            <a:r>
              <a:rPr lang="zh-CN" altLang="en-US" sz="1750">
                <a:latin typeface="Inter" pitchFamily="34" charset="0"/>
                <a:cs typeface="Inter" pitchFamily="34" charset="0"/>
                <a:sym typeface="+mn-ea"/>
              </a:rPr>
              <a:t>迭代升级,扩展多租户和安全能力</a:t>
            </a:r>
            <a:endParaRPr lang="en-US" sz="1750" dirty="0"/>
          </a:p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支持了开发者桌面相关功能的快速落地</a:t>
            </a:r>
            <a:endParaRPr lang="en-US" sz="1750" kern="0" spc="-35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 algn="l">
              <a:lnSpc>
                <a:spcPts val="2800"/>
              </a:lnSpc>
              <a:buNone/>
            </a:pP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531269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845963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运维工作</a:t>
            </a:r>
            <a:endParaRPr lang="en-US" sz="2185" dirty="0"/>
          </a:p>
        </p:txBody>
      </p:sp>
      <p:sp>
        <p:nvSpPr>
          <p:cNvPr id="10" name="Text 6"/>
          <p:cNvSpPr/>
          <p:nvPr/>
        </p:nvSpPr>
        <p:spPr>
          <a:xfrm>
            <a:off x="5667137" y="5415320"/>
            <a:ext cx="3296007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zh-CN" alt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提升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了线上的资源利用率，包括Ceph存储清理、闲置空间回收、机器上线和资源补充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531269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845963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用户沟通</a:t>
            </a:r>
            <a:endParaRPr lang="en-US" sz="2185" dirty="0"/>
          </a:p>
        </p:txBody>
      </p:sp>
      <p:sp>
        <p:nvSpPr>
          <p:cNvPr id="13" name="Text 8"/>
          <p:cNvSpPr/>
          <p:nvPr/>
        </p:nvSpPr>
        <p:spPr>
          <a:xfrm>
            <a:off x="9296400" y="5415320"/>
            <a:ext cx="3296007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及时沟通，收集并解决痛点问题，推出云上极速空间Samba替代方案、工号切换、删除代码工作空间不重启等改进措施</a:t>
            </a:r>
            <a:endParaRPr lang="en-US" sz="1750" dirty="0"/>
          </a:p>
        </p:txBody>
      </p:sp>
      <p:sp>
        <p:nvSpPr>
          <p:cNvPr id="15" name="Text 6"/>
          <p:cNvSpPr/>
          <p:nvPr>
            <p:custDataLst>
              <p:tags r:id="rId4"/>
            </p:custDataLst>
          </p:nvPr>
        </p:nvSpPr>
        <p:spPr>
          <a:xfrm>
            <a:off x="5667137" y="6583085"/>
            <a:ext cx="3296007" cy="1066205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ts val="2800"/>
              </a:lnSpc>
              <a:buNone/>
            </a:pPr>
            <a:r>
              <a:rPr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通过丰富的监控指标和完善的报警规则,确保业务平稳运行</a:t>
            </a:r>
            <a:endParaRPr sz="1750" kern="0" spc="-35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454235"/>
            <a:ext cx="4443889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挑战与改进</a:t>
            </a:r>
            <a:endParaRPr lang="en-US" sz="4375" dirty="0"/>
          </a:p>
        </p:txBody>
      </p:sp>
      <p:sp>
        <p:nvSpPr>
          <p:cNvPr id="6" name="Text 3"/>
          <p:cNvSpPr/>
          <p:nvPr/>
        </p:nvSpPr>
        <p:spPr>
          <a:xfrm>
            <a:off x="833199" y="3481864"/>
            <a:ext cx="7477601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在开发过程中，我们遇到了几个挑战并确定了改进的方向。其中包括：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188601" y="4087178"/>
            <a:ext cx="7122200" cy="79962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ts val="3150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对于 Kubernetes、Prometheus 和 Linux 内核等复杂系统的理解有限，导致很难诊断相关问题。</a:t>
            </a:r>
            <a:endParaRPr lang="en-US" sz="1750" dirty="0"/>
          </a:p>
        </p:txBody>
      </p:sp>
      <p:sp>
        <p:nvSpPr>
          <p:cNvPr id="10" name="Text 5"/>
          <p:cNvSpPr/>
          <p:nvPr>
            <p:custDataLst>
              <p:tags r:id="rId2"/>
            </p:custDataLst>
          </p:nvPr>
        </p:nvSpPr>
        <p:spPr>
          <a:xfrm>
            <a:off x="1188720" y="5076825"/>
            <a:ext cx="7122160" cy="659765"/>
          </a:xfrm>
          <a:prstGeom prst="rect">
            <a:avLst/>
          </a:prstGeom>
          <a:noFill/>
        </p:spPr>
        <p:txBody>
          <a:bodyPr wrap="square" rtlCol="0" anchor="t"/>
          <a:p>
            <a:pPr marL="342900" indent="-342900" algn="l">
              <a:lnSpc>
                <a:spcPts val="3150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对于 </a:t>
            </a:r>
            <a:r>
              <a:rPr lang="zh-CN" alt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公司</a:t>
            </a:r>
            <a:r>
              <a:rPr lang="en-US" altLang="zh-CN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</a:t>
            </a:r>
            <a:r>
              <a:rPr lang="zh-CN" alt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系统及</a:t>
            </a:r>
            <a:r>
              <a:rPr lang="en-US" altLang="zh-CN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eDevops</a:t>
            </a:r>
            <a:r>
              <a:rPr lang="zh-CN" alt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、</a:t>
            </a:r>
            <a:r>
              <a:rPr lang="en-US" altLang="zh-CN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CCE</a:t>
            </a:r>
            <a:r>
              <a:rPr lang="zh-CN" alt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、</a:t>
            </a:r>
            <a:r>
              <a:rPr lang="en-US" altLang="zh-CN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ADS</a:t>
            </a:r>
            <a:r>
              <a:rPr lang="zh-CN" alt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等系统不熟悉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，导致在</a:t>
            </a:r>
            <a:r>
              <a:rPr lang="zh-CN" alt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开发使用过程中遇到较多问题，耗费大量时间用于提单沟通解决</a:t>
            </a:r>
            <a:endParaRPr lang="zh-CN" altLang="en-US" sz="1750" kern="0" spc="-35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2137529"/>
            <a:ext cx="4443889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数据平台</a:t>
            </a:r>
            <a:endParaRPr lang="en-US" sz="4375" dirty="0"/>
          </a:p>
        </p:txBody>
      </p:sp>
      <p:sp>
        <p:nvSpPr>
          <p:cNvPr id="6" name="Shape 3"/>
          <p:cNvSpPr/>
          <p:nvPr/>
        </p:nvSpPr>
        <p:spPr>
          <a:xfrm>
            <a:off x="4490799" y="333875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659154" y="3380423"/>
            <a:ext cx="163235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5" dirty="0"/>
          </a:p>
        </p:txBody>
      </p:sp>
      <p:sp>
        <p:nvSpPr>
          <p:cNvPr id="8" name="Text 5"/>
          <p:cNvSpPr/>
          <p:nvPr/>
        </p:nvSpPr>
        <p:spPr>
          <a:xfrm>
            <a:off x="5212913" y="3415070"/>
            <a:ext cx="23939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监控平台搭建与维护</a:t>
            </a:r>
            <a:endParaRPr lang="en-US" sz="2185" dirty="0"/>
          </a:p>
        </p:txBody>
      </p:sp>
      <p:sp>
        <p:nvSpPr>
          <p:cNvPr id="9" name="Text 6"/>
          <p:cNvSpPr/>
          <p:nvPr/>
        </p:nvSpPr>
        <p:spPr>
          <a:xfrm>
            <a:off x="5212913" y="3984427"/>
            <a:ext cx="8584287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为数据平台提供稳定的监控服务，包括性能监控、错误监控和报警机制的建立与维护。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4490799" y="473559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4640104" y="4777264"/>
            <a:ext cx="201335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5" dirty="0"/>
          </a:p>
        </p:txBody>
      </p:sp>
      <p:sp>
        <p:nvSpPr>
          <p:cNvPr id="12" name="Text 9"/>
          <p:cNvSpPr/>
          <p:nvPr/>
        </p:nvSpPr>
        <p:spPr>
          <a:xfrm>
            <a:off x="5212913" y="4811911"/>
            <a:ext cx="2659975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数据平台后端服务开发</a:t>
            </a:r>
            <a:endParaRPr lang="en-US" sz="2185" dirty="0"/>
          </a:p>
        </p:txBody>
      </p:sp>
      <p:sp>
        <p:nvSpPr>
          <p:cNvPr id="13" name="Text 10"/>
          <p:cNvSpPr/>
          <p:nvPr/>
        </p:nvSpPr>
        <p:spPr>
          <a:xfrm>
            <a:off x="5212913" y="5381268"/>
            <a:ext cx="8584287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负责数据平台后端服务的开发和维护，包括数据采集、数据处理和数据存储等功能的实现。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998476"/>
            <a:ext cx="4443889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24年工作计划</a:t>
            </a:r>
            <a:endParaRPr lang="en-US" sz="4375" dirty="0"/>
          </a:p>
        </p:txBody>
      </p:sp>
      <p:sp>
        <p:nvSpPr>
          <p:cNvPr id="6" name="Text 3"/>
          <p:cNvSpPr/>
          <p:nvPr/>
        </p:nvSpPr>
        <p:spPr>
          <a:xfrm>
            <a:off x="2037993" y="5026104"/>
            <a:ext cx="10554414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展望未来一年，我们确定了几个关键领域，为我们的项目着重关注：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393394" y="5631418"/>
            <a:ext cx="10199013" cy="39981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3150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整合开发团队的调试环境，以实现无缝协作。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393394" y="6120051"/>
            <a:ext cx="10199013" cy="39981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3150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利用先进的大语言模型，实现高效的问题诊断、项目维护和用户支持。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2393394" y="6608683"/>
            <a:ext cx="10199013" cy="39981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3150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进一步优化项目结构，以增强可扩展性和提高可维护性。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3245525"/>
            <a:ext cx="4443889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总结</a:t>
            </a:r>
            <a:endParaRPr lang="en-US" sz="4375" dirty="0"/>
          </a:p>
        </p:txBody>
      </p:sp>
      <p:sp>
        <p:nvSpPr>
          <p:cNvPr id="6" name="Text 3"/>
          <p:cNvSpPr/>
          <p:nvPr/>
        </p:nvSpPr>
        <p:spPr>
          <a:xfrm>
            <a:off x="6319599" y="4273153"/>
            <a:ext cx="7477601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通过极速空间和数据平台的开发与维护，我们的团队为开发者和</a:t>
            </a:r>
            <a:r>
              <a:rPr lang="zh-CN" alt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工程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运维人员提供了稳定可靠的工作环境和强大的数据支持，推动了整体业务的发展和创新。</a:t>
            </a:r>
            <a:endParaRPr lang="en-US" sz="175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MDViNDdiNTgwODlhMmIxOWQzNjk3MDUzZjU4MTM0M2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1320</Words>
  <Application>WPS 演示</Application>
  <PresentationFormat>On-screen Show (16:9)</PresentationFormat>
  <Paragraphs>128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8" baseType="lpstr">
      <vt:lpstr>Arial</vt:lpstr>
      <vt:lpstr>宋体</vt:lpstr>
      <vt:lpstr>Wingdings</vt:lpstr>
      <vt:lpstr>Inter</vt:lpstr>
      <vt:lpstr>Segoe Print</vt:lpstr>
      <vt:lpstr>Inter</vt:lpstr>
      <vt:lpstr>Inter</vt:lpstr>
      <vt:lpstr>Calibri</vt:lpstr>
      <vt:lpstr>微软雅黑</vt:lpstr>
      <vt:lpstr>Arial Unicode MS</vt:lpstr>
      <vt:lpstr>等线</vt:lpstr>
      <vt:lpstr>MingLiU-ExtB</vt:lpstr>
      <vt:lpstr>微软雅黑 Light</vt:lpstr>
      <vt:lpstr>等线 Light</vt:lpstr>
      <vt:lpstr>Malgun Gothic</vt:lpstr>
      <vt:lpstr>Microsoft JhengHei</vt:lpstr>
      <vt:lpstr>Microsoft JhengHei UI Light</vt:lpstr>
      <vt:lpstr>Calibri Light</vt:lpstr>
      <vt:lpstr>+Inter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Natalie</cp:lastModifiedBy>
  <cp:revision>3</cp:revision>
  <dcterms:created xsi:type="dcterms:W3CDTF">2023-12-03T02:53:00Z</dcterms:created>
  <dcterms:modified xsi:type="dcterms:W3CDTF">2023-12-03T08:45:35Z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90D51711750346EBBDDDEB10CC2CD289_12</vt:lpwstr>
  </property>
  <property fmtid="{D5CDD505-2E9C-101B-9397-08002B2CF9AE}" pid="3" name="KSOProductBuildVer">
    <vt:lpwstr>2052-12.1.0.15712</vt:lpwstr>
  </property>
</Properties>
</file>