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71" r:id="rId4"/>
    <p:sldId id="292" r:id="rId5"/>
    <p:sldId id="317" r:id="rId6"/>
    <p:sldId id="320" r:id="rId7"/>
    <p:sldId id="318" r:id="rId8"/>
    <p:sldId id="324" r:id="rId9"/>
    <p:sldId id="323" r:id="rId10"/>
    <p:sldId id="311" r:id="rId11"/>
    <p:sldId id="315" r:id="rId12"/>
    <p:sldId id="316" r:id="rId13"/>
    <p:sldId id="325" r:id="rId14"/>
    <p:sldId id="326" r:id="rId15"/>
    <p:sldId id="319" r:id="rId16"/>
    <p:sldId id="322" r:id="rId17"/>
    <p:sldId id="269"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68" autoAdjust="0"/>
  </p:normalViewPr>
  <p:slideViewPr>
    <p:cSldViewPr>
      <p:cViewPr>
        <p:scale>
          <a:sx n="80" d="100"/>
          <a:sy n="80" d="100"/>
        </p:scale>
        <p:origin x="-678"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2FDCE2-34D4-443F-A3EC-963E2B831636}" type="datetimeFigureOut">
              <a:rPr lang="zh-CN" altLang="en-US" smtClean="0"/>
              <a:pPr/>
              <a:t>2013/11/17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88D57-3622-41F3-8F62-73C3AE1BCA4F}" type="slidenum">
              <a:rPr lang="zh-CN" altLang="en-US" smtClean="0"/>
              <a:pPr/>
              <a:t>‹#›</a:t>
            </a:fld>
            <a:endParaRPr lang="zh-CN" altLang="en-US"/>
          </a:p>
        </p:txBody>
      </p:sp>
    </p:spTree>
    <p:extLst>
      <p:ext uri="{BB962C8B-B14F-4D97-AF65-F5344CB8AC3E}">
        <p14:creationId xmlns:p14="http://schemas.microsoft.com/office/powerpoint/2010/main" val="3000888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smtClean="0">
                <a:solidFill>
                  <a:schemeClr val="tx1"/>
                </a:solidFill>
                <a:latin typeface="+mn-lt"/>
                <a:ea typeface="+mn-ea"/>
                <a:cs typeface="+mn-cs"/>
              </a:rPr>
              <a:t>系统工作流程说明：</a:t>
            </a:r>
          </a:p>
          <a:p>
            <a:pPr rtl="0"/>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首先各个医院制作自己的模板，或者官方按照各家医院为其制作模板，步骤</a:t>
            </a:r>
            <a:r>
              <a:rPr lang="en-US" altLang="zh-CN" sz="1200" b="0" i="0" u="none" strike="noStrike" kern="1200" baseline="0" dirty="0" smtClean="0">
                <a:solidFill>
                  <a:schemeClr val="tx1"/>
                </a:solidFill>
                <a:latin typeface="+mn-lt"/>
                <a:ea typeface="+mn-ea"/>
                <a:cs typeface="+mn-cs"/>
              </a:rPr>
              <a:t>1</a:t>
            </a:r>
            <a:endParaRPr lang="zh-CN" altLang="en-US" sz="1200" b="0" i="0" u="none" strike="noStrike" kern="1200" baseline="0" dirty="0" smtClean="0">
              <a:solidFill>
                <a:schemeClr val="tx1"/>
              </a:solidFill>
              <a:latin typeface="+mn-lt"/>
              <a:ea typeface="+mn-ea"/>
              <a:cs typeface="+mn-cs"/>
            </a:endParaRPr>
          </a:p>
          <a:p>
            <a:pPr rtl="0"/>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某人</a:t>
            </a:r>
            <a:r>
              <a:rPr lang="en-US" altLang="zh-CN" sz="1200" b="0" i="0" u="none" strike="noStrike" kern="1200" baseline="0" dirty="0" smtClean="0">
                <a:solidFill>
                  <a:schemeClr val="tx1"/>
                </a:solidFill>
                <a:latin typeface="+mn-lt"/>
                <a:ea typeface="+mn-ea"/>
                <a:cs typeface="+mn-cs"/>
              </a:rPr>
              <a:t>X</a:t>
            </a:r>
            <a:r>
              <a:rPr lang="zh-CN" altLang="en-US" sz="1200" b="0" i="0" u="none" strike="noStrike" kern="1200" baseline="0" dirty="0" smtClean="0">
                <a:solidFill>
                  <a:schemeClr val="tx1"/>
                </a:solidFill>
                <a:latin typeface="+mn-lt"/>
                <a:ea typeface="+mn-ea"/>
                <a:cs typeface="+mn-cs"/>
              </a:rPr>
              <a:t>所在医院的体检数据，可能存在于</a:t>
            </a:r>
            <a:r>
              <a:rPr lang="en-US" altLang="zh-CN" sz="1200" b="0" i="0" u="none" strike="noStrike" kern="1200" baseline="0" dirty="0" smtClean="0">
                <a:solidFill>
                  <a:schemeClr val="tx1"/>
                </a:solidFill>
                <a:latin typeface="+mn-lt"/>
                <a:ea typeface="+mn-ea"/>
                <a:cs typeface="+mn-cs"/>
              </a:rPr>
              <a:t>Excel</a:t>
            </a:r>
            <a:r>
              <a:rPr lang="zh-CN" altLang="en-US" sz="1200" b="0" i="0" u="none" strike="noStrike" kern="1200" baseline="0" dirty="0" smtClean="0">
                <a:solidFill>
                  <a:schemeClr val="tx1"/>
                </a:solidFill>
                <a:latin typeface="+mn-lt"/>
                <a:ea typeface="+mn-ea"/>
                <a:cs typeface="+mn-cs"/>
              </a:rPr>
              <a:t>文件、本地数据库中，也可能手工录入，无论哪种方式都要经过格式化，变成可以导入到</a:t>
            </a:r>
            <a:r>
              <a:rPr lang="en-US" altLang="zh-CN" sz="1200" b="0" i="0" u="none" strike="noStrike" kern="1200" baseline="0" dirty="0" smtClean="0">
                <a:solidFill>
                  <a:schemeClr val="tx1"/>
                </a:solidFill>
                <a:latin typeface="+mn-lt"/>
                <a:ea typeface="+mn-ea"/>
                <a:cs typeface="+mn-cs"/>
              </a:rPr>
              <a:t>openehr</a:t>
            </a:r>
            <a:r>
              <a:rPr lang="zh-CN" altLang="en-US" sz="1200" b="0" i="0" u="none" strike="noStrike" kern="1200" baseline="0" dirty="0" smtClean="0">
                <a:solidFill>
                  <a:schemeClr val="tx1"/>
                </a:solidFill>
                <a:latin typeface="+mn-lt"/>
                <a:ea typeface="+mn-ea"/>
                <a:cs typeface="+mn-cs"/>
              </a:rPr>
              <a:t>数据库的数据形式，然后以本医院的模板导入到官方的</a:t>
            </a:r>
            <a:r>
              <a:rPr lang="en-US" altLang="zh-CN" sz="1200" b="0" i="0" u="none" strike="noStrike" kern="1200" baseline="0" dirty="0" smtClean="0">
                <a:solidFill>
                  <a:schemeClr val="tx1"/>
                </a:solidFill>
                <a:latin typeface="+mn-lt"/>
                <a:ea typeface="+mn-ea"/>
                <a:cs typeface="+mn-cs"/>
              </a:rPr>
              <a:t>Openehr</a:t>
            </a:r>
            <a:r>
              <a:rPr lang="zh-CN" altLang="en-US" sz="1200" b="0" i="0" u="none" strike="noStrike" kern="1200" baseline="0" dirty="0" smtClean="0">
                <a:solidFill>
                  <a:schemeClr val="tx1"/>
                </a:solidFill>
                <a:latin typeface="+mn-lt"/>
                <a:ea typeface="+mn-ea"/>
                <a:cs typeface="+mn-cs"/>
              </a:rPr>
              <a:t>数据库，步骤</a:t>
            </a:r>
            <a:r>
              <a:rPr lang="en-US" altLang="zh-CN" sz="1200" b="0" i="0" u="none" strike="noStrike" kern="1200" baseline="0" dirty="0" smtClean="0">
                <a:solidFill>
                  <a:schemeClr val="tx1"/>
                </a:solidFill>
                <a:latin typeface="+mn-lt"/>
                <a:ea typeface="+mn-ea"/>
                <a:cs typeface="+mn-cs"/>
              </a:rPr>
              <a:t>2,3</a:t>
            </a:r>
            <a:endParaRPr lang="zh-CN" altLang="en-US" sz="1200" b="0" i="0" u="none" strike="noStrike" kern="1200" baseline="0" dirty="0" smtClean="0">
              <a:solidFill>
                <a:schemeClr val="tx1"/>
              </a:solidFill>
              <a:latin typeface="+mn-lt"/>
              <a:ea typeface="+mn-ea"/>
              <a:cs typeface="+mn-cs"/>
            </a:endParaRPr>
          </a:p>
          <a:p>
            <a:pPr rtl="0"/>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dirty="0" smtClean="0">
                <a:solidFill>
                  <a:schemeClr val="tx1"/>
                </a:solidFill>
                <a:latin typeface="+mn-lt"/>
                <a:ea typeface="+mn-ea"/>
                <a:cs typeface="+mn-cs"/>
              </a:rPr>
              <a:t>请求某人</a:t>
            </a:r>
            <a:r>
              <a:rPr lang="en-US" altLang="zh-CN" sz="1200" b="0" i="0" u="none" strike="noStrike" kern="1200" baseline="0" dirty="0" smtClean="0">
                <a:solidFill>
                  <a:schemeClr val="tx1"/>
                </a:solidFill>
                <a:latin typeface="+mn-lt"/>
                <a:ea typeface="+mn-ea"/>
                <a:cs typeface="+mn-cs"/>
              </a:rPr>
              <a:t>X</a:t>
            </a:r>
            <a:r>
              <a:rPr lang="zh-CN" altLang="en-US" sz="1200" b="0" i="0" u="none" strike="noStrike" kern="1200" baseline="0" dirty="0" smtClean="0">
                <a:solidFill>
                  <a:schemeClr val="tx1"/>
                </a:solidFill>
                <a:latin typeface="+mn-lt"/>
                <a:ea typeface="+mn-ea"/>
                <a:cs typeface="+mn-cs"/>
              </a:rPr>
              <a:t>的数据，按照该医院的模板生成体检报告，或者导出成</a:t>
            </a:r>
            <a:r>
              <a:rPr lang="en-US" altLang="zh-CN" sz="1200" b="0" i="0" u="none" strike="noStrike" kern="1200" baseline="0" dirty="0" smtClean="0">
                <a:solidFill>
                  <a:schemeClr val="tx1"/>
                </a:solidFill>
                <a:latin typeface="+mn-lt"/>
                <a:ea typeface="+mn-ea"/>
                <a:cs typeface="+mn-cs"/>
              </a:rPr>
              <a:t>openehr</a:t>
            </a:r>
            <a:r>
              <a:rPr lang="zh-CN" altLang="en-US" sz="1200" b="0" i="0" u="none" strike="noStrike" kern="1200" baseline="0" dirty="0" smtClean="0">
                <a:solidFill>
                  <a:schemeClr val="tx1"/>
                </a:solidFill>
                <a:latin typeface="+mn-lt"/>
                <a:ea typeface="+mn-ea"/>
                <a:cs typeface="+mn-cs"/>
              </a:rPr>
              <a:t>格式的文件，步骤</a:t>
            </a:r>
            <a:r>
              <a:rPr lang="en-US" altLang="zh-CN" sz="1200" b="0" i="0" u="none" strike="noStrike" kern="1200" baseline="0" dirty="0" smtClean="0">
                <a:solidFill>
                  <a:schemeClr val="tx1"/>
                </a:solidFill>
                <a:latin typeface="+mn-lt"/>
                <a:ea typeface="+mn-ea"/>
                <a:cs typeface="+mn-cs"/>
              </a:rPr>
              <a:t>4</a:t>
            </a:r>
            <a:endParaRPr lang="zh-CN" altLang="en-US" dirty="0"/>
          </a:p>
        </p:txBody>
      </p:sp>
      <p:sp>
        <p:nvSpPr>
          <p:cNvPr id="4" name="灯片编号占位符 3"/>
          <p:cNvSpPr>
            <a:spLocks noGrp="1"/>
          </p:cNvSpPr>
          <p:nvPr>
            <p:ph type="sldNum" sz="quarter" idx="10"/>
          </p:nvPr>
        </p:nvSpPr>
        <p:spPr/>
        <p:txBody>
          <a:bodyPr/>
          <a:lstStyle/>
          <a:p>
            <a:fld id="{87C88D57-3622-41F3-8F62-73C3AE1BCA4F}" type="slidenum">
              <a:rPr lang="zh-CN" altLang="en-US" smtClean="0"/>
              <a:pPr/>
              <a:t>6</a:t>
            </a:fld>
            <a:endParaRPr lang="zh-CN" altLang="en-US"/>
          </a:p>
        </p:txBody>
      </p:sp>
    </p:spTree>
    <p:extLst>
      <p:ext uri="{BB962C8B-B14F-4D97-AF65-F5344CB8AC3E}">
        <p14:creationId xmlns:p14="http://schemas.microsoft.com/office/powerpoint/2010/main" val="36416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smtClean="0">
                <a:solidFill>
                  <a:schemeClr val="tx1"/>
                </a:solidFill>
                <a:latin typeface="+mn-lt"/>
                <a:ea typeface="+mn-ea"/>
                <a:cs typeface="+mn-cs"/>
              </a:rPr>
              <a:t>系统工作流程说明：</a:t>
            </a:r>
          </a:p>
          <a:p>
            <a:pPr rtl="0"/>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首先各个医院制作自己的模板，或者官方按照各家医院为其制作模板，步骤</a:t>
            </a:r>
            <a:r>
              <a:rPr lang="en-US" altLang="zh-CN" sz="1200" b="0" i="0" u="none" strike="noStrike" kern="1200" baseline="0" dirty="0" smtClean="0">
                <a:solidFill>
                  <a:schemeClr val="tx1"/>
                </a:solidFill>
                <a:latin typeface="+mn-lt"/>
                <a:ea typeface="+mn-ea"/>
                <a:cs typeface="+mn-cs"/>
              </a:rPr>
              <a:t>1</a:t>
            </a:r>
            <a:endParaRPr lang="zh-CN" altLang="en-US" sz="1200" b="0" i="0" u="none" strike="noStrike" kern="1200" baseline="0" dirty="0" smtClean="0">
              <a:solidFill>
                <a:schemeClr val="tx1"/>
              </a:solidFill>
              <a:latin typeface="+mn-lt"/>
              <a:ea typeface="+mn-ea"/>
              <a:cs typeface="+mn-cs"/>
            </a:endParaRPr>
          </a:p>
          <a:p>
            <a:pPr rtl="0"/>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某人</a:t>
            </a:r>
            <a:r>
              <a:rPr lang="en-US" altLang="zh-CN" sz="1200" b="0" i="0" u="none" strike="noStrike" kern="1200" baseline="0" dirty="0" smtClean="0">
                <a:solidFill>
                  <a:schemeClr val="tx1"/>
                </a:solidFill>
                <a:latin typeface="+mn-lt"/>
                <a:ea typeface="+mn-ea"/>
                <a:cs typeface="+mn-cs"/>
              </a:rPr>
              <a:t>X</a:t>
            </a:r>
            <a:r>
              <a:rPr lang="zh-CN" altLang="en-US" sz="1200" b="0" i="0" u="none" strike="noStrike" kern="1200" baseline="0" dirty="0" smtClean="0">
                <a:solidFill>
                  <a:schemeClr val="tx1"/>
                </a:solidFill>
                <a:latin typeface="+mn-lt"/>
                <a:ea typeface="+mn-ea"/>
                <a:cs typeface="+mn-cs"/>
              </a:rPr>
              <a:t>所在医院的体检数据，可能存在于</a:t>
            </a:r>
            <a:r>
              <a:rPr lang="en-US" altLang="zh-CN" sz="1200" b="0" i="0" u="none" strike="noStrike" kern="1200" baseline="0" dirty="0" smtClean="0">
                <a:solidFill>
                  <a:schemeClr val="tx1"/>
                </a:solidFill>
                <a:latin typeface="+mn-lt"/>
                <a:ea typeface="+mn-ea"/>
                <a:cs typeface="+mn-cs"/>
              </a:rPr>
              <a:t>Excel</a:t>
            </a:r>
            <a:r>
              <a:rPr lang="zh-CN" altLang="en-US" sz="1200" b="0" i="0" u="none" strike="noStrike" kern="1200" baseline="0" dirty="0" smtClean="0">
                <a:solidFill>
                  <a:schemeClr val="tx1"/>
                </a:solidFill>
                <a:latin typeface="+mn-lt"/>
                <a:ea typeface="+mn-ea"/>
                <a:cs typeface="+mn-cs"/>
              </a:rPr>
              <a:t>文件、本地数据库中，也可能手工录入，无论哪种方式都要经过格式化，变成可以导入到</a:t>
            </a:r>
            <a:r>
              <a:rPr lang="en-US" altLang="zh-CN" sz="1200" b="0" i="0" u="none" strike="noStrike" kern="1200" baseline="0" dirty="0" smtClean="0">
                <a:solidFill>
                  <a:schemeClr val="tx1"/>
                </a:solidFill>
                <a:latin typeface="+mn-lt"/>
                <a:ea typeface="+mn-ea"/>
                <a:cs typeface="+mn-cs"/>
              </a:rPr>
              <a:t>openehr</a:t>
            </a:r>
            <a:r>
              <a:rPr lang="zh-CN" altLang="en-US" sz="1200" b="0" i="0" u="none" strike="noStrike" kern="1200" baseline="0" dirty="0" smtClean="0">
                <a:solidFill>
                  <a:schemeClr val="tx1"/>
                </a:solidFill>
                <a:latin typeface="+mn-lt"/>
                <a:ea typeface="+mn-ea"/>
                <a:cs typeface="+mn-cs"/>
              </a:rPr>
              <a:t>数据库的数据形式，然后以本医院的模板导入到官方的</a:t>
            </a:r>
            <a:r>
              <a:rPr lang="en-US" altLang="zh-CN" sz="1200" b="0" i="0" u="none" strike="noStrike" kern="1200" baseline="0" dirty="0" smtClean="0">
                <a:solidFill>
                  <a:schemeClr val="tx1"/>
                </a:solidFill>
                <a:latin typeface="+mn-lt"/>
                <a:ea typeface="+mn-ea"/>
                <a:cs typeface="+mn-cs"/>
              </a:rPr>
              <a:t>Openehr</a:t>
            </a:r>
            <a:r>
              <a:rPr lang="zh-CN" altLang="en-US" sz="1200" b="0" i="0" u="none" strike="noStrike" kern="1200" baseline="0" dirty="0" smtClean="0">
                <a:solidFill>
                  <a:schemeClr val="tx1"/>
                </a:solidFill>
                <a:latin typeface="+mn-lt"/>
                <a:ea typeface="+mn-ea"/>
                <a:cs typeface="+mn-cs"/>
              </a:rPr>
              <a:t>数据库，步骤</a:t>
            </a:r>
            <a:r>
              <a:rPr lang="en-US" altLang="zh-CN" sz="1200" b="0" i="0" u="none" strike="noStrike" kern="1200" baseline="0" dirty="0" smtClean="0">
                <a:solidFill>
                  <a:schemeClr val="tx1"/>
                </a:solidFill>
                <a:latin typeface="+mn-lt"/>
                <a:ea typeface="+mn-ea"/>
                <a:cs typeface="+mn-cs"/>
              </a:rPr>
              <a:t>2,3</a:t>
            </a:r>
            <a:endParaRPr lang="zh-CN" altLang="en-US" sz="1200" b="0" i="0" u="none" strike="noStrike" kern="1200" baseline="0" dirty="0" smtClean="0">
              <a:solidFill>
                <a:schemeClr val="tx1"/>
              </a:solidFill>
              <a:latin typeface="+mn-lt"/>
              <a:ea typeface="+mn-ea"/>
              <a:cs typeface="+mn-cs"/>
            </a:endParaRPr>
          </a:p>
          <a:p>
            <a:pPr rtl="0"/>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dirty="0" smtClean="0">
                <a:solidFill>
                  <a:schemeClr val="tx1"/>
                </a:solidFill>
                <a:latin typeface="+mn-lt"/>
                <a:ea typeface="+mn-ea"/>
                <a:cs typeface="+mn-cs"/>
              </a:rPr>
              <a:t>请求某人</a:t>
            </a:r>
            <a:r>
              <a:rPr lang="en-US" altLang="zh-CN" sz="1200" b="0" i="0" u="none" strike="noStrike" kern="1200" baseline="0" dirty="0" smtClean="0">
                <a:solidFill>
                  <a:schemeClr val="tx1"/>
                </a:solidFill>
                <a:latin typeface="+mn-lt"/>
                <a:ea typeface="+mn-ea"/>
                <a:cs typeface="+mn-cs"/>
              </a:rPr>
              <a:t>X</a:t>
            </a:r>
            <a:r>
              <a:rPr lang="zh-CN" altLang="en-US" sz="1200" b="0" i="0" u="none" strike="noStrike" kern="1200" baseline="0" dirty="0" smtClean="0">
                <a:solidFill>
                  <a:schemeClr val="tx1"/>
                </a:solidFill>
                <a:latin typeface="+mn-lt"/>
                <a:ea typeface="+mn-ea"/>
                <a:cs typeface="+mn-cs"/>
              </a:rPr>
              <a:t>的数据，按照该医院的模板生成体检报告，或者导出成</a:t>
            </a:r>
            <a:r>
              <a:rPr lang="en-US" altLang="zh-CN" sz="1200" b="0" i="0" u="none" strike="noStrike" kern="1200" baseline="0" dirty="0" smtClean="0">
                <a:solidFill>
                  <a:schemeClr val="tx1"/>
                </a:solidFill>
                <a:latin typeface="+mn-lt"/>
                <a:ea typeface="+mn-ea"/>
                <a:cs typeface="+mn-cs"/>
              </a:rPr>
              <a:t>openehr</a:t>
            </a:r>
            <a:r>
              <a:rPr lang="zh-CN" altLang="en-US" sz="1200" b="0" i="0" u="none" strike="noStrike" kern="1200" baseline="0" dirty="0" smtClean="0">
                <a:solidFill>
                  <a:schemeClr val="tx1"/>
                </a:solidFill>
                <a:latin typeface="+mn-lt"/>
                <a:ea typeface="+mn-ea"/>
                <a:cs typeface="+mn-cs"/>
              </a:rPr>
              <a:t>格式的文件，步骤</a:t>
            </a:r>
            <a:r>
              <a:rPr lang="en-US" altLang="zh-CN" sz="1200" b="0" i="0" u="none" strike="noStrike" kern="1200" baseline="0" dirty="0" smtClean="0">
                <a:solidFill>
                  <a:schemeClr val="tx1"/>
                </a:solidFill>
                <a:latin typeface="+mn-lt"/>
                <a:ea typeface="+mn-ea"/>
                <a:cs typeface="+mn-cs"/>
              </a:rPr>
              <a:t>4</a:t>
            </a:r>
            <a:endParaRPr lang="zh-CN" altLang="en-US" dirty="0"/>
          </a:p>
        </p:txBody>
      </p:sp>
      <p:sp>
        <p:nvSpPr>
          <p:cNvPr id="4" name="灯片编号占位符 3"/>
          <p:cNvSpPr>
            <a:spLocks noGrp="1"/>
          </p:cNvSpPr>
          <p:nvPr>
            <p:ph type="sldNum" sz="quarter" idx="10"/>
          </p:nvPr>
        </p:nvSpPr>
        <p:spPr/>
        <p:txBody>
          <a:bodyPr/>
          <a:lstStyle/>
          <a:p>
            <a:fld id="{87C88D57-3622-41F3-8F62-73C3AE1BCA4F}" type="slidenum">
              <a:rPr lang="zh-CN" altLang="en-US" smtClean="0"/>
              <a:pPr/>
              <a:t>7</a:t>
            </a:fld>
            <a:endParaRPr lang="zh-CN" altLang="en-US"/>
          </a:p>
        </p:txBody>
      </p:sp>
    </p:spTree>
    <p:extLst>
      <p:ext uri="{BB962C8B-B14F-4D97-AF65-F5344CB8AC3E}">
        <p14:creationId xmlns:p14="http://schemas.microsoft.com/office/powerpoint/2010/main" val="36416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200" b="0" i="0" u="none" strike="noStrike" kern="1200" baseline="0" dirty="0" smtClean="0">
                <a:solidFill>
                  <a:schemeClr val="tx1"/>
                </a:solidFill>
                <a:latin typeface="+mn-lt"/>
                <a:ea typeface="+mn-ea"/>
                <a:cs typeface="+mn-cs"/>
              </a:rPr>
              <a:t>系统工作流程说明：</a:t>
            </a:r>
          </a:p>
          <a:p>
            <a:pPr rtl="0"/>
            <a:r>
              <a:rPr lang="en-US" altLang="zh-CN" sz="1200" b="0" i="0" u="none" strike="noStrike" kern="1200" baseline="0" dirty="0" smtClean="0">
                <a:solidFill>
                  <a:schemeClr val="tx1"/>
                </a:solidFill>
                <a:latin typeface="+mn-lt"/>
                <a:ea typeface="+mn-ea"/>
                <a:cs typeface="+mn-cs"/>
              </a:rPr>
              <a:t>1. </a:t>
            </a:r>
            <a:r>
              <a:rPr lang="zh-CN" altLang="en-US" sz="1200" b="0" i="0" u="none" strike="noStrike" kern="1200" baseline="0" dirty="0" smtClean="0">
                <a:solidFill>
                  <a:schemeClr val="tx1"/>
                </a:solidFill>
                <a:latin typeface="+mn-lt"/>
                <a:ea typeface="+mn-ea"/>
                <a:cs typeface="+mn-cs"/>
              </a:rPr>
              <a:t>首先各个医院制作自己的模板，或者官方按照各家医院为其制作模板，步骤</a:t>
            </a:r>
            <a:r>
              <a:rPr lang="en-US" altLang="zh-CN" sz="1200" b="0" i="0" u="none" strike="noStrike" kern="1200" baseline="0" dirty="0" smtClean="0">
                <a:solidFill>
                  <a:schemeClr val="tx1"/>
                </a:solidFill>
                <a:latin typeface="+mn-lt"/>
                <a:ea typeface="+mn-ea"/>
                <a:cs typeface="+mn-cs"/>
              </a:rPr>
              <a:t>1</a:t>
            </a:r>
            <a:endParaRPr lang="zh-CN" altLang="en-US" sz="1200" b="0" i="0" u="none" strike="noStrike" kern="1200" baseline="0" dirty="0" smtClean="0">
              <a:solidFill>
                <a:schemeClr val="tx1"/>
              </a:solidFill>
              <a:latin typeface="+mn-lt"/>
              <a:ea typeface="+mn-ea"/>
              <a:cs typeface="+mn-cs"/>
            </a:endParaRPr>
          </a:p>
          <a:p>
            <a:pPr rtl="0"/>
            <a:r>
              <a:rPr lang="en-US" altLang="zh-CN" sz="1200" b="0" i="0" u="none" strike="noStrike" kern="1200" baseline="0" dirty="0" smtClean="0">
                <a:solidFill>
                  <a:schemeClr val="tx1"/>
                </a:solidFill>
                <a:latin typeface="+mn-lt"/>
                <a:ea typeface="+mn-ea"/>
                <a:cs typeface="+mn-cs"/>
              </a:rPr>
              <a:t>2. </a:t>
            </a:r>
            <a:r>
              <a:rPr lang="zh-CN" altLang="en-US" sz="1200" b="0" i="0" u="none" strike="noStrike" kern="1200" baseline="0" dirty="0" smtClean="0">
                <a:solidFill>
                  <a:schemeClr val="tx1"/>
                </a:solidFill>
                <a:latin typeface="+mn-lt"/>
                <a:ea typeface="+mn-ea"/>
                <a:cs typeface="+mn-cs"/>
              </a:rPr>
              <a:t>某人</a:t>
            </a:r>
            <a:r>
              <a:rPr lang="en-US" altLang="zh-CN" sz="1200" b="0" i="0" u="none" strike="noStrike" kern="1200" baseline="0" dirty="0" smtClean="0">
                <a:solidFill>
                  <a:schemeClr val="tx1"/>
                </a:solidFill>
                <a:latin typeface="+mn-lt"/>
                <a:ea typeface="+mn-ea"/>
                <a:cs typeface="+mn-cs"/>
              </a:rPr>
              <a:t>X</a:t>
            </a:r>
            <a:r>
              <a:rPr lang="zh-CN" altLang="en-US" sz="1200" b="0" i="0" u="none" strike="noStrike" kern="1200" baseline="0" dirty="0" smtClean="0">
                <a:solidFill>
                  <a:schemeClr val="tx1"/>
                </a:solidFill>
                <a:latin typeface="+mn-lt"/>
                <a:ea typeface="+mn-ea"/>
                <a:cs typeface="+mn-cs"/>
              </a:rPr>
              <a:t>所在医院的体检数据，可能存在于</a:t>
            </a:r>
            <a:r>
              <a:rPr lang="en-US" altLang="zh-CN" sz="1200" b="0" i="0" u="none" strike="noStrike" kern="1200" baseline="0" dirty="0" smtClean="0">
                <a:solidFill>
                  <a:schemeClr val="tx1"/>
                </a:solidFill>
                <a:latin typeface="+mn-lt"/>
                <a:ea typeface="+mn-ea"/>
                <a:cs typeface="+mn-cs"/>
              </a:rPr>
              <a:t>Excel</a:t>
            </a:r>
            <a:r>
              <a:rPr lang="zh-CN" altLang="en-US" sz="1200" b="0" i="0" u="none" strike="noStrike" kern="1200" baseline="0" dirty="0" smtClean="0">
                <a:solidFill>
                  <a:schemeClr val="tx1"/>
                </a:solidFill>
                <a:latin typeface="+mn-lt"/>
                <a:ea typeface="+mn-ea"/>
                <a:cs typeface="+mn-cs"/>
              </a:rPr>
              <a:t>文件、本地数据库中，也可能手工录入，无论哪种方式都要经过格式化，变成可以导入到</a:t>
            </a:r>
            <a:r>
              <a:rPr lang="en-US" altLang="zh-CN" sz="1200" b="0" i="0" u="none" strike="noStrike" kern="1200" baseline="0" dirty="0" smtClean="0">
                <a:solidFill>
                  <a:schemeClr val="tx1"/>
                </a:solidFill>
                <a:latin typeface="+mn-lt"/>
                <a:ea typeface="+mn-ea"/>
                <a:cs typeface="+mn-cs"/>
              </a:rPr>
              <a:t>openehr</a:t>
            </a:r>
            <a:r>
              <a:rPr lang="zh-CN" altLang="en-US" sz="1200" b="0" i="0" u="none" strike="noStrike" kern="1200" baseline="0" dirty="0" smtClean="0">
                <a:solidFill>
                  <a:schemeClr val="tx1"/>
                </a:solidFill>
                <a:latin typeface="+mn-lt"/>
                <a:ea typeface="+mn-ea"/>
                <a:cs typeface="+mn-cs"/>
              </a:rPr>
              <a:t>数据库的数据形式，然后以本医院的模板导入到官方的</a:t>
            </a:r>
            <a:r>
              <a:rPr lang="en-US" altLang="zh-CN" sz="1200" b="0" i="0" u="none" strike="noStrike" kern="1200" baseline="0" dirty="0" smtClean="0">
                <a:solidFill>
                  <a:schemeClr val="tx1"/>
                </a:solidFill>
                <a:latin typeface="+mn-lt"/>
                <a:ea typeface="+mn-ea"/>
                <a:cs typeface="+mn-cs"/>
              </a:rPr>
              <a:t>Openehr</a:t>
            </a:r>
            <a:r>
              <a:rPr lang="zh-CN" altLang="en-US" sz="1200" b="0" i="0" u="none" strike="noStrike" kern="1200" baseline="0" dirty="0" smtClean="0">
                <a:solidFill>
                  <a:schemeClr val="tx1"/>
                </a:solidFill>
                <a:latin typeface="+mn-lt"/>
                <a:ea typeface="+mn-ea"/>
                <a:cs typeface="+mn-cs"/>
              </a:rPr>
              <a:t>数据库，步骤</a:t>
            </a:r>
            <a:r>
              <a:rPr lang="en-US" altLang="zh-CN" sz="1200" b="0" i="0" u="none" strike="noStrike" kern="1200" baseline="0" dirty="0" smtClean="0">
                <a:solidFill>
                  <a:schemeClr val="tx1"/>
                </a:solidFill>
                <a:latin typeface="+mn-lt"/>
                <a:ea typeface="+mn-ea"/>
                <a:cs typeface="+mn-cs"/>
              </a:rPr>
              <a:t>2,3</a:t>
            </a:r>
            <a:endParaRPr lang="zh-CN" altLang="en-US" sz="1200" b="0" i="0" u="none" strike="noStrike" kern="1200" baseline="0" dirty="0" smtClean="0">
              <a:solidFill>
                <a:schemeClr val="tx1"/>
              </a:solidFill>
              <a:latin typeface="+mn-lt"/>
              <a:ea typeface="+mn-ea"/>
              <a:cs typeface="+mn-cs"/>
            </a:endParaRPr>
          </a:p>
          <a:p>
            <a:pPr rtl="0"/>
            <a:r>
              <a:rPr lang="en-US" altLang="zh-CN" sz="1200" b="0" i="0" u="none" strike="noStrike" kern="1200" baseline="0" dirty="0" smtClean="0">
                <a:solidFill>
                  <a:schemeClr val="tx1"/>
                </a:solidFill>
                <a:latin typeface="+mn-lt"/>
                <a:ea typeface="+mn-ea"/>
                <a:cs typeface="+mn-cs"/>
              </a:rPr>
              <a:t>3. </a:t>
            </a:r>
            <a:r>
              <a:rPr lang="zh-CN" altLang="en-US" sz="1200" b="0" i="0" u="none" strike="noStrike" kern="1200" baseline="0" dirty="0" smtClean="0">
                <a:solidFill>
                  <a:schemeClr val="tx1"/>
                </a:solidFill>
                <a:latin typeface="+mn-lt"/>
                <a:ea typeface="+mn-ea"/>
                <a:cs typeface="+mn-cs"/>
              </a:rPr>
              <a:t>请求某人</a:t>
            </a:r>
            <a:r>
              <a:rPr lang="en-US" altLang="zh-CN" sz="1200" b="0" i="0" u="none" strike="noStrike" kern="1200" baseline="0" dirty="0" smtClean="0">
                <a:solidFill>
                  <a:schemeClr val="tx1"/>
                </a:solidFill>
                <a:latin typeface="+mn-lt"/>
                <a:ea typeface="+mn-ea"/>
                <a:cs typeface="+mn-cs"/>
              </a:rPr>
              <a:t>X</a:t>
            </a:r>
            <a:r>
              <a:rPr lang="zh-CN" altLang="en-US" sz="1200" b="0" i="0" u="none" strike="noStrike" kern="1200" baseline="0" dirty="0" smtClean="0">
                <a:solidFill>
                  <a:schemeClr val="tx1"/>
                </a:solidFill>
                <a:latin typeface="+mn-lt"/>
                <a:ea typeface="+mn-ea"/>
                <a:cs typeface="+mn-cs"/>
              </a:rPr>
              <a:t>的数据，按照该医院的模板生成体检报告，或者导出成</a:t>
            </a:r>
            <a:r>
              <a:rPr lang="en-US" altLang="zh-CN" sz="1200" b="0" i="0" u="none" strike="noStrike" kern="1200" baseline="0" dirty="0" smtClean="0">
                <a:solidFill>
                  <a:schemeClr val="tx1"/>
                </a:solidFill>
                <a:latin typeface="+mn-lt"/>
                <a:ea typeface="+mn-ea"/>
                <a:cs typeface="+mn-cs"/>
              </a:rPr>
              <a:t>openehr</a:t>
            </a:r>
            <a:r>
              <a:rPr lang="zh-CN" altLang="en-US" sz="1200" b="0" i="0" u="none" strike="noStrike" kern="1200" baseline="0" dirty="0" smtClean="0">
                <a:solidFill>
                  <a:schemeClr val="tx1"/>
                </a:solidFill>
                <a:latin typeface="+mn-lt"/>
                <a:ea typeface="+mn-ea"/>
                <a:cs typeface="+mn-cs"/>
              </a:rPr>
              <a:t>格式的文件，步骤</a:t>
            </a:r>
            <a:r>
              <a:rPr lang="en-US" altLang="zh-CN" sz="1200" b="0" i="0" u="none" strike="noStrike" kern="1200" baseline="0" dirty="0" smtClean="0">
                <a:solidFill>
                  <a:schemeClr val="tx1"/>
                </a:solidFill>
                <a:latin typeface="+mn-lt"/>
                <a:ea typeface="+mn-ea"/>
                <a:cs typeface="+mn-cs"/>
              </a:rPr>
              <a:t>4</a:t>
            </a:r>
            <a:endParaRPr lang="zh-CN" altLang="en-US" dirty="0"/>
          </a:p>
        </p:txBody>
      </p:sp>
      <p:sp>
        <p:nvSpPr>
          <p:cNvPr id="4" name="灯片编号占位符 3"/>
          <p:cNvSpPr>
            <a:spLocks noGrp="1"/>
          </p:cNvSpPr>
          <p:nvPr>
            <p:ph type="sldNum" sz="quarter" idx="10"/>
          </p:nvPr>
        </p:nvSpPr>
        <p:spPr/>
        <p:txBody>
          <a:bodyPr/>
          <a:lstStyle/>
          <a:p>
            <a:fld id="{87C88D57-3622-41F3-8F62-73C3AE1BCA4F}" type="slidenum">
              <a:rPr lang="zh-CN" altLang="en-US" smtClean="0"/>
              <a:pPr/>
              <a:t>8</a:t>
            </a:fld>
            <a:endParaRPr lang="zh-CN" altLang="en-US"/>
          </a:p>
        </p:txBody>
      </p:sp>
    </p:spTree>
    <p:extLst>
      <p:ext uri="{BB962C8B-B14F-4D97-AF65-F5344CB8AC3E}">
        <p14:creationId xmlns:p14="http://schemas.microsoft.com/office/powerpoint/2010/main" val="364163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7C88D57-3622-41F3-8F62-73C3AE1BCA4F}" type="slidenum">
              <a:rPr lang="zh-CN" altLang="en-US" smtClean="0"/>
              <a:pPr/>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7C88D57-3622-41F3-8F62-73C3AE1BCA4F}"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7C88D57-3622-41F3-8F62-73C3AE1BCA4F}" type="slidenum">
              <a:rPr lang="zh-CN" altLang="en-US" smtClean="0"/>
              <a:pPr/>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281974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1918394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2355531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327722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1518872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42625105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3602653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351998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36673738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29176519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A676007-8FF2-4B4D-B477-FF31283E760D}"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78094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2013/11/17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2013/11/17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676007-8FF2-4B4D-B477-FF31283E760D}" type="datetimeFigureOut">
              <a:rPr lang="zh-CN" altLang="en-US" smtClean="0"/>
              <a:pPr/>
              <a:t>2013/11/17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CEA73-4D64-4A33-9845-7233A63ABB76}" type="slidenum">
              <a:rPr lang="zh-CN" altLang="en-US" smtClean="0"/>
              <a:pPr/>
              <a:t>‹#›</a:t>
            </a:fld>
            <a:endParaRPr lang="zh-CN" altLang="en-US"/>
          </a:p>
        </p:txBody>
      </p:sp>
    </p:spTree>
    <p:extLst>
      <p:ext uri="{BB962C8B-B14F-4D97-AF65-F5344CB8AC3E}">
        <p14:creationId xmlns:p14="http://schemas.microsoft.com/office/powerpoint/2010/main" val="1865305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Autofit/>
          </a:bodyPr>
          <a:lstStyle/>
          <a:p>
            <a:r>
              <a:rPr lang="zh-CN" altLang="en-US" b="1" dirty="0" smtClean="0"/>
              <a:t>基于</a:t>
            </a:r>
            <a:r>
              <a:rPr lang="en-US" altLang="zh-CN" b="1" dirty="0" smtClean="0"/>
              <a:t>OpenEHR</a:t>
            </a:r>
            <a:r>
              <a:rPr lang="zh-CN" altLang="en-US" b="1" dirty="0"/>
              <a:t>的数据</a:t>
            </a:r>
            <a:r>
              <a:rPr lang="zh-CN" altLang="en-US" b="1" dirty="0" smtClean="0"/>
              <a:t>转换和存储系统</a:t>
            </a:r>
            <a:endParaRPr lang="zh-CN" altLang="en-US" dirty="0"/>
          </a:p>
        </p:txBody>
      </p:sp>
      <p:sp>
        <p:nvSpPr>
          <p:cNvPr id="2" name="副标题 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965132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pPr>
              <a:lnSpc>
                <a:spcPct val="150000"/>
              </a:lnSpc>
            </a:pPr>
            <a:r>
              <a:rPr lang="en-US" altLang="zh-CN" b="1" dirty="0" smtClean="0"/>
              <a:t>			     	</a:t>
            </a:r>
            <a:r>
              <a:rPr lang="zh-CN" altLang="en-US" b="1" dirty="0"/>
              <a:t>四</a:t>
            </a:r>
            <a:r>
              <a:rPr lang="en-US" altLang="zh-CN" b="1" dirty="0" smtClean="0"/>
              <a:t>.</a:t>
            </a:r>
            <a:r>
              <a:rPr lang="zh-CN" altLang="en-US" b="1" dirty="0" smtClean="0"/>
              <a:t>系统</a:t>
            </a:r>
            <a:r>
              <a:rPr lang="zh-CN" altLang="en-US" b="1" dirty="0"/>
              <a:t>具体</a:t>
            </a:r>
            <a:r>
              <a:rPr lang="zh-CN" altLang="en-US" b="1" dirty="0" smtClean="0"/>
              <a:t>设计</a:t>
            </a:r>
            <a:endParaRPr lang="en-US" altLang="zh-CN"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827584" y="4653136"/>
            <a:ext cx="7488832" cy="923330"/>
          </a:xfrm>
          <a:prstGeom prst="rect">
            <a:avLst/>
          </a:prstGeom>
        </p:spPr>
        <p:txBody>
          <a:bodyPr wrap="square">
            <a:spAutoFit/>
          </a:bodyPr>
          <a:lstStyle/>
          <a:p>
            <a:r>
              <a:rPr lang="zh-CN" altLang="en-US" dirty="0" smtClean="0">
                <a:solidFill>
                  <a:srgbClr val="FF0000"/>
                </a:solidFill>
              </a:rPr>
              <a:t>数据转换程序</a:t>
            </a:r>
            <a:r>
              <a:rPr lang="zh-CN" altLang="en-US" dirty="0" smtClean="0"/>
              <a:t>可以本地部署到医院，对于这种情况：</a:t>
            </a:r>
            <a:endParaRPr lang="en-US" altLang="zh-CN" dirty="0" smtClean="0"/>
          </a:p>
          <a:p>
            <a:r>
              <a:rPr lang="en-US" altLang="zh-CN" dirty="0"/>
              <a:t>	</a:t>
            </a:r>
            <a:r>
              <a:rPr lang="zh-CN" altLang="en-US" dirty="0" smtClean="0"/>
              <a:t>数据可以经过本地数据转换程序直接得到</a:t>
            </a:r>
            <a:r>
              <a:rPr lang="en-US" altLang="zh-CN" dirty="0" err="1" smtClean="0"/>
              <a:t>openehr</a:t>
            </a:r>
            <a:r>
              <a:rPr lang="zh-CN" altLang="en-US" dirty="0" smtClean="0"/>
              <a:t>格式的文件，然后解析得到可视化的</a:t>
            </a:r>
            <a:r>
              <a:rPr lang="en-US" altLang="zh-CN" dirty="0" err="1" smtClean="0"/>
              <a:t>ehr</a:t>
            </a:r>
            <a:endParaRPr lang="en-US" altLang="zh-CN" dirty="0" smtClean="0"/>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27" y="1124744"/>
            <a:ext cx="8528962" cy="32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41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pPr>
              <a:lnSpc>
                <a:spcPct val="150000"/>
              </a:lnSpc>
            </a:pPr>
            <a:r>
              <a:rPr lang="en-US" altLang="zh-CN" b="1" dirty="0" smtClean="0"/>
              <a:t>			     	</a:t>
            </a:r>
            <a:r>
              <a:rPr lang="zh-CN" altLang="en-US" b="1" dirty="0"/>
              <a:t>四</a:t>
            </a:r>
            <a:r>
              <a:rPr lang="en-US" altLang="zh-CN" b="1" dirty="0" smtClean="0"/>
              <a:t>.</a:t>
            </a:r>
            <a:r>
              <a:rPr lang="zh-CN" altLang="en-US" b="1" dirty="0" smtClean="0"/>
              <a:t>系统</a:t>
            </a:r>
            <a:r>
              <a:rPr lang="zh-CN" altLang="en-US" b="1" dirty="0"/>
              <a:t>具体</a:t>
            </a:r>
            <a:r>
              <a:rPr lang="zh-CN" altLang="en-US" b="1" dirty="0" smtClean="0"/>
              <a:t>设计</a:t>
            </a:r>
            <a:endParaRPr lang="en-US" altLang="zh-CN"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6" name="矩形 5"/>
          <p:cNvSpPr/>
          <p:nvPr/>
        </p:nvSpPr>
        <p:spPr>
          <a:xfrm>
            <a:off x="827584" y="4941168"/>
            <a:ext cx="7488832" cy="923330"/>
          </a:xfrm>
          <a:prstGeom prst="rect">
            <a:avLst/>
          </a:prstGeom>
        </p:spPr>
        <p:txBody>
          <a:bodyPr wrap="square">
            <a:spAutoFit/>
          </a:bodyPr>
          <a:lstStyle/>
          <a:p>
            <a:r>
              <a:rPr lang="zh-CN" altLang="en-US" dirty="0" smtClean="0"/>
              <a:t>有些医院缺少</a:t>
            </a:r>
            <a:r>
              <a:rPr lang="zh-CN" altLang="en-US" dirty="0" smtClean="0">
                <a:solidFill>
                  <a:srgbClr val="FF0000"/>
                </a:solidFill>
              </a:rPr>
              <a:t>本地数据转换程序</a:t>
            </a:r>
            <a:r>
              <a:rPr lang="zh-CN" altLang="en-US" dirty="0" smtClean="0"/>
              <a:t>，对于这种情况：</a:t>
            </a:r>
            <a:endParaRPr lang="en-US" altLang="zh-CN" dirty="0" smtClean="0"/>
          </a:p>
          <a:p>
            <a:r>
              <a:rPr lang="zh-CN" altLang="en-US" dirty="0"/>
              <a:t> </a:t>
            </a:r>
            <a:r>
              <a:rPr lang="zh-CN" altLang="en-US" dirty="0" smtClean="0"/>
              <a:t>        医院数据以可导入的数据格式（</a:t>
            </a:r>
            <a:r>
              <a:rPr lang="en-US" altLang="zh-CN" dirty="0" smtClean="0"/>
              <a:t>excel</a:t>
            </a:r>
            <a:r>
              <a:rPr lang="zh-CN" altLang="en-US" dirty="0" smtClean="0"/>
              <a:t>）形式上传到服务器，然后服务器备份之后转换为</a:t>
            </a:r>
            <a:r>
              <a:rPr lang="en-US" altLang="zh-CN" dirty="0" err="1" smtClean="0"/>
              <a:t>openehr</a:t>
            </a:r>
            <a:r>
              <a:rPr lang="zh-CN" altLang="en-US" dirty="0" smtClean="0"/>
              <a:t>格式的文件送回给</a:t>
            </a:r>
            <a:r>
              <a:rPr lang="zh-CN" altLang="en-US" dirty="0"/>
              <a:t>医院</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27" y="1124744"/>
            <a:ext cx="8528962" cy="32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78839"/>
            <a:ext cx="8656969" cy="381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024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pPr>
              <a:lnSpc>
                <a:spcPct val="150000"/>
              </a:lnSpc>
            </a:pPr>
            <a:r>
              <a:rPr lang="en-US" altLang="zh-CN" b="1" dirty="0" smtClean="0"/>
              <a:t>			     	</a:t>
            </a:r>
            <a:r>
              <a:rPr lang="zh-CN" altLang="en-US" b="1" dirty="0"/>
              <a:t>五</a:t>
            </a:r>
            <a:r>
              <a:rPr lang="en-US" altLang="zh-CN" b="1" dirty="0" smtClean="0"/>
              <a:t>.</a:t>
            </a:r>
            <a:r>
              <a:rPr lang="zh-CN" altLang="en-US" b="1" dirty="0" smtClean="0"/>
              <a:t>部分功能展示</a:t>
            </a:r>
            <a:endParaRPr lang="en-US" altLang="zh-CN"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7992888" cy="5005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49359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pPr>
              <a:lnSpc>
                <a:spcPct val="150000"/>
              </a:lnSpc>
            </a:pPr>
            <a:r>
              <a:rPr lang="en-US" altLang="zh-CN" b="1" dirty="0" smtClean="0"/>
              <a:t>			     	</a:t>
            </a:r>
            <a:r>
              <a:rPr lang="zh-CN" altLang="en-US" b="1" dirty="0"/>
              <a:t>五</a:t>
            </a:r>
            <a:r>
              <a:rPr lang="en-US" altLang="zh-CN" b="1" dirty="0" smtClean="0"/>
              <a:t>.</a:t>
            </a:r>
            <a:r>
              <a:rPr lang="zh-CN" altLang="en-US" b="1" dirty="0" smtClean="0"/>
              <a:t>部分功能展示</a:t>
            </a:r>
            <a:endParaRPr lang="en-US" altLang="zh-CN"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68960"/>
            <a:ext cx="3457575" cy="28289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57288"/>
            <a:ext cx="2809875" cy="1714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211960" y="1414373"/>
            <a:ext cx="4536504" cy="3970318"/>
          </a:xfrm>
          <a:prstGeom prst="rect">
            <a:avLst/>
          </a:prstGeom>
          <a:noFill/>
        </p:spPr>
        <p:txBody>
          <a:bodyPr wrap="square" rtlCol="0">
            <a:spAutoFit/>
          </a:bodyPr>
          <a:lstStyle/>
          <a:p>
            <a:r>
              <a:rPr lang="en-US" altLang="zh-CN" dirty="0"/>
              <a:t> </a:t>
            </a:r>
            <a:r>
              <a:rPr lang="en-US" altLang="zh-CN" dirty="0" smtClean="0"/>
              <a:t>        </a:t>
            </a:r>
            <a:r>
              <a:rPr lang="en-US" altLang="zh-CN" dirty="0" err="1" smtClean="0"/>
              <a:t>openEHR</a:t>
            </a:r>
            <a:r>
              <a:rPr lang="zh-CN" altLang="en-US" dirty="0" smtClean="0"/>
              <a:t>主要功能是围绕着原型，模板，</a:t>
            </a:r>
            <a:endParaRPr lang="en-US" altLang="zh-CN" dirty="0" smtClean="0"/>
          </a:p>
          <a:p>
            <a:r>
              <a:rPr lang="zh-CN" altLang="en-US" dirty="0" smtClean="0"/>
              <a:t>参考模型这些元素设计的，模板是医院</a:t>
            </a:r>
            <a:endParaRPr lang="en-US" altLang="zh-CN" dirty="0" smtClean="0"/>
          </a:p>
          <a:p>
            <a:r>
              <a:rPr lang="zh-CN" altLang="en-US" dirty="0" smtClean="0"/>
              <a:t>自行定制的。</a:t>
            </a:r>
            <a:endParaRPr lang="en-US" altLang="zh-CN" dirty="0" smtClean="0"/>
          </a:p>
          <a:p>
            <a:r>
              <a:rPr lang="zh-CN" altLang="en-US" dirty="0" smtClean="0"/>
              <a:t>         目前由于原型很少，</a:t>
            </a:r>
            <a:r>
              <a:rPr lang="zh-CN" altLang="en-US" dirty="0"/>
              <a:t>而且大部分是英文语系</a:t>
            </a:r>
            <a:r>
              <a:rPr lang="zh-CN" altLang="en-US" dirty="0" smtClean="0"/>
              <a:t>，浙一提供的提供的报告中大部分没有对应原型，而模板</a:t>
            </a:r>
            <a:r>
              <a:rPr lang="zh-CN" altLang="en-US" dirty="0"/>
              <a:t>中涉及的组合项目结构大量涉及原型和参考</a:t>
            </a:r>
            <a:r>
              <a:rPr lang="zh-CN" altLang="en-US" dirty="0" smtClean="0"/>
              <a:t>模型，</a:t>
            </a:r>
            <a:r>
              <a:rPr lang="zh-CN" altLang="en-US" dirty="0"/>
              <a:t>所以无法制作</a:t>
            </a:r>
            <a:r>
              <a:rPr lang="zh-CN" altLang="en-US" dirty="0" smtClean="0"/>
              <a:t>模板。需要先完善原型之后才能考虑模板制作。这一部分工作量大，而且原型</a:t>
            </a:r>
            <a:r>
              <a:rPr lang="zh-CN" altLang="en-US" dirty="0"/>
              <a:t>的制作需要和懂医学知识的医生</a:t>
            </a:r>
            <a:r>
              <a:rPr lang="zh-CN" altLang="en-US" dirty="0" smtClean="0"/>
              <a:t>配合才能完成</a:t>
            </a:r>
            <a:r>
              <a:rPr lang="zh-CN" altLang="en-US" dirty="0"/>
              <a:t>。</a:t>
            </a:r>
            <a:endParaRPr lang="en-US" altLang="zh-CN" dirty="0" smtClean="0"/>
          </a:p>
          <a:p>
            <a:r>
              <a:rPr lang="zh-CN" altLang="en-US" dirty="0" smtClean="0"/>
              <a:t>          左侧</a:t>
            </a:r>
            <a:r>
              <a:rPr lang="zh-CN" altLang="en-US" dirty="0"/>
              <a:t>是两个演示用的模板生成的界面，仅仅提取了血液和普通测量两个原型中的一</a:t>
            </a:r>
            <a:r>
              <a:rPr lang="zh-CN" altLang="en-US"/>
              <a:t>项</a:t>
            </a:r>
            <a:r>
              <a:rPr lang="zh-CN" altLang="en-US" smtClean="0"/>
              <a:t>。如果原型足够丰富，可以组合成各种体检报告的。</a:t>
            </a:r>
            <a:endParaRPr lang="en-US" altLang="zh-CN" dirty="0" smtClean="0"/>
          </a:p>
        </p:txBody>
      </p:sp>
    </p:spTree>
    <p:extLst>
      <p:ext uri="{BB962C8B-B14F-4D97-AF65-F5344CB8AC3E}">
        <p14:creationId xmlns:p14="http://schemas.microsoft.com/office/powerpoint/2010/main" val="3076844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pPr>
              <a:lnSpc>
                <a:spcPct val="150000"/>
              </a:lnSpc>
            </a:pPr>
            <a:r>
              <a:rPr lang="en-US" altLang="zh-CN" b="1" dirty="0" smtClean="0"/>
              <a:t>			     	</a:t>
            </a:r>
            <a:r>
              <a:rPr lang="zh-CN" altLang="en-US" b="1" dirty="0"/>
              <a:t>六</a:t>
            </a:r>
            <a:r>
              <a:rPr lang="en-US" altLang="zh-CN" b="1" dirty="0" smtClean="0"/>
              <a:t>.</a:t>
            </a:r>
            <a:r>
              <a:rPr lang="zh-CN" altLang="en-US" b="1" dirty="0" smtClean="0"/>
              <a:t>重点和难点</a:t>
            </a:r>
            <a:endParaRPr lang="en-US" altLang="zh-CN"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5" name="TextBox 4"/>
          <p:cNvSpPr txBox="1"/>
          <p:nvPr/>
        </p:nvSpPr>
        <p:spPr>
          <a:xfrm>
            <a:off x="428596" y="1142984"/>
            <a:ext cx="8501122" cy="3231654"/>
          </a:xfrm>
          <a:prstGeom prst="rect">
            <a:avLst/>
          </a:prstGeom>
          <a:noFill/>
        </p:spPr>
        <p:txBody>
          <a:bodyPr wrap="square" rtlCol="0">
            <a:spAutoFit/>
          </a:bodyPr>
          <a:lstStyle/>
          <a:p>
            <a:r>
              <a:rPr lang="zh-CN" altLang="en-US" sz="2400" b="1" dirty="0" smtClean="0"/>
              <a:t>重点：</a:t>
            </a:r>
            <a:endParaRPr lang="zh-CN" altLang="en-US" sz="2400" dirty="0" smtClean="0"/>
          </a:p>
          <a:p>
            <a:r>
              <a:rPr lang="en-US" dirty="0" smtClean="0"/>
              <a:t>1.</a:t>
            </a:r>
            <a:r>
              <a:rPr lang="zh-CN" altLang="en-US" dirty="0" smtClean="0"/>
              <a:t>利用</a:t>
            </a:r>
            <a:r>
              <a:rPr lang="en-US" dirty="0" smtClean="0"/>
              <a:t>OpenEHR</a:t>
            </a:r>
            <a:r>
              <a:rPr lang="zh-CN" altLang="en-US" dirty="0" smtClean="0"/>
              <a:t>的两层模型，发挥两层模型的优势。</a:t>
            </a:r>
          </a:p>
          <a:p>
            <a:r>
              <a:rPr lang="en-US" dirty="0" smtClean="0"/>
              <a:t>OpenEHR</a:t>
            </a:r>
            <a:r>
              <a:rPr lang="zh-CN" altLang="en-US" dirty="0" smtClean="0"/>
              <a:t>的两层模型即参考模型和原型模型，两层模型的最大优势是使得系统可维护性好，扩展性强。这两层模型中的参考模型主要是由程序员来编辑，原型模型主要由懂</a:t>
            </a:r>
            <a:r>
              <a:rPr lang="en-US" dirty="0" smtClean="0"/>
              <a:t>OpenEHR</a:t>
            </a:r>
            <a:r>
              <a:rPr lang="zh-CN" altLang="en-US" dirty="0" smtClean="0"/>
              <a:t>的临床医生来编辑，各司其职，相当于解耦。</a:t>
            </a:r>
          </a:p>
          <a:p>
            <a:r>
              <a:rPr lang="en-US" dirty="0" smtClean="0"/>
              <a:t> </a:t>
            </a:r>
            <a:endParaRPr lang="zh-CN" altLang="en-US" dirty="0" smtClean="0"/>
          </a:p>
          <a:p>
            <a:r>
              <a:rPr lang="en-US" dirty="0" smtClean="0"/>
              <a:t>2.</a:t>
            </a:r>
            <a:r>
              <a:rPr lang="zh-CN" altLang="en-US" dirty="0" smtClean="0"/>
              <a:t>云服务器中的原型库和模板库的管理。</a:t>
            </a:r>
          </a:p>
          <a:p>
            <a:r>
              <a:rPr lang="zh-CN" altLang="en-US" dirty="0" smtClean="0"/>
              <a:t>原型需要遵循严格的语法要求，模板也是按特定的规则来编辑的，所以审查医院上传的原型和模板是否是合乎规范的是一项重要的工作。</a:t>
            </a:r>
          </a:p>
          <a:p>
            <a:r>
              <a:rPr lang="zh-CN" altLang="en-US" dirty="0" smtClean="0"/>
              <a:t>另外，当原型和模板非常多的时候，可能会很混乱，如何管理也是重点，前期设计时需要考虑诸如上传权限、文件命名规则、文件归类等问题。</a:t>
            </a:r>
            <a:endParaRPr lang="zh-CN" altLang="en-US" dirty="0"/>
          </a:p>
        </p:txBody>
      </p:sp>
    </p:spTree>
    <p:extLst>
      <p:ext uri="{BB962C8B-B14F-4D97-AF65-F5344CB8AC3E}">
        <p14:creationId xmlns:p14="http://schemas.microsoft.com/office/powerpoint/2010/main" val="862346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pPr>
              <a:lnSpc>
                <a:spcPct val="150000"/>
              </a:lnSpc>
            </a:pPr>
            <a:r>
              <a:rPr lang="en-US" altLang="zh-CN" b="1" dirty="0" smtClean="0"/>
              <a:t>			     	</a:t>
            </a:r>
            <a:r>
              <a:rPr lang="zh-CN" altLang="en-US" b="1" dirty="0"/>
              <a:t>六</a:t>
            </a:r>
            <a:r>
              <a:rPr lang="en-US" altLang="zh-CN" b="1" dirty="0" smtClean="0"/>
              <a:t>.</a:t>
            </a:r>
            <a:r>
              <a:rPr lang="zh-CN" altLang="en-US" b="1" dirty="0" smtClean="0"/>
              <a:t>重点和难点</a:t>
            </a:r>
            <a:endParaRPr lang="en-US" altLang="zh-CN"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sp>
        <p:nvSpPr>
          <p:cNvPr id="5" name="TextBox 4"/>
          <p:cNvSpPr txBox="1"/>
          <p:nvPr/>
        </p:nvSpPr>
        <p:spPr>
          <a:xfrm>
            <a:off x="428596" y="1142984"/>
            <a:ext cx="8501122" cy="3508653"/>
          </a:xfrm>
          <a:prstGeom prst="rect">
            <a:avLst/>
          </a:prstGeom>
          <a:noFill/>
        </p:spPr>
        <p:txBody>
          <a:bodyPr wrap="square" rtlCol="0">
            <a:spAutoFit/>
          </a:bodyPr>
          <a:lstStyle/>
          <a:p>
            <a:r>
              <a:rPr lang="zh-CN" altLang="en-US" sz="2400" b="1" dirty="0" smtClean="0"/>
              <a:t>难点：</a:t>
            </a:r>
            <a:endParaRPr lang="zh-CN" altLang="en-US" sz="2400" dirty="0" smtClean="0"/>
          </a:p>
          <a:p>
            <a:r>
              <a:rPr lang="en-US" dirty="0" smtClean="0"/>
              <a:t>1.</a:t>
            </a:r>
            <a:r>
              <a:rPr lang="zh-CN" altLang="en-US" dirty="0" smtClean="0"/>
              <a:t>原型和模板的编辑。</a:t>
            </a:r>
          </a:p>
          <a:p>
            <a:r>
              <a:rPr lang="zh-CN" altLang="en-US" dirty="0" smtClean="0"/>
              <a:t>当</a:t>
            </a:r>
            <a:r>
              <a:rPr lang="en-US" dirty="0" smtClean="0"/>
              <a:t>OpenEHR</a:t>
            </a:r>
            <a:r>
              <a:rPr lang="zh-CN" altLang="en-US" dirty="0" smtClean="0"/>
              <a:t>应用于整个医院时，需要大量的原型和模板，工作量巨大。而且只有理解</a:t>
            </a:r>
            <a:r>
              <a:rPr lang="en-US" dirty="0" smtClean="0"/>
              <a:t>OpenEHR</a:t>
            </a:r>
            <a:r>
              <a:rPr lang="zh-CN" altLang="en-US" dirty="0" smtClean="0"/>
              <a:t>以及</a:t>
            </a:r>
            <a:r>
              <a:rPr lang="en-US" dirty="0" smtClean="0"/>
              <a:t>ADL</a:t>
            </a:r>
            <a:r>
              <a:rPr lang="zh-CN" altLang="en-US" dirty="0" smtClean="0"/>
              <a:t>语言的临床医生才能写出一个语法规范、逻辑严谨、内容完备的原型。一个符合医院需求的模板也需要程序员根据科室医生的意见来编辑。</a:t>
            </a:r>
            <a:endParaRPr lang="en-US" altLang="zh-CN" smtClean="0"/>
          </a:p>
          <a:p>
            <a:endParaRPr lang="zh-CN" altLang="en-US" dirty="0" smtClean="0"/>
          </a:p>
          <a:p>
            <a:r>
              <a:rPr lang="en-US" dirty="0" smtClean="0"/>
              <a:t>2.</a:t>
            </a:r>
            <a:r>
              <a:rPr lang="zh-CN" altLang="en-US" dirty="0" smtClean="0"/>
              <a:t>医院数据导入成</a:t>
            </a:r>
            <a:r>
              <a:rPr lang="en-US" dirty="0" smtClean="0"/>
              <a:t>OpenEHR</a:t>
            </a:r>
            <a:r>
              <a:rPr lang="zh-CN" altLang="en-US" dirty="0" smtClean="0"/>
              <a:t>格式。</a:t>
            </a:r>
          </a:p>
          <a:p>
            <a:r>
              <a:rPr lang="zh-CN" altLang="en-US" dirty="0" smtClean="0"/>
              <a:t>医院原有的数据可能会比较松散，要导入成</a:t>
            </a:r>
            <a:r>
              <a:rPr lang="en-US" dirty="0" smtClean="0"/>
              <a:t>OpenEHR</a:t>
            </a:r>
            <a:r>
              <a:rPr lang="zh-CN" altLang="en-US" dirty="0" smtClean="0"/>
              <a:t>格式的数据需要对原有的数据整理整理成可以导入的</a:t>
            </a:r>
            <a:r>
              <a:rPr lang="en-US" dirty="0" smtClean="0"/>
              <a:t>Excel</a:t>
            </a:r>
            <a:r>
              <a:rPr lang="zh-CN" altLang="en-US" dirty="0" smtClean="0"/>
              <a:t>表格形式，而且具体的</a:t>
            </a:r>
            <a:r>
              <a:rPr lang="en-US" dirty="0" smtClean="0"/>
              <a:t>Excel</a:t>
            </a:r>
            <a:r>
              <a:rPr lang="zh-CN" altLang="en-US" dirty="0" smtClean="0"/>
              <a:t>表格的格式和字段跟数据导入程序是相耦合的，数据导入程序跟模板也是相耦合的，在实际操作时会比较繁琐。</a:t>
            </a:r>
          </a:p>
          <a:p>
            <a:r>
              <a:rPr lang="zh-CN" altLang="en-US" dirty="0" smtClean="0"/>
              <a:t>另外，每个医院的数据是不同的，这就要求每个医院的数据导入程序都不同，这个工作量比较大。</a:t>
            </a:r>
            <a:endParaRPr lang="zh-CN" altLang="en-US" dirty="0"/>
          </a:p>
        </p:txBody>
      </p:sp>
    </p:spTree>
    <p:extLst>
      <p:ext uri="{BB962C8B-B14F-4D97-AF65-F5344CB8AC3E}">
        <p14:creationId xmlns:p14="http://schemas.microsoft.com/office/powerpoint/2010/main" val="862346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3688" y="2348880"/>
            <a:ext cx="5616624" cy="1015663"/>
          </a:xfrm>
          <a:prstGeom prst="rect">
            <a:avLst/>
          </a:prstGeom>
          <a:noFill/>
        </p:spPr>
        <p:txBody>
          <a:bodyPr wrap="square" rtlCol="0">
            <a:spAutoFit/>
          </a:bodyPr>
          <a:lstStyle/>
          <a:p>
            <a:pPr algn="ctr"/>
            <a:r>
              <a:rPr lang="zh-CN" altLang="en-US" sz="6000" dirty="0" smtClean="0"/>
              <a:t>谢谢！</a:t>
            </a:r>
            <a:endParaRPr lang="zh-CN" altLang="en-US" sz="6000" dirty="0"/>
          </a:p>
        </p:txBody>
      </p:sp>
    </p:spTree>
    <p:extLst>
      <p:ext uri="{BB962C8B-B14F-4D97-AF65-F5344CB8AC3E}">
        <p14:creationId xmlns:p14="http://schemas.microsoft.com/office/powerpoint/2010/main" val="28773863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00"/>
            <a:ext cx="8229600" cy="1143000"/>
          </a:xfrm>
        </p:spPr>
        <p:txBody>
          <a:bodyPr/>
          <a:lstStyle/>
          <a:p>
            <a:r>
              <a:rPr lang="en-US" altLang="zh-CN" b="1" dirty="0" smtClean="0"/>
              <a:t>						</a:t>
            </a:r>
            <a:r>
              <a:rPr lang="zh-CN" altLang="en-US" b="1" dirty="0" smtClean="0"/>
              <a:t>内容提要</a:t>
            </a:r>
            <a:endParaRPr lang="zh-CN" altLang="en-US" b="1"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b="1" dirty="0" smtClean="0"/>
              <a:t>一</a:t>
            </a:r>
            <a:r>
              <a:rPr lang="en-US" altLang="zh-CN" b="1" dirty="0" smtClean="0"/>
              <a:t>.</a:t>
            </a:r>
            <a:r>
              <a:rPr lang="zh-CN" altLang="en-US" b="1" dirty="0" smtClean="0"/>
              <a:t>背景和意义</a:t>
            </a:r>
            <a:endParaRPr lang="en-US" altLang="zh-CN" b="1" dirty="0" smtClean="0"/>
          </a:p>
          <a:p>
            <a:pPr>
              <a:lnSpc>
                <a:spcPct val="150000"/>
              </a:lnSpc>
            </a:pPr>
            <a:r>
              <a:rPr lang="zh-CN" altLang="en-US" b="1" dirty="0" smtClean="0"/>
              <a:t>二</a:t>
            </a:r>
            <a:r>
              <a:rPr lang="en-US" altLang="zh-CN" b="1" dirty="0" smtClean="0"/>
              <a:t>.openehr</a:t>
            </a:r>
            <a:r>
              <a:rPr lang="zh-CN" altLang="en-US" b="1" dirty="0" smtClean="0"/>
              <a:t>模型概述</a:t>
            </a:r>
            <a:endParaRPr lang="en-US" altLang="zh-CN" b="1" dirty="0" smtClean="0"/>
          </a:p>
          <a:p>
            <a:pPr>
              <a:lnSpc>
                <a:spcPct val="150000"/>
              </a:lnSpc>
            </a:pPr>
            <a:r>
              <a:rPr lang="zh-CN" altLang="en-US" b="1" dirty="0" smtClean="0"/>
              <a:t>三</a:t>
            </a:r>
            <a:r>
              <a:rPr lang="en-US" altLang="zh-CN" b="1" dirty="0" smtClean="0"/>
              <a:t>.</a:t>
            </a:r>
            <a:r>
              <a:rPr lang="zh-CN" altLang="en-US" b="1" dirty="0" smtClean="0"/>
              <a:t>系统总体设计</a:t>
            </a:r>
            <a:endParaRPr lang="en-US" altLang="zh-CN" b="1" dirty="0" smtClean="0"/>
          </a:p>
          <a:p>
            <a:pPr>
              <a:lnSpc>
                <a:spcPct val="150000"/>
              </a:lnSpc>
            </a:pPr>
            <a:r>
              <a:rPr lang="zh-CN" altLang="en-US" b="1" dirty="0" smtClean="0"/>
              <a:t>四</a:t>
            </a:r>
            <a:r>
              <a:rPr lang="en-US" altLang="zh-CN" b="1" dirty="0" smtClean="0"/>
              <a:t>.</a:t>
            </a:r>
            <a:r>
              <a:rPr lang="zh-CN" altLang="en-US" b="1" dirty="0" smtClean="0"/>
              <a:t>系统具体</a:t>
            </a:r>
            <a:r>
              <a:rPr lang="zh-CN" altLang="en-US" b="1" dirty="0" smtClean="0"/>
              <a:t>设计</a:t>
            </a:r>
            <a:endParaRPr lang="en-US" altLang="zh-CN" b="1" dirty="0" smtClean="0"/>
          </a:p>
          <a:p>
            <a:pPr>
              <a:lnSpc>
                <a:spcPct val="150000"/>
              </a:lnSpc>
            </a:pPr>
            <a:r>
              <a:rPr lang="zh-CN" altLang="en-US" b="1" dirty="0" smtClean="0"/>
              <a:t>五</a:t>
            </a:r>
            <a:r>
              <a:rPr lang="en-US" altLang="zh-CN" b="1" dirty="0" smtClean="0"/>
              <a:t>. </a:t>
            </a:r>
            <a:r>
              <a:rPr lang="zh-CN" altLang="en-US" b="1" dirty="0" smtClean="0"/>
              <a:t>部分功能展示</a:t>
            </a:r>
            <a:endParaRPr lang="en-US" altLang="zh-CN" b="1" dirty="0" smtClean="0"/>
          </a:p>
          <a:p>
            <a:pPr>
              <a:lnSpc>
                <a:spcPct val="150000"/>
              </a:lnSpc>
            </a:pPr>
            <a:r>
              <a:rPr lang="zh-CN" altLang="en-US" b="1" dirty="0"/>
              <a:t>六</a:t>
            </a:r>
            <a:r>
              <a:rPr lang="en-US" altLang="zh-CN" b="1" dirty="0" smtClean="0"/>
              <a:t>.</a:t>
            </a:r>
            <a:r>
              <a:rPr lang="zh-CN" altLang="en-US" b="1" dirty="0" smtClean="0"/>
              <a:t>重点难点</a:t>
            </a:r>
            <a:endParaRPr lang="en-US" altLang="zh-CN" b="1" dirty="0" smtClean="0"/>
          </a:p>
        </p:txBody>
      </p:sp>
    </p:spTree>
    <p:extLst>
      <p:ext uri="{BB962C8B-B14F-4D97-AF65-F5344CB8AC3E}">
        <p14:creationId xmlns:p14="http://schemas.microsoft.com/office/powerpoint/2010/main" val="551342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4280"/>
            <a:ext cx="8229600" cy="1143000"/>
          </a:xfrm>
        </p:spPr>
        <p:txBody>
          <a:bodyPr>
            <a:normAutofit/>
          </a:bodyPr>
          <a:lstStyle/>
          <a:p>
            <a:r>
              <a:rPr lang="en-US" altLang="zh-CN" dirty="0" smtClean="0"/>
              <a:t>				</a:t>
            </a:r>
            <a:r>
              <a:rPr lang="zh-CN" altLang="en-US" dirty="0" smtClean="0"/>
              <a:t>一</a:t>
            </a:r>
            <a:r>
              <a:rPr lang="en-US" altLang="zh-CN" dirty="0" smtClean="0"/>
              <a:t>.</a:t>
            </a:r>
            <a:r>
              <a:rPr lang="zh-CN" altLang="en-US" b="1" dirty="0" smtClean="0"/>
              <a:t>背景</a:t>
            </a:r>
            <a:r>
              <a:rPr lang="zh-CN" altLang="en-US" b="1" dirty="0"/>
              <a:t>和意义</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400" b="1" kern="100" dirty="0" smtClean="0">
                <a:latin typeface="Times New Roman"/>
                <a:ea typeface="仿宋"/>
                <a:cs typeface="Times New Roman"/>
              </a:rPr>
              <a:t>当前医疗信息系统存在的主要问题：</a:t>
            </a:r>
            <a:r>
              <a:rPr lang="en-US" altLang="zh-CN" sz="2400" b="1" kern="100" dirty="0" smtClean="0">
                <a:latin typeface="Times New Roman"/>
                <a:ea typeface="仿宋"/>
                <a:cs typeface="Times New Roman"/>
              </a:rPr>
              <a:t> </a:t>
            </a:r>
            <a:r>
              <a:rPr lang="en-US" altLang="zh-CN" sz="2400" kern="100" dirty="0" smtClean="0">
                <a:latin typeface="Times New Roman"/>
                <a:ea typeface="仿宋"/>
                <a:cs typeface="Times New Roman"/>
              </a:rPr>
              <a:t>       </a:t>
            </a:r>
          </a:p>
          <a:p>
            <a:pPr marL="0" indent="0">
              <a:lnSpc>
                <a:spcPct val="150000"/>
              </a:lnSpc>
              <a:buNone/>
            </a:pPr>
            <a:r>
              <a:rPr lang="en-US" altLang="zh-CN" sz="1800" kern="100" dirty="0" smtClean="0">
                <a:latin typeface="Times New Roman"/>
                <a:ea typeface="仿宋"/>
                <a:cs typeface="Times New Roman"/>
              </a:rPr>
              <a:t>1.</a:t>
            </a:r>
            <a:r>
              <a:rPr lang="zh-CN" altLang="zh-CN" sz="1800" kern="100" dirty="0" smtClean="0">
                <a:latin typeface="Times New Roman"/>
                <a:ea typeface="仿宋"/>
                <a:cs typeface="Times New Roman"/>
              </a:rPr>
              <a:t>智慧</a:t>
            </a:r>
            <a:r>
              <a:rPr lang="zh-CN" altLang="zh-CN" sz="1800" kern="100" dirty="0">
                <a:latin typeface="Times New Roman"/>
                <a:ea typeface="仿宋"/>
                <a:cs typeface="Times New Roman"/>
              </a:rPr>
              <a:t>医疗概念的诞生已经有二十多年，但是现实应用却远远滞后于理论的发展和应用需求，其中阻碍发展的核心技术因素之一是</a:t>
            </a:r>
            <a:r>
              <a:rPr lang="zh-CN" altLang="zh-CN" sz="1800" b="1" kern="100" dirty="0" smtClean="0">
                <a:solidFill>
                  <a:srgbClr val="FF0000"/>
                </a:solidFill>
                <a:latin typeface="Times New Roman"/>
                <a:ea typeface="仿宋"/>
                <a:cs typeface="Times New Roman"/>
              </a:rPr>
              <a:t>缺乏</a:t>
            </a:r>
            <a:r>
              <a:rPr lang="zh-CN" altLang="en-US" sz="1800" b="1" kern="100" dirty="0">
                <a:solidFill>
                  <a:srgbClr val="FF0000"/>
                </a:solidFill>
                <a:latin typeface="Times New Roman"/>
                <a:ea typeface="仿宋"/>
                <a:cs typeface="Times New Roman"/>
              </a:rPr>
              <a:t>统一</a:t>
            </a:r>
            <a:r>
              <a:rPr lang="zh-CN" altLang="zh-CN" sz="1800" b="1" kern="100" dirty="0" smtClean="0">
                <a:solidFill>
                  <a:srgbClr val="FF0000"/>
                </a:solidFill>
                <a:latin typeface="Times New Roman"/>
                <a:ea typeface="仿宋"/>
                <a:cs typeface="Times New Roman"/>
              </a:rPr>
              <a:t>标准</a:t>
            </a:r>
            <a:r>
              <a:rPr lang="zh-CN" altLang="zh-CN" sz="1800" kern="100" dirty="0">
                <a:latin typeface="Times New Roman"/>
                <a:ea typeface="仿宋"/>
                <a:cs typeface="Times New Roman"/>
              </a:rPr>
              <a:t>与非标医疗信息的多媒体异构数据交换产品，导致架构在上层的远程医疗应用系统的不完整和不实用</a:t>
            </a:r>
            <a:r>
              <a:rPr lang="zh-CN" altLang="zh-CN" sz="1800" kern="100" dirty="0" smtClean="0">
                <a:latin typeface="Times New Roman"/>
                <a:ea typeface="仿宋"/>
                <a:cs typeface="Times New Roman"/>
              </a:rPr>
              <a:t>。</a:t>
            </a:r>
            <a:endParaRPr lang="en-US" altLang="zh-CN" sz="1800" kern="100" dirty="0" smtClean="0">
              <a:latin typeface="Times New Roman"/>
              <a:ea typeface="仿宋"/>
              <a:cs typeface="Times New Roman"/>
            </a:endParaRPr>
          </a:p>
          <a:p>
            <a:pPr marL="0" indent="0">
              <a:lnSpc>
                <a:spcPct val="150000"/>
              </a:lnSpc>
              <a:buNone/>
            </a:pPr>
            <a:r>
              <a:rPr lang="en-US" altLang="zh-CN" sz="1800" kern="100" dirty="0" smtClean="0">
                <a:latin typeface="Times New Roman"/>
                <a:ea typeface="仿宋"/>
                <a:cs typeface="Times New Roman"/>
              </a:rPr>
              <a:t>2.</a:t>
            </a:r>
            <a:r>
              <a:rPr lang="zh-CN" altLang="en-US" sz="1800" kern="100" dirty="0" smtClean="0">
                <a:latin typeface="Times New Roman"/>
                <a:ea typeface="仿宋"/>
                <a:cs typeface="Times New Roman"/>
              </a:rPr>
              <a:t>医疗领域知识</a:t>
            </a:r>
            <a:r>
              <a:rPr lang="zh-CN" altLang="en-US" sz="1800" kern="100" dirty="0">
                <a:latin typeface="Times New Roman"/>
                <a:ea typeface="仿宋"/>
                <a:cs typeface="Times New Roman"/>
              </a:rPr>
              <a:t>持续变化的问题仍旧困扰着</a:t>
            </a:r>
            <a:r>
              <a:rPr lang="zh-CN" altLang="en-US" sz="1800" kern="100" dirty="0" smtClean="0">
                <a:latin typeface="Times New Roman"/>
                <a:ea typeface="仿宋"/>
                <a:cs typeface="Times New Roman"/>
              </a:rPr>
              <a:t>大多数医疗信息系统的研发机构。</a:t>
            </a:r>
            <a:r>
              <a:rPr lang="zh-CN" altLang="en-US" sz="1800" b="1" kern="100" dirty="0" smtClean="0">
                <a:solidFill>
                  <a:srgbClr val="FF0000"/>
                </a:solidFill>
                <a:latin typeface="Times New Roman"/>
                <a:ea typeface="仿宋"/>
                <a:cs typeface="Times New Roman"/>
              </a:rPr>
              <a:t>系统的可扩展性极差</a:t>
            </a:r>
            <a:r>
              <a:rPr lang="zh-CN" altLang="en-US" sz="1800" kern="100" dirty="0" smtClean="0">
                <a:latin typeface="Times New Roman"/>
                <a:ea typeface="仿宋"/>
                <a:cs typeface="Times New Roman"/>
              </a:rPr>
              <a:t>，扩展应对领域知识的变化和需求变化要付出很高的代价。</a:t>
            </a:r>
            <a:endParaRPr lang="en-US" altLang="zh-CN" sz="1800" kern="100" dirty="0">
              <a:latin typeface="Times New Roman"/>
              <a:ea typeface="仿宋"/>
              <a:cs typeface="Times New Roman"/>
            </a:endParaRPr>
          </a:p>
          <a:p>
            <a:pPr marL="0" indent="0">
              <a:lnSpc>
                <a:spcPct val="150000"/>
              </a:lnSpc>
              <a:buNone/>
            </a:pPr>
            <a:r>
              <a:rPr lang="en-US" altLang="zh-CN" sz="1800" dirty="0" smtClean="0"/>
              <a:t>3.</a:t>
            </a:r>
            <a:r>
              <a:rPr lang="zh-CN" altLang="en-US" sz="1800" kern="100" dirty="0" smtClean="0">
                <a:latin typeface="Times New Roman"/>
                <a:ea typeface="仿宋"/>
                <a:cs typeface="Times New Roman"/>
              </a:rPr>
              <a:t>医疗数据爆炸式的增长，现有医疗信息系统</a:t>
            </a:r>
            <a:r>
              <a:rPr lang="zh-CN" altLang="en-US" sz="1800" b="1" kern="100" dirty="0" smtClean="0">
                <a:solidFill>
                  <a:srgbClr val="FF0000"/>
                </a:solidFill>
                <a:latin typeface="Times New Roman"/>
                <a:ea typeface="仿宋"/>
                <a:cs typeface="Times New Roman"/>
              </a:rPr>
              <a:t>数据库设计</a:t>
            </a:r>
            <a:r>
              <a:rPr lang="zh-CN" altLang="en-US" sz="1800" kern="100" dirty="0" smtClean="0">
                <a:latin typeface="Times New Roman"/>
                <a:ea typeface="仿宋"/>
                <a:cs typeface="Times New Roman"/>
              </a:rPr>
              <a:t>无法处理海量数据的操作，医疗云概念的出现也对数据库系统有了更高的要求。</a:t>
            </a:r>
            <a:endParaRPr lang="zh-CN" altLang="en-US" sz="1800" dirty="0"/>
          </a:p>
        </p:txBody>
      </p:sp>
    </p:spTree>
    <p:extLst>
      <p:ext uri="{BB962C8B-B14F-4D97-AF65-F5344CB8AC3E}">
        <p14:creationId xmlns:p14="http://schemas.microsoft.com/office/powerpoint/2010/main" val="145116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4280"/>
            <a:ext cx="8229600" cy="1143000"/>
          </a:xfrm>
        </p:spPr>
        <p:txBody>
          <a:bodyPr>
            <a:normAutofit/>
          </a:bodyPr>
          <a:lstStyle/>
          <a:p>
            <a:r>
              <a:rPr lang="en-US" altLang="zh-CN" dirty="0" smtClean="0"/>
              <a:t>				</a:t>
            </a:r>
            <a:r>
              <a:rPr lang="zh-CN" altLang="en-US" dirty="0"/>
              <a:t>二</a:t>
            </a:r>
            <a:r>
              <a:rPr lang="en-US" altLang="zh-CN" dirty="0" smtClean="0"/>
              <a:t>.openehr</a:t>
            </a:r>
            <a:r>
              <a:rPr lang="zh-CN" altLang="en-US" dirty="0" smtClean="0"/>
              <a:t>概述</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sz="2400" b="1" kern="100" dirty="0" smtClean="0">
                <a:latin typeface="Times New Roman"/>
                <a:ea typeface="仿宋"/>
                <a:cs typeface="Times New Roman"/>
              </a:rPr>
              <a:t>当前医疗信息系统存在的主要问题：</a:t>
            </a:r>
            <a:r>
              <a:rPr lang="en-US" altLang="zh-CN" sz="2400" b="1" kern="100" dirty="0" smtClean="0">
                <a:latin typeface="Times New Roman"/>
                <a:ea typeface="仿宋"/>
                <a:cs typeface="Times New Roman"/>
              </a:rPr>
              <a:t> </a:t>
            </a:r>
            <a:r>
              <a:rPr lang="en-US" altLang="zh-CN" sz="2400" kern="100" dirty="0" smtClean="0">
                <a:latin typeface="Times New Roman"/>
                <a:ea typeface="仿宋"/>
                <a:cs typeface="Times New Roman"/>
              </a:rPr>
              <a:t>       </a:t>
            </a:r>
          </a:p>
          <a:p>
            <a:pPr marL="0" indent="0">
              <a:lnSpc>
                <a:spcPct val="150000"/>
              </a:lnSpc>
              <a:buNone/>
            </a:pPr>
            <a:r>
              <a:rPr lang="en-US" altLang="zh-CN" sz="1800" kern="100" dirty="0" smtClean="0">
                <a:latin typeface="Times New Roman"/>
                <a:ea typeface="仿宋"/>
                <a:cs typeface="Times New Roman"/>
              </a:rPr>
              <a:t>1.</a:t>
            </a:r>
            <a:r>
              <a:rPr lang="zh-CN" altLang="zh-CN" sz="1800" kern="100" dirty="0" smtClean="0">
                <a:latin typeface="Times New Roman"/>
                <a:ea typeface="仿宋"/>
                <a:cs typeface="Times New Roman"/>
              </a:rPr>
              <a:t>智慧</a:t>
            </a:r>
            <a:r>
              <a:rPr lang="zh-CN" altLang="zh-CN" sz="1800" kern="100" dirty="0">
                <a:latin typeface="Times New Roman"/>
                <a:ea typeface="仿宋"/>
                <a:cs typeface="Times New Roman"/>
              </a:rPr>
              <a:t>医疗概念的诞生已经有二十多年，但是现实应用却远远滞后于理论的发展和应用需求，其中阻碍发展的核心技术因素之一是</a:t>
            </a:r>
            <a:r>
              <a:rPr lang="zh-CN" altLang="zh-CN" sz="1800" b="1" kern="100" dirty="0" smtClean="0">
                <a:solidFill>
                  <a:srgbClr val="FF0000"/>
                </a:solidFill>
                <a:latin typeface="Times New Roman"/>
                <a:ea typeface="仿宋"/>
                <a:cs typeface="Times New Roman"/>
              </a:rPr>
              <a:t>缺乏</a:t>
            </a:r>
            <a:r>
              <a:rPr lang="zh-CN" altLang="en-US" sz="1800" b="1" kern="100" dirty="0">
                <a:solidFill>
                  <a:srgbClr val="FF0000"/>
                </a:solidFill>
                <a:latin typeface="Times New Roman"/>
                <a:ea typeface="仿宋"/>
                <a:cs typeface="Times New Roman"/>
              </a:rPr>
              <a:t>统一</a:t>
            </a:r>
            <a:r>
              <a:rPr lang="zh-CN" altLang="zh-CN" sz="1800" b="1" kern="100" dirty="0" smtClean="0">
                <a:solidFill>
                  <a:srgbClr val="FF0000"/>
                </a:solidFill>
                <a:latin typeface="Times New Roman"/>
                <a:ea typeface="仿宋"/>
                <a:cs typeface="Times New Roman"/>
              </a:rPr>
              <a:t>标准</a:t>
            </a:r>
            <a:r>
              <a:rPr lang="zh-CN" altLang="zh-CN" sz="1800" kern="100" dirty="0">
                <a:latin typeface="Times New Roman"/>
                <a:ea typeface="仿宋"/>
                <a:cs typeface="Times New Roman"/>
              </a:rPr>
              <a:t>与非标医疗信息的多媒体异构数据交换产品，导致架构在上层的远程医疗应用系统的不完整和不实用</a:t>
            </a:r>
            <a:r>
              <a:rPr lang="zh-CN" altLang="zh-CN" sz="1800" kern="100" dirty="0" smtClean="0">
                <a:latin typeface="Times New Roman"/>
                <a:ea typeface="仿宋"/>
                <a:cs typeface="Times New Roman"/>
              </a:rPr>
              <a:t>。</a:t>
            </a:r>
            <a:endParaRPr lang="en-US" altLang="zh-CN" sz="1800" kern="100" dirty="0" smtClean="0">
              <a:latin typeface="Times New Roman"/>
              <a:ea typeface="仿宋"/>
              <a:cs typeface="Times New Roman"/>
            </a:endParaRPr>
          </a:p>
          <a:p>
            <a:pPr marL="0" indent="0">
              <a:lnSpc>
                <a:spcPct val="150000"/>
              </a:lnSpc>
              <a:buNone/>
            </a:pPr>
            <a:r>
              <a:rPr lang="en-US" altLang="zh-CN" sz="1800" kern="100" dirty="0" smtClean="0">
                <a:latin typeface="Times New Roman"/>
                <a:ea typeface="仿宋"/>
                <a:cs typeface="Times New Roman"/>
              </a:rPr>
              <a:t>2.</a:t>
            </a:r>
            <a:r>
              <a:rPr lang="zh-CN" altLang="en-US" sz="1800" kern="100" dirty="0" smtClean="0">
                <a:latin typeface="Times New Roman"/>
                <a:ea typeface="仿宋"/>
                <a:cs typeface="Times New Roman"/>
              </a:rPr>
              <a:t>医疗领域知识</a:t>
            </a:r>
            <a:r>
              <a:rPr lang="zh-CN" altLang="en-US" sz="1800" kern="100" dirty="0">
                <a:latin typeface="Times New Roman"/>
                <a:ea typeface="仿宋"/>
                <a:cs typeface="Times New Roman"/>
              </a:rPr>
              <a:t>持续变化的问题仍旧困扰着</a:t>
            </a:r>
            <a:r>
              <a:rPr lang="zh-CN" altLang="en-US" sz="1800" kern="100" dirty="0" smtClean="0">
                <a:latin typeface="Times New Roman"/>
                <a:ea typeface="仿宋"/>
                <a:cs typeface="Times New Roman"/>
              </a:rPr>
              <a:t>大多数医疗信息系统的研发机构。</a:t>
            </a:r>
            <a:r>
              <a:rPr lang="zh-CN" altLang="en-US" sz="1800" b="1" kern="100" dirty="0" smtClean="0">
                <a:solidFill>
                  <a:srgbClr val="FF0000"/>
                </a:solidFill>
                <a:latin typeface="Times New Roman"/>
                <a:ea typeface="仿宋"/>
                <a:cs typeface="Times New Roman"/>
              </a:rPr>
              <a:t>系统的可扩展性极差</a:t>
            </a:r>
            <a:r>
              <a:rPr lang="zh-CN" altLang="en-US" sz="1800" kern="100" dirty="0" smtClean="0">
                <a:latin typeface="Times New Roman"/>
                <a:ea typeface="仿宋"/>
                <a:cs typeface="Times New Roman"/>
              </a:rPr>
              <a:t>，扩展应对领域知识的变化和需求变化要付出很高的代价。</a:t>
            </a:r>
            <a:endParaRPr lang="en-US" altLang="zh-CN" sz="1800" kern="100" dirty="0">
              <a:latin typeface="Times New Roman"/>
              <a:ea typeface="仿宋"/>
              <a:cs typeface="Times New Roman"/>
            </a:endParaRPr>
          </a:p>
          <a:p>
            <a:pPr marL="0" indent="0">
              <a:lnSpc>
                <a:spcPct val="150000"/>
              </a:lnSpc>
              <a:buNone/>
            </a:pPr>
            <a:r>
              <a:rPr lang="en-US" altLang="zh-CN" sz="1800" dirty="0" smtClean="0"/>
              <a:t>3.</a:t>
            </a:r>
            <a:r>
              <a:rPr lang="zh-CN" altLang="en-US" sz="1800" kern="100" dirty="0" smtClean="0">
                <a:latin typeface="Times New Roman"/>
                <a:ea typeface="仿宋"/>
                <a:cs typeface="Times New Roman"/>
              </a:rPr>
              <a:t>医疗数据爆炸式的增长，现有医疗信息系统</a:t>
            </a:r>
            <a:r>
              <a:rPr lang="zh-CN" altLang="en-US" sz="1800" b="1" kern="100" dirty="0" smtClean="0">
                <a:solidFill>
                  <a:srgbClr val="FF0000"/>
                </a:solidFill>
                <a:latin typeface="Times New Roman"/>
                <a:ea typeface="仿宋"/>
                <a:cs typeface="Times New Roman"/>
              </a:rPr>
              <a:t>数据库设计</a:t>
            </a:r>
            <a:r>
              <a:rPr lang="zh-CN" altLang="en-US" sz="1800" kern="100" dirty="0" smtClean="0">
                <a:latin typeface="Times New Roman"/>
                <a:ea typeface="仿宋"/>
                <a:cs typeface="Times New Roman"/>
              </a:rPr>
              <a:t>无法处理海量数据的操作，医疗云概念的出现也对数据库系统有了更高的要求。</a:t>
            </a:r>
            <a:endParaRPr lang="zh-CN" altLang="en-US" sz="1800" dirty="0"/>
          </a:p>
        </p:txBody>
      </p:sp>
    </p:spTree>
    <p:extLst>
      <p:ext uri="{BB962C8B-B14F-4D97-AF65-F5344CB8AC3E}">
        <p14:creationId xmlns:p14="http://schemas.microsoft.com/office/powerpoint/2010/main" val="3516434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4280"/>
            <a:ext cx="8229600" cy="1143000"/>
          </a:xfrm>
        </p:spPr>
        <p:txBody>
          <a:bodyPr>
            <a:normAutofit/>
          </a:bodyPr>
          <a:lstStyle/>
          <a:p>
            <a:r>
              <a:rPr lang="en-US" altLang="zh-CN" b="1" dirty="0" smtClean="0"/>
              <a:t>				</a:t>
            </a:r>
            <a:r>
              <a:rPr lang="zh-CN" altLang="en-US" b="1" dirty="0"/>
              <a:t>二</a:t>
            </a:r>
            <a:r>
              <a:rPr lang="en-US" altLang="zh-CN" b="1" dirty="0" smtClean="0"/>
              <a:t>.openehr</a:t>
            </a:r>
            <a:r>
              <a:rPr lang="zh-CN" altLang="en-US" b="1" dirty="0" smtClean="0"/>
              <a:t>概</a:t>
            </a:r>
            <a:r>
              <a:rPr lang="zh-CN" altLang="en-US" b="1" dirty="0"/>
              <a:t>念</a:t>
            </a:r>
          </a:p>
        </p:txBody>
      </p:sp>
      <p:sp>
        <p:nvSpPr>
          <p:cNvPr id="5" name="内容占位符 2"/>
          <p:cNvSpPr txBox="1">
            <a:spLocks/>
          </p:cNvSpPr>
          <p:nvPr/>
        </p:nvSpPr>
        <p:spPr>
          <a:xfrm>
            <a:off x="467544" y="119675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400" dirty="0" smtClean="0"/>
              <a:t>         </a:t>
            </a:r>
            <a:r>
              <a:rPr lang="zh-CN" altLang="en-US" sz="2400" dirty="0" smtClean="0"/>
              <a:t>开放的医疗卫生信息标准规范，它描述了</a:t>
            </a:r>
            <a:r>
              <a:rPr lang="zh-CN" altLang="en-US" sz="2400" dirty="0" smtClean="0">
                <a:solidFill>
                  <a:srgbClr val="FF0000"/>
                </a:solidFill>
              </a:rPr>
              <a:t>管理</a:t>
            </a:r>
            <a:r>
              <a:rPr lang="zh-CN" altLang="en-US" sz="2400" dirty="0" smtClean="0"/>
              <a:t>和</a:t>
            </a:r>
            <a:r>
              <a:rPr lang="zh-CN" altLang="en-US" sz="2400" dirty="0" smtClean="0">
                <a:solidFill>
                  <a:srgbClr val="FF0000"/>
                </a:solidFill>
              </a:rPr>
              <a:t>存储</a:t>
            </a:r>
            <a:r>
              <a:rPr lang="zh-CN" altLang="en-US" sz="2400" dirty="0" smtClean="0"/>
              <a:t>电子健康记录</a:t>
            </a:r>
            <a:r>
              <a:rPr lang="en-US" altLang="zh-CN" sz="2400" dirty="0" smtClean="0"/>
              <a:t>(EHRs)</a:t>
            </a:r>
            <a:r>
              <a:rPr lang="zh-CN" altLang="en-US" sz="2400" dirty="0" smtClean="0"/>
              <a:t>数据</a:t>
            </a:r>
            <a:endParaRPr lang="en-US" altLang="zh-CN" sz="2400" dirty="0" smtClean="0"/>
          </a:p>
          <a:p>
            <a:pPr marL="0" indent="0">
              <a:buFont typeface="Arial" pitchFamily="34" charset="0"/>
              <a:buNone/>
            </a:pPr>
            <a:endParaRPr lang="en-US" altLang="zh-CN" sz="2400" dirty="0" smtClean="0"/>
          </a:p>
          <a:p>
            <a:pPr marL="0" indent="0">
              <a:buFont typeface="Arial" pitchFamily="34" charset="0"/>
              <a:buNone/>
            </a:pPr>
            <a:r>
              <a:rPr lang="en-US" altLang="zh-CN" sz="2400" b="1" dirty="0" smtClean="0"/>
              <a:t>1.</a:t>
            </a:r>
            <a:r>
              <a:rPr lang="zh-CN" altLang="en-US" sz="2000" b="1" dirty="0" smtClean="0"/>
              <a:t>定义健康信息参考模型</a:t>
            </a:r>
            <a:r>
              <a:rPr lang="en-US" altLang="zh-CN" sz="2000" b="1" dirty="0" smtClean="0"/>
              <a:t>(RM)</a:t>
            </a:r>
          </a:p>
          <a:p>
            <a:pPr marL="0" indent="0">
              <a:buFont typeface="Arial" pitchFamily="34" charset="0"/>
              <a:buNone/>
            </a:pPr>
            <a:r>
              <a:rPr lang="en-US" altLang="zh-CN" sz="2000" dirty="0" smtClean="0"/>
              <a:t>      </a:t>
            </a:r>
            <a:r>
              <a:rPr lang="zh-CN" altLang="en-US" sz="2000" dirty="0" smtClean="0"/>
              <a:t>参考模型作用：</a:t>
            </a:r>
            <a:r>
              <a:rPr lang="en-US" altLang="zh-CN" sz="2000" dirty="0" smtClean="0"/>
              <a:t>EHR</a:t>
            </a:r>
            <a:r>
              <a:rPr lang="zh-CN" altLang="en-US" sz="2000" dirty="0" smtClean="0"/>
              <a:t>参考模型是对系统中比较稳定的信息的建模，是构成一条医疗记录的实际信息模块。</a:t>
            </a:r>
            <a:endParaRPr lang="en-US" altLang="zh-CN" dirty="0" smtClean="0"/>
          </a:p>
          <a:p>
            <a:pPr marL="0" indent="0">
              <a:buFont typeface="Arial" pitchFamily="34" charset="0"/>
              <a:buNone/>
            </a:pPr>
            <a:endParaRPr lang="en-US" altLang="zh-CN" sz="2000" b="1" dirty="0" smtClean="0"/>
          </a:p>
          <a:p>
            <a:pPr marL="0" indent="0">
              <a:buFont typeface="Arial" pitchFamily="34" charset="0"/>
              <a:buNone/>
            </a:pPr>
            <a:r>
              <a:rPr lang="en-US" altLang="zh-CN" sz="2000" b="1" dirty="0" smtClean="0"/>
              <a:t>2.</a:t>
            </a:r>
            <a:r>
              <a:rPr lang="zh-CN" altLang="en-US" sz="2000" b="1" dirty="0" smtClean="0"/>
              <a:t>定义临床知识原型</a:t>
            </a:r>
            <a:r>
              <a:rPr lang="en-US" altLang="zh-CN" sz="2000" b="1" dirty="0" smtClean="0"/>
              <a:t>(AM)</a:t>
            </a:r>
          </a:p>
          <a:p>
            <a:pPr marL="0" indent="0">
              <a:buFont typeface="Arial" pitchFamily="34" charset="0"/>
              <a:buNone/>
            </a:pPr>
            <a:r>
              <a:rPr lang="en-US" altLang="zh-CN" sz="2000" dirty="0" smtClean="0"/>
              <a:t>       </a:t>
            </a:r>
            <a:r>
              <a:rPr lang="zh-CN" altLang="en-US" sz="2000" dirty="0" smtClean="0"/>
              <a:t>个人健康记录的内容可能截然不容，但是其核心的数据实例必是符合原型。</a:t>
            </a:r>
            <a:r>
              <a:rPr lang="en-US" altLang="zh-CN" sz="2000" dirty="0" smtClean="0"/>
              <a:t>openEHR</a:t>
            </a:r>
            <a:r>
              <a:rPr lang="zh-CN" altLang="en-US" sz="2000" dirty="0" smtClean="0"/>
              <a:t>使用标准化的“原型定义语言”（表示为</a:t>
            </a:r>
            <a:r>
              <a:rPr lang="en-US" altLang="zh-CN" sz="2000" dirty="0" smtClean="0"/>
              <a:t>ADL</a:t>
            </a:r>
            <a:r>
              <a:rPr lang="zh-CN" altLang="en-US" sz="2000" dirty="0" smtClean="0"/>
              <a:t>语法或其等价的</a:t>
            </a:r>
            <a:r>
              <a:rPr lang="en-US" altLang="zh-CN" sz="2000" dirty="0" smtClean="0"/>
              <a:t>XML</a:t>
            </a:r>
            <a:r>
              <a:rPr lang="zh-CN" altLang="en-US" sz="2000" dirty="0" smtClean="0"/>
              <a:t>）建立原型，这些都是可重复使用的。</a:t>
            </a:r>
            <a:endParaRPr lang="en-US" altLang="zh-CN" sz="2000" dirty="0" smtClean="0"/>
          </a:p>
          <a:p>
            <a:pPr marL="0" indent="0">
              <a:buFont typeface="Arial" pitchFamily="34" charset="0"/>
              <a:buNone/>
            </a:pPr>
            <a:r>
              <a:rPr lang="zh-CN" altLang="en-US" sz="2000" dirty="0" smtClean="0"/>
              <a:t>原型作用：规范了医疗数据属性，医疗数据解析的参考。</a:t>
            </a:r>
            <a:endParaRPr lang="en-US" altLang="zh-CN" sz="2000" dirty="0" smtClean="0"/>
          </a:p>
        </p:txBody>
      </p:sp>
    </p:spTree>
    <p:extLst>
      <p:ext uri="{BB962C8B-B14F-4D97-AF65-F5344CB8AC3E}">
        <p14:creationId xmlns:p14="http://schemas.microsoft.com/office/powerpoint/2010/main" val="1572444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4280"/>
            <a:ext cx="8229600" cy="1143000"/>
          </a:xfrm>
        </p:spPr>
        <p:txBody>
          <a:bodyPr>
            <a:normAutofit/>
          </a:bodyPr>
          <a:lstStyle/>
          <a:p>
            <a:r>
              <a:rPr lang="en-US" altLang="zh-CN" b="1" dirty="0" smtClean="0"/>
              <a:t>			</a:t>
            </a:r>
            <a:r>
              <a:rPr lang="zh-CN" altLang="en-US" b="1" dirty="0" smtClean="0"/>
              <a:t>二</a:t>
            </a:r>
            <a:r>
              <a:rPr lang="en-US" altLang="zh-CN" b="1" dirty="0" smtClean="0"/>
              <a:t>.openehr</a:t>
            </a:r>
            <a:r>
              <a:rPr lang="zh-CN" altLang="en-US" b="1" dirty="0" smtClean="0"/>
              <a:t>模型简述</a:t>
            </a:r>
            <a:endParaRPr lang="zh-CN" altLang="en-US"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196752"/>
            <a:ext cx="6619875"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827584" y="4437112"/>
            <a:ext cx="7272808" cy="1200329"/>
          </a:xfrm>
          <a:prstGeom prst="rect">
            <a:avLst/>
          </a:prstGeom>
        </p:spPr>
        <p:txBody>
          <a:bodyPr wrap="square">
            <a:spAutoFit/>
          </a:bodyPr>
          <a:lstStyle/>
          <a:p>
            <a:r>
              <a:rPr lang="en-US" altLang="zh-CN" dirty="0" smtClean="0"/>
              <a:t>         </a:t>
            </a:r>
            <a:r>
              <a:rPr lang="zh-CN" altLang="en-US" dirty="0" smtClean="0"/>
              <a:t>首先存在一个官方的服务器，维护</a:t>
            </a:r>
            <a:r>
              <a:rPr lang="en-US" altLang="zh-CN" dirty="0" err="1" smtClean="0"/>
              <a:t>openehr</a:t>
            </a:r>
            <a:r>
              <a:rPr lang="zh-CN" altLang="en-US" dirty="0" smtClean="0"/>
              <a:t>数据库和模板库，其中</a:t>
            </a:r>
            <a:r>
              <a:rPr lang="zh-CN" altLang="en-US" dirty="0"/>
              <a:t>原型</a:t>
            </a:r>
            <a:r>
              <a:rPr lang="zh-CN" altLang="en-US" dirty="0" smtClean="0"/>
              <a:t>库中存放的是医学领域专业人员定制的所有有关医学的术语，所有医院都要采用这些原型来定制自己的模板；</a:t>
            </a:r>
            <a:r>
              <a:rPr lang="en-US" altLang="zh-CN" dirty="0" err="1" smtClean="0"/>
              <a:t>openehr</a:t>
            </a:r>
            <a:r>
              <a:rPr lang="zh-CN" altLang="en-US" dirty="0" smtClean="0"/>
              <a:t>数据库中则是病人的相关信息，以</a:t>
            </a:r>
            <a:r>
              <a:rPr lang="en-US" altLang="zh-CN" dirty="0" err="1" smtClean="0"/>
              <a:t>openehr</a:t>
            </a:r>
            <a:r>
              <a:rPr lang="zh-CN" altLang="en-US" dirty="0" smtClean="0"/>
              <a:t>格式存储。</a:t>
            </a:r>
            <a:endParaRPr lang="zh-CN" altLang="en-US" dirty="0"/>
          </a:p>
        </p:txBody>
      </p:sp>
    </p:spTree>
    <p:extLst>
      <p:ext uri="{BB962C8B-B14F-4D97-AF65-F5344CB8AC3E}">
        <p14:creationId xmlns:p14="http://schemas.microsoft.com/office/powerpoint/2010/main" val="16361908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4280"/>
            <a:ext cx="8229600" cy="1143000"/>
          </a:xfrm>
        </p:spPr>
        <p:txBody>
          <a:bodyPr>
            <a:normAutofit/>
          </a:bodyPr>
          <a:lstStyle/>
          <a:p>
            <a:r>
              <a:rPr lang="en-US" altLang="zh-CN" b="1" dirty="0" smtClean="0"/>
              <a:t>			</a:t>
            </a:r>
            <a:r>
              <a:rPr lang="zh-CN" altLang="en-US" b="1" dirty="0" smtClean="0"/>
              <a:t>二</a:t>
            </a:r>
            <a:r>
              <a:rPr lang="en-US" altLang="zh-CN" b="1" dirty="0" smtClean="0"/>
              <a:t>.openehr</a:t>
            </a:r>
            <a:r>
              <a:rPr lang="zh-CN" altLang="en-US" b="1" dirty="0" smtClean="0"/>
              <a:t>模型简述</a:t>
            </a:r>
            <a:endParaRPr lang="zh-CN" altLang="en-US" b="1" dirty="0"/>
          </a:p>
        </p:txBody>
      </p:sp>
      <p:sp>
        <p:nvSpPr>
          <p:cNvPr id="3" name="矩形 2"/>
          <p:cNvSpPr/>
          <p:nvPr/>
        </p:nvSpPr>
        <p:spPr>
          <a:xfrm>
            <a:off x="846798" y="4559098"/>
            <a:ext cx="7272808" cy="369332"/>
          </a:xfrm>
          <a:prstGeom prst="rect">
            <a:avLst/>
          </a:prstGeom>
        </p:spPr>
        <p:txBody>
          <a:bodyPr wrap="square">
            <a:spAutoFit/>
          </a:bodyPr>
          <a:lstStyle/>
          <a:p>
            <a:r>
              <a:rPr lang="en-US" altLang="zh-CN" dirty="0" smtClean="0"/>
              <a:t>         </a:t>
            </a:r>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908720"/>
            <a:ext cx="5616624" cy="3650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67544" y="4594847"/>
            <a:ext cx="8064896" cy="1200329"/>
          </a:xfrm>
          <a:prstGeom prst="rect">
            <a:avLst/>
          </a:prstGeom>
        </p:spPr>
        <p:txBody>
          <a:bodyPr wrap="square">
            <a:spAutoFit/>
          </a:bodyPr>
          <a:lstStyle/>
          <a:p>
            <a:r>
              <a:rPr lang="en-US" altLang="zh-CN" dirty="0"/>
              <a:t> </a:t>
            </a:r>
            <a:r>
              <a:rPr lang="en-US" altLang="zh-CN" dirty="0" smtClean="0"/>
              <a:t>        </a:t>
            </a:r>
            <a:r>
              <a:rPr lang="zh-CN" altLang="en-US" dirty="0" smtClean="0"/>
              <a:t>医院</a:t>
            </a:r>
            <a:r>
              <a:rPr lang="zh-CN" altLang="en-US" dirty="0"/>
              <a:t>的体检数据，可能存在于</a:t>
            </a:r>
            <a:r>
              <a:rPr lang="en-US" altLang="zh-CN" dirty="0"/>
              <a:t>Excel</a:t>
            </a:r>
            <a:r>
              <a:rPr lang="zh-CN" altLang="en-US" dirty="0"/>
              <a:t>文件、本地数据库中，也可能手工录入，无论哪种方式都要经过格式化，变成可以导入到</a:t>
            </a:r>
            <a:r>
              <a:rPr lang="en-US" altLang="zh-CN" dirty="0" err="1"/>
              <a:t>openehr</a:t>
            </a:r>
            <a:r>
              <a:rPr lang="zh-CN" altLang="en-US" dirty="0"/>
              <a:t>数据库的数据形式，然后以本医院的</a:t>
            </a:r>
            <a:r>
              <a:rPr lang="zh-CN" altLang="en-US" dirty="0" smtClean="0"/>
              <a:t>模板通过转换器生成</a:t>
            </a:r>
            <a:r>
              <a:rPr lang="en-US" altLang="zh-CN" dirty="0" err="1" smtClean="0"/>
              <a:t>openehr</a:t>
            </a:r>
            <a:r>
              <a:rPr lang="zh-CN" altLang="en-US" dirty="0" smtClean="0"/>
              <a:t>数据文件，该数据文件可以通过解析器生成体检报告。</a:t>
            </a:r>
            <a:endParaRPr lang="zh-CN" altLang="en-US" dirty="0"/>
          </a:p>
        </p:txBody>
      </p:sp>
    </p:spTree>
    <p:extLst>
      <p:ext uri="{BB962C8B-B14F-4D97-AF65-F5344CB8AC3E}">
        <p14:creationId xmlns:p14="http://schemas.microsoft.com/office/powerpoint/2010/main" val="2566231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34280"/>
            <a:ext cx="8229600" cy="1143000"/>
          </a:xfrm>
        </p:spPr>
        <p:txBody>
          <a:bodyPr>
            <a:normAutofit/>
          </a:bodyPr>
          <a:lstStyle/>
          <a:p>
            <a:r>
              <a:rPr lang="en-US" altLang="zh-CN" b="1" dirty="0" smtClean="0"/>
              <a:t>			</a:t>
            </a:r>
            <a:r>
              <a:rPr lang="zh-CN" altLang="en-US" b="1" dirty="0" smtClean="0"/>
              <a:t>二</a:t>
            </a:r>
            <a:r>
              <a:rPr lang="en-US" altLang="zh-CN" b="1" dirty="0" smtClean="0"/>
              <a:t>.openehr</a:t>
            </a:r>
            <a:r>
              <a:rPr lang="zh-CN" altLang="en-US" b="1" dirty="0" smtClean="0"/>
              <a:t>模型简述</a:t>
            </a:r>
            <a:endParaRPr lang="zh-CN" altLang="en-US" b="1" dirty="0"/>
          </a:p>
        </p:txBody>
      </p:sp>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21" y="854424"/>
            <a:ext cx="8952375" cy="588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724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3408"/>
            <a:ext cx="8229600" cy="1143000"/>
          </a:xfrm>
        </p:spPr>
        <p:txBody>
          <a:bodyPr>
            <a:normAutofit/>
          </a:bodyPr>
          <a:lstStyle/>
          <a:p>
            <a:pPr>
              <a:lnSpc>
                <a:spcPct val="150000"/>
              </a:lnSpc>
            </a:pPr>
            <a:r>
              <a:rPr lang="en-US" altLang="zh-CN" b="1" dirty="0" smtClean="0"/>
              <a:t>			     	</a:t>
            </a:r>
            <a:r>
              <a:rPr lang="zh-CN" altLang="en-US" b="1" dirty="0"/>
              <a:t>三</a:t>
            </a:r>
            <a:r>
              <a:rPr lang="en-US" altLang="zh-CN" b="1" dirty="0" smtClean="0"/>
              <a:t>.</a:t>
            </a:r>
            <a:r>
              <a:rPr lang="zh-CN" altLang="en-US" b="1" dirty="0" smtClean="0"/>
              <a:t>系统总体设计</a:t>
            </a:r>
            <a:endParaRPr lang="en-US" altLang="zh-CN"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solidFill>
                <a:prstClr val="black"/>
              </a:solidFil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644" y="836712"/>
            <a:ext cx="6408712" cy="41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51520" y="5085184"/>
            <a:ext cx="8712968" cy="1200329"/>
          </a:xfrm>
          <a:prstGeom prst="rect">
            <a:avLst/>
          </a:prstGeom>
        </p:spPr>
        <p:txBody>
          <a:bodyPr wrap="square">
            <a:spAutoFit/>
          </a:bodyPr>
          <a:lstStyle/>
          <a:p>
            <a:r>
              <a:rPr lang="en-US" altLang="zh-CN" dirty="0"/>
              <a:t>1.</a:t>
            </a:r>
            <a:r>
              <a:rPr lang="zh-CN" altLang="en-US" dirty="0" smtClean="0"/>
              <a:t>云端服务器可以对各个医院的模板、医学原型</a:t>
            </a:r>
            <a:r>
              <a:rPr lang="zh-CN" altLang="en-US" dirty="0"/>
              <a:t>文件的</a:t>
            </a:r>
            <a:r>
              <a:rPr lang="zh-CN" altLang="en-US" dirty="0" smtClean="0"/>
              <a:t>管理，同时也对病人的信息即</a:t>
            </a:r>
            <a:r>
              <a:rPr lang="en-US" altLang="zh-CN" dirty="0" err="1" smtClean="0"/>
              <a:t>openehr</a:t>
            </a:r>
            <a:r>
              <a:rPr lang="zh-CN" altLang="en-US" dirty="0" smtClean="0"/>
              <a:t>数据</a:t>
            </a:r>
            <a:r>
              <a:rPr lang="zh-CN" altLang="en-US" dirty="0"/>
              <a:t>的管理（上传、查看、下载导出等</a:t>
            </a:r>
            <a:r>
              <a:rPr lang="zh-CN" altLang="en-US" dirty="0" smtClean="0"/>
              <a:t>），还包括</a:t>
            </a:r>
            <a:r>
              <a:rPr lang="zh-CN" altLang="en-US" dirty="0"/>
              <a:t>日志模块和权限模块</a:t>
            </a:r>
          </a:p>
          <a:p>
            <a:r>
              <a:rPr lang="en-US" altLang="zh-CN" dirty="0"/>
              <a:t>2</a:t>
            </a:r>
            <a:r>
              <a:rPr lang="en-US" altLang="zh-CN" dirty="0" smtClean="0"/>
              <a:t>.</a:t>
            </a:r>
            <a:r>
              <a:rPr lang="zh-CN" altLang="en-US" dirty="0" smtClean="0"/>
              <a:t>医院数可以在本地安装数据转换程序，本地就能够将</a:t>
            </a:r>
            <a:r>
              <a:rPr lang="en-US" altLang="zh-CN" dirty="0" err="1" smtClean="0"/>
              <a:t>openehr</a:t>
            </a:r>
            <a:r>
              <a:rPr lang="zh-CN" altLang="en-US" dirty="0" smtClean="0"/>
              <a:t>数据文件解析成可视化</a:t>
            </a:r>
            <a:r>
              <a:rPr lang="en-US" altLang="zh-CN" dirty="0" smtClean="0"/>
              <a:t>EHR</a:t>
            </a:r>
            <a:r>
              <a:rPr lang="zh-CN" altLang="en-US" dirty="0" smtClean="0"/>
              <a:t>，也可以通过云端服务器来解析并返回可视化</a:t>
            </a:r>
            <a:endParaRPr lang="zh-CN" altLang="en-US" dirty="0"/>
          </a:p>
        </p:txBody>
      </p:sp>
    </p:spTree>
    <p:extLst>
      <p:ext uri="{BB962C8B-B14F-4D97-AF65-F5344CB8AC3E}">
        <p14:creationId xmlns:p14="http://schemas.microsoft.com/office/powerpoint/2010/main" val="31428291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3065</TotalTime>
  <Words>1467</Words>
  <Application>Microsoft Office PowerPoint</Application>
  <PresentationFormat>全屏显示(4:3)</PresentationFormat>
  <Paragraphs>84</Paragraphs>
  <Slides>16</Slides>
  <Notes>6</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Office 主题</vt:lpstr>
      <vt:lpstr>自定义设计方案</vt:lpstr>
      <vt:lpstr>基于OpenEHR的数据转换和存储系统</vt:lpstr>
      <vt:lpstr>      内容提要</vt:lpstr>
      <vt:lpstr>    一.背景和意义</vt:lpstr>
      <vt:lpstr>    二.openehr概述</vt:lpstr>
      <vt:lpstr>    二.openehr概念</vt:lpstr>
      <vt:lpstr>   二.openehr模型简述</vt:lpstr>
      <vt:lpstr>   二.openehr模型简述</vt:lpstr>
      <vt:lpstr>   二.openehr模型简述</vt:lpstr>
      <vt:lpstr>         三.系统总体设计</vt:lpstr>
      <vt:lpstr>         四.系统具体设计</vt:lpstr>
      <vt:lpstr>         四.系统具体设计</vt:lpstr>
      <vt:lpstr>         五.部分功能展示</vt:lpstr>
      <vt:lpstr>         五.部分功能展示</vt:lpstr>
      <vt:lpstr>         六.重点和难点</vt:lpstr>
      <vt:lpstr>         六.重点和难点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基于openEHR的医疗系统应用设计开发研究</dc:title>
  <dc:creator>Administrator</dc:creator>
  <cp:lastModifiedBy>zhy</cp:lastModifiedBy>
  <cp:revision>127</cp:revision>
  <dcterms:created xsi:type="dcterms:W3CDTF">2013-05-09T05:42:13Z</dcterms:created>
  <dcterms:modified xsi:type="dcterms:W3CDTF">2013-11-17T17:05:37Z</dcterms:modified>
</cp:coreProperties>
</file>