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316" r:id="rId2"/>
    <p:sldId id="1318" r:id="rId3"/>
    <p:sldId id="1319" r:id="rId4"/>
    <p:sldId id="1327" r:id="rId5"/>
    <p:sldId id="1323" r:id="rId6"/>
    <p:sldId id="1337" r:id="rId7"/>
    <p:sldId id="1341" r:id="rId8"/>
    <p:sldId id="1342" r:id="rId9"/>
    <p:sldId id="1325" r:id="rId10"/>
    <p:sldId id="1329" r:id="rId11"/>
    <p:sldId id="1331" r:id="rId12"/>
    <p:sldId id="1330" r:id="rId13"/>
    <p:sldId id="1332" r:id="rId14"/>
    <p:sldId id="1333" r:id="rId15"/>
    <p:sldId id="1338" r:id="rId16"/>
    <p:sldId id="1344" r:id="rId17"/>
    <p:sldId id="1380" r:id="rId18"/>
    <p:sldId id="1381" r:id="rId19"/>
    <p:sldId id="1382" r:id="rId20"/>
    <p:sldId id="1383" r:id="rId21"/>
    <p:sldId id="1384" r:id="rId22"/>
    <p:sldId id="1346" r:id="rId23"/>
    <p:sldId id="1351" r:id="rId24"/>
    <p:sldId id="134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CF8"/>
    <a:srgbClr val="D77C93"/>
    <a:srgbClr val="D70072"/>
    <a:srgbClr val="C6AD06"/>
    <a:srgbClr val="D96A60"/>
    <a:srgbClr val="EDE116"/>
    <a:srgbClr val="A4972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290" autoAdjust="0"/>
    <p:restoredTop sz="99877" autoAdjust="0"/>
  </p:normalViewPr>
  <p:slideViewPr>
    <p:cSldViewPr snapToGrid="0" snapToObjects="1">
      <p:cViewPr>
        <p:scale>
          <a:sx n="90" d="100"/>
          <a:sy n="90" d="100"/>
        </p:scale>
        <p:origin x="-546" y="3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8F128-454A-114B-92A9-1C0719602E73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865C4-0CFA-9E48-9849-760297064B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9999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76EC3-4053-4042-87E8-774DB7BE948A}" type="datetimeFigureOut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4A564-B5A9-1B48-9539-F4CC86F953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85213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825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825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825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E7221-A141-AA43-B1F0-23D2847EA1E7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945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46FD-CAEB-C54F-B132-B4CA3EC352AC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380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7343F-F236-D24F-9542-1F5BF53408E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401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6873-4DAE-B741-9B99-9D8B68699C87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48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0624F-1A88-BA4D-8F32-D8D68F384383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6367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9989-A835-614E-8756-5C3A6DA81AD9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4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76F12-EDFE-114A-B8B0-2910906EE2F2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6301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44CF-6988-C044-98A8-B4CCC8BD5E44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8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9443-4150-6948-B8B2-657E1C7F7449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62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BEC35-A62B-A846-A654-946E4A678AF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0439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B4760-C3B7-E349-85B8-7B6FCB4D35D5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90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575C6-B12F-EB40-887D-260FBEAD9CEE}" type="datetime1">
              <a:rPr lang="en-US" smtClean="0"/>
              <a:pPr/>
              <a:t>1/30/2015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431CD-A83D-384C-97C7-66FF0CCEF5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21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051756" y="247471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379133" y="4371232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856092" y="33417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90046" y="449975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002644" y="395687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97216" y="293755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151488" y="309560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959651" y="44799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291446" y="4814321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65509" y="401357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059581" y="6163194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267222" y="3366528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09802" y="2572787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04534" y="2542439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988038" y="3430979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82770" y="3400631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14601" y="4457324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09333" y="4426976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86327" y="319071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481059" y="316036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05706" y="457937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300438" y="454902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25101" y="6270387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19833" y="6240039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32779" y="491665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27511" y="488630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13567" y="4114538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208299" y="4084190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152444" y="4057080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347176" y="4026732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49622" y="3044999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44354" y="3014651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515579" y="457937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710311" y="454902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396344" y="3467121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591076" y="3436773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89354" y="1496896"/>
            <a:ext cx="5583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decouple </a:t>
            </a:r>
            <a:r>
              <a:rPr lang="en-US" sz="2800" dirty="0"/>
              <a:t>c</a:t>
            </a:r>
            <a:r>
              <a:rPr lang="en-US" sz="2800" dirty="0" smtClean="0"/>
              <a:t>ontrol </a:t>
            </a:r>
            <a:r>
              <a:rPr lang="en-US" sz="2800" dirty="0"/>
              <a:t>and </a:t>
            </a:r>
            <a:r>
              <a:rPr lang="en-US" sz="2800" dirty="0" smtClean="0"/>
              <a:t>data </a:t>
            </a:r>
            <a:r>
              <a:rPr lang="en-US" sz="2800" dirty="0"/>
              <a:t>p</a:t>
            </a:r>
            <a:r>
              <a:rPr lang="en-US" sz="2800" dirty="0" smtClean="0"/>
              <a:t>lanes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by </a:t>
            </a:r>
            <a:r>
              <a:rPr lang="en-US" sz="2800" dirty="0"/>
              <a:t>p</a:t>
            </a:r>
            <a:r>
              <a:rPr lang="en-US" sz="2800" dirty="0" smtClean="0"/>
              <a:t>roviding </a:t>
            </a:r>
            <a:r>
              <a:rPr lang="en-US" sz="2800" dirty="0"/>
              <a:t>o</a:t>
            </a:r>
            <a:r>
              <a:rPr lang="en-US" sz="2800" dirty="0" smtClean="0"/>
              <a:t>pen </a:t>
            </a:r>
            <a:r>
              <a:rPr lang="en-US" sz="2800" dirty="0"/>
              <a:t>s</a:t>
            </a:r>
            <a:r>
              <a:rPr lang="en-US" sz="2800" dirty="0" smtClean="0"/>
              <a:t>tandard </a:t>
            </a:r>
            <a:r>
              <a:rPr lang="en-US" sz="2800" dirty="0"/>
              <a:t>API</a:t>
            </a: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457200" y="301683"/>
            <a:ext cx="8229600" cy="1143000"/>
          </a:xfrm>
        </p:spPr>
        <p:txBody>
          <a:bodyPr/>
          <a:lstStyle/>
          <a:p>
            <a:r>
              <a:rPr lang="en-US" dirty="0" smtClean="0"/>
              <a:t>Control/Data Separation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100679" y="2161454"/>
            <a:ext cx="5795490" cy="4145684"/>
            <a:chOff x="2100679" y="2429563"/>
            <a:chExt cx="5795490" cy="4145684"/>
          </a:xfrm>
        </p:grpSpPr>
        <p:sp>
          <p:nvSpPr>
            <p:cNvPr id="111" name="Rounded Rectangle 110"/>
            <p:cNvSpPr/>
            <p:nvPr/>
          </p:nvSpPr>
          <p:spPr>
            <a:xfrm>
              <a:off x="2100679" y="2429563"/>
              <a:ext cx="4572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428056" y="4326085"/>
              <a:ext cx="457200" cy="4572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635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905015" y="3296613"/>
              <a:ext cx="457200" cy="457200"/>
            </a:xfrm>
            <a:prstGeom prst="round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438969" y="4454610"/>
              <a:ext cx="4572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051567" y="3911730"/>
              <a:ext cx="457200" cy="457200"/>
            </a:xfrm>
            <a:prstGeom prst="round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46139" y="2892403"/>
              <a:ext cx="4572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200411" y="3050456"/>
              <a:ext cx="457200" cy="457200"/>
            </a:xfrm>
            <a:prstGeom prst="round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8574" y="4434813"/>
              <a:ext cx="4572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340369" y="4769174"/>
              <a:ext cx="457200" cy="457200"/>
            </a:xfrm>
            <a:prstGeom prst="roundRect">
              <a:avLst/>
            </a:prstGeom>
            <a:solidFill>
              <a:schemeClr val="accent5"/>
            </a:solidFill>
            <a:ln w="635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914432" y="3968426"/>
              <a:ext cx="457200" cy="457200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3108504" y="6118047"/>
              <a:ext cx="457200" cy="457200"/>
            </a:xfrm>
            <a:prstGeom prst="roundRect">
              <a:avLst/>
            </a:prstGeom>
            <a:solidFill>
              <a:srgbClr val="D77C93"/>
            </a:solidFill>
            <a:ln w="63500">
              <a:solidFill>
                <a:srgbClr val="D77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316145" y="3321381"/>
              <a:ext cx="457200" cy="457200"/>
            </a:xfrm>
            <a:prstGeom prst="roundRect">
              <a:avLst/>
            </a:prstGeom>
            <a:solidFill>
              <a:srgbClr val="C6AD06"/>
            </a:solidFill>
            <a:ln w="63500">
              <a:solidFill>
                <a:srgbClr val="C6AD0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0773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2562">
        <p:fade/>
      </p:transition>
    </mc:Choice>
    <mc:Fallback>
      <p:transition spd="med" advTm="125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Shortest-Path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5"/>
            <a:ext cx="8229600" cy="2308578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Compute: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path costs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to all nodes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From a </a:t>
            </a:r>
            <a:r>
              <a:rPr lang="en-US" dirty="0" smtClean="0">
                <a:latin typeface="Calibri" charset="0"/>
                <a:ea typeface="ＭＳ Ｐゴシック" charset="0"/>
              </a:rPr>
              <a:t>source </a:t>
            </a:r>
            <a:r>
              <a:rPr lang="en-US" dirty="0">
                <a:latin typeface="Calibri" charset="0"/>
                <a:ea typeface="ＭＳ Ｐゴシック" charset="0"/>
              </a:rPr>
              <a:t>u to all other nodes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Cost of the path through each </a:t>
            </a:r>
            <a:r>
              <a:rPr lang="en-US" dirty="0" smtClean="0">
                <a:latin typeface="Calibri" charset="0"/>
                <a:ea typeface="ＭＳ Ｐゴシック" charset="0"/>
              </a:rPr>
              <a:t>link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Next hop along </a:t>
            </a:r>
            <a:r>
              <a:rPr lang="en-US" dirty="0" smtClean="0">
                <a:latin typeface="Calibri" charset="0"/>
                <a:ea typeface="ＭＳ Ｐゴシック" charset="0"/>
              </a:rPr>
              <a:t>least</a:t>
            </a:r>
            <a:r>
              <a:rPr lang="en-US" dirty="0">
                <a:latin typeface="Calibri" charset="0"/>
                <a:ea typeface="ＭＳ Ｐゴシック" charset="0"/>
              </a:rPr>
              <a:t>-cost path to 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494098" y="4868861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356110" y="5540373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2451360" y="4281486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3218123" y="4952998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4080135" y="5540373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4080135" y="4281486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3313373" y="6045198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5"/>
          <p:cNvSpPr>
            <a:spLocks noChangeArrowheads="1"/>
          </p:cNvSpPr>
          <p:nvPr/>
        </p:nvSpPr>
        <p:spPr bwMode="auto">
          <a:xfrm>
            <a:off x="5037398" y="4868861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1781435" y="4448173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1732223" y="5092698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2691073" y="4462461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2633923" y="5700711"/>
            <a:ext cx="679450" cy="428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flipV="1">
            <a:off x="2627573" y="5162548"/>
            <a:ext cx="638175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>
            <a:off x="3457835" y="5176836"/>
            <a:ext cx="654050" cy="392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3553085" y="5751511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3505460" y="4994273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2706948" y="4392611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4362710" y="4471986"/>
            <a:ext cx="766763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6"/>
          <p:cNvSpPr txBox="1">
            <a:spLocks noChangeArrowheads="1"/>
          </p:cNvSpPr>
          <p:nvPr/>
        </p:nvSpPr>
        <p:spPr bwMode="auto">
          <a:xfrm>
            <a:off x="1824298" y="422751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181610" y="3878261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1937010" y="490061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2941898" y="439896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2638685" y="4970461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3916623" y="456406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4618298" y="415766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30" name="Text Box 33"/>
          <p:cNvSpPr txBox="1">
            <a:spLocks noChangeArrowheads="1"/>
          </p:cNvSpPr>
          <p:nvPr/>
        </p:nvSpPr>
        <p:spPr bwMode="auto">
          <a:xfrm>
            <a:off x="2591060" y="5783261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3440373" y="520541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5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37248" y="581024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1090873" y="474027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3170498" y="620077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>
            <a:off x="1367098" y="5337173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48"/>
          <p:cNvSpPr txBox="1">
            <a:spLocks noChangeArrowheads="1"/>
          </p:cNvSpPr>
          <p:nvPr/>
        </p:nvSpPr>
        <p:spPr bwMode="auto">
          <a:xfrm>
            <a:off x="1903673" y="598963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CC0000"/>
                </a:solidFill>
              </a:rPr>
              <a:t>6</a:t>
            </a: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2409027" y="3862387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2330357" y="5128865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65" name="Text Box 38"/>
          <p:cNvSpPr txBox="1">
            <a:spLocks noChangeArrowheads="1"/>
          </p:cNvSpPr>
          <p:nvPr/>
        </p:nvSpPr>
        <p:spPr bwMode="auto">
          <a:xfrm>
            <a:off x="4080135" y="3831166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66" name="Text Box 37"/>
          <p:cNvSpPr txBox="1">
            <a:spLocks noChangeArrowheads="1"/>
          </p:cNvSpPr>
          <p:nvPr/>
        </p:nvSpPr>
        <p:spPr bwMode="auto">
          <a:xfrm>
            <a:off x="3313373" y="462438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67" name="Text Box 41"/>
          <p:cNvSpPr txBox="1">
            <a:spLocks noChangeArrowheads="1"/>
          </p:cNvSpPr>
          <p:nvPr/>
        </p:nvSpPr>
        <p:spPr bwMode="auto">
          <a:xfrm>
            <a:off x="4325752" y="5302955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68" name="Text Box 39"/>
          <p:cNvSpPr txBox="1">
            <a:spLocks noChangeArrowheads="1"/>
          </p:cNvSpPr>
          <p:nvPr/>
        </p:nvSpPr>
        <p:spPr bwMode="auto">
          <a:xfrm>
            <a:off x="5324735" y="468206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xmlns="" val="1319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857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Link-state routing</a:t>
            </a:r>
            <a:r>
              <a:rPr lang="en-US" dirty="0" smtClean="0"/>
              <a:t>: OSPF, IS-IS</a:t>
            </a:r>
          </a:p>
          <a:p>
            <a:pPr lvl="1"/>
            <a:r>
              <a:rPr lang="en-US" dirty="0" smtClean="0"/>
              <a:t>Flood the entire topology to all nodes</a:t>
            </a:r>
          </a:p>
          <a:p>
            <a:pPr lvl="1"/>
            <a:r>
              <a:rPr lang="en-US" dirty="0" smtClean="0"/>
              <a:t>Each node computes shortest paths</a:t>
            </a:r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3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2431CD-A83D-384C-97C7-66FF0CCEF56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232254" y="4978576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094266" y="5650089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2189516" y="4391201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2956279" y="5062714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3818291" y="5650089"/>
            <a:ext cx="287338" cy="252413"/>
          </a:xfrm>
          <a:prstGeom prst="ellipse">
            <a:avLst/>
          </a:prstGeom>
          <a:solidFill>
            <a:schemeClr val="accent1"/>
          </a:solidFill>
          <a:ln w="9525" cmpd="sng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3818291" y="4391201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3051529" y="6154914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4775554" y="4978576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 flipV="1">
            <a:off x="1519591" y="4557889"/>
            <a:ext cx="669925" cy="504825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464029" y="5218289"/>
            <a:ext cx="623888" cy="53181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2429229" y="4572176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2333979" y="5818364"/>
            <a:ext cx="717550" cy="4206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 flipV="1">
            <a:off x="2365729" y="5272264"/>
            <a:ext cx="638175" cy="4206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3195991" y="5286551"/>
            <a:ext cx="654050" cy="39211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V="1">
            <a:off x="3291241" y="5861226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V="1">
            <a:off x="3243616" y="5103989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2445104" y="4502326"/>
            <a:ext cx="1373188" cy="142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>
            <a:off x="4089754" y="4600751"/>
            <a:ext cx="766763" cy="41910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1562454" y="43372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2919766" y="3987976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675166" y="50103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2680054" y="44356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2376841" y="5080176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3654779" y="46737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4356454" y="42673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329216" y="5892976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3178529" y="535322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5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3575404" y="591996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836966" y="48722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98" name="Text Box 34"/>
          <p:cNvSpPr txBox="1">
            <a:spLocks noChangeArrowheads="1"/>
          </p:cNvSpPr>
          <p:nvPr/>
        </p:nvSpPr>
        <p:spPr bwMode="auto">
          <a:xfrm>
            <a:off x="2110141" y="4002264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99" name="Text Box 35"/>
          <p:cNvSpPr txBox="1">
            <a:spLocks noChangeArrowheads="1"/>
          </p:cNvSpPr>
          <p:nvPr/>
        </p:nvSpPr>
        <p:spPr bwMode="auto">
          <a:xfrm>
            <a:off x="2033941" y="5870751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3008666" y="47055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3816704" y="4013376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5091466" y="48595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3257904" y="62168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104" name="Text Box 41"/>
          <p:cNvSpPr txBox="1">
            <a:spLocks noChangeArrowheads="1"/>
          </p:cNvSpPr>
          <p:nvPr/>
        </p:nvSpPr>
        <p:spPr bwMode="auto">
          <a:xfrm>
            <a:off x="4151666" y="5550076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29166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0613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Distance-vector routing</a:t>
            </a:r>
            <a:r>
              <a:rPr lang="en-US" dirty="0" smtClean="0"/>
              <a:t>: RIP, EIGRP</a:t>
            </a:r>
          </a:p>
          <a:p>
            <a:pPr lvl="1"/>
            <a:r>
              <a:rPr lang="en-US" dirty="0" smtClean="0"/>
              <a:t>Each node computes path cost</a:t>
            </a:r>
          </a:p>
          <a:p>
            <a:pPr lvl="1"/>
            <a:r>
              <a:rPr lang="en-US" dirty="0" smtClean="0"/>
              <a:t>… based on each neighbors’ path cost</a:t>
            </a:r>
          </a:p>
          <a:p>
            <a:pPr lvl="1"/>
            <a:r>
              <a:rPr lang="en-US" dirty="0" smtClean="0"/>
              <a:t>Bellman-Ford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77"/>
          <p:cNvSpPr>
            <a:spLocks noChangeArrowheads="1"/>
          </p:cNvSpPr>
          <p:nvPr/>
        </p:nvSpPr>
        <p:spPr bwMode="auto">
          <a:xfrm>
            <a:off x="765969" y="4918253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78"/>
          <p:cNvSpPr>
            <a:spLocks noChangeArrowheads="1"/>
          </p:cNvSpPr>
          <p:nvPr/>
        </p:nvSpPr>
        <p:spPr bwMode="auto">
          <a:xfrm>
            <a:off x="1627981" y="5589766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9"/>
          <p:cNvSpPr>
            <a:spLocks noChangeArrowheads="1"/>
          </p:cNvSpPr>
          <p:nvPr/>
        </p:nvSpPr>
        <p:spPr bwMode="auto">
          <a:xfrm>
            <a:off x="1723231" y="4330878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80"/>
          <p:cNvSpPr>
            <a:spLocks noChangeArrowheads="1"/>
          </p:cNvSpPr>
          <p:nvPr/>
        </p:nvSpPr>
        <p:spPr bwMode="auto">
          <a:xfrm>
            <a:off x="2489994" y="5002391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1"/>
          <p:cNvSpPr>
            <a:spLocks noChangeArrowheads="1"/>
          </p:cNvSpPr>
          <p:nvPr/>
        </p:nvSpPr>
        <p:spPr bwMode="auto">
          <a:xfrm>
            <a:off x="3352006" y="5589766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82"/>
          <p:cNvSpPr>
            <a:spLocks noChangeArrowheads="1"/>
          </p:cNvSpPr>
          <p:nvPr/>
        </p:nvSpPr>
        <p:spPr bwMode="auto">
          <a:xfrm>
            <a:off x="3352006" y="4330878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83"/>
          <p:cNvSpPr>
            <a:spLocks noChangeArrowheads="1"/>
          </p:cNvSpPr>
          <p:nvPr/>
        </p:nvSpPr>
        <p:spPr bwMode="auto">
          <a:xfrm>
            <a:off x="2585244" y="6094591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84"/>
          <p:cNvSpPr>
            <a:spLocks noChangeArrowheads="1"/>
          </p:cNvSpPr>
          <p:nvPr/>
        </p:nvSpPr>
        <p:spPr bwMode="auto">
          <a:xfrm>
            <a:off x="4309269" y="4918253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V="1">
            <a:off x="1053306" y="4497566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>
            <a:off x="997744" y="5157966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>
            <a:off x="1962944" y="4511853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>
            <a:off x="1867694" y="5758041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89"/>
          <p:cNvSpPr>
            <a:spLocks noChangeShapeType="1"/>
          </p:cNvSpPr>
          <p:nvPr/>
        </p:nvSpPr>
        <p:spPr bwMode="auto">
          <a:xfrm flipV="1">
            <a:off x="1899444" y="5211941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>
            <a:off x="2729706" y="5226228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91"/>
          <p:cNvSpPr>
            <a:spLocks noChangeShapeType="1"/>
          </p:cNvSpPr>
          <p:nvPr/>
        </p:nvSpPr>
        <p:spPr bwMode="auto">
          <a:xfrm flipV="1">
            <a:off x="2824956" y="5800903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92"/>
          <p:cNvSpPr>
            <a:spLocks noChangeShapeType="1"/>
          </p:cNvSpPr>
          <p:nvPr/>
        </p:nvSpPr>
        <p:spPr bwMode="auto">
          <a:xfrm flipV="1">
            <a:off x="2777331" y="5043666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93"/>
          <p:cNvSpPr>
            <a:spLocks noChangeShapeType="1"/>
          </p:cNvSpPr>
          <p:nvPr/>
        </p:nvSpPr>
        <p:spPr bwMode="auto">
          <a:xfrm>
            <a:off x="1978819" y="4442003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4"/>
          <p:cNvSpPr>
            <a:spLocks noChangeShapeType="1"/>
          </p:cNvSpPr>
          <p:nvPr/>
        </p:nvSpPr>
        <p:spPr bwMode="auto">
          <a:xfrm>
            <a:off x="3623469" y="4540428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95"/>
          <p:cNvSpPr txBox="1">
            <a:spLocks noChangeArrowheads="1"/>
          </p:cNvSpPr>
          <p:nvPr/>
        </p:nvSpPr>
        <p:spPr bwMode="auto">
          <a:xfrm>
            <a:off x="1096169" y="42769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24" name="Text Box 96"/>
          <p:cNvSpPr txBox="1">
            <a:spLocks noChangeArrowheads="1"/>
          </p:cNvSpPr>
          <p:nvPr/>
        </p:nvSpPr>
        <p:spPr bwMode="auto">
          <a:xfrm>
            <a:off x="2453481" y="3927653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1208881" y="49500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2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213769" y="437532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27" name="Text Box 99"/>
          <p:cNvSpPr txBox="1">
            <a:spLocks noChangeArrowheads="1"/>
          </p:cNvSpPr>
          <p:nvPr/>
        </p:nvSpPr>
        <p:spPr bwMode="auto">
          <a:xfrm>
            <a:off x="1910556" y="5019853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28" name="Text Box 100"/>
          <p:cNvSpPr txBox="1">
            <a:spLocks noChangeArrowheads="1"/>
          </p:cNvSpPr>
          <p:nvPr/>
        </p:nvSpPr>
        <p:spPr bwMode="auto">
          <a:xfrm>
            <a:off x="3188494" y="461345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29" name="Text Box 101"/>
          <p:cNvSpPr txBox="1">
            <a:spLocks noChangeArrowheads="1"/>
          </p:cNvSpPr>
          <p:nvPr/>
        </p:nvSpPr>
        <p:spPr bwMode="auto">
          <a:xfrm>
            <a:off x="3890169" y="420705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1</a:t>
            </a:r>
          </a:p>
        </p:txBody>
      </p:sp>
      <p:sp>
        <p:nvSpPr>
          <p:cNvPr id="30" name="Text Box 102"/>
          <p:cNvSpPr txBox="1">
            <a:spLocks noChangeArrowheads="1"/>
          </p:cNvSpPr>
          <p:nvPr/>
        </p:nvSpPr>
        <p:spPr bwMode="auto">
          <a:xfrm>
            <a:off x="1862931" y="5832653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4</a:t>
            </a:r>
          </a:p>
        </p:txBody>
      </p:sp>
      <p:sp>
        <p:nvSpPr>
          <p:cNvPr id="31" name="Text Box 103"/>
          <p:cNvSpPr txBox="1">
            <a:spLocks noChangeArrowheads="1"/>
          </p:cNvSpPr>
          <p:nvPr/>
        </p:nvSpPr>
        <p:spPr bwMode="auto">
          <a:xfrm>
            <a:off x="2712244" y="529290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5</a:t>
            </a:r>
          </a:p>
        </p:txBody>
      </p:sp>
      <p:sp>
        <p:nvSpPr>
          <p:cNvPr id="32" name="Text Box 104"/>
          <p:cNvSpPr txBox="1">
            <a:spLocks noChangeArrowheads="1"/>
          </p:cNvSpPr>
          <p:nvPr/>
        </p:nvSpPr>
        <p:spPr bwMode="auto">
          <a:xfrm>
            <a:off x="3109119" y="585964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Times New Roman" charset="0"/>
              </a:rPr>
              <a:t>3</a:t>
            </a:r>
          </a:p>
        </p:txBody>
      </p:sp>
      <p:sp>
        <p:nvSpPr>
          <p:cNvPr id="33" name="Text Box 105"/>
          <p:cNvSpPr txBox="1">
            <a:spLocks noChangeArrowheads="1"/>
          </p:cNvSpPr>
          <p:nvPr/>
        </p:nvSpPr>
        <p:spPr bwMode="auto">
          <a:xfrm>
            <a:off x="370681" y="481189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34" name="Text Box 106"/>
          <p:cNvSpPr txBox="1">
            <a:spLocks noChangeArrowheads="1"/>
          </p:cNvSpPr>
          <p:nvPr/>
        </p:nvSpPr>
        <p:spPr bwMode="auto">
          <a:xfrm>
            <a:off x="1643856" y="3941941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35" name="Text Box 107"/>
          <p:cNvSpPr txBox="1">
            <a:spLocks noChangeArrowheads="1"/>
          </p:cNvSpPr>
          <p:nvPr/>
        </p:nvSpPr>
        <p:spPr bwMode="auto">
          <a:xfrm>
            <a:off x="1567656" y="5810428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36" name="Text Box 108"/>
          <p:cNvSpPr txBox="1">
            <a:spLocks noChangeArrowheads="1"/>
          </p:cNvSpPr>
          <p:nvPr/>
        </p:nvSpPr>
        <p:spPr bwMode="auto">
          <a:xfrm>
            <a:off x="2542381" y="464520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37" name="Text Box 109"/>
          <p:cNvSpPr txBox="1">
            <a:spLocks noChangeArrowheads="1"/>
          </p:cNvSpPr>
          <p:nvPr/>
        </p:nvSpPr>
        <p:spPr bwMode="auto">
          <a:xfrm>
            <a:off x="3350419" y="3953053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38" name="Text Box 110"/>
          <p:cNvSpPr txBox="1">
            <a:spLocks noChangeArrowheads="1"/>
          </p:cNvSpPr>
          <p:nvPr/>
        </p:nvSpPr>
        <p:spPr bwMode="auto">
          <a:xfrm>
            <a:off x="4625181" y="479919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39" name="Text Box 111"/>
          <p:cNvSpPr txBox="1">
            <a:spLocks noChangeArrowheads="1"/>
          </p:cNvSpPr>
          <p:nvPr/>
        </p:nvSpPr>
        <p:spPr bwMode="auto">
          <a:xfrm>
            <a:off x="2791619" y="6156503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auto">
          <a:xfrm>
            <a:off x="3685381" y="5489753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xmlns="" val="83979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Traffic Engineering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6800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Management plane</a:t>
            </a:r>
            <a:r>
              <a:rPr lang="en-US" dirty="0" smtClean="0">
                <a:latin typeface="Arial" charset="0"/>
                <a:cs typeface="Arial" charset="0"/>
              </a:rPr>
              <a:t>: setting the weights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Inversely proportional to link capacity?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Proportional to propagation delay?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Network-wide optimization based on traffic?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33663" y="508440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495675" y="5755920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590925" y="449703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357688" y="516854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219700" y="5755920"/>
            <a:ext cx="287338" cy="252413"/>
          </a:xfrm>
          <a:prstGeom prst="ellipse">
            <a:avLst/>
          </a:prstGeom>
          <a:solidFill>
            <a:srgbClr val="3333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219700" y="4497033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452938" y="6260745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6176963" y="508440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2921000" y="4663720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2871788" y="5308245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3830638" y="4678008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735388" y="5924195"/>
            <a:ext cx="71755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3767138" y="5378095"/>
            <a:ext cx="638175" cy="420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97400" y="5392383"/>
            <a:ext cx="654050" cy="3921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4692650" y="5967058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4645025" y="5209820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846513" y="4608158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5491163" y="4706583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2963863" y="444305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321175" y="4093808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3076575" y="511615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081463" y="454148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711575" y="5157433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5056188" y="477960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5757863" y="437320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730625" y="599880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911725" y="521458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5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4976813" y="602579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2281238" y="4047770"/>
            <a:ext cx="4598987" cy="2674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1674813" y="4889145"/>
            <a:ext cx="958850" cy="293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1643063" y="5293958"/>
            <a:ext cx="10064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5507038" y="5882920"/>
            <a:ext cx="1612900" cy="698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5459413" y="5981345"/>
            <a:ext cx="11176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6432550" y="4943120"/>
            <a:ext cx="1006475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3122613" y="3787420"/>
            <a:ext cx="5746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2606675" y="5935308"/>
            <a:ext cx="915988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46"/>
          <p:cNvSpPr txBox="1">
            <a:spLocks noChangeArrowheads="1"/>
          </p:cNvSpPr>
          <p:nvPr/>
        </p:nvSpPr>
        <p:spPr bwMode="auto">
          <a:xfrm>
            <a:off x="3703638" y="5116158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>
                <a:solidFill>
                  <a:srgbClr val="FF9900"/>
                </a:solidFill>
              </a:rPr>
              <a:t>3</a:t>
            </a:r>
          </a:p>
        </p:txBody>
      </p:sp>
      <p:sp>
        <p:nvSpPr>
          <p:cNvPr id="42" name="Oval 45"/>
          <p:cNvSpPr>
            <a:spLocks noChangeArrowheads="1"/>
          </p:cNvSpPr>
          <p:nvPr/>
        </p:nvSpPr>
        <p:spPr bwMode="auto">
          <a:xfrm>
            <a:off x="3590925" y="5173308"/>
            <a:ext cx="554038" cy="43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Freeform 48"/>
          <p:cNvSpPr>
            <a:spLocks/>
          </p:cNvSpPr>
          <p:nvPr/>
        </p:nvSpPr>
        <p:spPr bwMode="auto">
          <a:xfrm>
            <a:off x="1612900" y="5130445"/>
            <a:ext cx="5281613" cy="1552575"/>
          </a:xfrm>
          <a:custGeom>
            <a:avLst/>
            <a:gdLst>
              <a:gd name="T0" fmla="*/ 0 w 3327"/>
              <a:gd name="T1" fmla="*/ 0 h 978"/>
              <a:gd name="T2" fmla="*/ 206375 w 3327"/>
              <a:gd name="T3" fmla="*/ 50800 h 978"/>
              <a:gd name="T4" fmla="*/ 996950 w 3327"/>
              <a:gd name="T5" fmla="*/ 277813 h 978"/>
              <a:gd name="T6" fmla="*/ 1725613 w 3327"/>
              <a:gd name="T7" fmla="*/ 841375 h 978"/>
              <a:gd name="T8" fmla="*/ 2867025 w 3327"/>
              <a:gd name="T9" fmla="*/ 1520825 h 978"/>
              <a:gd name="T10" fmla="*/ 4048125 w 3327"/>
              <a:gd name="T11" fmla="*/ 1036638 h 978"/>
              <a:gd name="T12" fmla="*/ 5281613 w 3327"/>
              <a:gd name="T13" fmla="*/ 1139825 h 9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27"/>
              <a:gd name="T22" fmla="*/ 0 h 978"/>
              <a:gd name="T23" fmla="*/ 3327 w 3327"/>
              <a:gd name="T24" fmla="*/ 978 h 9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27" h="978">
                <a:moveTo>
                  <a:pt x="0" y="0"/>
                </a:moveTo>
                <a:cubicBezTo>
                  <a:pt x="12" y="1"/>
                  <a:pt x="25" y="3"/>
                  <a:pt x="130" y="32"/>
                </a:cubicBezTo>
                <a:cubicBezTo>
                  <a:pt x="235" y="61"/>
                  <a:pt x="469" y="92"/>
                  <a:pt x="628" y="175"/>
                </a:cubicBezTo>
                <a:cubicBezTo>
                  <a:pt x="787" y="258"/>
                  <a:pt x="891" y="400"/>
                  <a:pt x="1087" y="530"/>
                </a:cubicBezTo>
                <a:cubicBezTo>
                  <a:pt x="1283" y="660"/>
                  <a:pt x="1562" y="938"/>
                  <a:pt x="1806" y="958"/>
                </a:cubicBezTo>
                <a:cubicBezTo>
                  <a:pt x="2050" y="978"/>
                  <a:pt x="2297" y="693"/>
                  <a:pt x="2550" y="653"/>
                </a:cubicBezTo>
                <a:cubicBezTo>
                  <a:pt x="2803" y="613"/>
                  <a:pt x="3065" y="665"/>
                  <a:pt x="3327" y="718"/>
                </a:cubicBezTo>
              </a:path>
            </a:pathLst>
          </a:custGeom>
          <a:noFill/>
          <a:ln w="50800">
            <a:solidFill>
              <a:srgbClr val="FF99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20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Traffic Engineering: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Inputs</a:t>
            </a:r>
          </a:p>
          <a:p>
            <a:pPr lvl="1"/>
            <a:r>
              <a:rPr lang="en-US" dirty="0" smtClean="0"/>
              <a:t>Network topology</a:t>
            </a:r>
          </a:p>
          <a:p>
            <a:pPr lvl="1"/>
            <a:r>
              <a:rPr lang="en-US" dirty="0" smtClean="0"/>
              <a:t>Link capacities</a:t>
            </a:r>
          </a:p>
          <a:p>
            <a:pPr lvl="1"/>
            <a:r>
              <a:rPr lang="en-US" dirty="0" smtClean="0"/>
              <a:t>Traffic matrix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Link weights</a:t>
            </a:r>
          </a:p>
          <a:p>
            <a:r>
              <a:rPr lang="en-US" dirty="0" smtClean="0"/>
              <a:t>Objective</a:t>
            </a:r>
          </a:p>
          <a:p>
            <a:pPr lvl="1"/>
            <a:r>
              <a:rPr lang="en-US" dirty="0" smtClean="0"/>
              <a:t>Minimize max-utilized link</a:t>
            </a:r>
          </a:p>
          <a:p>
            <a:pPr lvl="1"/>
            <a:r>
              <a:rPr lang="en-US" dirty="0" smtClean="0"/>
              <a:t>Or, minimize a sum of link congestion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517231" y="3291059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5379243" y="396257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474493" y="270368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241256" y="337519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103268" y="3962571"/>
            <a:ext cx="287338" cy="252413"/>
          </a:xfrm>
          <a:prstGeom prst="ellipse">
            <a:avLst/>
          </a:prstGeom>
          <a:solidFill>
            <a:srgbClr val="3333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103268" y="270368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336506" y="446739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8060531" y="3291059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4804568" y="2870371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755356" y="3514896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714206" y="2884659"/>
            <a:ext cx="574675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618956" y="4130846"/>
            <a:ext cx="717550" cy="420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V="1">
            <a:off x="5650706" y="3584746"/>
            <a:ext cx="638175" cy="4206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480968" y="3599034"/>
            <a:ext cx="654050" cy="3921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6576218" y="4173709"/>
            <a:ext cx="590550" cy="334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V="1">
            <a:off x="6528593" y="3416471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5730081" y="2814809"/>
            <a:ext cx="1373187" cy="14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374731" y="2913234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4847431" y="264970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204743" y="2300459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4960143" y="332280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2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965031" y="274813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595143" y="3364084"/>
            <a:ext cx="334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939756" y="298625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7641431" y="257985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1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5614193" y="4205459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4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6795293" y="342123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dirty="0"/>
              <a:t>5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6860381" y="423244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/>
              <a:t>3</a:t>
            </a:r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4164806" y="2254421"/>
            <a:ext cx="4598987" cy="26749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H="1" flipV="1">
            <a:off x="3852333" y="3149770"/>
            <a:ext cx="664898" cy="2397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3852332" y="3500609"/>
            <a:ext cx="680773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7390606" y="4089571"/>
            <a:ext cx="1612900" cy="698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7342981" y="4187996"/>
            <a:ext cx="1117600" cy="474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H="1">
            <a:off x="8316118" y="3205334"/>
            <a:ext cx="687388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>
            <a:off x="5006181" y="1994071"/>
            <a:ext cx="574675" cy="715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4490243" y="4141959"/>
            <a:ext cx="915988" cy="511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255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Transient Routing Disruptions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3356"/>
          </a:xfrm>
        </p:spPr>
        <p:txBody>
          <a:bodyPr>
            <a:normAutofit/>
          </a:bodyPr>
          <a:lstStyle/>
          <a:p>
            <a:r>
              <a:rPr lang="en-US" dirty="0" smtClean="0"/>
              <a:t>Topology changes</a:t>
            </a:r>
          </a:p>
          <a:p>
            <a:pPr lvl="1"/>
            <a:r>
              <a:rPr lang="en-US" dirty="0" smtClean="0"/>
              <a:t>Link weight change</a:t>
            </a:r>
          </a:p>
          <a:p>
            <a:pPr lvl="1"/>
            <a:r>
              <a:rPr lang="en-US" dirty="0" smtClean="0"/>
              <a:t>Node/link failure or recovery</a:t>
            </a:r>
          </a:p>
          <a:p>
            <a:r>
              <a:rPr lang="en-US" dirty="0" smtClean="0"/>
              <a:t>Routing convergence</a:t>
            </a:r>
          </a:p>
          <a:p>
            <a:pPr lvl="1"/>
            <a:r>
              <a:rPr lang="en-US" dirty="0" smtClean="0"/>
              <a:t>Nodes temporarily disagree how to route</a:t>
            </a:r>
          </a:p>
          <a:p>
            <a:pPr lvl="1"/>
            <a:r>
              <a:rPr lang="en-US" dirty="0" smtClean="0"/>
              <a:t>Leading to transient loops and </a:t>
            </a:r>
            <a:r>
              <a:rPr lang="en-US" dirty="0" err="1" smtClean="0"/>
              <a:t>blackholes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0249" y="5051590"/>
            <a:ext cx="2011363" cy="1355725"/>
            <a:chOff x="680249" y="5051590"/>
            <a:chExt cx="2011363" cy="1355725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680249" y="5650077"/>
              <a:ext cx="287338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542262" y="5062702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404274" y="5650077"/>
              <a:ext cx="287338" cy="252413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637512" y="6154902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919962" y="5818352"/>
              <a:ext cx="717550" cy="420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951712" y="5272252"/>
              <a:ext cx="638175" cy="4206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1781974" y="5286540"/>
              <a:ext cx="654050" cy="3921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 flipV="1">
              <a:off x="1877224" y="5861215"/>
              <a:ext cx="590550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896149" y="5051590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1</a:t>
              </a:r>
            </a:p>
          </p:txBody>
        </p:sp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915199" y="5892965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4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028124" y="505159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5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2161387" y="5919952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3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025534" y="4980483"/>
            <a:ext cx="2011363" cy="1414967"/>
            <a:chOff x="6025534" y="4980483"/>
            <a:chExt cx="2011363" cy="14149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6025534" y="5610379"/>
              <a:ext cx="287338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6887547" y="5023004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7749559" y="5610379"/>
              <a:ext cx="287338" cy="252413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6982797" y="6115204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7115265" y="5212070"/>
              <a:ext cx="717550" cy="420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 flipV="1">
              <a:off x="7194640" y="5797559"/>
              <a:ext cx="638175" cy="4206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6311108" y="5827689"/>
              <a:ext cx="654050" cy="392112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385718" y="4980483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1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260484" y="5853267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4</a:t>
              </a:r>
            </a:p>
          </p:txBody>
        </p:sp>
        <p:sp>
          <p:nvSpPr>
            <p:cNvPr id="28" name="Text Box 30"/>
            <p:cNvSpPr txBox="1">
              <a:spLocks noChangeArrowheads="1"/>
            </p:cNvSpPr>
            <p:nvPr/>
          </p:nvSpPr>
          <p:spPr bwMode="auto">
            <a:xfrm>
              <a:off x="7373409" y="5011892"/>
              <a:ext cx="5270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>
                  <a:solidFill>
                    <a:srgbClr val="FF0000"/>
                  </a:solidFill>
                </a:rPr>
                <a:t>10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7455342" y="59382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/>
                <a:t>3</a:t>
              </a:r>
            </a:p>
          </p:txBody>
        </p:sp>
        <p:sp>
          <p:nvSpPr>
            <p:cNvPr id="30" name="Line 16"/>
            <p:cNvSpPr>
              <a:spLocks noChangeShapeType="1"/>
            </p:cNvSpPr>
            <p:nvPr/>
          </p:nvSpPr>
          <p:spPr bwMode="auto">
            <a:xfrm flipH="1">
              <a:off x="6260484" y="5232554"/>
              <a:ext cx="690563" cy="460386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439677" y="5061653"/>
            <a:ext cx="2011363" cy="1355725"/>
            <a:chOff x="3439677" y="5061653"/>
            <a:chExt cx="2011363" cy="1355725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439677" y="5660140"/>
              <a:ext cx="287338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01690" y="5072765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163702" y="5660140"/>
              <a:ext cx="287338" cy="252413"/>
            </a:xfrm>
            <a:prstGeom prst="ellipse">
              <a:avLst/>
            </a:prstGeom>
            <a:solidFill>
              <a:srgbClr val="3333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4396940" y="6164965"/>
              <a:ext cx="287337" cy="252413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3679390" y="5828415"/>
              <a:ext cx="717550" cy="420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V="1">
              <a:off x="3711140" y="5254093"/>
              <a:ext cx="638175" cy="420688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3727015" y="5423573"/>
              <a:ext cx="669925" cy="41558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V="1">
              <a:off x="4636652" y="5871278"/>
              <a:ext cx="590550" cy="334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Text Box 26"/>
            <p:cNvSpPr txBox="1">
              <a:spLocks noChangeArrowheads="1"/>
            </p:cNvSpPr>
            <p:nvPr/>
          </p:nvSpPr>
          <p:spPr bwMode="auto">
            <a:xfrm>
              <a:off x="3655577" y="5061653"/>
              <a:ext cx="33496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1</a:t>
              </a:r>
            </a:p>
          </p:txBody>
        </p:sp>
        <p:sp>
          <p:nvSpPr>
            <p:cNvPr id="40" name="Text Box 29"/>
            <p:cNvSpPr txBox="1">
              <a:spLocks noChangeArrowheads="1"/>
            </p:cNvSpPr>
            <p:nvPr/>
          </p:nvSpPr>
          <p:spPr bwMode="auto">
            <a:xfrm>
              <a:off x="3674627" y="5903028"/>
              <a:ext cx="33813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4</a:t>
              </a:r>
            </a:p>
          </p:txBody>
        </p:sp>
        <p:sp>
          <p:nvSpPr>
            <p:cNvPr id="41" name="Text Box 30"/>
            <p:cNvSpPr txBox="1">
              <a:spLocks noChangeArrowheads="1"/>
            </p:cNvSpPr>
            <p:nvPr/>
          </p:nvSpPr>
          <p:spPr bwMode="auto">
            <a:xfrm>
              <a:off x="4787552" y="5061653"/>
              <a:ext cx="52700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 smtClean="0"/>
                <a:t>10</a:t>
              </a:r>
              <a:endParaRPr lang="en-US" sz="2400" dirty="0"/>
            </a:p>
          </p:txBody>
        </p:sp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4920815" y="593001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/>
                <a:t>3</a:t>
              </a: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4509652" y="5241910"/>
              <a:ext cx="717550" cy="4206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5693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Plane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3324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Indirect control</a:t>
            </a:r>
          </a:p>
          <a:p>
            <a:pPr lvl="1"/>
            <a:r>
              <a:rPr lang="en-US" dirty="0" smtClean="0"/>
              <a:t>Changing weights instead of paths</a:t>
            </a:r>
          </a:p>
          <a:p>
            <a:pPr lvl="1"/>
            <a:r>
              <a:rPr lang="en-US" dirty="0" smtClean="0"/>
              <a:t>Complex optimization problem</a:t>
            </a:r>
          </a:p>
          <a:p>
            <a:r>
              <a:rPr lang="en-US" dirty="0" smtClean="0"/>
              <a:t>Uncoordinated control</a:t>
            </a:r>
          </a:p>
          <a:p>
            <a:pPr lvl="1"/>
            <a:r>
              <a:rPr lang="en-US" dirty="0" smtClean="0"/>
              <a:t>Cannot control which router updates first</a:t>
            </a:r>
          </a:p>
          <a:p>
            <a:r>
              <a:rPr lang="en-US" dirty="0"/>
              <a:t>I</a:t>
            </a:r>
            <a:r>
              <a:rPr lang="en-US" dirty="0" smtClean="0"/>
              <a:t>nteracting protocols and mechanisms</a:t>
            </a:r>
          </a:p>
          <a:p>
            <a:pPr lvl="1"/>
            <a:r>
              <a:rPr lang="en-US" dirty="0" smtClean="0"/>
              <a:t>Routing and forwarding</a:t>
            </a:r>
          </a:p>
          <a:p>
            <a:pPr lvl="1"/>
            <a:r>
              <a:rPr lang="en-US" dirty="0" smtClean="0"/>
              <a:t>Naming and addressing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4649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051756" y="247471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379133" y="4371232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856092" y="33417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90046" y="449975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002644" y="395687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97216" y="293755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151488" y="309560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959651" y="44799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291446" y="4814321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65509" y="401357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059581" y="6163194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2593622" y="2119336"/>
            <a:ext cx="5144912" cy="3881414"/>
            <a:chOff x="2593622" y="2268842"/>
            <a:chExt cx="5144912" cy="3731908"/>
          </a:xfrm>
        </p:grpSpPr>
        <p:cxnSp>
          <p:nvCxnSpPr>
            <p:cNvPr id="87" name="Straight Arrow Connector 86"/>
            <p:cNvCxnSpPr/>
            <p:nvPr/>
          </p:nvCxnSpPr>
          <p:spPr>
            <a:xfrm flipH="1">
              <a:off x="2671957" y="2268842"/>
              <a:ext cx="609586" cy="32407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2593622" y="2561168"/>
              <a:ext cx="790225" cy="167068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3267428" y="2571751"/>
              <a:ext cx="305798" cy="63822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4151488" y="2561168"/>
              <a:ext cx="0" cy="181006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H="1">
              <a:off x="4369505" y="2540002"/>
              <a:ext cx="2200" cy="4441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6172905" y="2493439"/>
              <a:ext cx="2200" cy="4441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094109" y="2613475"/>
              <a:ext cx="0" cy="122462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476410" y="2592531"/>
              <a:ext cx="0" cy="2070427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360583" y="2592309"/>
              <a:ext cx="0" cy="132223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7738533" y="2613475"/>
              <a:ext cx="1" cy="17373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7440842" y="2603261"/>
              <a:ext cx="0" cy="627878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3313292" y="2540740"/>
              <a:ext cx="485079" cy="3460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/>
          <p:cNvSpPr/>
          <p:nvPr/>
        </p:nvSpPr>
        <p:spPr>
          <a:xfrm>
            <a:off x="7267222" y="3366528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352776" y="301683"/>
            <a:ext cx="8573911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(Logically) Centralized Controller</a:t>
            </a:r>
            <a:endParaRPr lang="en-US" dirty="0"/>
          </a:p>
        </p:txBody>
      </p:sp>
      <p:sp>
        <p:nvSpPr>
          <p:cNvPr id="110" name="Rounded Rectangle 109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rgbClr val="FFFFFF"/>
                </a:solidFill>
                <a:latin typeface="+mj-lt"/>
              </a:rPr>
              <a:t>Controller Platform</a:t>
            </a:r>
            <a:endParaRPr lang="en-US" sz="26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2100679" y="2161454"/>
            <a:ext cx="5795490" cy="4145684"/>
            <a:chOff x="2100679" y="2429563"/>
            <a:chExt cx="5795490" cy="4145684"/>
          </a:xfrm>
        </p:grpSpPr>
        <p:sp>
          <p:nvSpPr>
            <p:cNvPr id="74" name="Rounded Rectangle 73"/>
            <p:cNvSpPr/>
            <p:nvPr/>
          </p:nvSpPr>
          <p:spPr>
            <a:xfrm>
              <a:off x="2100679" y="2429563"/>
              <a:ext cx="4572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28056" y="4326085"/>
              <a:ext cx="457200" cy="4572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635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905015" y="3296613"/>
              <a:ext cx="457200" cy="457200"/>
            </a:xfrm>
            <a:prstGeom prst="round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7438969" y="4454610"/>
              <a:ext cx="4572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051567" y="3911730"/>
              <a:ext cx="457200" cy="457200"/>
            </a:xfrm>
            <a:prstGeom prst="round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6046139" y="2892403"/>
              <a:ext cx="4572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4200411" y="3050456"/>
              <a:ext cx="457200" cy="457200"/>
            </a:xfrm>
            <a:prstGeom prst="round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4008574" y="4434813"/>
              <a:ext cx="4572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5340369" y="4769174"/>
              <a:ext cx="457200" cy="457200"/>
            </a:xfrm>
            <a:prstGeom prst="roundRect">
              <a:avLst/>
            </a:prstGeom>
            <a:solidFill>
              <a:schemeClr val="accent5"/>
            </a:solidFill>
            <a:ln w="635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4914432" y="3968426"/>
              <a:ext cx="457200" cy="457200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3108504" y="6118047"/>
              <a:ext cx="457200" cy="457200"/>
            </a:xfrm>
            <a:prstGeom prst="roundRect">
              <a:avLst/>
            </a:prstGeom>
            <a:solidFill>
              <a:srgbClr val="D77C93"/>
            </a:solidFill>
            <a:ln w="63500">
              <a:solidFill>
                <a:srgbClr val="D77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7316145" y="3321381"/>
              <a:ext cx="457200" cy="457200"/>
            </a:xfrm>
            <a:prstGeom prst="roundRect">
              <a:avLst/>
            </a:prstGeom>
            <a:solidFill>
              <a:srgbClr val="C6AD06"/>
            </a:solidFill>
            <a:ln w="63500">
              <a:solidFill>
                <a:srgbClr val="C6AD0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3444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1249">
        <p:fade/>
      </p:transition>
    </mc:Choice>
    <mc:Fallback>
      <p:transition spd="med" advTm="112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4D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99" y="4258733"/>
            <a:ext cx="8657167" cy="25908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  <a:cs typeface="Arial" charset="0"/>
              </a:rPr>
              <a:t>Decision: </a:t>
            </a:r>
            <a:r>
              <a:rPr lang="en-US" dirty="0">
                <a:solidFill>
                  <a:srgbClr val="00005C"/>
                </a:solidFill>
                <a:latin typeface="Arial" charset="0"/>
                <a:cs typeface="Arial" charset="0"/>
              </a:rPr>
              <a:t>all management and control logic</a:t>
            </a:r>
          </a:p>
          <a:p>
            <a:r>
              <a:rPr lang="en-US" dirty="0">
                <a:latin typeface="Arial" charset="0"/>
                <a:cs typeface="Arial" charset="0"/>
              </a:rPr>
              <a:t>Dissemination: </a:t>
            </a:r>
            <a:r>
              <a:rPr lang="en-US" dirty="0" smtClean="0">
                <a:solidFill>
                  <a:srgbClr val="00005C"/>
                </a:solidFill>
                <a:latin typeface="Arial" charset="0"/>
                <a:cs typeface="Arial" charset="0"/>
              </a:rPr>
              <a:t>communicating with routers</a:t>
            </a:r>
          </a:p>
          <a:p>
            <a:r>
              <a:rPr lang="en-US" dirty="0" smtClean="0">
                <a:latin typeface="Arial" charset="0"/>
                <a:cs typeface="Arial" charset="0"/>
              </a:rPr>
              <a:t>Discovery</a:t>
            </a:r>
            <a:r>
              <a:rPr lang="en-US" dirty="0">
                <a:latin typeface="Arial" charset="0"/>
                <a:cs typeface="Arial" charset="0"/>
              </a:rPr>
              <a:t>: </a:t>
            </a:r>
            <a:r>
              <a:rPr lang="en-US" dirty="0">
                <a:solidFill>
                  <a:srgbClr val="00005C"/>
                </a:solidFill>
                <a:latin typeface="Arial" charset="0"/>
                <a:cs typeface="Arial" charset="0"/>
              </a:rPr>
              <a:t>topology and traffic monitoring</a:t>
            </a:r>
          </a:p>
          <a:p>
            <a:r>
              <a:rPr lang="en-US" dirty="0">
                <a:latin typeface="Arial" charset="0"/>
                <a:cs typeface="Arial" charset="0"/>
              </a:rPr>
              <a:t>Data: </a:t>
            </a:r>
            <a:r>
              <a:rPr lang="en-US" dirty="0">
                <a:solidFill>
                  <a:srgbClr val="00005C"/>
                </a:solidFill>
                <a:latin typeface="Arial" charset="0"/>
                <a:cs typeface="Arial" charset="0"/>
              </a:rPr>
              <a:t>packet handling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A6F29E3-040F-0848-BE0F-2AAFDC2D57D9}" type="slidenum">
              <a:rPr lang="en-US" sz="1400" b="0">
                <a:latin typeface="Times New Roman" charset="0"/>
              </a:rPr>
              <a:pPr eaLnBrk="1" hangingPunct="1"/>
              <a:t>22</a:t>
            </a:fld>
            <a:endParaRPr lang="en-US" sz="1400" b="0">
              <a:latin typeface="Times New Roman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" y="5181600"/>
            <a:ext cx="6934200" cy="152400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65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6600" y="6324600"/>
            <a:ext cx="1069975" cy="400050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Helvetica" pitchFamily="-109" charset="0"/>
                <a:ea typeface="Arial" pitchFamily="-109" charset="0"/>
                <a:cs typeface="Arial" pitchFamily="-109" charset="0"/>
              </a:rPr>
              <a:t>routers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2895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/>
              <a:t>Decision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2895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sz="2400">
              <a:ea typeface="宋体" charset="0"/>
              <a:cs typeface="宋体" charset="0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3200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0" dirty="0"/>
              <a:t>Dissemination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2895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/>
              <a:t>Discovery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2895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400" dirty="0"/>
              <a:t>Data</a:t>
            </a: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 flipV="1">
            <a:off x="2590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0"/>
          <p:cNvSpPr>
            <a:spLocks noChangeShapeType="1"/>
          </p:cNvSpPr>
          <p:nvPr/>
        </p:nvSpPr>
        <p:spPr bwMode="auto">
          <a:xfrm>
            <a:off x="5943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1"/>
          <p:cNvSpPr>
            <a:spLocks noChangeShapeType="1"/>
          </p:cNvSpPr>
          <p:nvPr/>
        </p:nvSpPr>
        <p:spPr bwMode="auto">
          <a:xfrm flipV="1">
            <a:off x="4343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2"/>
          <p:cNvSpPr>
            <a:spLocks noChangeShapeType="1"/>
          </p:cNvSpPr>
          <p:nvPr/>
        </p:nvSpPr>
        <p:spPr bwMode="auto">
          <a:xfrm>
            <a:off x="4343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6324600" y="1235075"/>
            <a:ext cx="2286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1761" name="Text Box 14"/>
          <p:cNvSpPr txBox="1">
            <a:spLocks noChangeArrowheads="1"/>
          </p:cNvSpPr>
          <p:nvPr/>
        </p:nvSpPr>
        <p:spPr bwMode="auto">
          <a:xfrm>
            <a:off x="5943600" y="2590800"/>
            <a:ext cx="152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381000" y="2667000"/>
            <a:ext cx="213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</p:spTree>
    <p:extLst>
      <p:ext uri="{BB962C8B-B14F-4D97-AF65-F5344CB8AC3E}">
        <p14:creationId xmlns:p14="http://schemas.microsoft.com/office/powerpoint/2010/main" xmlns="" val="29312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Higher-level policies</a:t>
            </a:r>
          </a:p>
          <a:p>
            <a:pPr lvl="1"/>
            <a:r>
              <a:rPr lang="en-US" dirty="0" smtClean="0"/>
              <a:t>Defined on principals, not network identifiers</a:t>
            </a:r>
          </a:p>
          <a:p>
            <a:pPr lvl="1"/>
            <a:r>
              <a:rPr lang="en-US" dirty="0" smtClean="0"/>
              <a:t>Language for specifying policies</a:t>
            </a:r>
          </a:p>
          <a:p>
            <a:r>
              <a:rPr lang="en-US" dirty="0" smtClean="0"/>
              <a:t>Policy should dictate the paths</a:t>
            </a:r>
          </a:p>
          <a:p>
            <a:pPr lvl="1"/>
            <a:r>
              <a:rPr lang="en-US" dirty="0" smtClean="0"/>
              <a:t>Controller should select paths based on policy</a:t>
            </a:r>
          </a:p>
          <a:p>
            <a:r>
              <a:rPr lang="en-US" dirty="0" smtClean="0"/>
              <a:t>Fine-grain control</a:t>
            </a:r>
          </a:p>
          <a:p>
            <a:pPr lvl="1"/>
            <a:r>
              <a:rPr lang="en-US" dirty="0" smtClean="0"/>
              <a:t>Controller handles first packet of a flow</a:t>
            </a:r>
          </a:p>
          <a:p>
            <a:pPr lvl="1"/>
            <a:r>
              <a:rPr lang="en-US" dirty="0" smtClean="0"/>
              <a:t>Data plane maintains per-flow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233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Scalability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Decision elements responsible for many routers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Response time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Delays between decision elements and routers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Reliability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Surviving failures of decision elements and routers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Consistency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Ensuring multiple decision elements behave consistently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Security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Network vulnerable to attacks on decision elements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Interoperability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Legacy routers and neighboring </a:t>
            </a:r>
            <a:r>
              <a:rPr lang="en-US" sz="2000" dirty="0" smtClean="0">
                <a:latin typeface="Arial" charset="0"/>
                <a:ea typeface="Arial" charset="0"/>
                <a:cs typeface="Arial" charset="0"/>
              </a:rPr>
              <a:t>domains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96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051756" y="247471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379133" y="4371232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856092" y="33417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90046" y="449975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002644" y="395687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97216" y="293755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151488" y="309560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959651" y="44799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291446" y="4814321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65509" y="401357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059581" y="6163194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267222" y="3366528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352776" y="301683"/>
            <a:ext cx="8573911" cy="1143000"/>
          </a:xfrm>
        </p:spPr>
        <p:txBody>
          <a:bodyPr>
            <a:normAutofit/>
          </a:bodyPr>
          <a:lstStyle/>
          <a:p>
            <a:r>
              <a:rPr lang="en-US" dirty="0"/>
              <a:t>Protocols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/>
              <a:t> Applications</a:t>
            </a:r>
          </a:p>
        </p:txBody>
      </p:sp>
      <p:sp>
        <p:nvSpPr>
          <p:cNvPr id="110" name="Rounded Rectangle 109"/>
          <p:cNvSpPr/>
          <p:nvPr/>
        </p:nvSpPr>
        <p:spPr>
          <a:xfrm>
            <a:off x="3383847" y="1658619"/>
            <a:ext cx="4724400" cy="554340"/>
          </a:xfrm>
          <a:prstGeom prst="round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rgbClr val="FFFFFF"/>
                </a:solidFill>
                <a:latin typeface="+mj-lt"/>
              </a:rPr>
              <a:t>Controller Platform</a:t>
            </a:r>
            <a:endParaRPr lang="en-US" sz="2600" dirty="0">
              <a:solidFill>
                <a:srgbClr val="FFFFFF"/>
              </a:solidFill>
              <a:latin typeface="+mj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2593622" y="2119336"/>
            <a:ext cx="5144912" cy="3881414"/>
            <a:chOff x="2593622" y="2268842"/>
            <a:chExt cx="5144912" cy="3731908"/>
          </a:xfrm>
        </p:grpSpPr>
        <p:cxnSp>
          <p:nvCxnSpPr>
            <p:cNvPr id="112" name="Straight Arrow Connector 111"/>
            <p:cNvCxnSpPr/>
            <p:nvPr/>
          </p:nvCxnSpPr>
          <p:spPr>
            <a:xfrm flipH="1">
              <a:off x="2671957" y="2268842"/>
              <a:ext cx="609586" cy="32407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H="1">
              <a:off x="2593622" y="2561168"/>
              <a:ext cx="790225" cy="167068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H="1">
              <a:off x="3267428" y="2571751"/>
              <a:ext cx="305798" cy="638222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151488" y="2561168"/>
              <a:ext cx="0" cy="1810064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4369505" y="2540002"/>
              <a:ext cx="2200" cy="4441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flipH="1">
              <a:off x="6172905" y="2493439"/>
              <a:ext cx="2200" cy="444111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5094109" y="2613475"/>
              <a:ext cx="0" cy="122462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>
              <a:off x="5476410" y="2592531"/>
              <a:ext cx="0" cy="2070427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6360583" y="2592309"/>
              <a:ext cx="0" cy="1322235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>
              <a:off x="7738533" y="2613475"/>
              <a:ext cx="1" cy="1737329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>
              <a:off x="7440842" y="2603261"/>
              <a:ext cx="0" cy="627878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3313292" y="2540740"/>
              <a:ext cx="485079" cy="3460010"/>
            </a:xfrm>
            <a:prstGeom prst="straightConnector1">
              <a:avLst/>
            </a:prstGeom>
            <a:ln w="6350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3527075" y="1286860"/>
            <a:ext cx="4724400" cy="55434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smtClean="0">
                <a:solidFill>
                  <a:srgbClr val="FFFFFF"/>
                </a:solidFill>
                <a:latin typeface="+mj-lt"/>
              </a:rPr>
              <a:t>Controller Application</a:t>
            </a:r>
            <a:endParaRPr lang="en-US" sz="2600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685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 advTm="11249">
        <p:fade/>
      </p:transition>
    </mc:Choice>
    <mc:Fallback>
      <p:transition spd="med" advTm="112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Timescales of Data, Control, and Management Planes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55200727"/>
              </p:ext>
            </p:extLst>
          </p:nvPr>
        </p:nvGraphicFramePr>
        <p:xfrm>
          <a:off x="496712" y="1634034"/>
          <a:ext cx="8077200" cy="4593555"/>
        </p:xfrm>
        <a:graphic>
          <a:graphicData uri="http://schemas.openxmlformats.org/drawingml/2006/table">
            <a:tbl>
              <a:tblPr/>
              <a:tblGrid>
                <a:gridCol w="1524000"/>
                <a:gridCol w="2057400"/>
                <a:gridCol w="2209800"/>
                <a:gridCol w="2286000"/>
              </a:tblGrid>
              <a:tr h="679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Control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Management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Time-scale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Packet (nsec)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Event (10 msec to sec)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Human (min to hours)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Tasks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Forwarding, buffering, filtering, scheduling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Routing,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circuit 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</a:b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set-up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Analysis, configuration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6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Location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Line-card hardware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Router software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charset="0"/>
                          <a:ea typeface="ＭＳ Ｐゴシック" charset="0"/>
                          <a:cs typeface="Arial" charset="0"/>
                        </a:rPr>
                        <a:t>Humans or scripts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807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Control Planes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14725" y="3370438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1713" y="1727376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7688" y="3027538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8775" y="35847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57538" y="372762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36738" y="368476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42900" y="38562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24013" y="4565826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52775" y="472298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46263" y="466583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2425" y="4837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33538" y="556118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62300" y="571835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5788" y="5661201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61950" y="5832651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flipH="1">
            <a:off x="5943600" y="3594276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flipH="1">
            <a:off x="5586413" y="37514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flipH="1">
            <a:off x="6210300" y="3708576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486650" y="386573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5962650" y="45753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flipH="1">
            <a:off x="5605463" y="473251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 flipH="1">
            <a:off x="6243638" y="467536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477125" y="48468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 flipH="1">
            <a:off x="5953125" y="557071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 flipH="1">
            <a:off x="5595938" y="572787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 flipH="1">
            <a:off x="6234113" y="5670726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467600" y="5842176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14425" y="1498776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1960563" y="2735438"/>
            <a:ext cx="806450" cy="730250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308100" y="2313163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35" name="Freeform 33"/>
          <p:cNvSpPr>
            <a:spLocks/>
          </p:cNvSpPr>
          <p:nvPr/>
        </p:nvSpPr>
        <p:spPr bwMode="auto">
          <a:xfrm>
            <a:off x="5686425" y="2275063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786438" y="1838501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xmlns="" val="12597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Streaming algorithms </a:t>
            </a:r>
            <a:r>
              <a:rPr lang="en-US" dirty="0" smtClean="0">
                <a:latin typeface="Arial" charset="0"/>
                <a:cs typeface="Arial" charset="0"/>
              </a:rPr>
              <a:t>on </a:t>
            </a:r>
            <a:r>
              <a:rPr lang="en-US" dirty="0">
                <a:latin typeface="Arial" charset="0"/>
                <a:cs typeface="Arial" charset="0"/>
              </a:rPr>
              <a:t>packets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Matching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on some bits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P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erform some actions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 smtClean="0">
                <a:latin typeface="Arial" charset="0"/>
                <a:cs typeface="Arial" charset="0"/>
              </a:rPr>
              <a:t>Wide </a:t>
            </a:r>
            <a:r>
              <a:rPr lang="en-US" dirty="0">
                <a:latin typeface="Arial" charset="0"/>
                <a:cs typeface="Arial" charset="0"/>
              </a:rPr>
              <a:t>range of functionality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Forwarding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Access control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Mapping header fields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Traffic monitoring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Buffering and marking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Shaping and scheduling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Deep packet inspection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499928" y="3815120"/>
            <a:ext cx="1196975" cy="2049462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 eaLnBrk="0" hangingPunct="0"/>
            <a:r>
              <a:rPr lang="en-US" sz="1800" dirty="0">
                <a:solidFill>
                  <a:schemeClr val="bg1"/>
                </a:solidFill>
                <a:latin typeface="Times New Roman" charset="0"/>
              </a:rPr>
              <a:t>Fabric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515803" y="2659420"/>
            <a:ext cx="1196975" cy="9144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Times New Roman" charset="0"/>
              </a:rPr>
              <a:t>Processor</a:t>
            </a:r>
            <a:endParaRPr 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984116" y="3573820"/>
            <a:ext cx="188912" cy="2413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417253" y="3965932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295141" y="4065945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14078" y="4654907"/>
            <a:ext cx="877888" cy="382588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291966" y="4766032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20428" y="5354995"/>
            <a:ext cx="877888" cy="382587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298316" y="5466120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 flipH="1">
            <a:off x="7893753" y="3972282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9"/>
          <p:cNvSpPr>
            <a:spLocks noChangeArrowheads="1"/>
          </p:cNvSpPr>
          <p:nvPr/>
        </p:nvSpPr>
        <p:spPr bwMode="auto">
          <a:xfrm flipH="1">
            <a:off x="7688966" y="4083407"/>
            <a:ext cx="204787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 flipH="1">
            <a:off x="7904866" y="4662845"/>
            <a:ext cx="877887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 flipH="1">
            <a:off x="7700078" y="4772382"/>
            <a:ext cx="204788" cy="160338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 flipH="1">
            <a:off x="7900103" y="5362932"/>
            <a:ext cx="877888" cy="381000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 flipH="1">
            <a:off x="7695316" y="5472470"/>
            <a:ext cx="204787" cy="1603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50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Switch: Match on Destination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41689"/>
          </a:xfrm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MAC addresses are location independent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Assigned by the vendor of the interface card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Cannot be aggregated across hosts in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LAN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Content Placeholder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1813810"/>
              </p:ext>
            </p:extLst>
          </p:nvPr>
        </p:nvGraphicFramePr>
        <p:xfrm>
          <a:off x="5346700" y="4108130"/>
          <a:ext cx="1905000" cy="1851660"/>
        </p:xfrm>
        <a:graphic>
          <a:graphicData uri="http://schemas.openxmlformats.org/drawingml/2006/table">
            <a:tbl>
              <a:tblPr/>
              <a:tblGrid>
                <a:gridCol w="990600"/>
                <a:gridCol w="914400"/>
              </a:tblGrid>
              <a:tr h="1365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mac5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533650" y="4678043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838450" y="437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752850" y="437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4819650" y="43732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30475" y="408749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5825" y="406844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492625" y="4068443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057650" y="3992243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4362450" y="467804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2451100" y="3622355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mac1</a:t>
            </a: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3365500" y="360648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mac2</a:t>
            </a:r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4432300" y="3606480"/>
            <a:ext cx="77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mac3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3975100" y="4966968"/>
            <a:ext cx="67945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switch</a:t>
            </a:r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4343400" y="534796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517900" y="519556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962400" y="565276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908300" y="5043168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3886200" y="603376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mac4</a:t>
            </a:r>
          </a:p>
        </p:txBody>
      </p:sp>
      <p:sp>
        <p:nvSpPr>
          <p:cNvPr id="24" name="Text Box 33"/>
          <p:cNvSpPr txBox="1">
            <a:spLocks noChangeArrowheads="1"/>
          </p:cNvSpPr>
          <p:nvPr/>
        </p:nvSpPr>
        <p:spPr bwMode="auto">
          <a:xfrm>
            <a:off x="2832100" y="5347968"/>
            <a:ext cx="774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mac5</a:t>
            </a:r>
          </a:p>
        </p:txBody>
      </p:sp>
      <p:sp>
        <p:nvSpPr>
          <p:cNvPr id="25" name="AutoShape 40"/>
          <p:cNvSpPr>
            <a:spLocks noChangeArrowheads="1"/>
          </p:cNvSpPr>
          <p:nvPr/>
        </p:nvSpPr>
        <p:spPr bwMode="auto">
          <a:xfrm flipH="1">
            <a:off x="6565900" y="5327330"/>
            <a:ext cx="457200" cy="228600"/>
          </a:xfrm>
          <a:prstGeom prst="rightArrow">
            <a:avLst>
              <a:gd name="adj1" fmla="val 50000"/>
              <a:gd name="adj2" fmla="val 79139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40"/>
          <p:cNvSpPr>
            <a:spLocks noChangeArrowheads="1"/>
          </p:cNvSpPr>
          <p:nvPr/>
        </p:nvSpPr>
        <p:spPr bwMode="auto">
          <a:xfrm rot="16200000" flipH="1">
            <a:off x="6680200" y="567023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40"/>
          <p:cNvSpPr>
            <a:spLocks noChangeArrowheads="1"/>
          </p:cNvSpPr>
          <p:nvPr/>
        </p:nvSpPr>
        <p:spPr bwMode="auto">
          <a:xfrm rot="5400000" flipH="1" flipV="1">
            <a:off x="6680200" y="490823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40"/>
          <p:cNvSpPr>
            <a:spLocks noChangeArrowheads="1"/>
          </p:cNvSpPr>
          <p:nvPr/>
        </p:nvSpPr>
        <p:spPr bwMode="auto">
          <a:xfrm rot="5400000" flipH="1" flipV="1">
            <a:off x="6680200" y="452723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AutoShape 40"/>
          <p:cNvSpPr>
            <a:spLocks noChangeArrowheads="1"/>
          </p:cNvSpPr>
          <p:nvPr/>
        </p:nvSpPr>
        <p:spPr bwMode="auto">
          <a:xfrm rot="5400000" flipH="1" flipV="1">
            <a:off x="6680200" y="4146230"/>
            <a:ext cx="304800" cy="228600"/>
          </a:xfrm>
          <a:prstGeom prst="rightArrow">
            <a:avLst>
              <a:gd name="adj1" fmla="val 50000"/>
              <a:gd name="adj2" fmla="val 79136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21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Router: Match on IP 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34356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charset="0"/>
                <a:cs typeface="Arial" charset="0"/>
              </a:rPr>
              <a:t>IP addresses grouped into common subnets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Allocated by ICANN, regional registries, ISPs, and within individual organizations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Variable-length prefix identified by a mask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length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96950" y="4595459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3017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161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2829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93775" y="400490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8891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559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125538" y="4609746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1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20950" y="3909659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645150" y="4595459"/>
            <a:ext cx="2590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59499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8643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931150" y="42906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41975" y="400490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65373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604125" y="3985859"/>
            <a:ext cx="625475" cy="34925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sz="1600"/>
              <a:t>host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069138" y="4595459"/>
            <a:ext cx="76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LAN 2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169150" y="3909659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...</a:t>
            </a:r>
          </a:p>
        </p:txBody>
      </p:sp>
      <p:sp>
        <p:nvSpPr>
          <p:cNvPr id="23" name="AutoShape 22"/>
          <p:cNvSpPr>
            <a:spLocks noChangeArrowheads="1"/>
          </p:cNvSpPr>
          <p:nvPr/>
        </p:nvSpPr>
        <p:spPr bwMode="auto">
          <a:xfrm>
            <a:off x="25209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43497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2825750" y="45954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6178550" y="4900259"/>
            <a:ext cx="609600" cy="3810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1600"/>
              <a:t>router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6483350" y="459545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3130550" y="5052659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959350" y="5052659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408363" y="5052659"/>
            <a:ext cx="668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235575" y="5052659"/>
            <a:ext cx="668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sz="1600"/>
              <a:t>WAN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651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6795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1.2.3.7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590800" y="35842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1.2.3.156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5413375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261100" y="3584221"/>
            <a:ext cx="113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7239000" y="35842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5.6.7.212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1512888" y="5600346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FF"/>
                </a:solidFill>
              </a:rPr>
              <a:t>1.2.3.0/24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1525588" y="5984521"/>
            <a:ext cx="154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FF3300"/>
                </a:solidFill>
              </a:rPr>
              <a:t>5.6.7.0/24</a:t>
            </a: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3228975" y="6006746"/>
            <a:ext cx="728663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AutoShape 40"/>
          <p:cNvSpPr>
            <a:spLocks noChangeArrowheads="1"/>
          </p:cNvSpPr>
          <p:nvPr/>
        </p:nvSpPr>
        <p:spPr bwMode="auto">
          <a:xfrm flipH="1">
            <a:off x="3227388" y="5660671"/>
            <a:ext cx="728662" cy="230188"/>
          </a:xfrm>
          <a:prstGeom prst="rightArrow">
            <a:avLst>
              <a:gd name="adj1" fmla="val 50000"/>
              <a:gd name="adj2" fmla="val 79138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538288" y="5544784"/>
            <a:ext cx="2573337" cy="8080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3074988" y="5544784"/>
            <a:ext cx="0" cy="808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V="1">
            <a:off x="1538288" y="5967059"/>
            <a:ext cx="257333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0"/>
          <p:cNvSpPr txBox="1">
            <a:spLocks noChangeArrowheads="1"/>
          </p:cNvSpPr>
          <p:nvPr/>
        </p:nvSpPr>
        <p:spPr bwMode="auto">
          <a:xfrm>
            <a:off x="1692275" y="6427434"/>
            <a:ext cx="2157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forwarding table</a:t>
            </a: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105400" y="5747984"/>
            <a:ext cx="3429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/>
              <a:t>Prefixes may be nested.  Routers identify the </a:t>
            </a:r>
            <a:r>
              <a:rPr lang="en-US" i="1"/>
              <a:t>longest matching </a:t>
            </a:r>
            <a:r>
              <a:rPr lang="en-US"/>
              <a:t>prefix.</a:t>
            </a:r>
          </a:p>
        </p:txBody>
      </p:sp>
    </p:spTree>
    <p:extLst>
      <p:ext uri="{BB962C8B-B14F-4D97-AF65-F5344CB8AC3E}">
        <p14:creationId xmlns:p14="http://schemas.microsoft.com/office/powerpoint/2010/main" xmlns="" val="153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0133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 charset="0"/>
                <a:cs typeface="Arial" charset="0"/>
              </a:rPr>
              <a:t>Forwarding</a:t>
            </a:r>
            <a:r>
              <a:rPr lang="en-US" sz="3600" dirty="0">
                <a:latin typeface="Arial" charset="0"/>
                <a:cs typeface="Arial" charset="0"/>
              </a:rPr>
              <a:t>: data plane</a:t>
            </a:r>
          </a:p>
          <a:p>
            <a:pPr lvl="1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Directing a data packet to an outgoing link</a:t>
            </a:r>
          </a:p>
          <a:p>
            <a:pPr lvl="1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Individual router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using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a forwarding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table</a:t>
            </a:r>
          </a:p>
          <a:p>
            <a:r>
              <a:rPr lang="en-US" sz="3600" dirty="0">
                <a:solidFill>
                  <a:srgbClr val="0000FF"/>
                </a:solidFill>
                <a:latin typeface="Arial" charset="0"/>
                <a:cs typeface="Arial" charset="0"/>
              </a:rPr>
              <a:t>Routing</a:t>
            </a:r>
            <a:r>
              <a:rPr lang="en-US" sz="3600" dirty="0">
                <a:latin typeface="Arial" charset="0"/>
                <a:cs typeface="Arial" charset="0"/>
              </a:rPr>
              <a:t>: control plane</a:t>
            </a:r>
          </a:p>
          <a:p>
            <a:pPr lvl="1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Computing paths the packets will follow</a:t>
            </a:r>
          </a:p>
          <a:p>
            <a:pPr lvl="1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Routers talking amongst themselves</a:t>
            </a:r>
          </a:p>
          <a:p>
            <a:pPr lvl="1"/>
            <a:r>
              <a:rPr lang="en-US" sz="3200" dirty="0">
                <a:latin typeface="Arial" charset="0"/>
                <a:ea typeface="Arial" charset="0"/>
                <a:cs typeface="Arial" charset="0"/>
              </a:rPr>
              <a:t>Individual router </a:t>
            </a:r>
            <a:r>
              <a:rPr lang="en-US" sz="3200" i="1" dirty="0">
                <a:latin typeface="Arial" charset="0"/>
                <a:ea typeface="Arial" charset="0"/>
                <a:cs typeface="Arial" charset="0"/>
              </a:rPr>
              <a:t>creating</a:t>
            </a:r>
            <a:r>
              <a:rPr lang="en-US" sz="3200" dirty="0">
                <a:latin typeface="Arial" charset="0"/>
                <a:ea typeface="Arial" charset="0"/>
                <a:cs typeface="Arial" charset="0"/>
              </a:rPr>
              <a:t> a forwarding </a:t>
            </a:r>
            <a:r>
              <a:rPr lang="en-US" sz="3200" dirty="0" smtClean="0">
                <a:latin typeface="Arial" charset="0"/>
                <a:ea typeface="Arial" charset="0"/>
                <a:cs typeface="Arial" charset="0"/>
              </a:rPr>
              <a:t>table</a:t>
            </a:r>
            <a:endParaRPr lang="en-US" sz="3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431CD-A83D-384C-97C7-66FF0CCEF56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228975" y="6051371"/>
            <a:ext cx="590550" cy="430212"/>
            <a:chOff x="3120" y="2880"/>
            <a:chExt cx="144" cy="9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3" name="Group 1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" name="Freeform 1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1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1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5" name="Freeform 2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2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2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2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2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1422400" y="6051371"/>
            <a:ext cx="590550" cy="430212"/>
            <a:chOff x="3120" y="2880"/>
            <a:chExt cx="144" cy="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9" name="Group 36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49" name="Freeform 37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38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39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40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41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42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43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44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45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41" name="Freeform 46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7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8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49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50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51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52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53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1951038" y="6297433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57"/>
          <p:cNvGrpSpPr>
            <a:grpSpLocks/>
          </p:cNvGrpSpPr>
          <p:nvPr/>
        </p:nvGrpSpPr>
        <p:grpSpPr bwMode="auto">
          <a:xfrm>
            <a:off x="5051425" y="6051371"/>
            <a:ext cx="590550" cy="430212"/>
            <a:chOff x="3120" y="2880"/>
            <a:chExt cx="144" cy="9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62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66" name="Group 63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76" name="Freeform 64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65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66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67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68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69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70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71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72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68" name="Freeform 73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74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75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76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7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8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79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0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83"/>
          <p:cNvSpPr>
            <a:spLocks noChangeShapeType="1"/>
          </p:cNvSpPr>
          <p:nvPr/>
        </p:nvSpPr>
        <p:spPr bwMode="auto">
          <a:xfrm flipV="1">
            <a:off x="3790950" y="6299021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6861175" y="6051371"/>
            <a:ext cx="590550" cy="430212"/>
            <a:chOff x="3120" y="2880"/>
            <a:chExt cx="144" cy="9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89"/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93" name="Group 90"/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03" name="Freeform 91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92"/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93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94"/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5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6"/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7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8"/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9"/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95" name="Freeform 100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01"/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102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3"/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4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5"/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6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07"/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1" name="Line 10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110"/>
          <p:cNvSpPr>
            <a:spLocks noChangeShapeType="1"/>
          </p:cNvSpPr>
          <p:nvPr/>
        </p:nvSpPr>
        <p:spPr bwMode="auto">
          <a:xfrm flipV="1">
            <a:off x="5640388" y="6299021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08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2">
      <a:majorFont>
        <a:latin typeface="小塚ゴシック Pro 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小塚ゴシック Pro L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0">
          <a:tailEnd type="triangle"/>
        </a:ln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32847</TotalTime>
  <Words>720</Words>
  <Application>Microsoft Office PowerPoint</Application>
  <PresentationFormat>On-screen Show (4:3)</PresentationFormat>
  <Paragraphs>308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Control/Data Separation</vt:lpstr>
      <vt:lpstr>(Logically) Centralized Controller</vt:lpstr>
      <vt:lpstr>Protocols  Applications</vt:lpstr>
      <vt:lpstr>Timescales of Data, Control, and Management Planes</vt:lpstr>
      <vt:lpstr>Data and Control Planes</vt:lpstr>
      <vt:lpstr>Data Plane</vt:lpstr>
      <vt:lpstr>Switch: Match on Destination MAC</vt:lpstr>
      <vt:lpstr>Router: Match on IP Prefix</vt:lpstr>
      <vt:lpstr>Forwarding vs. Routing</vt:lpstr>
      <vt:lpstr>Example: Shortest-Path Routing</vt:lpstr>
      <vt:lpstr>Distributed Control Plane</vt:lpstr>
      <vt:lpstr>Distributed Control Plane</vt:lpstr>
      <vt:lpstr>Traffic Engineering Problem</vt:lpstr>
      <vt:lpstr>Traffic Engineering: Optimization</vt:lpstr>
      <vt:lpstr>Transient Routing Disruptions</vt:lpstr>
      <vt:lpstr>Management Plane Challenges</vt:lpstr>
      <vt:lpstr>Slide 17</vt:lpstr>
      <vt:lpstr>Slide 18</vt:lpstr>
      <vt:lpstr>Slide 19</vt:lpstr>
      <vt:lpstr>Slide 20</vt:lpstr>
      <vt:lpstr>Slide 21</vt:lpstr>
      <vt:lpstr>4D</vt:lpstr>
      <vt:lpstr>Ethane</vt:lpstr>
      <vt:lpstr>Practical Challenges</vt:lpstr>
    </vt:vector>
  </TitlesOfParts>
  <Company>Columbia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Understanding, Accommodating, and Leveraging Radical Changes in Mobility of Users, Devices, and Software</dc:title>
  <dc:creator>Joshua Reich</dc:creator>
  <cp:lastModifiedBy>Windows User</cp:lastModifiedBy>
  <cp:revision>1055</cp:revision>
  <cp:lastPrinted>2013-09-16T14:57:07Z</cp:lastPrinted>
  <dcterms:created xsi:type="dcterms:W3CDTF">2011-07-06T20:32:25Z</dcterms:created>
  <dcterms:modified xsi:type="dcterms:W3CDTF">2015-01-30T18:39:36Z</dcterms:modified>
</cp:coreProperties>
</file>