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2"/>
  </p:notesMasterIdLst>
  <p:handoutMasterIdLst>
    <p:handoutMasterId r:id="rId63"/>
  </p:handoutMasterIdLst>
  <p:sldIdLst>
    <p:sldId id="256" r:id="rId2"/>
    <p:sldId id="423" r:id="rId3"/>
    <p:sldId id="424" r:id="rId4"/>
    <p:sldId id="425" r:id="rId5"/>
    <p:sldId id="426" r:id="rId6"/>
    <p:sldId id="434" r:id="rId7"/>
    <p:sldId id="447" r:id="rId8"/>
    <p:sldId id="450" r:id="rId9"/>
    <p:sldId id="448" r:id="rId10"/>
    <p:sldId id="449" r:id="rId11"/>
    <p:sldId id="444" r:id="rId12"/>
    <p:sldId id="445" r:id="rId13"/>
    <p:sldId id="446" r:id="rId14"/>
    <p:sldId id="441" r:id="rId15"/>
    <p:sldId id="442" r:id="rId16"/>
    <p:sldId id="443" r:id="rId17"/>
    <p:sldId id="438" r:id="rId18"/>
    <p:sldId id="439" r:id="rId19"/>
    <p:sldId id="440" r:id="rId20"/>
    <p:sldId id="435" r:id="rId21"/>
    <p:sldId id="436" r:id="rId22"/>
    <p:sldId id="460" r:id="rId23"/>
    <p:sldId id="451" r:id="rId24"/>
    <p:sldId id="452" r:id="rId25"/>
    <p:sldId id="453" r:id="rId26"/>
    <p:sldId id="454" r:id="rId27"/>
    <p:sldId id="455" r:id="rId28"/>
    <p:sldId id="458" r:id="rId29"/>
    <p:sldId id="456" r:id="rId30"/>
    <p:sldId id="457" r:id="rId31"/>
    <p:sldId id="459" r:id="rId32"/>
    <p:sldId id="461" r:id="rId33"/>
    <p:sldId id="462" r:id="rId34"/>
    <p:sldId id="463" r:id="rId35"/>
    <p:sldId id="464" r:id="rId36"/>
    <p:sldId id="465" r:id="rId37"/>
    <p:sldId id="466" r:id="rId38"/>
    <p:sldId id="467" r:id="rId39"/>
    <p:sldId id="468" r:id="rId40"/>
    <p:sldId id="469" r:id="rId41"/>
    <p:sldId id="470" r:id="rId42"/>
    <p:sldId id="471" r:id="rId43"/>
    <p:sldId id="472" r:id="rId44"/>
    <p:sldId id="473" r:id="rId45"/>
    <p:sldId id="474" r:id="rId46"/>
    <p:sldId id="482" r:id="rId47"/>
    <p:sldId id="483" r:id="rId48"/>
    <p:sldId id="484" r:id="rId49"/>
    <p:sldId id="479" r:id="rId50"/>
    <p:sldId id="480" r:id="rId51"/>
    <p:sldId id="481" r:id="rId52"/>
    <p:sldId id="478" r:id="rId53"/>
    <p:sldId id="476" r:id="rId54"/>
    <p:sldId id="477" r:id="rId55"/>
    <p:sldId id="485" r:id="rId56"/>
    <p:sldId id="475" r:id="rId57"/>
    <p:sldId id="486" r:id="rId58"/>
    <p:sldId id="487" r:id="rId59"/>
    <p:sldId id="488" r:id="rId60"/>
    <p:sldId id="489" r:id="rId61"/>
  </p:sldIdLst>
  <p:sldSz cx="146304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A7A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40" autoAdjust="0"/>
    <p:restoredTop sz="88509" autoAdjust="0"/>
  </p:normalViewPr>
  <p:slideViewPr>
    <p:cSldViewPr snapToGrid="0" snapToObjects="1">
      <p:cViewPr>
        <p:scale>
          <a:sx n="66" d="100"/>
          <a:sy n="66" d="100"/>
        </p:scale>
        <p:origin x="-1014" y="-1200"/>
      </p:cViewPr>
      <p:guideLst>
        <p:guide orient="horz" pos="2592"/>
        <p:guide pos="4608"/>
      </p:guideLst>
    </p:cSldViewPr>
  </p:slideViewPr>
  <p:outlineViewPr>
    <p:cViewPr>
      <p:scale>
        <a:sx n="33" d="100"/>
        <a:sy n="33" d="100"/>
      </p:scale>
      <p:origin x="216" y="0"/>
    </p:cViewPr>
  </p:outlineViewPr>
  <p:notesTextViewPr>
    <p:cViewPr>
      <p:scale>
        <a:sx n="100" d="100"/>
        <a:sy n="100" d="100"/>
      </p:scale>
      <p:origin x="0" y="0"/>
    </p:cViewPr>
  </p:notesTextViewPr>
  <p:notesViewPr>
    <p:cSldViewPr snapToGrid="0" snapToObjects="1">
      <p:cViewPr varScale="1">
        <p:scale>
          <a:sx n="55" d="100"/>
          <a:sy n="55" d="100"/>
        </p:scale>
        <p:origin x="-2892"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A73D715-28B9-4CA1-82A3-7C7FFDD6B8FB}" type="datetimeFigureOut">
              <a:rPr lang="en-US" smtClean="0"/>
              <a:pPr/>
              <a:t>2/8/2015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578289-B4A3-4326-BEB8-553220DF9A0A}"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AF4FFD-8266-A144-83BB-8BEA17BF5A55}" type="datetimeFigureOut">
              <a:rPr lang="en-US" smtClean="0"/>
              <a:pPr/>
              <a:t>2/8/2015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F12121-2346-5346-AE76-6F66789501E7}" type="slidenum">
              <a:rPr lang="en-US" smtClean="0"/>
              <a:pPr/>
              <a:t>‹#›</a:t>
            </a:fld>
            <a:endParaRPr lang="en-US"/>
          </a:p>
        </p:txBody>
      </p:sp>
    </p:spTree>
    <p:extLst>
      <p:ext uri="{BB962C8B-B14F-4D97-AF65-F5344CB8AC3E}">
        <p14:creationId xmlns:p14="http://schemas.microsoft.com/office/powerpoint/2010/main" xmlns="" val="251811641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F12121-2346-5346-AE76-6F66789501E7}" type="slidenum">
              <a:rPr lang="en-US" smtClean="0"/>
              <a:pPr/>
              <a:t>1</a:t>
            </a:fld>
            <a:endParaRPr lang="en-US"/>
          </a:p>
        </p:txBody>
      </p:sp>
    </p:spTree>
    <p:extLst>
      <p:ext uri="{BB962C8B-B14F-4D97-AF65-F5344CB8AC3E}">
        <p14:creationId xmlns:p14="http://schemas.microsoft.com/office/powerpoint/2010/main" xmlns="" val="2872747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EF12121-2346-5346-AE76-6F66789501E7}" type="slidenum">
              <a:rPr lang="en-US" smtClean="0"/>
              <a:pPr/>
              <a:t>17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EF12121-2346-5346-AE76-6F66789501E7}"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556511"/>
            <a:ext cx="12435840" cy="1764030"/>
          </a:xfrm>
        </p:spPr>
        <p:txBody>
          <a:bodyPr/>
          <a:lstStyle/>
          <a:p>
            <a:r>
              <a:rPr lang="en-US" smtClean="0"/>
              <a:t>Click to edit Master title style</a:t>
            </a:r>
            <a:endParaRPr lang="en-US"/>
          </a:p>
        </p:txBody>
      </p:sp>
      <p:sp>
        <p:nvSpPr>
          <p:cNvPr id="3" name="Subtitle 2"/>
          <p:cNvSpPr>
            <a:spLocks noGrp="1"/>
          </p:cNvSpPr>
          <p:nvPr>
            <p:ph type="subTitle" idx="1"/>
          </p:nvPr>
        </p:nvSpPr>
        <p:spPr>
          <a:xfrm>
            <a:off x="2194560" y="4663440"/>
            <a:ext cx="10241280" cy="210312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BFCA69-9F74-B64F-A8F6-CCCAD3925096}" type="datetimeFigureOut">
              <a:rPr lang="en-US" smtClean="0"/>
              <a:pPr/>
              <a:t>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74F1C-5325-8241-8797-7ABB8B914D5B}" type="slidenum">
              <a:rPr lang="en-US" smtClean="0"/>
              <a:pPr/>
              <a:t>‹#›</a:t>
            </a:fld>
            <a:endParaRPr lang="en-US"/>
          </a:p>
        </p:txBody>
      </p:sp>
    </p:spTree>
    <p:extLst>
      <p:ext uri="{BB962C8B-B14F-4D97-AF65-F5344CB8AC3E}">
        <p14:creationId xmlns:p14="http://schemas.microsoft.com/office/powerpoint/2010/main" xmlns="" val="370967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BFCA69-9F74-B64F-A8F6-CCCAD3925096}" type="datetimeFigureOut">
              <a:rPr lang="en-US" smtClean="0"/>
              <a:pPr/>
              <a:t>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74F1C-5325-8241-8797-7ABB8B914D5B}" type="slidenum">
              <a:rPr lang="en-US" smtClean="0"/>
              <a:pPr/>
              <a:t>‹#›</a:t>
            </a:fld>
            <a:endParaRPr lang="en-US"/>
          </a:p>
        </p:txBody>
      </p:sp>
    </p:spTree>
    <p:extLst>
      <p:ext uri="{BB962C8B-B14F-4D97-AF65-F5344CB8AC3E}">
        <p14:creationId xmlns:p14="http://schemas.microsoft.com/office/powerpoint/2010/main" xmlns="" val="1621150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329567"/>
            <a:ext cx="3291840" cy="702183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20" y="329567"/>
            <a:ext cx="9631680" cy="702183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BFCA69-9F74-B64F-A8F6-CCCAD3925096}" type="datetimeFigureOut">
              <a:rPr lang="en-US" smtClean="0"/>
              <a:pPr/>
              <a:t>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74F1C-5325-8241-8797-7ABB8B914D5B}" type="slidenum">
              <a:rPr lang="en-US" smtClean="0"/>
              <a:pPr/>
              <a:t>‹#›</a:t>
            </a:fld>
            <a:endParaRPr lang="en-US"/>
          </a:p>
        </p:txBody>
      </p:sp>
    </p:spTree>
    <p:extLst>
      <p:ext uri="{BB962C8B-B14F-4D97-AF65-F5344CB8AC3E}">
        <p14:creationId xmlns:p14="http://schemas.microsoft.com/office/powerpoint/2010/main" xmlns="" val="2939146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BFCA69-9F74-B64F-A8F6-CCCAD3925096}" type="datetimeFigureOut">
              <a:rPr lang="en-US" smtClean="0"/>
              <a:pPr/>
              <a:t>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74F1C-5325-8241-8797-7ABB8B914D5B}" type="slidenum">
              <a:rPr lang="en-US" smtClean="0"/>
              <a:pPr/>
              <a:t>‹#›</a:t>
            </a:fld>
            <a:endParaRPr lang="en-US"/>
          </a:p>
        </p:txBody>
      </p:sp>
    </p:spTree>
    <p:extLst>
      <p:ext uri="{BB962C8B-B14F-4D97-AF65-F5344CB8AC3E}">
        <p14:creationId xmlns:p14="http://schemas.microsoft.com/office/powerpoint/2010/main" xmlns="" val="1617314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5701" y="5288281"/>
            <a:ext cx="12435840" cy="163449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155701" y="3488056"/>
            <a:ext cx="12435840" cy="180022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BFCA69-9F74-B64F-A8F6-CCCAD3925096}" type="datetimeFigureOut">
              <a:rPr lang="en-US" smtClean="0"/>
              <a:pPr/>
              <a:t>2/8/2015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74F1C-5325-8241-8797-7ABB8B914D5B}" type="slidenum">
              <a:rPr lang="en-US" smtClean="0"/>
              <a:pPr/>
              <a:t>‹#›</a:t>
            </a:fld>
            <a:endParaRPr lang="en-US"/>
          </a:p>
        </p:txBody>
      </p:sp>
    </p:spTree>
    <p:extLst>
      <p:ext uri="{BB962C8B-B14F-4D97-AF65-F5344CB8AC3E}">
        <p14:creationId xmlns:p14="http://schemas.microsoft.com/office/powerpoint/2010/main" xmlns="" val="4089362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520" y="1920242"/>
            <a:ext cx="6461760" cy="543115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437120" y="1920242"/>
            <a:ext cx="6461760" cy="543115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BFCA69-9F74-B64F-A8F6-CCCAD3925096}" type="datetimeFigureOut">
              <a:rPr lang="en-US" smtClean="0"/>
              <a:pPr/>
              <a:t>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E74F1C-5325-8241-8797-7ABB8B914D5B}" type="slidenum">
              <a:rPr lang="en-US" smtClean="0"/>
              <a:pPr/>
              <a:t>‹#›</a:t>
            </a:fld>
            <a:endParaRPr lang="en-US"/>
          </a:p>
        </p:txBody>
      </p:sp>
    </p:spTree>
    <p:extLst>
      <p:ext uri="{BB962C8B-B14F-4D97-AF65-F5344CB8AC3E}">
        <p14:creationId xmlns:p14="http://schemas.microsoft.com/office/powerpoint/2010/main" xmlns="" val="1098333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31521" y="1842136"/>
            <a:ext cx="6464301" cy="76771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31521" y="2609849"/>
            <a:ext cx="6464301" cy="474154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432041" y="1842136"/>
            <a:ext cx="6466840" cy="76771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432041" y="2609849"/>
            <a:ext cx="6466840" cy="474154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BFCA69-9F74-B64F-A8F6-CCCAD3925096}" type="datetimeFigureOut">
              <a:rPr lang="en-US" smtClean="0"/>
              <a:pPr/>
              <a:t>2/8/2015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E74F1C-5325-8241-8797-7ABB8B914D5B}" type="slidenum">
              <a:rPr lang="en-US" smtClean="0"/>
              <a:pPr/>
              <a:t>‹#›</a:t>
            </a:fld>
            <a:endParaRPr lang="en-US"/>
          </a:p>
        </p:txBody>
      </p:sp>
    </p:spTree>
    <p:extLst>
      <p:ext uri="{BB962C8B-B14F-4D97-AF65-F5344CB8AC3E}">
        <p14:creationId xmlns:p14="http://schemas.microsoft.com/office/powerpoint/2010/main" xmlns="" val="1638132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BFCA69-9F74-B64F-A8F6-CCCAD3925096}" type="datetimeFigureOut">
              <a:rPr lang="en-US" smtClean="0"/>
              <a:pPr/>
              <a:t>2/8/2015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E74F1C-5325-8241-8797-7ABB8B914D5B}" type="slidenum">
              <a:rPr lang="en-US" smtClean="0"/>
              <a:pPr/>
              <a:t>‹#›</a:t>
            </a:fld>
            <a:endParaRPr lang="en-US"/>
          </a:p>
        </p:txBody>
      </p:sp>
    </p:spTree>
    <p:extLst>
      <p:ext uri="{BB962C8B-B14F-4D97-AF65-F5344CB8AC3E}">
        <p14:creationId xmlns:p14="http://schemas.microsoft.com/office/powerpoint/2010/main" xmlns="" val="168348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BFCA69-9F74-B64F-A8F6-CCCAD3925096}" type="datetimeFigureOut">
              <a:rPr lang="en-US" smtClean="0"/>
              <a:pPr/>
              <a:t>2/8/2015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E74F1C-5325-8241-8797-7ABB8B914D5B}" type="slidenum">
              <a:rPr lang="en-US" smtClean="0"/>
              <a:pPr/>
              <a:t>‹#›</a:t>
            </a:fld>
            <a:endParaRPr lang="en-US"/>
          </a:p>
        </p:txBody>
      </p:sp>
    </p:spTree>
    <p:extLst>
      <p:ext uri="{BB962C8B-B14F-4D97-AF65-F5344CB8AC3E}">
        <p14:creationId xmlns:p14="http://schemas.microsoft.com/office/powerpoint/2010/main" xmlns="" val="2496091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22" y="327659"/>
            <a:ext cx="4813301" cy="139446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720080" y="327662"/>
            <a:ext cx="8178800" cy="70237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31522" y="1722123"/>
            <a:ext cx="4813301" cy="56292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BFCA69-9F74-B64F-A8F6-CCCAD3925096}" type="datetimeFigureOut">
              <a:rPr lang="en-US" smtClean="0"/>
              <a:pPr/>
              <a:t>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E74F1C-5325-8241-8797-7ABB8B914D5B}" type="slidenum">
              <a:rPr lang="en-US" smtClean="0"/>
              <a:pPr/>
              <a:t>‹#›</a:t>
            </a:fld>
            <a:endParaRPr lang="en-US"/>
          </a:p>
        </p:txBody>
      </p:sp>
    </p:spTree>
    <p:extLst>
      <p:ext uri="{BB962C8B-B14F-4D97-AF65-F5344CB8AC3E}">
        <p14:creationId xmlns:p14="http://schemas.microsoft.com/office/powerpoint/2010/main" xmlns="" val="84855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67661" y="5760720"/>
            <a:ext cx="8778240" cy="680086"/>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867661" y="735330"/>
            <a:ext cx="8778240" cy="49377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867661" y="6440806"/>
            <a:ext cx="8778240" cy="96583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BFCA69-9F74-B64F-A8F6-CCCAD3925096}" type="datetimeFigureOut">
              <a:rPr lang="en-US" smtClean="0"/>
              <a:pPr/>
              <a:t>2/8/2015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E74F1C-5325-8241-8797-7ABB8B914D5B}" type="slidenum">
              <a:rPr lang="en-US" smtClean="0"/>
              <a:pPr/>
              <a:t>‹#›</a:t>
            </a:fld>
            <a:endParaRPr lang="en-US"/>
          </a:p>
        </p:txBody>
      </p:sp>
    </p:spTree>
    <p:extLst>
      <p:ext uri="{BB962C8B-B14F-4D97-AF65-F5344CB8AC3E}">
        <p14:creationId xmlns:p14="http://schemas.microsoft.com/office/powerpoint/2010/main" xmlns="" val="3931725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29566"/>
            <a:ext cx="13167360" cy="13716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731520" y="1920242"/>
            <a:ext cx="13167360" cy="543115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731520" y="7627621"/>
            <a:ext cx="3413760" cy="438150"/>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998720" y="7627621"/>
            <a:ext cx="4632960" cy="4381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85120" y="7627621"/>
            <a:ext cx="3413760" cy="438150"/>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xmlns="" val="80358458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189571"/>
            <a:ext cx="12435840" cy="814038"/>
          </a:xfrm>
        </p:spPr>
        <p:txBody>
          <a:bodyPr>
            <a:noAutofit/>
          </a:bodyPr>
          <a:lstStyle/>
          <a:p>
            <a:pPr>
              <a:lnSpc>
                <a:spcPct val="130000"/>
              </a:lnSpc>
            </a:pPr>
            <a:r>
              <a:rPr lang="en-US" sz="4800" dirty="0" smtClean="0"/>
              <a:t>Evolution of switches and control plane </a:t>
            </a:r>
            <a:endParaRPr lang="en-US" sz="4800" dirty="0"/>
          </a:p>
        </p:txBody>
      </p:sp>
      <p:pic>
        <p:nvPicPr>
          <p:cNvPr id="19" name="Picture 18" descr="Network evolution.jpg"/>
          <p:cNvPicPr/>
          <p:nvPr/>
        </p:nvPicPr>
        <p:blipFill>
          <a:blip r:embed="rId3" cstate="print"/>
          <a:stretch>
            <a:fillRect/>
          </a:stretch>
        </p:blipFill>
        <p:spPr>
          <a:xfrm>
            <a:off x="353416" y="1003609"/>
            <a:ext cx="13474096" cy="4583152"/>
          </a:xfrm>
          <a:prstGeom prst="rect">
            <a:avLst/>
          </a:prstGeom>
        </p:spPr>
      </p:pic>
      <p:sp>
        <p:nvSpPr>
          <p:cNvPr id="20" name="TextBox 19"/>
          <p:cNvSpPr txBox="1"/>
          <p:nvPr/>
        </p:nvSpPr>
        <p:spPr>
          <a:xfrm>
            <a:off x="353416" y="5586761"/>
            <a:ext cx="13474096" cy="3539430"/>
          </a:xfrm>
          <a:prstGeom prst="rect">
            <a:avLst/>
          </a:prstGeom>
          <a:noFill/>
        </p:spPr>
        <p:txBody>
          <a:bodyPr wrap="square" rtlCol="0">
            <a:spAutoFit/>
          </a:bodyPr>
          <a:lstStyle/>
          <a:p>
            <a:pPr>
              <a:buFont typeface="Wingdings" pitchFamily="2" charset="2"/>
              <a:buChar char="v"/>
            </a:pPr>
            <a:r>
              <a:rPr lang="en-US" sz="2800" dirty="0" smtClean="0"/>
              <a:t>~1990 - Simple Forwarding and Routing Using Software</a:t>
            </a:r>
          </a:p>
          <a:p>
            <a:pPr>
              <a:buFont typeface="Wingdings" pitchFamily="2" charset="2"/>
              <a:buChar char="v"/>
            </a:pPr>
            <a:r>
              <a:rPr lang="en-US" sz="2800" dirty="0" smtClean="0"/>
              <a:t>~1995 - Only  L2 forwarding moves to  hardware</a:t>
            </a:r>
          </a:p>
          <a:p>
            <a:pPr>
              <a:buFont typeface="Wingdings" pitchFamily="2" charset="2"/>
              <a:buChar char="v"/>
            </a:pPr>
            <a:r>
              <a:rPr lang="en-US" sz="2800" dirty="0" smtClean="0"/>
              <a:t>~2000 – L3 forwarding  also moves to  hardware </a:t>
            </a:r>
          </a:p>
          <a:p>
            <a:pPr>
              <a:buFont typeface="Wingdings" pitchFamily="2" charset="2"/>
              <a:buChar char="v"/>
            </a:pPr>
            <a:r>
              <a:rPr lang="en-US" sz="2800" dirty="0" smtClean="0"/>
              <a:t>~2005 -  Some Control Software also move into Silicon</a:t>
            </a:r>
          </a:p>
          <a:p>
            <a:pPr>
              <a:buFont typeface="Wingdings" pitchFamily="2" charset="2"/>
              <a:buChar char="v"/>
            </a:pPr>
            <a:r>
              <a:rPr lang="en-US" sz="2800" dirty="0" smtClean="0"/>
              <a:t>~2010 -  Ever increasing feature set turning  control software to unmanageable behemoth. </a:t>
            </a:r>
          </a:p>
          <a:p>
            <a:endParaRPr lang="en-US" sz="2800" dirty="0" smtClean="0"/>
          </a:p>
          <a:p>
            <a:endParaRPr lang="en-US" sz="2800" dirty="0"/>
          </a:p>
        </p:txBody>
      </p:sp>
    </p:spTree>
    <p:extLst>
      <p:ext uri="{BB962C8B-B14F-4D97-AF65-F5344CB8AC3E}">
        <p14:creationId xmlns:p14="http://schemas.microsoft.com/office/powerpoint/2010/main" xmlns="" val="383187264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0"/>
            <a:ext cx="13167360" cy="863130"/>
          </a:xfrm>
        </p:spPr>
        <p:txBody>
          <a:bodyPr/>
          <a:lstStyle/>
          <a:p>
            <a:r>
              <a:rPr lang="en-US" b="1" dirty="0" smtClean="0"/>
              <a:t>Compute and Storage Virtualization</a:t>
            </a:r>
            <a:endParaRPr lang="en-US" dirty="0"/>
          </a:p>
        </p:txBody>
      </p:sp>
      <p:sp>
        <p:nvSpPr>
          <p:cNvPr id="3" name="Content Placeholder 2"/>
          <p:cNvSpPr>
            <a:spLocks noGrp="1"/>
          </p:cNvSpPr>
          <p:nvPr>
            <p:ph idx="1"/>
          </p:nvPr>
        </p:nvSpPr>
        <p:spPr>
          <a:xfrm>
            <a:off x="477078" y="1192696"/>
            <a:ext cx="7299296" cy="4118129"/>
          </a:xfrm>
        </p:spPr>
        <p:txBody>
          <a:bodyPr>
            <a:noAutofit/>
          </a:bodyPr>
          <a:lstStyle/>
          <a:p>
            <a:pPr algn="just"/>
            <a:r>
              <a:rPr lang="en-US" sz="3400" dirty="0" smtClean="0"/>
              <a:t>Commercial software ( such as </a:t>
            </a:r>
            <a:r>
              <a:rPr lang="en-US" sz="3400" dirty="0" err="1" smtClean="0"/>
              <a:t>Vmware</a:t>
            </a:r>
            <a:r>
              <a:rPr lang="en-US" sz="3400" dirty="0" smtClean="0"/>
              <a:t> Hyper-V, KVM, and Citrix) for virtualizing desktops as well as servers started a decade ago that helps dynamically create and tear down servers, as well as moving them from one physical server to another to a matter of minutes or even seconds.</a:t>
            </a:r>
          </a:p>
        </p:txBody>
      </p:sp>
      <p:pic>
        <p:nvPicPr>
          <p:cNvPr id="4" name="Picture 3" descr="server virt.jpg"/>
          <p:cNvPicPr>
            <a:picLocks noChangeAspect="1"/>
          </p:cNvPicPr>
          <p:nvPr/>
        </p:nvPicPr>
        <p:blipFill>
          <a:blip r:embed="rId2"/>
          <a:stretch>
            <a:fillRect/>
          </a:stretch>
        </p:blipFill>
        <p:spPr>
          <a:xfrm>
            <a:off x="8030816" y="863130"/>
            <a:ext cx="6599583" cy="4447695"/>
          </a:xfrm>
          <a:prstGeom prst="rect">
            <a:avLst/>
          </a:prstGeom>
        </p:spPr>
      </p:pic>
      <p:sp>
        <p:nvSpPr>
          <p:cNvPr id="5" name="TextBox 4"/>
          <p:cNvSpPr txBox="1"/>
          <p:nvPr/>
        </p:nvSpPr>
        <p:spPr>
          <a:xfrm>
            <a:off x="731520" y="5750579"/>
            <a:ext cx="13560950" cy="3354765"/>
          </a:xfrm>
          <a:prstGeom prst="rect">
            <a:avLst/>
          </a:prstGeom>
          <a:noFill/>
        </p:spPr>
        <p:txBody>
          <a:bodyPr wrap="square" rtlCol="0">
            <a:spAutoFit/>
          </a:bodyPr>
          <a:lstStyle/>
          <a:p>
            <a:pPr algn="just">
              <a:buFont typeface="Arial" pitchFamily="34" charset="0"/>
              <a:buChar char="•"/>
            </a:pPr>
            <a:r>
              <a:rPr lang="en-US" sz="3400" dirty="0" smtClean="0"/>
              <a:t> Abstracting storage blocks and allowing them to be separated from the actual physical storage hardware yield efficiency in terms of speed (e.g., moving frequently used data to a faster device) as well as in terms of utilization (e.g., allowing multiple servers to share the same physical storage device).</a:t>
            </a:r>
          </a:p>
          <a:p>
            <a:pPr algn="just">
              <a:buFont typeface="Arial" pitchFamily="34" charset="0"/>
              <a:buChar char="•"/>
            </a:pPr>
            <a:r>
              <a:rPr lang="en-US" sz="3400" dirty="0" smtClean="0"/>
              <a:t>.</a:t>
            </a:r>
            <a:endParaRPr lang="en-US" sz="3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0"/>
            <a:ext cx="13167360" cy="863130"/>
          </a:xfrm>
        </p:spPr>
        <p:txBody>
          <a:bodyPr/>
          <a:lstStyle/>
          <a:p>
            <a:r>
              <a:rPr lang="en-US" b="1" dirty="0" smtClean="0"/>
              <a:t>Inadequacies in Networks Today</a:t>
            </a:r>
            <a:endParaRPr lang="en-US" dirty="0"/>
          </a:p>
        </p:txBody>
      </p:sp>
      <p:sp>
        <p:nvSpPr>
          <p:cNvPr id="3" name="Content Placeholder 2"/>
          <p:cNvSpPr>
            <a:spLocks noGrp="1"/>
          </p:cNvSpPr>
          <p:nvPr>
            <p:ph idx="1"/>
          </p:nvPr>
        </p:nvSpPr>
        <p:spPr>
          <a:xfrm>
            <a:off x="0" y="863130"/>
            <a:ext cx="9044609" cy="6500191"/>
          </a:xfrm>
        </p:spPr>
        <p:txBody>
          <a:bodyPr>
            <a:noAutofit/>
          </a:bodyPr>
          <a:lstStyle/>
          <a:p>
            <a:pPr algn="just"/>
            <a:r>
              <a:rPr lang="en-US" dirty="0" smtClean="0"/>
              <a:t>In large part, networks and networking devices have evolved  to overcome rare but severe failures such as outages and hardware or software failures. But the network today is slow in responding to frequent and immediate changes in data center. </a:t>
            </a:r>
          </a:p>
          <a:p>
            <a:pPr algn="just"/>
            <a:r>
              <a:rPr lang="en-US" dirty="0" smtClean="0"/>
              <a:t>The tasks of creating a new network, moving a new network, and removing a network are similar to those performed for servers and storage. Whereas the latter  is achieved in minutes, the former needs work orders, coordination between server and networking administrators, physical or logical coordination of links, </a:t>
            </a:r>
            <a:r>
              <a:rPr lang="en-US" i="1" dirty="0" smtClean="0"/>
              <a:t>network interface cards</a:t>
            </a:r>
            <a:r>
              <a:rPr lang="en-US" dirty="0" smtClean="0"/>
              <a:t> (NICs), and </a:t>
            </a:r>
            <a:r>
              <a:rPr lang="en-US" dirty="0" err="1" smtClean="0"/>
              <a:t>ToR</a:t>
            </a:r>
            <a:r>
              <a:rPr lang="en-US" dirty="0" smtClean="0"/>
              <a:t> switches (to name a few).</a:t>
            </a:r>
          </a:p>
        </p:txBody>
      </p:sp>
      <p:pic>
        <p:nvPicPr>
          <p:cNvPr id="4" name="Picture 3" descr="server virt2.jpg"/>
          <p:cNvPicPr>
            <a:picLocks noChangeAspect="1"/>
          </p:cNvPicPr>
          <p:nvPr/>
        </p:nvPicPr>
        <p:blipFill>
          <a:blip r:embed="rId2"/>
          <a:stretch>
            <a:fillRect/>
          </a:stretch>
        </p:blipFill>
        <p:spPr>
          <a:xfrm>
            <a:off x="9044609" y="1192696"/>
            <a:ext cx="5585791" cy="5923722"/>
          </a:xfrm>
          <a:prstGeom prst="rect">
            <a:avLst/>
          </a:prstGeom>
        </p:spPr>
      </p:pic>
      <p:sp>
        <p:nvSpPr>
          <p:cNvPr id="5" name="TextBox 4"/>
          <p:cNvSpPr txBox="1"/>
          <p:nvPr/>
        </p:nvSpPr>
        <p:spPr>
          <a:xfrm>
            <a:off x="0" y="7273548"/>
            <a:ext cx="14630400" cy="1569660"/>
          </a:xfrm>
          <a:prstGeom prst="rect">
            <a:avLst/>
          </a:prstGeom>
          <a:noFill/>
        </p:spPr>
        <p:txBody>
          <a:bodyPr wrap="square" rtlCol="0">
            <a:spAutoFit/>
          </a:bodyPr>
          <a:lstStyle/>
          <a:p>
            <a:pPr algn="just">
              <a:buFont typeface="Arial" pitchFamily="34" charset="0"/>
              <a:buChar char="•"/>
            </a:pPr>
            <a:r>
              <a:rPr lang="en-US" sz="3200" dirty="0" smtClean="0"/>
              <a:t>  SDN holds the promise that the time required for such network reconfiguration be</a:t>
            </a:r>
          </a:p>
          <a:p>
            <a:pPr algn="just"/>
            <a:r>
              <a:rPr lang="en-US" sz="3200" dirty="0" smtClean="0"/>
              <a:t>    reduced to the order of minutes.</a:t>
            </a:r>
          </a:p>
          <a:p>
            <a:pPr algn="just"/>
            <a:endParaRPr lang="en-US" sz="3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0"/>
            <a:ext cx="13167360" cy="863130"/>
          </a:xfrm>
        </p:spPr>
        <p:txBody>
          <a:bodyPr/>
          <a:lstStyle/>
          <a:p>
            <a:r>
              <a:rPr lang="en-US" b="1" dirty="0" smtClean="0"/>
              <a:t>Inadequacies in Networks Today (Continued)</a:t>
            </a:r>
            <a:endParaRPr lang="en-US" dirty="0"/>
          </a:p>
        </p:txBody>
      </p:sp>
      <p:sp>
        <p:nvSpPr>
          <p:cNvPr id="3" name="Content Placeholder 2"/>
          <p:cNvSpPr>
            <a:spLocks noGrp="1"/>
          </p:cNvSpPr>
          <p:nvPr>
            <p:ph idx="1"/>
          </p:nvPr>
        </p:nvSpPr>
        <p:spPr>
          <a:xfrm>
            <a:off x="731520" y="1192696"/>
            <a:ext cx="13167360" cy="7036904"/>
          </a:xfrm>
        </p:spPr>
        <p:txBody>
          <a:bodyPr>
            <a:noAutofit/>
          </a:bodyPr>
          <a:lstStyle/>
          <a:p>
            <a:pPr algn="just"/>
            <a:r>
              <a:rPr lang="en-US" sz="3400" dirty="0" smtClean="0"/>
              <a:t>the control plane of legacy networks had sophisticated ways of autonomously and dynamically distributing layer two and layer three states,. But no corresponding protocols exist for distributing the policies that are used in policy-based routing (PBR).</a:t>
            </a:r>
          </a:p>
          <a:p>
            <a:pPr algn="just"/>
            <a:r>
              <a:rPr lang="en-US" sz="3400" dirty="0" smtClean="0"/>
              <a:t>configuring security policy, such as ACLs or virtualization policy such as to which VLAN a host belongs, remains static and manual in traditional networks. Therefore, the task of reconfiguring a network in a modern data center does not take minutes but rather days. </a:t>
            </a:r>
          </a:p>
          <a:p>
            <a:pPr algn="just"/>
            <a:r>
              <a:rPr lang="en-US" sz="3400" dirty="0" smtClean="0"/>
              <a:t>Such inflexible networks are hindering IT administrators in their attempts to automate and streamline their virtualized data center environments.</a:t>
            </a:r>
          </a:p>
          <a:p>
            <a:pPr algn="just">
              <a:buFont typeface="Arial" pitchFamily="34" charset="0"/>
              <a:buChar char="•"/>
            </a:pPr>
            <a:r>
              <a:rPr lang="en-US" sz="3400" dirty="0" smtClean="0"/>
              <a:t>SDN holds the promise that the time required for such network reconfiguration be reduced to the order of minutes.  </a:t>
            </a:r>
            <a:endParaRPr lang="en-US" sz="34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0"/>
            <a:ext cx="13167360" cy="863130"/>
          </a:xfrm>
        </p:spPr>
        <p:txBody>
          <a:bodyPr/>
          <a:lstStyle/>
          <a:p>
            <a:r>
              <a:rPr lang="en-US" b="1" dirty="0" smtClean="0"/>
              <a:t>Data Center’s demand from NEMs </a:t>
            </a:r>
            <a:endParaRPr lang="en-US" dirty="0"/>
          </a:p>
        </p:txBody>
      </p:sp>
      <p:sp>
        <p:nvSpPr>
          <p:cNvPr id="3" name="Content Placeholder 2"/>
          <p:cNvSpPr>
            <a:spLocks noGrp="1"/>
          </p:cNvSpPr>
          <p:nvPr>
            <p:ph idx="1"/>
          </p:nvPr>
        </p:nvSpPr>
        <p:spPr>
          <a:xfrm>
            <a:off x="397565" y="1192696"/>
            <a:ext cx="14232835" cy="6659217"/>
          </a:xfrm>
        </p:spPr>
        <p:txBody>
          <a:bodyPr>
            <a:noAutofit/>
          </a:bodyPr>
          <a:lstStyle/>
          <a:p>
            <a:pPr algn="just"/>
            <a:r>
              <a:rPr lang="en-US" dirty="0" smtClean="0"/>
              <a:t>Automation - Automation allows networks to come and go at will, following the movements of servers and storage as needs change. This is sometimes referred to as </a:t>
            </a:r>
            <a:r>
              <a:rPr lang="en-US" i="1" dirty="0" smtClean="0"/>
              <a:t>agility</a:t>
            </a:r>
            <a:r>
              <a:rPr lang="en-US" dirty="0" smtClean="0"/>
              <a:t>—the ability to dynamically instantiate networks and to disable them when they are no longer needed. This must happen fast, efficiently, and with a minimum of human intervention. Not only do networks come and go—they also tend to expand and contract. Clearly, it may require a dynamic, agile, and automated network to keep pace with these changes.</a:t>
            </a:r>
          </a:p>
          <a:p>
            <a:pPr algn="just"/>
            <a:r>
              <a:rPr lang="en-US" dirty="0" smtClean="0"/>
              <a:t>Scalability - With data centers being in cloud environments, the sheer number of end stations that connect to a single network has grown exponentially. The limitations of MAC address table sizes and number of VLANs have become impediments to network installations and deployments. The large number of physical devices present in the data centers also poses a </a:t>
            </a:r>
            <a:r>
              <a:rPr lang="en-US" i="1" dirty="0" smtClean="0"/>
              <a:t>broadcast control</a:t>
            </a:r>
            <a:r>
              <a:rPr lang="en-US" dirty="0" smtClean="0"/>
              <a:t> problem. The use of tunnels and virtual networks can contain the number of devices in a broadcast domain to a reasonable number.</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0"/>
            <a:ext cx="13167360" cy="863130"/>
          </a:xfrm>
        </p:spPr>
        <p:txBody>
          <a:bodyPr/>
          <a:lstStyle/>
          <a:p>
            <a:r>
              <a:rPr lang="en-US" b="1" dirty="0" smtClean="0"/>
              <a:t>Data Center’s demand from NEMs (Continued)</a:t>
            </a:r>
            <a:endParaRPr lang="en-US" dirty="0"/>
          </a:p>
        </p:txBody>
      </p:sp>
      <p:sp>
        <p:nvSpPr>
          <p:cNvPr id="3" name="Content Placeholder 2"/>
          <p:cNvSpPr>
            <a:spLocks noGrp="1"/>
          </p:cNvSpPr>
          <p:nvPr>
            <p:ph idx="1"/>
          </p:nvPr>
        </p:nvSpPr>
        <p:spPr>
          <a:xfrm>
            <a:off x="731520" y="1192696"/>
            <a:ext cx="13167360" cy="6659217"/>
          </a:xfrm>
        </p:spPr>
        <p:txBody>
          <a:bodyPr/>
          <a:lstStyle/>
          <a:p>
            <a:r>
              <a:rPr lang="en-US" dirty="0" err="1" smtClean="0"/>
              <a:t>Multitenancy</a:t>
            </a:r>
            <a:r>
              <a:rPr lang="en-US" dirty="0" smtClean="0"/>
              <a:t> - With the advances in data center technology coupled with the  advent of </a:t>
            </a:r>
            <a:r>
              <a:rPr lang="en-US" i="1" dirty="0" smtClean="0"/>
              <a:t>cloud computing</a:t>
            </a:r>
            <a:r>
              <a:rPr lang="en-US" dirty="0" smtClean="0"/>
              <a:t>, the idea of hosting dozens or even hundreds or thousands of customers, or </a:t>
            </a:r>
            <a:r>
              <a:rPr lang="en-US" i="1" dirty="0" smtClean="0"/>
              <a:t>tenants</a:t>
            </a:r>
            <a:r>
              <a:rPr lang="en-US" dirty="0" smtClean="0"/>
              <a:t>, in the same physical data center has become a requirement. </a:t>
            </a:r>
            <a:r>
              <a:rPr lang="en-US" dirty="0" err="1" smtClean="0"/>
              <a:t>Multitenancy</a:t>
            </a:r>
            <a:r>
              <a:rPr lang="en-US" dirty="0" smtClean="0"/>
              <a:t> implies that the data center has to provide each of its multiple tenants with its own (virtual) network that it can manage in a manner similar to the way it would manage a physical network.</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0"/>
            <a:ext cx="13167360" cy="863130"/>
          </a:xfrm>
        </p:spPr>
        <p:txBody>
          <a:bodyPr/>
          <a:lstStyle/>
          <a:p>
            <a:r>
              <a:rPr lang="en-US" b="1" dirty="0" smtClean="0"/>
              <a:t>Data Center’s demand from NEMs (Continued)</a:t>
            </a:r>
            <a:endParaRPr lang="en-US" dirty="0"/>
          </a:p>
        </p:txBody>
      </p:sp>
      <p:sp>
        <p:nvSpPr>
          <p:cNvPr id="3" name="Content Placeholder 2"/>
          <p:cNvSpPr>
            <a:spLocks noGrp="1"/>
          </p:cNvSpPr>
          <p:nvPr>
            <p:ph idx="1"/>
          </p:nvPr>
        </p:nvSpPr>
        <p:spPr>
          <a:xfrm>
            <a:off x="0" y="863130"/>
            <a:ext cx="14630400" cy="2723322"/>
          </a:xfrm>
        </p:spPr>
        <p:txBody>
          <a:bodyPr>
            <a:noAutofit/>
          </a:bodyPr>
          <a:lstStyle/>
          <a:p>
            <a:pPr algn="just"/>
            <a:r>
              <a:rPr lang="en-US" dirty="0" err="1" smtClean="0"/>
              <a:t>Multipathing</a:t>
            </a:r>
            <a:r>
              <a:rPr lang="en-US" dirty="0" smtClean="0"/>
              <a:t> – In addition to scalability requirement the network must be efficient and reliable. The network must make optimal use of its resources. It must explore both shortest path and redundant paths so that multiple paths not be wasted by being blocked and, instead, be put into use to improve efficiency as well as to achieve resiliency and load balancing. it is to be resistant to failures of any kind and if failures do occur, the network must be able to recover within acceptable time frame. .</a:t>
            </a:r>
            <a:endParaRPr lang="en-US" dirty="0"/>
          </a:p>
        </p:txBody>
      </p:sp>
      <p:pic>
        <p:nvPicPr>
          <p:cNvPr id="4" name="Picture 3" descr="multipath.jpg"/>
          <p:cNvPicPr>
            <a:picLocks noChangeAspect="1"/>
          </p:cNvPicPr>
          <p:nvPr/>
        </p:nvPicPr>
        <p:blipFill>
          <a:blip r:embed="rId2"/>
          <a:stretch>
            <a:fillRect/>
          </a:stretch>
        </p:blipFill>
        <p:spPr>
          <a:xfrm>
            <a:off x="3404392" y="3916018"/>
            <a:ext cx="9595990" cy="4313582"/>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0"/>
            <a:ext cx="13167360" cy="863130"/>
          </a:xfrm>
        </p:spPr>
        <p:txBody>
          <a:bodyPr/>
          <a:lstStyle/>
          <a:p>
            <a:r>
              <a:rPr lang="en-US" dirty="0" smtClean="0"/>
              <a:t>Network Virtualization</a:t>
            </a:r>
            <a:endParaRPr lang="en-US" dirty="0"/>
          </a:p>
        </p:txBody>
      </p:sp>
      <p:sp>
        <p:nvSpPr>
          <p:cNvPr id="3" name="Content Placeholder 2"/>
          <p:cNvSpPr>
            <a:spLocks noGrp="1"/>
          </p:cNvSpPr>
          <p:nvPr>
            <p:ph idx="1"/>
          </p:nvPr>
        </p:nvSpPr>
        <p:spPr>
          <a:xfrm>
            <a:off x="238539" y="1192696"/>
            <a:ext cx="14391861" cy="6659217"/>
          </a:xfrm>
        </p:spPr>
        <p:txBody>
          <a:bodyPr>
            <a:normAutofit/>
          </a:bodyPr>
          <a:lstStyle/>
          <a:p>
            <a:pPr algn="just"/>
            <a:r>
              <a:rPr lang="en-US" sz="3400" dirty="0" smtClean="0"/>
              <a:t>The urgency for automation, </a:t>
            </a:r>
            <a:r>
              <a:rPr lang="en-US" sz="3400" dirty="0" err="1" smtClean="0"/>
              <a:t>multitenancy</a:t>
            </a:r>
            <a:r>
              <a:rPr lang="en-US" sz="3400" dirty="0" smtClean="0"/>
              <a:t>, and </a:t>
            </a:r>
            <a:r>
              <a:rPr lang="en-US" sz="3400" dirty="0" err="1" smtClean="0"/>
              <a:t>multipathing</a:t>
            </a:r>
            <a:r>
              <a:rPr lang="en-US" sz="3400" dirty="0" smtClean="0"/>
              <a:t> has increased as a result of the scale and fluidity introduced by server and storage virtualization.</a:t>
            </a:r>
          </a:p>
          <a:p>
            <a:pPr algn="just"/>
            <a:r>
              <a:rPr lang="en-US" sz="3400" dirty="0" smtClean="0"/>
              <a:t>The general idea of virtualization is that the network administrator creates a higher-level abstraction that runs on top of the actual physical entity being  abstracted. This means having a virtual abstraction of a network running on top of the actual physical network. </a:t>
            </a:r>
          </a:p>
          <a:p>
            <a:pPr algn="just"/>
            <a:r>
              <a:rPr lang="en-US" sz="3400" dirty="0" smtClean="0"/>
              <a:t>Some of these requirements are met to some degree by tunnels and other types of technologies, but fundamental network issues still remain.</a:t>
            </a:r>
          </a:p>
          <a:p>
            <a:pPr algn="just"/>
            <a:r>
              <a:rPr lang="en-US" sz="3400" dirty="0" smtClean="0"/>
              <a:t>Intelligent virtualization network software should be developed so that the network administrator should be able to create a network anytime and anywhere, as well as expanding and contracting networks that already exist. </a:t>
            </a:r>
            <a:endParaRPr lang="en-US" sz="3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286870"/>
            <a:ext cx="13167360" cy="573741"/>
          </a:xfrm>
        </p:spPr>
        <p:txBody>
          <a:bodyPr>
            <a:normAutofit fontScale="90000"/>
          </a:bodyPr>
          <a:lstStyle/>
          <a:p>
            <a:r>
              <a:rPr lang="en-US" b="1" dirty="0" smtClean="0"/>
              <a:t>Precursors of SDN</a:t>
            </a:r>
            <a:r>
              <a:rPr lang="en-US" dirty="0" smtClean="0"/>
              <a:t/>
            </a:r>
            <a:br>
              <a:rPr lang="en-US" dirty="0" smtClean="0"/>
            </a:br>
            <a:endParaRPr lang="en-US" dirty="0"/>
          </a:p>
        </p:txBody>
      </p:sp>
      <p:graphicFrame>
        <p:nvGraphicFramePr>
          <p:cNvPr id="8" name="Table 7"/>
          <p:cNvGraphicFramePr>
            <a:graphicFrameLocks noGrp="1"/>
          </p:cNvGraphicFramePr>
          <p:nvPr/>
        </p:nvGraphicFramePr>
        <p:xfrm>
          <a:off x="0" y="573741"/>
          <a:ext cx="14630400" cy="7752331"/>
        </p:xfrm>
        <a:graphic>
          <a:graphicData uri="http://schemas.openxmlformats.org/drawingml/2006/table">
            <a:tbl>
              <a:tblPr/>
              <a:tblGrid>
                <a:gridCol w="3021496"/>
                <a:gridCol w="11608904"/>
              </a:tblGrid>
              <a:tr h="568762">
                <a:tc>
                  <a:txBody>
                    <a:bodyPr/>
                    <a:lstStyle/>
                    <a:p>
                      <a:pPr marL="0" marR="0">
                        <a:lnSpc>
                          <a:spcPct val="115000"/>
                        </a:lnSpc>
                        <a:spcBef>
                          <a:spcPts val="0"/>
                        </a:spcBef>
                        <a:spcAft>
                          <a:spcPts val="0"/>
                        </a:spcAft>
                      </a:pPr>
                      <a:r>
                        <a:rPr lang="en-US" sz="2600" dirty="0" smtClean="0">
                          <a:latin typeface="Calibri"/>
                          <a:ea typeface="Calibri"/>
                          <a:cs typeface="Times New Roman"/>
                        </a:rPr>
                        <a:t>Project</a:t>
                      </a:r>
                      <a:endParaRPr lang="en-US" sz="2600" dirty="0">
                        <a:latin typeface="Calibri"/>
                        <a:ea typeface="Calibri"/>
                        <a:cs typeface="Times New Roman"/>
                      </a:endParaRPr>
                    </a:p>
                  </a:txBody>
                  <a:tcPr marL="182880" marR="76200" marT="76200" marB="76200" anchor="ctr">
                    <a:lnL w="19050" cap="flat" cmpd="sng" algn="ctr">
                      <a:solidFill>
                        <a:srgbClr val="FFC000"/>
                      </a:solidFill>
                      <a:prstDash val="solid"/>
                      <a:round/>
                      <a:headEnd type="none" w="med" len="med"/>
                      <a:tailEnd type="none" w="med" len="med"/>
                    </a:lnL>
                    <a:lnR w="19050" cap="flat" cmpd="sng" algn="ctr">
                      <a:solidFill>
                        <a:srgbClr val="FFC000"/>
                      </a:solidFill>
                      <a:prstDash val="solid"/>
                      <a:round/>
                      <a:headEnd type="none" w="med" len="med"/>
                      <a:tailEnd type="none" w="med" len="med"/>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600">
                          <a:latin typeface="Calibri"/>
                          <a:ea typeface="Calibri"/>
                          <a:cs typeface="Times New Roman"/>
                        </a:rPr>
                        <a:t>Description</a:t>
                      </a:r>
                    </a:p>
                  </a:txBody>
                  <a:tcPr marL="182880" marR="76200" marT="76200" marB="76200" anchor="ctr">
                    <a:lnL w="19050" cap="flat" cmpd="sng" algn="ctr">
                      <a:solidFill>
                        <a:srgbClr val="FFC000"/>
                      </a:solidFill>
                      <a:prstDash val="solid"/>
                      <a:round/>
                      <a:headEnd type="none" w="med" len="med"/>
                      <a:tailEnd type="none" w="med" len="med"/>
                    </a:lnL>
                    <a:lnR w="19050" cap="flat" cmpd="sng" algn="ctr">
                      <a:solidFill>
                        <a:srgbClr val="FFC000"/>
                      </a:solidFill>
                      <a:prstDash val="solid"/>
                      <a:round/>
                      <a:headEnd type="none" w="med" len="med"/>
                      <a:tailEnd type="none" w="med" len="med"/>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tcPr>
                </a:tc>
              </a:tr>
              <a:tr h="512321">
                <a:tc>
                  <a:txBody>
                    <a:bodyPr/>
                    <a:lstStyle/>
                    <a:p>
                      <a:pPr marL="0" marR="0">
                        <a:lnSpc>
                          <a:spcPct val="115000"/>
                        </a:lnSpc>
                        <a:spcBef>
                          <a:spcPts val="0"/>
                        </a:spcBef>
                        <a:spcAft>
                          <a:spcPts val="0"/>
                        </a:spcAft>
                      </a:pPr>
                      <a:r>
                        <a:rPr lang="en-US" sz="2600">
                          <a:latin typeface="Calibri"/>
                          <a:ea typeface="Calibri"/>
                          <a:cs typeface="Times New Roman"/>
                        </a:rPr>
                        <a:t>Open signaling</a:t>
                      </a:r>
                    </a:p>
                  </a:txBody>
                  <a:tcPr marL="304800" marR="45720">
                    <a:lnL w="19050" cap="flat" cmpd="sng" algn="ctr">
                      <a:solidFill>
                        <a:srgbClr val="FFC000"/>
                      </a:solidFill>
                      <a:prstDash val="solid"/>
                      <a:round/>
                      <a:headEnd type="none" w="med" len="med"/>
                      <a:tailEnd type="none" w="med" len="med"/>
                    </a:lnL>
                    <a:lnR w="19050" cap="flat" cmpd="sng" algn="ctr">
                      <a:solidFill>
                        <a:srgbClr val="FFC000"/>
                      </a:solidFill>
                      <a:prstDash val="solid"/>
                      <a:round/>
                      <a:headEnd type="none" w="med" len="med"/>
                      <a:tailEnd type="none" w="med" len="med"/>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600" dirty="0">
                          <a:latin typeface="Calibri"/>
                          <a:ea typeface="Calibri"/>
                          <a:cs typeface="Times New Roman"/>
                        </a:rPr>
                        <a:t>Separating the forwarding and control planes in ATM switching </a:t>
                      </a:r>
                    </a:p>
                  </a:txBody>
                  <a:tcPr marL="304800" marR="45720">
                    <a:lnL w="19050" cap="flat" cmpd="sng" algn="ctr">
                      <a:solidFill>
                        <a:srgbClr val="FFC000"/>
                      </a:solidFill>
                      <a:prstDash val="solid"/>
                      <a:round/>
                      <a:headEnd type="none" w="med" len="med"/>
                      <a:tailEnd type="none" w="med" len="med"/>
                    </a:lnL>
                    <a:lnR w="19050" cap="flat" cmpd="sng" algn="ctr">
                      <a:solidFill>
                        <a:srgbClr val="FFC000"/>
                      </a:solidFill>
                      <a:prstDash val="solid"/>
                      <a:round/>
                      <a:headEnd type="none" w="med" len="med"/>
                      <a:tailEnd type="none" w="med" len="med"/>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tcPr>
                </a:tc>
              </a:tr>
              <a:tr h="512321">
                <a:tc>
                  <a:txBody>
                    <a:bodyPr/>
                    <a:lstStyle/>
                    <a:p>
                      <a:pPr marL="0" marR="0">
                        <a:lnSpc>
                          <a:spcPct val="115000"/>
                        </a:lnSpc>
                        <a:spcBef>
                          <a:spcPts val="0"/>
                        </a:spcBef>
                        <a:spcAft>
                          <a:spcPts val="0"/>
                        </a:spcAft>
                      </a:pPr>
                      <a:r>
                        <a:rPr lang="en-US" sz="2600">
                          <a:latin typeface="Calibri"/>
                          <a:ea typeface="Calibri"/>
                          <a:cs typeface="Times New Roman"/>
                        </a:rPr>
                        <a:t>Active networking</a:t>
                      </a:r>
                    </a:p>
                  </a:txBody>
                  <a:tcPr marL="304800" marR="45720">
                    <a:lnL w="19050" cap="flat" cmpd="sng" algn="ctr">
                      <a:solidFill>
                        <a:srgbClr val="FFC000"/>
                      </a:solidFill>
                      <a:prstDash val="solid"/>
                      <a:round/>
                      <a:headEnd type="none" w="med" len="med"/>
                      <a:tailEnd type="none" w="med" len="med"/>
                    </a:lnL>
                    <a:lnR w="19050" cap="flat" cmpd="sng" algn="ctr">
                      <a:solidFill>
                        <a:srgbClr val="FFC000"/>
                      </a:solidFill>
                      <a:prstDash val="solid"/>
                      <a:round/>
                      <a:headEnd type="none" w="med" len="med"/>
                      <a:tailEnd type="none" w="med" len="med"/>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600">
                          <a:latin typeface="Calibri"/>
                          <a:ea typeface="Calibri"/>
                          <a:cs typeface="Times New Roman"/>
                        </a:rPr>
                        <a:t>Separating control and programmable switches (late 1990s)</a:t>
                      </a:r>
                    </a:p>
                  </a:txBody>
                  <a:tcPr marL="304800" marR="45720">
                    <a:lnL w="19050" cap="flat" cmpd="sng" algn="ctr">
                      <a:solidFill>
                        <a:srgbClr val="FFC000"/>
                      </a:solidFill>
                      <a:prstDash val="solid"/>
                      <a:round/>
                      <a:headEnd type="none" w="med" len="med"/>
                      <a:tailEnd type="none" w="med" len="med"/>
                    </a:lnL>
                    <a:lnR w="19050" cap="flat" cmpd="sng" algn="ctr">
                      <a:solidFill>
                        <a:srgbClr val="FFC000"/>
                      </a:solidFill>
                      <a:prstDash val="solid"/>
                      <a:round/>
                      <a:headEnd type="none" w="med" len="med"/>
                      <a:tailEnd type="none" w="med" len="med"/>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tcPr>
                </a:tc>
              </a:tr>
              <a:tr h="512321">
                <a:tc>
                  <a:txBody>
                    <a:bodyPr/>
                    <a:lstStyle/>
                    <a:p>
                      <a:pPr marL="0" marR="0">
                        <a:lnSpc>
                          <a:spcPct val="115000"/>
                        </a:lnSpc>
                        <a:spcBef>
                          <a:spcPts val="0"/>
                        </a:spcBef>
                        <a:spcAft>
                          <a:spcPts val="0"/>
                        </a:spcAft>
                      </a:pPr>
                      <a:r>
                        <a:rPr lang="en-US" sz="2600">
                          <a:latin typeface="Calibri"/>
                          <a:ea typeface="Calibri"/>
                          <a:cs typeface="Times New Roman"/>
                        </a:rPr>
                        <a:t>DCAN</a:t>
                      </a:r>
                    </a:p>
                  </a:txBody>
                  <a:tcPr marL="304800" marR="45720">
                    <a:lnL w="19050" cap="flat" cmpd="sng" algn="ctr">
                      <a:solidFill>
                        <a:srgbClr val="FFC000"/>
                      </a:solidFill>
                      <a:prstDash val="solid"/>
                      <a:round/>
                      <a:headEnd type="none" w="med" len="med"/>
                      <a:tailEnd type="none" w="med" len="med"/>
                    </a:lnL>
                    <a:lnR w="19050" cap="flat" cmpd="sng" algn="ctr">
                      <a:solidFill>
                        <a:srgbClr val="FFC000"/>
                      </a:solidFill>
                      <a:prstDash val="solid"/>
                      <a:round/>
                      <a:headEnd type="none" w="med" len="med"/>
                      <a:tailEnd type="none" w="med" len="med"/>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600">
                          <a:latin typeface="Calibri"/>
                          <a:ea typeface="Calibri"/>
                          <a:cs typeface="Times New Roman"/>
                        </a:rPr>
                        <a:t>Separating the forwarding and control planes in ATM switching (1997)</a:t>
                      </a:r>
                    </a:p>
                  </a:txBody>
                  <a:tcPr marL="304800" marR="45720">
                    <a:lnL w="19050" cap="flat" cmpd="sng" algn="ctr">
                      <a:solidFill>
                        <a:srgbClr val="FFC000"/>
                      </a:solidFill>
                      <a:prstDash val="solid"/>
                      <a:round/>
                      <a:headEnd type="none" w="med" len="med"/>
                      <a:tailEnd type="none" w="med" len="med"/>
                    </a:lnL>
                    <a:lnR w="19050" cap="flat" cmpd="sng" algn="ctr">
                      <a:solidFill>
                        <a:srgbClr val="FFC000"/>
                      </a:solidFill>
                      <a:prstDash val="solid"/>
                      <a:round/>
                      <a:headEnd type="none" w="med" len="med"/>
                      <a:tailEnd type="none" w="med" len="med"/>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tcPr>
                </a:tc>
              </a:tr>
              <a:tr h="512321">
                <a:tc>
                  <a:txBody>
                    <a:bodyPr/>
                    <a:lstStyle/>
                    <a:p>
                      <a:pPr marL="0" marR="0">
                        <a:lnSpc>
                          <a:spcPct val="115000"/>
                        </a:lnSpc>
                        <a:spcBef>
                          <a:spcPts val="0"/>
                        </a:spcBef>
                        <a:spcAft>
                          <a:spcPts val="0"/>
                        </a:spcAft>
                      </a:pPr>
                      <a:r>
                        <a:rPr lang="en-US" sz="2600">
                          <a:latin typeface="Calibri"/>
                          <a:ea typeface="Calibri"/>
                          <a:cs typeface="Times New Roman"/>
                        </a:rPr>
                        <a:t>IP switching</a:t>
                      </a:r>
                    </a:p>
                  </a:txBody>
                  <a:tcPr marL="304800" marR="45720">
                    <a:lnL w="19050" cap="flat" cmpd="sng" algn="ctr">
                      <a:solidFill>
                        <a:srgbClr val="FFC000"/>
                      </a:solidFill>
                      <a:prstDash val="solid"/>
                      <a:round/>
                      <a:headEnd type="none" w="med" len="med"/>
                      <a:tailEnd type="none" w="med" len="med"/>
                    </a:lnL>
                    <a:lnR w="19050" cap="flat" cmpd="sng" algn="ctr">
                      <a:solidFill>
                        <a:srgbClr val="FFC000"/>
                      </a:solidFill>
                      <a:prstDash val="solid"/>
                      <a:round/>
                      <a:headEnd type="none" w="med" len="med"/>
                      <a:tailEnd type="none" w="med" len="med"/>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600" dirty="0" smtClean="0">
                          <a:latin typeface="Calibri"/>
                          <a:ea typeface="Calibri"/>
                          <a:cs typeface="Times New Roman"/>
                        </a:rPr>
                        <a:t>Controlling </a:t>
                      </a:r>
                      <a:r>
                        <a:rPr lang="en-US" sz="2600" dirty="0">
                          <a:latin typeface="Calibri"/>
                          <a:ea typeface="Calibri"/>
                          <a:cs typeface="Times New Roman"/>
                        </a:rPr>
                        <a:t>layer two switches as a layer three routing fabric (late 1990s)</a:t>
                      </a:r>
                    </a:p>
                  </a:txBody>
                  <a:tcPr marL="304800" marR="45720">
                    <a:lnL w="19050" cap="flat" cmpd="sng" algn="ctr">
                      <a:solidFill>
                        <a:srgbClr val="FFC000"/>
                      </a:solidFill>
                      <a:prstDash val="solid"/>
                      <a:round/>
                      <a:headEnd type="none" w="med" len="med"/>
                      <a:tailEnd type="none" w="med" len="med"/>
                    </a:lnL>
                    <a:lnR w="19050" cap="flat" cmpd="sng" algn="ctr">
                      <a:solidFill>
                        <a:srgbClr val="FFC000"/>
                      </a:solidFill>
                      <a:prstDash val="solid"/>
                      <a:round/>
                      <a:headEnd type="none" w="med" len="med"/>
                      <a:tailEnd type="none" w="med" len="med"/>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tcPr>
                </a:tc>
              </a:tr>
              <a:tr h="966672">
                <a:tc>
                  <a:txBody>
                    <a:bodyPr/>
                    <a:lstStyle/>
                    <a:p>
                      <a:pPr marL="0" marR="0">
                        <a:lnSpc>
                          <a:spcPct val="115000"/>
                        </a:lnSpc>
                        <a:spcBef>
                          <a:spcPts val="0"/>
                        </a:spcBef>
                        <a:spcAft>
                          <a:spcPts val="0"/>
                        </a:spcAft>
                      </a:pPr>
                      <a:r>
                        <a:rPr lang="en-US" sz="2600" dirty="0">
                          <a:latin typeface="Calibri"/>
                          <a:ea typeface="Calibri"/>
                          <a:cs typeface="Times New Roman"/>
                        </a:rPr>
                        <a:t>MPLS</a:t>
                      </a:r>
                    </a:p>
                  </a:txBody>
                  <a:tcPr marL="304800" marR="45720">
                    <a:lnL w="19050" cap="flat" cmpd="sng" algn="ctr">
                      <a:solidFill>
                        <a:srgbClr val="FFC000"/>
                      </a:solidFill>
                      <a:prstDash val="solid"/>
                      <a:round/>
                      <a:headEnd type="none" w="med" len="med"/>
                      <a:tailEnd type="none" w="med" len="med"/>
                    </a:lnL>
                    <a:lnR w="19050" cap="flat" cmpd="sng" algn="ctr">
                      <a:solidFill>
                        <a:srgbClr val="FFC000"/>
                      </a:solidFill>
                      <a:prstDash val="solid"/>
                      <a:round/>
                      <a:headEnd type="none" w="med" len="med"/>
                      <a:tailEnd type="none" w="med" len="med"/>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600">
                          <a:latin typeface="Calibri"/>
                          <a:ea typeface="Calibri"/>
                          <a:cs typeface="Times New Roman"/>
                        </a:rPr>
                        <a:t>Separating control software, establishing semi-static forwarding paths for flows in traditional routers (late 1990s). Used for TE, VPN.</a:t>
                      </a:r>
                    </a:p>
                  </a:txBody>
                  <a:tcPr marL="304800" marR="45720">
                    <a:lnL w="19050" cap="flat" cmpd="sng" algn="ctr">
                      <a:solidFill>
                        <a:srgbClr val="FFC000"/>
                      </a:solidFill>
                      <a:prstDash val="solid"/>
                      <a:round/>
                      <a:headEnd type="none" w="med" len="med"/>
                      <a:tailEnd type="none" w="med" len="med"/>
                    </a:lnL>
                    <a:lnR w="19050" cap="flat" cmpd="sng" algn="ctr">
                      <a:solidFill>
                        <a:srgbClr val="FFC000"/>
                      </a:solidFill>
                      <a:prstDash val="solid"/>
                      <a:round/>
                      <a:headEnd type="none" w="med" len="med"/>
                      <a:tailEnd type="none" w="med" len="med"/>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tcPr>
                </a:tc>
              </a:tr>
              <a:tr h="600834">
                <a:tc>
                  <a:txBody>
                    <a:bodyPr/>
                    <a:lstStyle/>
                    <a:p>
                      <a:pPr marL="0" marR="0">
                        <a:lnSpc>
                          <a:spcPct val="115000"/>
                        </a:lnSpc>
                        <a:spcBef>
                          <a:spcPts val="0"/>
                        </a:spcBef>
                        <a:spcAft>
                          <a:spcPts val="0"/>
                        </a:spcAft>
                      </a:pPr>
                      <a:r>
                        <a:rPr lang="en-US" sz="2600">
                          <a:latin typeface="Calibri"/>
                          <a:ea typeface="Calibri"/>
                          <a:cs typeface="Times New Roman"/>
                        </a:rPr>
                        <a:t>Orchestration</a:t>
                      </a:r>
                    </a:p>
                  </a:txBody>
                  <a:tcPr marL="304800" marR="45720">
                    <a:lnL w="19050" cap="flat" cmpd="sng" algn="ctr">
                      <a:solidFill>
                        <a:srgbClr val="FFC000"/>
                      </a:solidFill>
                      <a:prstDash val="solid"/>
                      <a:round/>
                      <a:headEnd type="none" w="med" len="med"/>
                      <a:tailEnd type="none" w="med" len="med"/>
                    </a:lnL>
                    <a:lnR w="19050" cap="flat" cmpd="sng" algn="ctr">
                      <a:solidFill>
                        <a:srgbClr val="FFC000"/>
                      </a:solidFill>
                      <a:prstDash val="solid"/>
                      <a:round/>
                      <a:headEnd type="none" w="med" len="med"/>
                      <a:tailEnd type="none" w="med" len="med"/>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600" dirty="0">
                          <a:latin typeface="Calibri"/>
                          <a:ea typeface="Calibri"/>
                          <a:cs typeface="Times New Roman"/>
                        </a:rPr>
                        <a:t>Using SNMP and CLI to help automate </a:t>
                      </a:r>
                      <a:r>
                        <a:rPr lang="en-US" sz="2600" dirty="0" smtClean="0">
                          <a:latin typeface="Calibri"/>
                          <a:ea typeface="Calibri"/>
                          <a:cs typeface="Times New Roman"/>
                        </a:rPr>
                        <a:t> </a:t>
                      </a:r>
                      <a:r>
                        <a:rPr lang="en-US" sz="2600" dirty="0">
                          <a:latin typeface="Calibri"/>
                          <a:ea typeface="Calibri"/>
                          <a:cs typeface="Times New Roman"/>
                        </a:rPr>
                        <a:t>networking </a:t>
                      </a:r>
                      <a:r>
                        <a:rPr lang="en-US" sz="2600" dirty="0" smtClean="0">
                          <a:latin typeface="Calibri"/>
                          <a:ea typeface="Calibri"/>
                          <a:cs typeface="Times New Roman"/>
                        </a:rPr>
                        <a:t>configuration(2008</a:t>
                      </a:r>
                      <a:r>
                        <a:rPr lang="en-US" sz="2600" dirty="0">
                          <a:latin typeface="Calibri"/>
                          <a:ea typeface="Calibri"/>
                          <a:cs typeface="Times New Roman"/>
                        </a:rPr>
                        <a:t>)</a:t>
                      </a:r>
                    </a:p>
                  </a:txBody>
                  <a:tcPr marL="304800" marR="45720">
                    <a:lnL w="19050" cap="flat" cmpd="sng" algn="ctr">
                      <a:solidFill>
                        <a:srgbClr val="FFC000"/>
                      </a:solidFill>
                      <a:prstDash val="solid"/>
                      <a:round/>
                      <a:headEnd type="none" w="med" len="med"/>
                      <a:tailEnd type="none" w="med" len="med"/>
                    </a:lnL>
                    <a:lnR w="19050" cap="flat" cmpd="sng" algn="ctr">
                      <a:solidFill>
                        <a:srgbClr val="FFC000"/>
                      </a:solidFill>
                      <a:prstDash val="solid"/>
                      <a:round/>
                      <a:headEnd type="none" w="med" len="med"/>
                      <a:tailEnd type="none" w="med" len="med"/>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tcPr>
                </a:tc>
              </a:tr>
              <a:tr h="966672">
                <a:tc>
                  <a:txBody>
                    <a:bodyPr/>
                    <a:lstStyle/>
                    <a:p>
                      <a:pPr marL="0" marR="0">
                        <a:lnSpc>
                          <a:spcPct val="115000"/>
                        </a:lnSpc>
                        <a:spcBef>
                          <a:spcPts val="0"/>
                        </a:spcBef>
                        <a:spcAft>
                          <a:spcPts val="0"/>
                        </a:spcAft>
                      </a:pPr>
                      <a:r>
                        <a:rPr lang="en-US" sz="2600">
                          <a:latin typeface="Calibri"/>
                          <a:ea typeface="Calibri"/>
                          <a:cs typeface="Times New Roman"/>
                        </a:rPr>
                        <a:t>Virtualization Manager</a:t>
                      </a:r>
                    </a:p>
                  </a:txBody>
                  <a:tcPr marL="304800" marR="45720">
                    <a:lnL w="19050" cap="flat" cmpd="sng" algn="ctr">
                      <a:solidFill>
                        <a:srgbClr val="FFC000"/>
                      </a:solidFill>
                      <a:prstDash val="solid"/>
                      <a:round/>
                      <a:headEnd type="none" w="med" len="med"/>
                      <a:tailEnd type="none" w="med" len="med"/>
                    </a:lnL>
                    <a:lnR w="19050" cap="flat" cmpd="sng" algn="ctr">
                      <a:solidFill>
                        <a:srgbClr val="FFC000"/>
                      </a:solidFill>
                      <a:prstDash val="solid"/>
                      <a:round/>
                      <a:headEnd type="none" w="med" len="med"/>
                      <a:tailEnd type="none" w="med" len="med"/>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600" dirty="0">
                          <a:latin typeface="Calibri"/>
                          <a:ea typeface="Calibri"/>
                          <a:cs typeface="Times New Roman"/>
                        </a:rPr>
                        <a:t>Using plug-ins to perform </a:t>
                      </a:r>
                      <a:r>
                        <a:rPr lang="en-US" sz="2600" dirty="0" smtClean="0">
                          <a:latin typeface="Calibri"/>
                          <a:ea typeface="Calibri"/>
                          <a:cs typeface="Times New Roman"/>
                        </a:rPr>
                        <a:t>network support </a:t>
                      </a:r>
                      <a:r>
                        <a:rPr lang="en-US" sz="2600" dirty="0">
                          <a:latin typeface="Calibri"/>
                          <a:ea typeface="Calibri"/>
                          <a:cs typeface="Times New Roman"/>
                        </a:rPr>
                        <a:t>server virtualization (2011)</a:t>
                      </a:r>
                    </a:p>
                  </a:txBody>
                  <a:tcPr marL="304800" marR="45720">
                    <a:lnL w="19050" cap="flat" cmpd="sng" algn="ctr">
                      <a:solidFill>
                        <a:srgbClr val="FFC000"/>
                      </a:solidFill>
                      <a:prstDash val="solid"/>
                      <a:round/>
                      <a:headEnd type="none" w="med" len="med"/>
                      <a:tailEnd type="none" w="med" len="med"/>
                    </a:lnL>
                    <a:lnR w="19050" cap="flat" cmpd="sng" algn="ctr">
                      <a:solidFill>
                        <a:srgbClr val="FFC000"/>
                      </a:solidFill>
                      <a:prstDash val="solid"/>
                      <a:round/>
                      <a:headEnd type="none" w="med" len="med"/>
                      <a:tailEnd type="none" w="med" len="med"/>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tcPr>
                </a:tc>
              </a:tr>
              <a:tr h="512321">
                <a:tc>
                  <a:txBody>
                    <a:bodyPr/>
                    <a:lstStyle/>
                    <a:p>
                      <a:pPr marL="0" marR="0">
                        <a:lnSpc>
                          <a:spcPct val="115000"/>
                        </a:lnSpc>
                        <a:spcBef>
                          <a:spcPts val="0"/>
                        </a:spcBef>
                        <a:spcAft>
                          <a:spcPts val="0"/>
                        </a:spcAft>
                      </a:pPr>
                      <a:r>
                        <a:rPr lang="en-US" sz="2600">
                          <a:latin typeface="Calibri"/>
                          <a:ea typeface="Calibri"/>
                          <a:cs typeface="Times New Roman"/>
                        </a:rPr>
                        <a:t>ForCES</a:t>
                      </a:r>
                    </a:p>
                  </a:txBody>
                  <a:tcPr marL="304800" marR="45720">
                    <a:lnL w="19050" cap="flat" cmpd="sng" algn="ctr">
                      <a:solidFill>
                        <a:srgbClr val="FFC000"/>
                      </a:solidFill>
                      <a:prstDash val="solid"/>
                      <a:round/>
                      <a:headEnd type="none" w="med" len="med"/>
                      <a:tailEnd type="none" w="med" len="med"/>
                    </a:lnL>
                    <a:lnR w="19050" cap="flat" cmpd="sng" algn="ctr">
                      <a:solidFill>
                        <a:srgbClr val="FFC000"/>
                      </a:solidFill>
                      <a:prstDash val="solid"/>
                      <a:round/>
                      <a:headEnd type="none" w="med" len="med"/>
                      <a:tailEnd type="none" w="med" len="med"/>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600">
                          <a:latin typeface="Calibri"/>
                          <a:ea typeface="Calibri"/>
                          <a:cs typeface="Times New Roman"/>
                        </a:rPr>
                        <a:t>Separating the forwarding and control planes (2003)</a:t>
                      </a:r>
                    </a:p>
                  </a:txBody>
                  <a:tcPr marL="304800" marR="45720">
                    <a:lnL w="19050" cap="flat" cmpd="sng" algn="ctr">
                      <a:solidFill>
                        <a:srgbClr val="FFC000"/>
                      </a:solidFill>
                      <a:prstDash val="solid"/>
                      <a:round/>
                      <a:headEnd type="none" w="med" len="med"/>
                      <a:tailEnd type="none" w="med" len="med"/>
                    </a:lnL>
                    <a:lnR w="19050" cap="flat" cmpd="sng" algn="ctr">
                      <a:solidFill>
                        <a:srgbClr val="FFC000"/>
                      </a:solidFill>
                      <a:prstDash val="solid"/>
                      <a:round/>
                      <a:headEnd type="none" w="med" len="med"/>
                      <a:tailEnd type="none" w="med" len="med"/>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tcPr>
                </a:tc>
              </a:tr>
              <a:tr h="512321">
                <a:tc>
                  <a:txBody>
                    <a:bodyPr/>
                    <a:lstStyle/>
                    <a:p>
                      <a:pPr marL="0" marR="0">
                        <a:lnSpc>
                          <a:spcPct val="115000"/>
                        </a:lnSpc>
                        <a:spcBef>
                          <a:spcPts val="0"/>
                        </a:spcBef>
                        <a:spcAft>
                          <a:spcPts val="0"/>
                        </a:spcAft>
                      </a:pPr>
                      <a:r>
                        <a:rPr lang="en-US" sz="2600">
                          <a:latin typeface="Calibri"/>
                          <a:ea typeface="Calibri"/>
                          <a:cs typeface="Times New Roman"/>
                        </a:rPr>
                        <a:t>4D</a:t>
                      </a:r>
                    </a:p>
                  </a:txBody>
                  <a:tcPr marL="304800" marR="45720">
                    <a:lnL w="19050" cap="flat" cmpd="sng" algn="ctr">
                      <a:solidFill>
                        <a:srgbClr val="FFC000"/>
                      </a:solidFill>
                      <a:prstDash val="solid"/>
                      <a:round/>
                      <a:headEnd type="none" w="med" len="med"/>
                      <a:tailEnd type="none" w="med" len="med"/>
                    </a:lnL>
                    <a:lnR w="19050" cap="flat" cmpd="sng" algn="ctr">
                      <a:solidFill>
                        <a:srgbClr val="FFC000"/>
                      </a:solidFill>
                      <a:prstDash val="solid"/>
                      <a:round/>
                      <a:headEnd type="none" w="med" len="med"/>
                      <a:tailEnd type="none" w="med" len="med"/>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600">
                          <a:latin typeface="Calibri"/>
                          <a:ea typeface="Calibri"/>
                          <a:cs typeface="Times New Roman"/>
                        </a:rPr>
                        <a:t>Locating control plane intelligence in a centralized system (2005)</a:t>
                      </a:r>
                    </a:p>
                  </a:txBody>
                  <a:tcPr marL="304800" marR="45720">
                    <a:lnL w="19050" cap="flat" cmpd="sng" algn="ctr">
                      <a:solidFill>
                        <a:srgbClr val="FFC000"/>
                      </a:solidFill>
                      <a:prstDash val="solid"/>
                      <a:round/>
                      <a:headEnd type="none" w="med" len="med"/>
                      <a:tailEnd type="none" w="med" len="med"/>
                    </a:lnL>
                    <a:lnR w="19050" cap="flat" cmpd="sng" algn="ctr">
                      <a:solidFill>
                        <a:srgbClr val="FFC000"/>
                      </a:solidFill>
                      <a:prstDash val="solid"/>
                      <a:round/>
                      <a:headEnd type="none" w="med" len="med"/>
                      <a:tailEnd type="none" w="med" len="med"/>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tcPr>
                </a:tc>
              </a:tr>
              <a:tr h="966672">
                <a:tc>
                  <a:txBody>
                    <a:bodyPr/>
                    <a:lstStyle/>
                    <a:p>
                      <a:pPr marL="0" marR="0">
                        <a:lnSpc>
                          <a:spcPct val="115000"/>
                        </a:lnSpc>
                        <a:spcBef>
                          <a:spcPts val="0"/>
                        </a:spcBef>
                        <a:spcAft>
                          <a:spcPts val="0"/>
                        </a:spcAft>
                      </a:pPr>
                      <a:r>
                        <a:rPr lang="en-US" sz="2600">
                          <a:latin typeface="Calibri"/>
                          <a:ea typeface="Calibri"/>
                          <a:cs typeface="Times New Roman"/>
                        </a:rPr>
                        <a:t>Ethane</a:t>
                      </a:r>
                    </a:p>
                  </a:txBody>
                  <a:tcPr marL="304800" marR="45720">
                    <a:lnL w="19050" cap="flat" cmpd="sng" algn="ctr">
                      <a:solidFill>
                        <a:srgbClr val="FFC000"/>
                      </a:solidFill>
                      <a:prstDash val="solid"/>
                      <a:round/>
                      <a:headEnd type="none" w="med" len="med"/>
                      <a:tailEnd type="none" w="med" len="med"/>
                    </a:lnL>
                    <a:lnR w="19050" cap="flat" cmpd="sng" algn="ctr">
                      <a:solidFill>
                        <a:srgbClr val="FFC000"/>
                      </a:solidFill>
                      <a:prstDash val="solid"/>
                      <a:round/>
                      <a:headEnd type="none" w="med" len="med"/>
                      <a:tailEnd type="none" w="med" len="med"/>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600">
                          <a:latin typeface="Calibri"/>
                          <a:ea typeface="Calibri"/>
                          <a:cs typeface="Times New Roman"/>
                        </a:rPr>
                        <a:t>Achieving complete enterprise and network access and control using separate forwarding and control planes and utilizing a centralized controller (2007)</a:t>
                      </a:r>
                    </a:p>
                  </a:txBody>
                  <a:tcPr marL="304800" marR="45720">
                    <a:lnL w="19050" cap="flat" cmpd="sng" algn="ctr">
                      <a:solidFill>
                        <a:srgbClr val="FFC000"/>
                      </a:solidFill>
                      <a:prstDash val="solid"/>
                      <a:round/>
                      <a:headEnd type="none" w="med" len="med"/>
                      <a:tailEnd type="none" w="med" len="med"/>
                    </a:lnL>
                    <a:lnR w="19050" cap="flat" cmpd="sng" algn="ctr">
                      <a:solidFill>
                        <a:srgbClr val="FFC000"/>
                      </a:solidFill>
                      <a:prstDash val="solid"/>
                      <a:round/>
                      <a:headEnd type="none" w="med" len="med"/>
                      <a:tailEnd type="none" w="med" len="med"/>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tcPr>
                </a:tc>
              </a:tr>
              <a:tr h="512321">
                <a:tc>
                  <a:txBody>
                    <a:bodyPr/>
                    <a:lstStyle/>
                    <a:p>
                      <a:pPr marL="0" marR="0">
                        <a:lnSpc>
                          <a:spcPct val="115000"/>
                        </a:lnSpc>
                        <a:spcBef>
                          <a:spcPts val="0"/>
                        </a:spcBef>
                        <a:spcAft>
                          <a:spcPts val="0"/>
                        </a:spcAft>
                      </a:pPr>
                      <a:r>
                        <a:rPr lang="en-US" sz="2600">
                          <a:latin typeface="Calibri"/>
                          <a:ea typeface="Calibri"/>
                          <a:cs typeface="Times New Roman"/>
                        </a:rPr>
                        <a:t>RADIUS, COPS</a:t>
                      </a:r>
                    </a:p>
                  </a:txBody>
                  <a:tcPr marL="304800" marR="45720">
                    <a:lnL w="19050" cap="flat" cmpd="sng" algn="ctr">
                      <a:solidFill>
                        <a:srgbClr val="FFC000"/>
                      </a:solidFill>
                      <a:prstDash val="solid"/>
                      <a:round/>
                      <a:headEnd type="none" w="med" len="med"/>
                      <a:tailEnd type="none" w="med" len="med"/>
                    </a:lnL>
                    <a:lnR w="19050" cap="flat" cmpd="sng" algn="ctr">
                      <a:solidFill>
                        <a:srgbClr val="FFC000"/>
                      </a:solidFill>
                      <a:prstDash val="solid"/>
                      <a:round/>
                      <a:headEnd type="none" w="med" len="med"/>
                      <a:tailEnd type="none" w="med" len="med"/>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600" dirty="0">
                          <a:latin typeface="Calibri"/>
                          <a:ea typeface="Calibri"/>
                          <a:cs typeface="Times New Roman"/>
                        </a:rPr>
                        <a:t>Using admission control to dynamically provision policy (2010)</a:t>
                      </a:r>
                    </a:p>
                  </a:txBody>
                  <a:tcPr marL="304800" marR="45720">
                    <a:lnL w="19050" cap="flat" cmpd="sng" algn="ctr">
                      <a:solidFill>
                        <a:srgbClr val="FFC000"/>
                      </a:solidFill>
                      <a:prstDash val="solid"/>
                      <a:round/>
                      <a:headEnd type="none" w="med" len="med"/>
                      <a:tailEnd type="none" w="med" len="med"/>
                    </a:lnL>
                    <a:lnR w="19050" cap="flat" cmpd="sng" algn="ctr">
                      <a:solidFill>
                        <a:srgbClr val="FFC000"/>
                      </a:solidFill>
                      <a:prstDash val="solid"/>
                      <a:round/>
                      <a:headEnd type="none" w="med" len="med"/>
                      <a:tailEnd type="none" w="med" len="med"/>
                    </a:lnR>
                    <a:lnT w="19050" cap="flat" cmpd="sng" algn="ctr">
                      <a:solidFill>
                        <a:srgbClr val="FFC000"/>
                      </a:solidFill>
                      <a:prstDash val="solid"/>
                      <a:round/>
                      <a:headEnd type="none" w="med" len="med"/>
                      <a:tailEnd type="none" w="med" len="med"/>
                    </a:lnT>
                    <a:lnB w="19050" cap="flat" cmpd="sng" algn="ctr">
                      <a:solidFill>
                        <a:srgbClr val="FFC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8462681" cy="863130"/>
          </a:xfrm>
        </p:spPr>
        <p:txBody>
          <a:bodyPr/>
          <a:lstStyle/>
          <a:p>
            <a:r>
              <a:rPr lang="en-US" dirty="0" smtClean="0"/>
              <a:t>Network Access Control products</a:t>
            </a:r>
            <a:endParaRPr lang="en-US" dirty="0"/>
          </a:p>
        </p:txBody>
      </p:sp>
      <p:sp>
        <p:nvSpPr>
          <p:cNvPr id="3" name="Content Placeholder 2"/>
          <p:cNvSpPr>
            <a:spLocks noGrp="1"/>
          </p:cNvSpPr>
          <p:nvPr>
            <p:ph idx="1"/>
          </p:nvPr>
        </p:nvSpPr>
        <p:spPr>
          <a:xfrm>
            <a:off x="1" y="1069848"/>
            <a:ext cx="7351058" cy="4685493"/>
          </a:xfrm>
        </p:spPr>
        <p:txBody>
          <a:bodyPr>
            <a:normAutofit/>
          </a:bodyPr>
          <a:lstStyle/>
          <a:p>
            <a:pPr algn="just"/>
            <a:r>
              <a:rPr lang="en-US" i="1" dirty="0" smtClean="0"/>
              <a:t>Remote Authentication Dial-In User Service</a:t>
            </a:r>
            <a:r>
              <a:rPr lang="en-US" dirty="0" smtClean="0"/>
              <a:t> (RADIUS) or </a:t>
            </a:r>
            <a:r>
              <a:rPr lang="en-US" i="1" dirty="0" smtClean="0"/>
              <a:t>Common Open Policy Service</a:t>
            </a:r>
            <a:r>
              <a:rPr lang="en-US" dirty="0" smtClean="0"/>
              <a:t>(COPS) are examples of n</a:t>
            </a:r>
            <a:r>
              <a:rPr lang="en-US" i="1" dirty="0" smtClean="0"/>
              <a:t>etwork access control</a:t>
            </a:r>
            <a:r>
              <a:rPr lang="en-US" dirty="0" smtClean="0"/>
              <a:t> (NAC) products. These control access to a network based on policies established by the network administrator. E.g., the decision whether or not to admit a customer onto the network,   is usually   accomplished      by  </a:t>
            </a:r>
          </a:p>
          <a:p>
            <a:pPr algn="just"/>
            <a:endParaRPr lang="en-US" dirty="0" smtClean="0"/>
          </a:p>
          <a:p>
            <a:pPr algn="just"/>
            <a:endParaRPr lang="en-US" dirty="0"/>
          </a:p>
        </p:txBody>
      </p:sp>
      <p:pic>
        <p:nvPicPr>
          <p:cNvPr id="5" name="Picture 4" descr="radius.jpg"/>
          <p:cNvPicPr>
            <a:picLocks noChangeAspect="1"/>
          </p:cNvPicPr>
          <p:nvPr/>
        </p:nvPicPr>
        <p:blipFill>
          <a:blip r:embed="rId3"/>
          <a:stretch>
            <a:fillRect/>
          </a:stretch>
        </p:blipFill>
        <p:spPr>
          <a:xfrm>
            <a:off x="7351059" y="0"/>
            <a:ext cx="7279343" cy="5504329"/>
          </a:xfrm>
          <a:prstGeom prst="rect">
            <a:avLst/>
          </a:prstGeom>
        </p:spPr>
      </p:pic>
      <p:pic>
        <p:nvPicPr>
          <p:cNvPr id="6" name="Picture 5" descr="radius2.jpg"/>
          <p:cNvPicPr>
            <a:picLocks noChangeAspect="1"/>
          </p:cNvPicPr>
          <p:nvPr/>
        </p:nvPicPr>
        <p:blipFill>
          <a:blip r:embed="rId4"/>
          <a:stretch>
            <a:fillRect/>
          </a:stretch>
        </p:blipFill>
        <p:spPr>
          <a:xfrm>
            <a:off x="8803344" y="5504329"/>
            <a:ext cx="5827058" cy="2943225"/>
          </a:xfrm>
          <a:prstGeom prst="rect">
            <a:avLst/>
          </a:prstGeom>
        </p:spPr>
      </p:pic>
      <p:sp>
        <p:nvSpPr>
          <p:cNvPr id="7" name="TextBox 6"/>
          <p:cNvSpPr txBox="1"/>
          <p:nvPr/>
        </p:nvSpPr>
        <p:spPr>
          <a:xfrm>
            <a:off x="340658" y="5504329"/>
            <a:ext cx="8462686" cy="1569660"/>
          </a:xfrm>
          <a:prstGeom prst="rect">
            <a:avLst/>
          </a:prstGeom>
          <a:noFill/>
        </p:spPr>
        <p:txBody>
          <a:bodyPr wrap="square" rtlCol="0">
            <a:spAutoFit/>
          </a:bodyPr>
          <a:lstStyle/>
          <a:p>
            <a:pPr algn="just"/>
            <a:r>
              <a:rPr lang="en-US" sz="3200" dirty="0" smtClean="0"/>
              <a:t>The exchange of credentials between the user and the network.  This dynamic provisioning is usually  delegated to separate dedicated server.</a:t>
            </a:r>
            <a:endParaRPr lang="en-US" sz="3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0"/>
            <a:ext cx="13167360" cy="863130"/>
          </a:xfrm>
        </p:spPr>
        <p:txBody>
          <a:bodyPr/>
          <a:lstStyle/>
          <a:p>
            <a:r>
              <a:rPr lang="en-US" dirty="0" smtClean="0"/>
              <a:t>Orchestration</a:t>
            </a:r>
            <a:endParaRPr lang="en-US" dirty="0"/>
          </a:p>
        </p:txBody>
      </p:sp>
      <p:sp>
        <p:nvSpPr>
          <p:cNvPr id="3" name="Content Placeholder 2"/>
          <p:cNvSpPr>
            <a:spLocks noGrp="1"/>
          </p:cNvSpPr>
          <p:nvPr>
            <p:ph idx="1"/>
          </p:nvPr>
        </p:nvSpPr>
        <p:spPr>
          <a:xfrm>
            <a:off x="731520" y="1192696"/>
            <a:ext cx="13167360" cy="6659217"/>
          </a:xfrm>
        </p:spPr>
        <p:txBody>
          <a:bodyPr>
            <a:normAutofit/>
          </a:bodyPr>
          <a:lstStyle/>
          <a:p>
            <a:r>
              <a:rPr lang="en-US" dirty="0" smtClean="0"/>
              <a:t>Early attempts at automation involved applications that were commonly labeled </a:t>
            </a:r>
            <a:r>
              <a:rPr lang="en-US" i="1" dirty="0" smtClean="0"/>
              <a:t>orchestrators</a:t>
            </a:r>
            <a:r>
              <a:rPr lang="en-US" dirty="0" smtClean="0"/>
              <a:t>. Just as a conductor can make a harmonious whole out of the divergent instruments of an orchestra, such applications could take a generalized command or goal and apply it across a wide range of often heterogeneous devices. These orchestration applications would typically utilize common device </a:t>
            </a:r>
            <a:r>
              <a:rPr lang="en-US" i="1" dirty="0" smtClean="0"/>
              <a:t>application programmer interfaces</a:t>
            </a:r>
            <a:r>
              <a:rPr lang="en-US" dirty="0" smtClean="0"/>
              <a:t> (APIs) such as the </a:t>
            </a:r>
            <a:r>
              <a:rPr lang="en-US" i="1" dirty="0" smtClean="0"/>
              <a:t>Command-Line Interface</a:t>
            </a:r>
            <a:r>
              <a:rPr lang="en-US" dirty="0" smtClean="0"/>
              <a:t> (CLI) or </a:t>
            </a:r>
            <a:r>
              <a:rPr lang="en-US" i="1" dirty="0" smtClean="0"/>
              <a:t>Simple Network Management Protocol</a:t>
            </a:r>
            <a:r>
              <a:rPr lang="en-US" dirty="0" smtClean="0"/>
              <a:t>(SNMP).</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329566"/>
            <a:ext cx="13167360" cy="664347"/>
          </a:xfrm>
        </p:spPr>
        <p:txBody>
          <a:bodyPr>
            <a:normAutofit fontScale="90000"/>
          </a:bodyPr>
          <a:lstStyle/>
          <a:p>
            <a:r>
              <a:rPr lang="en-US" dirty="0" smtClean="0"/>
              <a:t>The Growing Need for Simplification</a:t>
            </a:r>
            <a:br>
              <a:rPr lang="en-US" dirty="0" smtClean="0"/>
            </a:br>
            <a:endParaRPr lang="en-US" dirty="0"/>
          </a:p>
        </p:txBody>
      </p:sp>
      <p:sp>
        <p:nvSpPr>
          <p:cNvPr id="3" name="Content Placeholder 2"/>
          <p:cNvSpPr>
            <a:spLocks noGrp="1"/>
          </p:cNvSpPr>
          <p:nvPr>
            <p:ph idx="1"/>
          </p:nvPr>
        </p:nvSpPr>
        <p:spPr>
          <a:xfrm>
            <a:off x="731520" y="993914"/>
            <a:ext cx="13167360" cy="6357484"/>
          </a:xfrm>
        </p:spPr>
        <p:txBody>
          <a:bodyPr/>
          <a:lstStyle/>
          <a:p>
            <a:pPr algn="just"/>
            <a:r>
              <a:rPr lang="en-US" dirty="0" smtClean="0"/>
              <a:t>As time has passed, networking devices have become increasingly complex. This is partly due to the existing independent and autonomous design of devices that make it necessary for so much intelligence be placed inside each device. Placing more functionality in hardware in some ways simplifies the device but in other ways makes the device more complicated because of the difficult handshakes and tradeoffs between handling packets in hardware versus software.</a:t>
            </a:r>
          </a:p>
          <a:p>
            <a:pPr algn="just"/>
            <a:r>
              <a:rPr lang="en-US" dirty="0" smtClean="0"/>
              <a:t>The general trend of adding features to legacy devices tends to complicate implementations rather than simplifying them.</a:t>
            </a:r>
          </a:p>
          <a:p>
            <a:pPr algn="just"/>
            <a:r>
              <a:rPr lang="en-US" dirty="0" smtClean="0"/>
              <a:t> Rather than using primitive network management tools such as SNMP and CLI, network operators would prefer to use policy-based management systems.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0"/>
            <a:ext cx="13167360" cy="863130"/>
          </a:xfrm>
        </p:spPr>
        <p:txBody>
          <a:bodyPr/>
          <a:lstStyle/>
          <a:p>
            <a:r>
              <a:rPr lang="en-US" dirty="0" smtClean="0"/>
              <a:t>Orchestration (Continued)</a:t>
            </a:r>
            <a:endParaRPr lang="en-US" dirty="0"/>
          </a:p>
        </p:txBody>
      </p:sp>
      <p:pic>
        <p:nvPicPr>
          <p:cNvPr id="4" name="Content Placeholder 3" descr="early orchestration.jpg"/>
          <p:cNvPicPr>
            <a:picLocks noGrp="1" noChangeAspect="1"/>
          </p:cNvPicPr>
          <p:nvPr>
            <p:ph idx="1"/>
          </p:nvPr>
        </p:nvPicPr>
        <p:blipFill>
          <a:blip r:embed="rId2"/>
          <a:stretch>
            <a:fillRect/>
          </a:stretch>
        </p:blipFill>
        <p:spPr>
          <a:xfrm>
            <a:off x="6562165" y="863129"/>
            <a:ext cx="7783177" cy="4946000"/>
          </a:xfrm>
        </p:spPr>
      </p:pic>
      <p:sp>
        <p:nvSpPr>
          <p:cNvPr id="5" name="TextBox 4"/>
          <p:cNvSpPr txBox="1"/>
          <p:nvPr/>
        </p:nvSpPr>
        <p:spPr>
          <a:xfrm>
            <a:off x="0" y="884704"/>
            <a:ext cx="6562164" cy="5509200"/>
          </a:xfrm>
          <a:prstGeom prst="rect">
            <a:avLst/>
          </a:prstGeom>
          <a:noFill/>
        </p:spPr>
        <p:txBody>
          <a:bodyPr wrap="square" rtlCol="0">
            <a:spAutoFit/>
          </a:bodyPr>
          <a:lstStyle/>
          <a:p>
            <a:pPr algn="just"/>
            <a:r>
              <a:rPr lang="en-US" sz="3200" dirty="0" smtClean="0"/>
              <a:t>The figure shows SNMP/CLI plug-ins for each vendor’s specific type of equipment; an orchestration solution can then have certain higher-level policies that are in turn executed at lower levels by the appropriate plugins. The vendor-specific plugins are used to convert the higher-level policy requests into the corresponding native SNMP or CLI request specific to each vendor.</a:t>
            </a:r>
          </a:p>
        </p:txBody>
      </p:sp>
      <p:sp>
        <p:nvSpPr>
          <p:cNvPr id="6" name="TextBox 5"/>
          <p:cNvSpPr txBox="1"/>
          <p:nvPr/>
        </p:nvSpPr>
        <p:spPr>
          <a:xfrm>
            <a:off x="6562165" y="5809129"/>
            <a:ext cx="8068235" cy="1815882"/>
          </a:xfrm>
          <a:prstGeom prst="rect">
            <a:avLst/>
          </a:prstGeom>
          <a:noFill/>
        </p:spPr>
        <p:txBody>
          <a:bodyPr wrap="square" rtlCol="0">
            <a:spAutoFit/>
          </a:bodyPr>
          <a:lstStyle/>
          <a:p>
            <a:pPr algn="just"/>
            <a:r>
              <a:rPr lang="en-US" sz="2800" dirty="0" smtClean="0">
                <a:latin typeface="Tahoma" pitchFamily="34" charset="0"/>
                <a:ea typeface="Tahoma" pitchFamily="34" charset="0"/>
                <a:cs typeface="Tahoma" pitchFamily="34" charset="0"/>
              </a:rPr>
              <a:t>An overview of the layout and operation of an orchestration management solution for automating the process of creating network connectivity for a virtual server. </a:t>
            </a:r>
            <a:endParaRPr lang="en-US" sz="2800" dirty="0">
              <a:latin typeface="Tahoma" pitchFamily="34" charset="0"/>
              <a:ea typeface="Tahoma" pitchFamily="34" charset="0"/>
              <a:cs typeface="Tahoma"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0"/>
            <a:ext cx="13167360" cy="863130"/>
          </a:xfrm>
        </p:spPr>
        <p:txBody>
          <a:bodyPr/>
          <a:lstStyle/>
          <a:p>
            <a:r>
              <a:rPr lang="en-US" dirty="0" smtClean="0"/>
              <a:t>Virtualization Manager Network Plugins</a:t>
            </a:r>
            <a:endParaRPr lang="en-US" dirty="0"/>
          </a:p>
        </p:txBody>
      </p:sp>
      <p:sp>
        <p:nvSpPr>
          <p:cNvPr id="3" name="Content Placeholder 2"/>
          <p:cNvSpPr>
            <a:spLocks noGrp="1"/>
          </p:cNvSpPr>
          <p:nvPr>
            <p:ph idx="1"/>
          </p:nvPr>
        </p:nvSpPr>
        <p:spPr>
          <a:xfrm>
            <a:off x="-1" y="863130"/>
            <a:ext cx="8875059" cy="7366470"/>
          </a:xfrm>
        </p:spPr>
        <p:txBody>
          <a:bodyPr>
            <a:noAutofit/>
          </a:bodyPr>
          <a:lstStyle/>
          <a:p>
            <a:pPr algn="just"/>
            <a:r>
              <a:rPr lang="en-US" dirty="0" smtClean="0"/>
              <a:t>The concept of </a:t>
            </a:r>
            <a:r>
              <a:rPr lang="en-US" i="1" dirty="0" smtClean="0"/>
              <a:t>virtualization manager network plugins</a:t>
            </a:r>
            <a:r>
              <a:rPr lang="en-US" dirty="0" smtClean="0"/>
              <a:t> builds on the notion of orchestration and attempts to automate the network updates that are required in a virtualization environment. Tools specifically targeted at the data center would often involve virtualization manager plugins (e.g., plugins for VMware’s </a:t>
            </a:r>
            <a:r>
              <a:rPr lang="en-US" dirty="0" err="1" smtClean="0"/>
              <a:t>vCenter</a:t>
            </a:r>
            <a:r>
              <a:rPr lang="en-US" dirty="0" smtClean="0"/>
              <a:t>, which would be configured to take action in the event of a server change, such as a </a:t>
            </a:r>
            <a:r>
              <a:rPr lang="en-US" dirty="0" err="1" smtClean="0"/>
              <a:t>vMotion</a:t>
            </a:r>
            <a:r>
              <a:rPr lang="en-US" dirty="0" smtClean="0"/>
              <a:t> . The plugins would then take the appropriate actions on the networking devices they controlled in order to make the network follow the server and storage changes with changes of its own. Generally, the mechanism for making changes to the network devices would be SNMP or CLI commands. </a:t>
            </a:r>
            <a:endParaRPr lang="en-US" dirty="0"/>
          </a:p>
        </p:txBody>
      </p:sp>
      <p:pic>
        <p:nvPicPr>
          <p:cNvPr id="5" name="Picture 4" descr="early sdn plugins.jpg"/>
          <p:cNvPicPr>
            <a:picLocks noChangeAspect="1"/>
          </p:cNvPicPr>
          <p:nvPr/>
        </p:nvPicPr>
        <p:blipFill>
          <a:blip r:embed="rId2"/>
          <a:stretch>
            <a:fillRect/>
          </a:stretch>
        </p:blipFill>
        <p:spPr>
          <a:xfrm>
            <a:off x="8875059" y="1093694"/>
            <a:ext cx="5755342" cy="7095414"/>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0"/>
            <a:ext cx="13167360" cy="863130"/>
          </a:xfrm>
        </p:spPr>
        <p:txBody>
          <a:bodyPr/>
          <a:lstStyle/>
          <a:p>
            <a:r>
              <a:rPr lang="en-US" dirty="0" err="1" smtClean="0"/>
              <a:t>ForCES</a:t>
            </a:r>
            <a:r>
              <a:rPr lang="en-US" dirty="0" smtClean="0"/>
              <a:t>: Separation of Forwarding and Control Planes</a:t>
            </a:r>
            <a:endParaRPr lang="en-US" dirty="0"/>
          </a:p>
        </p:txBody>
      </p:sp>
      <p:sp>
        <p:nvSpPr>
          <p:cNvPr id="3" name="Content Placeholder 2"/>
          <p:cNvSpPr>
            <a:spLocks noGrp="1"/>
          </p:cNvSpPr>
          <p:nvPr>
            <p:ph idx="1"/>
          </p:nvPr>
        </p:nvSpPr>
        <p:spPr>
          <a:xfrm>
            <a:off x="731520" y="1192696"/>
            <a:ext cx="12906421" cy="6659217"/>
          </a:xfrm>
        </p:spPr>
        <p:txBody>
          <a:bodyPr/>
          <a:lstStyle/>
          <a:p>
            <a:pPr algn="just"/>
            <a:r>
              <a:rPr lang="en-US" dirty="0" err="1" smtClean="0"/>
              <a:t>ForCES</a:t>
            </a:r>
            <a:r>
              <a:rPr lang="en-US" dirty="0" smtClean="0"/>
              <a:t> was one of the original proposals recommending the decoupling of forwarding and control planes. The general idea of </a:t>
            </a:r>
            <a:r>
              <a:rPr lang="en-US" dirty="0" err="1" smtClean="0"/>
              <a:t>ForCES</a:t>
            </a:r>
            <a:r>
              <a:rPr lang="en-US" dirty="0" smtClean="0"/>
              <a:t> was to provide simple hardware-based forwarding entities at the foundation of a network device and software-based control elements above. These simple hardware forwarders were constructed using cell-switching or tag-switching technology. The software-based control had responsibility for the broader tasks, often involving coordination between multiple network devices (e.g., BGP routing updates).</a:t>
            </a:r>
          </a:p>
          <a:p>
            <a:pPr algn="just"/>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329566"/>
            <a:ext cx="13167360" cy="943422"/>
          </a:xfrm>
        </p:spPr>
        <p:txBody>
          <a:bodyPr/>
          <a:lstStyle/>
          <a:p>
            <a:r>
              <a:rPr lang="en-US" dirty="0" err="1" smtClean="0"/>
              <a:t>ForCES</a:t>
            </a:r>
            <a:r>
              <a:rPr lang="en-US" dirty="0" smtClean="0"/>
              <a:t> (Continued)</a:t>
            </a:r>
            <a:endParaRPr lang="en-US" dirty="0"/>
          </a:p>
        </p:txBody>
      </p:sp>
      <p:sp>
        <p:nvSpPr>
          <p:cNvPr id="3" name="Content Placeholder 2"/>
          <p:cNvSpPr>
            <a:spLocks noGrp="1"/>
          </p:cNvSpPr>
          <p:nvPr>
            <p:ph idx="1"/>
          </p:nvPr>
        </p:nvSpPr>
        <p:spPr>
          <a:xfrm>
            <a:off x="731520" y="1488142"/>
            <a:ext cx="13167360" cy="6508376"/>
          </a:xfrm>
        </p:spPr>
        <p:txBody>
          <a:bodyPr>
            <a:noAutofit/>
          </a:bodyPr>
          <a:lstStyle/>
          <a:p>
            <a:pPr algn="just"/>
            <a:r>
              <a:rPr lang="en-US" dirty="0" smtClean="0"/>
              <a:t>The functional components of </a:t>
            </a:r>
            <a:r>
              <a:rPr lang="en-US" dirty="0" err="1" smtClean="0"/>
              <a:t>ForCES</a:t>
            </a:r>
            <a:r>
              <a:rPr lang="en-US" dirty="0" smtClean="0"/>
              <a:t> are as follows:</a:t>
            </a:r>
          </a:p>
          <a:p>
            <a:pPr algn="just"/>
            <a:r>
              <a:rPr lang="en-US" b="1" dirty="0" smtClean="0"/>
              <a:t>Forwarding Element - </a:t>
            </a:r>
            <a:r>
              <a:rPr lang="en-US" dirty="0" smtClean="0"/>
              <a:t>The </a:t>
            </a:r>
            <a:r>
              <a:rPr lang="en-US" i="1" dirty="0" smtClean="0"/>
              <a:t>Forwarding Element</a:t>
            </a:r>
            <a:r>
              <a:rPr lang="en-US" dirty="0" smtClean="0"/>
              <a:t> (FE) would be typically implemented in hardware and located in the network. The FE is responsible for enforcement of the forwarding and filtering rules that it receives from the </a:t>
            </a:r>
            <a:r>
              <a:rPr lang="en-US" i="1" dirty="0" smtClean="0"/>
              <a:t>controller</a:t>
            </a:r>
            <a:r>
              <a:rPr lang="en-US" dirty="0" smtClean="0"/>
              <a:t>.</a:t>
            </a:r>
          </a:p>
          <a:p>
            <a:pPr algn="just"/>
            <a:r>
              <a:rPr lang="en-US" b="1" dirty="0" smtClean="0"/>
              <a:t>Control Element -</a:t>
            </a:r>
            <a:r>
              <a:rPr lang="en-US" dirty="0" smtClean="0"/>
              <a:t> The </a:t>
            </a:r>
            <a:r>
              <a:rPr lang="en-US" i="1" dirty="0" smtClean="0"/>
              <a:t>Control Element</a:t>
            </a:r>
            <a:r>
              <a:rPr lang="en-US" dirty="0" smtClean="0"/>
              <a:t> (CE) is concerned with the coordination between the individual devices in the network and for communication forwarding and routing information to the FEs below.</a:t>
            </a:r>
          </a:p>
          <a:p>
            <a:pPr algn="just"/>
            <a:r>
              <a:rPr lang="en-US" b="1" dirty="0" smtClean="0"/>
              <a:t>Network Element -</a:t>
            </a:r>
            <a:r>
              <a:rPr lang="en-US" dirty="0" smtClean="0"/>
              <a:t> The </a:t>
            </a:r>
            <a:r>
              <a:rPr lang="en-US" i="1" dirty="0" smtClean="0"/>
              <a:t>Network Element</a:t>
            </a:r>
            <a:r>
              <a:rPr lang="en-US" dirty="0" smtClean="0"/>
              <a:t> (NE) is the actual network device that consists of one or more FEs and one or more CEs.</a:t>
            </a:r>
          </a:p>
          <a:p>
            <a:pPr algn="just"/>
            <a:r>
              <a:rPr lang="en-US" dirty="0" smtClean="0"/>
              <a:t> </a:t>
            </a:r>
            <a:r>
              <a:rPr lang="en-US" b="1" dirty="0" err="1" smtClean="0"/>
              <a:t>ForCES</a:t>
            </a:r>
            <a:r>
              <a:rPr lang="en-US" b="1" dirty="0" smtClean="0"/>
              <a:t> protocol -</a:t>
            </a:r>
            <a:r>
              <a:rPr lang="en-US" dirty="0" smtClean="0"/>
              <a:t> The </a:t>
            </a:r>
            <a:r>
              <a:rPr lang="en-US" dirty="0" err="1" smtClean="0"/>
              <a:t>ForCES</a:t>
            </a:r>
            <a:r>
              <a:rPr lang="en-US" dirty="0" smtClean="0"/>
              <a:t> protocol is used to communicate information back and forth between FEs and CEs.</a:t>
            </a:r>
          </a:p>
          <a:p>
            <a:pPr algn="just"/>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76178"/>
            <a:ext cx="13167360" cy="506775"/>
          </a:xfrm>
        </p:spPr>
        <p:txBody>
          <a:bodyPr>
            <a:noAutofit/>
          </a:bodyPr>
          <a:lstStyle/>
          <a:p>
            <a:r>
              <a:rPr lang="en-US" sz="3600" dirty="0" err="1" smtClean="0"/>
              <a:t>ForCES</a:t>
            </a:r>
            <a:r>
              <a:rPr lang="en-US" sz="3600" dirty="0" smtClean="0"/>
              <a:t> (Continued)</a:t>
            </a:r>
            <a:endParaRPr lang="en-US" sz="3600" dirty="0"/>
          </a:p>
        </p:txBody>
      </p:sp>
      <p:sp>
        <p:nvSpPr>
          <p:cNvPr id="3" name="Content Placeholder 2"/>
          <p:cNvSpPr>
            <a:spLocks noGrp="1"/>
          </p:cNvSpPr>
          <p:nvPr>
            <p:ph idx="1"/>
          </p:nvPr>
        </p:nvSpPr>
        <p:spPr>
          <a:xfrm>
            <a:off x="1" y="791736"/>
            <a:ext cx="8229599" cy="4503283"/>
          </a:xfrm>
        </p:spPr>
        <p:txBody>
          <a:bodyPr/>
          <a:lstStyle/>
          <a:p>
            <a:pPr algn="just"/>
            <a:r>
              <a:rPr lang="en-US" dirty="0" err="1" smtClean="0"/>
              <a:t>ForCES</a:t>
            </a:r>
            <a:r>
              <a:rPr lang="en-US" dirty="0" smtClean="0"/>
              <a:t> proposes the separation of the forwarding plane from the control plane, and it suggests two different embodiments of this architecture. In one of these embodiments, both the forwarding and control elements are located within the networking device. The other embodiment speculates that it would be possible to actually move the control element(s) off the device and to locate them</a:t>
            </a:r>
            <a:endParaRPr lang="en-US" dirty="0"/>
          </a:p>
        </p:txBody>
      </p:sp>
      <p:pic>
        <p:nvPicPr>
          <p:cNvPr id="4" name="Picture 3" descr="ForCes.jpg"/>
          <p:cNvPicPr>
            <a:picLocks noChangeAspect="1"/>
          </p:cNvPicPr>
          <p:nvPr/>
        </p:nvPicPr>
        <p:blipFill>
          <a:blip r:embed="rId2"/>
          <a:stretch>
            <a:fillRect/>
          </a:stretch>
        </p:blipFill>
        <p:spPr>
          <a:xfrm>
            <a:off x="8402990" y="1239596"/>
            <a:ext cx="6060141" cy="3889965"/>
          </a:xfrm>
          <a:prstGeom prst="rect">
            <a:avLst/>
          </a:prstGeom>
        </p:spPr>
      </p:pic>
      <p:sp>
        <p:nvSpPr>
          <p:cNvPr id="6" name="Rectangle 5"/>
          <p:cNvSpPr/>
          <p:nvPr/>
        </p:nvSpPr>
        <p:spPr>
          <a:xfrm>
            <a:off x="312233" y="5129561"/>
            <a:ext cx="13983629" cy="1569660"/>
          </a:xfrm>
          <a:prstGeom prst="rect">
            <a:avLst/>
          </a:prstGeom>
        </p:spPr>
        <p:txBody>
          <a:bodyPr wrap="square">
            <a:spAutoFit/>
          </a:bodyPr>
          <a:lstStyle/>
          <a:p>
            <a:r>
              <a:rPr lang="en-US" sz="3200" dirty="0" smtClean="0"/>
              <a:t>on an entirely different system. Although the suggestion of a separate controller thus exists in </a:t>
            </a:r>
            <a:r>
              <a:rPr lang="en-US" sz="3200" dirty="0" err="1" smtClean="0"/>
              <a:t>ForCES</a:t>
            </a:r>
            <a:r>
              <a:rPr lang="en-US" sz="3200" dirty="0" smtClean="0"/>
              <a:t>, the emphasis is on the communication between CE and FE over a switch backplane, as shown in the adjacent figure.</a:t>
            </a:r>
            <a:endParaRPr lang="en-US" sz="3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76178"/>
            <a:ext cx="13167360" cy="506775"/>
          </a:xfrm>
        </p:spPr>
        <p:txBody>
          <a:bodyPr>
            <a:noAutofit/>
          </a:bodyPr>
          <a:lstStyle/>
          <a:p>
            <a:r>
              <a:rPr lang="en-US" sz="3600" dirty="0" smtClean="0"/>
              <a:t>Centralized Network Control – 4D Architecture</a:t>
            </a:r>
            <a:endParaRPr lang="en-US" sz="3600" dirty="0"/>
          </a:p>
        </p:txBody>
      </p:sp>
      <p:sp>
        <p:nvSpPr>
          <p:cNvPr id="3" name="Content Placeholder 2"/>
          <p:cNvSpPr>
            <a:spLocks noGrp="1"/>
          </p:cNvSpPr>
          <p:nvPr>
            <p:ph idx="1"/>
          </p:nvPr>
        </p:nvSpPr>
        <p:spPr>
          <a:xfrm>
            <a:off x="0" y="791736"/>
            <a:ext cx="14630400" cy="7437864"/>
          </a:xfrm>
        </p:spPr>
        <p:txBody>
          <a:bodyPr>
            <a:normAutofit fontScale="92500" lnSpcReduction="10000"/>
          </a:bodyPr>
          <a:lstStyle/>
          <a:p>
            <a:r>
              <a:rPr lang="en-US" dirty="0" smtClean="0"/>
              <a:t>Seminal work on the topic of moving networking technology from distributed networking elements into a centralized controller appeared in the 4D proposal – “</a:t>
            </a:r>
            <a:r>
              <a:rPr lang="en-US" i="1" dirty="0" smtClean="0"/>
              <a:t>A Clean Slate 4D Approach to Network Control and Management</a:t>
            </a:r>
            <a:r>
              <a:rPr lang="en-US" dirty="0" smtClean="0"/>
              <a:t>”.</a:t>
            </a:r>
          </a:p>
          <a:p>
            <a:pPr>
              <a:buNone/>
            </a:pPr>
            <a:endParaRPr lang="en-US" dirty="0" smtClean="0"/>
          </a:p>
          <a:p>
            <a:r>
              <a:rPr lang="en-US" dirty="0" smtClean="0"/>
              <a:t>4D stands for the architecture’s 4 planes, namely –</a:t>
            </a:r>
          </a:p>
          <a:p>
            <a:pPr>
              <a:buNone/>
            </a:pPr>
            <a:r>
              <a:rPr lang="en-US" dirty="0" smtClean="0"/>
              <a:t>    - </a:t>
            </a:r>
            <a:r>
              <a:rPr lang="en-US" dirty="0" smtClean="0">
                <a:solidFill>
                  <a:srgbClr val="FFC000"/>
                </a:solidFill>
              </a:rPr>
              <a:t>D</a:t>
            </a:r>
            <a:r>
              <a:rPr lang="en-US" dirty="0" smtClean="0"/>
              <a:t>ecision</a:t>
            </a:r>
            <a:r>
              <a:rPr lang="en-US" dirty="0" smtClean="0">
                <a:latin typeface="Arial" charset="0"/>
                <a:cs typeface="Arial" charset="0"/>
              </a:rPr>
              <a:t> : </a:t>
            </a:r>
            <a:r>
              <a:rPr lang="en-US" dirty="0" smtClean="0">
                <a:solidFill>
                  <a:srgbClr val="FF0000"/>
                </a:solidFill>
                <a:latin typeface="Arial" charset="0"/>
                <a:cs typeface="Arial" charset="0"/>
              </a:rPr>
              <a:t>all management and control logic</a:t>
            </a:r>
            <a:endParaRPr lang="en-US" dirty="0" smtClean="0">
              <a:solidFill>
                <a:srgbClr val="FF0000"/>
              </a:solidFill>
            </a:endParaRPr>
          </a:p>
          <a:p>
            <a:pPr>
              <a:buNone/>
            </a:pPr>
            <a:r>
              <a:rPr lang="en-US" dirty="0" smtClean="0"/>
              <a:t>	- </a:t>
            </a:r>
            <a:r>
              <a:rPr lang="en-US" dirty="0" smtClean="0">
                <a:solidFill>
                  <a:srgbClr val="FFC000"/>
                </a:solidFill>
              </a:rPr>
              <a:t>D</a:t>
            </a:r>
            <a:r>
              <a:rPr lang="en-US" dirty="0" smtClean="0"/>
              <a:t>issemination</a:t>
            </a:r>
            <a:r>
              <a:rPr lang="en-US" dirty="0" smtClean="0">
                <a:latin typeface="Arial" charset="0"/>
                <a:cs typeface="Arial" charset="0"/>
              </a:rPr>
              <a:t> : </a:t>
            </a:r>
            <a:r>
              <a:rPr lang="en-US" dirty="0" smtClean="0">
                <a:solidFill>
                  <a:srgbClr val="FF0000"/>
                </a:solidFill>
                <a:latin typeface="Arial" charset="0"/>
                <a:cs typeface="Arial" charset="0"/>
              </a:rPr>
              <a:t>communicating with routers </a:t>
            </a:r>
            <a:endParaRPr lang="en-US" dirty="0" smtClean="0">
              <a:solidFill>
                <a:srgbClr val="FF0000"/>
              </a:solidFill>
            </a:endParaRPr>
          </a:p>
          <a:p>
            <a:pPr>
              <a:buNone/>
            </a:pPr>
            <a:r>
              <a:rPr lang="en-US" dirty="0" smtClean="0"/>
              <a:t>    - </a:t>
            </a:r>
            <a:r>
              <a:rPr lang="en-US" dirty="0" smtClean="0">
                <a:solidFill>
                  <a:srgbClr val="FFC000"/>
                </a:solidFill>
              </a:rPr>
              <a:t>D</a:t>
            </a:r>
            <a:r>
              <a:rPr lang="en-US" dirty="0" smtClean="0"/>
              <a:t>iscovery</a:t>
            </a:r>
            <a:r>
              <a:rPr lang="en-US" dirty="0" smtClean="0">
                <a:latin typeface="Arial" charset="0"/>
                <a:cs typeface="Arial" charset="0"/>
              </a:rPr>
              <a:t> : </a:t>
            </a:r>
            <a:r>
              <a:rPr lang="en-US" dirty="0" smtClean="0">
                <a:solidFill>
                  <a:srgbClr val="FF0000"/>
                </a:solidFill>
                <a:latin typeface="Arial" charset="0"/>
                <a:cs typeface="Arial" charset="0"/>
              </a:rPr>
              <a:t>topology and traffic monitoring</a:t>
            </a:r>
            <a:endParaRPr lang="en-US" dirty="0" smtClean="0">
              <a:solidFill>
                <a:srgbClr val="FF0000"/>
              </a:solidFill>
            </a:endParaRPr>
          </a:p>
          <a:p>
            <a:pPr>
              <a:buNone/>
            </a:pPr>
            <a:r>
              <a:rPr lang="en-US" dirty="0" smtClean="0"/>
              <a:t>    - </a:t>
            </a:r>
            <a:r>
              <a:rPr lang="en-US" dirty="0" smtClean="0">
                <a:solidFill>
                  <a:srgbClr val="FFC000"/>
                </a:solidFill>
              </a:rPr>
              <a:t>D</a:t>
            </a:r>
            <a:r>
              <a:rPr lang="en-US" dirty="0" smtClean="0"/>
              <a:t>ata</a:t>
            </a:r>
            <a:r>
              <a:rPr lang="en-US" dirty="0" smtClean="0">
                <a:latin typeface="Arial" charset="0"/>
                <a:cs typeface="Arial" charset="0"/>
              </a:rPr>
              <a:t> : </a:t>
            </a:r>
            <a:r>
              <a:rPr lang="en-US" dirty="0" smtClean="0">
                <a:solidFill>
                  <a:srgbClr val="FF0000"/>
                </a:solidFill>
                <a:latin typeface="Arial" charset="0"/>
                <a:cs typeface="Arial" charset="0"/>
              </a:rPr>
              <a:t>packet handling</a:t>
            </a:r>
          </a:p>
          <a:p>
            <a:pPr>
              <a:buNone/>
            </a:pPr>
            <a:endParaRPr lang="en-US" dirty="0" smtClean="0">
              <a:solidFill>
                <a:srgbClr val="FF0000"/>
              </a:solidFill>
              <a:latin typeface="Arial" charset="0"/>
              <a:cs typeface="Arial" charset="0"/>
            </a:endParaRPr>
          </a:p>
          <a:p>
            <a:r>
              <a:rPr lang="en-US" dirty="0" smtClean="0"/>
              <a:t>4D argues that the state of networking today is fragile and, often teeters on the edge of failure because of its design is based on distributed, autonomous systems. Such systems exhibit a defining characteristic of unstable, complex systems: a small local event such as a </a:t>
            </a:r>
            <a:r>
              <a:rPr lang="en-US" dirty="0" err="1" smtClean="0"/>
              <a:t>mis</a:t>
            </a:r>
            <a:r>
              <a:rPr lang="en-US" dirty="0" smtClean="0"/>
              <a:t>-configuration of a routing protocol can have a severe, global impact. The proposal argues that the root cause is the fact that the control plane is running on the network elements themselves.</a:t>
            </a:r>
          </a:p>
          <a:p>
            <a:pPr>
              <a:buNone/>
            </a:pPr>
            <a:endParaRPr lang="en-US" dirty="0">
              <a:solidFill>
                <a:srgbClr val="FF0000"/>
              </a:solidFill>
            </a:endParaRPr>
          </a:p>
        </p:txBody>
      </p:sp>
      <p:sp>
        <p:nvSpPr>
          <p:cNvPr id="54" name="Rectangle 4"/>
          <p:cNvSpPr>
            <a:spLocks noChangeArrowheads="1"/>
          </p:cNvSpPr>
          <p:nvPr/>
        </p:nvSpPr>
        <p:spPr bwMode="auto">
          <a:xfrm>
            <a:off x="10058400" y="3505200"/>
            <a:ext cx="2743200" cy="609600"/>
          </a:xfrm>
          <a:prstGeom prst="rect">
            <a:avLst/>
          </a:prstGeom>
          <a:solidFill>
            <a:srgbClr val="00FFFF"/>
          </a:solidFill>
          <a:ln w="9525">
            <a:solidFill>
              <a:schemeClr val="tx1"/>
            </a:solidFill>
            <a:miter lim="800000"/>
            <a:headEnd/>
            <a:tailEnd/>
          </a:ln>
        </p:spPr>
        <p:txBody>
          <a:bodyPr wrap="none" anchor="ctr"/>
          <a:lstStyle/>
          <a:p>
            <a:pPr algn="ctr"/>
            <a:r>
              <a:rPr lang="en-US" altLang="zh-CN" sz="2400" dirty="0"/>
              <a:t>Decision</a:t>
            </a:r>
          </a:p>
        </p:txBody>
      </p:sp>
      <p:sp>
        <p:nvSpPr>
          <p:cNvPr id="55" name="Rectangle 5"/>
          <p:cNvSpPr>
            <a:spLocks noChangeArrowheads="1"/>
          </p:cNvSpPr>
          <p:nvPr/>
        </p:nvSpPr>
        <p:spPr bwMode="auto">
          <a:xfrm>
            <a:off x="10058400" y="4114800"/>
            <a:ext cx="2743200" cy="1066800"/>
          </a:xfrm>
          <a:prstGeom prst="rect">
            <a:avLst/>
          </a:prstGeom>
          <a:solidFill>
            <a:srgbClr val="CC99FF"/>
          </a:solidFill>
          <a:ln w="9525">
            <a:solidFill>
              <a:schemeClr val="tx1"/>
            </a:solidFill>
            <a:miter lim="800000"/>
            <a:headEnd/>
            <a:tailEnd/>
          </a:ln>
        </p:spPr>
        <p:txBody>
          <a:bodyPr wrap="none" anchor="ctr"/>
          <a:lstStyle/>
          <a:p>
            <a:endParaRPr lang="zh-CN" altLang="en-US" sz="2400">
              <a:ea typeface="宋体" charset="0"/>
              <a:cs typeface="宋体" charset="0"/>
            </a:endParaRPr>
          </a:p>
        </p:txBody>
      </p:sp>
      <p:sp>
        <p:nvSpPr>
          <p:cNvPr id="56" name="Text Box 6"/>
          <p:cNvSpPr txBox="1">
            <a:spLocks noChangeArrowheads="1"/>
          </p:cNvSpPr>
          <p:nvPr/>
        </p:nvSpPr>
        <p:spPr bwMode="auto">
          <a:xfrm>
            <a:off x="10363200" y="4191000"/>
            <a:ext cx="2362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Helvetica" charset="0"/>
                <a:ea typeface="ＭＳ Ｐゴシック"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eaLnBrk="1" hangingPunct="1">
              <a:spcBef>
                <a:spcPct val="50000"/>
              </a:spcBef>
            </a:pPr>
            <a:r>
              <a:rPr lang="en-US" altLang="zh-CN" sz="2400" b="0" dirty="0"/>
              <a:t>Dissemination</a:t>
            </a:r>
          </a:p>
        </p:txBody>
      </p:sp>
      <p:sp>
        <p:nvSpPr>
          <p:cNvPr id="57" name="Rectangle 7"/>
          <p:cNvSpPr>
            <a:spLocks noChangeArrowheads="1"/>
          </p:cNvSpPr>
          <p:nvPr/>
        </p:nvSpPr>
        <p:spPr bwMode="auto">
          <a:xfrm>
            <a:off x="10058400" y="4648200"/>
            <a:ext cx="1524000" cy="533400"/>
          </a:xfrm>
          <a:prstGeom prst="rect">
            <a:avLst/>
          </a:prstGeom>
          <a:solidFill>
            <a:srgbClr val="FFCC00"/>
          </a:solidFill>
          <a:ln w="9525">
            <a:solidFill>
              <a:schemeClr val="tx1"/>
            </a:solidFill>
            <a:miter lim="800000"/>
            <a:headEnd/>
            <a:tailEnd/>
          </a:ln>
        </p:spPr>
        <p:txBody>
          <a:bodyPr wrap="none" anchor="ctr"/>
          <a:lstStyle/>
          <a:p>
            <a:r>
              <a:rPr lang="en-US" altLang="zh-CN" sz="2400"/>
              <a:t>Discovery</a:t>
            </a:r>
          </a:p>
        </p:txBody>
      </p:sp>
      <p:sp>
        <p:nvSpPr>
          <p:cNvPr id="58" name="Rectangle 8"/>
          <p:cNvSpPr>
            <a:spLocks noChangeArrowheads="1"/>
          </p:cNvSpPr>
          <p:nvPr/>
        </p:nvSpPr>
        <p:spPr bwMode="auto">
          <a:xfrm>
            <a:off x="10058400" y="5181600"/>
            <a:ext cx="2743200" cy="533400"/>
          </a:xfrm>
          <a:prstGeom prst="rect">
            <a:avLst/>
          </a:prstGeom>
          <a:solidFill>
            <a:srgbClr val="00FF00"/>
          </a:solidFill>
          <a:ln w="9525">
            <a:solidFill>
              <a:schemeClr val="tx1"/>
            </a:solidFill>
            <a:miter lim="800000"/>
            <a:headEnd/>
            <a:tailEnd/>
          </a:ln>
        </p:spPr>
        <p:txBody>
          <a:bodyPr wrap="none" anchor="ctr"/>
          <a:lstStyle/>
          <a:p>
            <a:pPr algn="ctr"/>
            <a:r>
              <a:rPr lang="en-US" altLang="zh-CN" sz="2400" dirty="0"/>
              <a:t>Data</a:t>
            </a:r>
          </a:p>
        </p:txBody>
      </p:sp>
      <p:sp>
        <p:nvSpPr>
          <p:cNvPr id="59" name="Line 9"/>
          <p:cNvSpPr>
            <a:spLocks noChangeShapeType="1"/>
          </p:cNvSpPr>
          <p:nvPr/>
        </p:nvSpPr>
        <p:spPr bwMode="auto">
          <a:xfrm flipV="1">
            <a:off x="9753600" y="3423424"/>
            <a:ext cx="0" cy="1981200"/>
          </a:xfrm>
          <a:prstGeom prst="line">
            <a:avLst/>
          </a:prstGeom>
          <a:noFill/>
          <a:ln w="34925">
            <a:solidFill>
              <a:schemeClr val="accent2"/>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0" name="Line 10"/>
          <p:cNvSpPr>
            <a:spLocks noChangeShapeType="1"/>
          </p:cNvSpPr>
          <p:nvPr/>
        </p:nvSpPr>
        <p:spPr bwMode="auto">
          <a:xfrm>
            <a:off x="13106400" y="3581400"/>
            <a:ext cx="0" cy="2057400"/>
          </a:xfrm>
          <a:prstGeom prst="line">
            <a:avLst/>
          </a:prstGeom>
          <a:noFill/>
          <a:ln w="34925">
            <a:solidFill>
              <a:schemeClr val="accent2"/>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61" name="Line 11"/>
          <p:cNvSpPr>
            <a:spLocks noChangeShapeType="1"/>
          </p:cNvSpPr>
          <p:nvPr/>
        </p:nvSpPr>
        <p:spPr bwMode="auto">
          <a:xfrm flipV="1">
            <a:off x="11506200" y="3124200"/>
            <a:ext cx="0" cy="381000"/>
          </a:xfrm>
          <a:prstGeom prst="line">
            <a:avLst/>
          </a:prstGeom>
          <a:noFill/>
          <a:ln w="34925">
            <a:solidFill>
              <a:schemeClr val="accent2"/>
            </a:solidFill>
            <a:round/>
            <a:headEnd type="triangle" w="med" len="med"/>
            <a:tailEnd/>
          </a:ln>
          <a:extLst>
            <a:ext uri="{909E8E84-426E-40dd-AFC4-6F175D3DCCD1}">
              <a14:hiddenFill xmlns="" xmlns:a14="http://schemas.microsoft.com/office/drawing/2010/main">
                <a:noFill/>
              </a14:hiddenFill>
            </a:ext>
          </a:extLst>
        </p:spPr>
        <p:txBody>
          <a:bodyPr/>
          <a:lstStyle/>
          <a:p>
            <a:endParaRPr lang="en-US"/>
          </a:p>
        </p:txBody>
      </p:sp>
      <p:sp>
        <p:nvSpPr>
          <p:cNvPr id="62" name="Line 12"/>
          <p:cNvSpPr>
            <a:spLocks noChangeShapeType="1"/>
          </p:cNvSpPr>
          <p:nvPr/>
        </p:nvSpPr>
        <p:spPr bwMode="auto">
          <a:xfrm>
            <a:off x="11506200" y="3124200"/>
            <a:ext cx="1905000" cy="0"/>
          </a:xfrm>
          <a:prstGeom prst="line">
            <a:avLst/>
          </a:prstGeom>
          <a:noFill/>
          <a:ln w="34925">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63" name="Text Box 14"/>
          <p:cNvSpPr txBox="1">
            <a:spLocks noChangeArrowheads="1"/>
          </p:cNvSpPr>
          <p:nvPr/>
        </p:nvSpPr>
        <p:spPr bwMode="auto">
          <a:xfrm>
            <a:off x="13106400" y="4191000"/>
            <a:ext cx="1524000"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Helvetica" charset="0"/>
                <a:ea typeface="ＭＳ Ｐゴシック"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eaLnBrk="1" hangingPunct="1">
              <a:spcBef>
                <a:spcPct val="50000"/>
              </a:spcBef>
            </a:pPr>
            <a:r>
              <a:rPr lang="en-US" altLang="zh-CN" sz="2400" dirty="0">
                <a:solidFill>
                  <a:srgbClr val="008000"/>
                </a:solidFill>
              </a:rPr>
              <a:t>Direct control</a:t>
            </a:r>
          </a:p>
        </p:txBody>
      </p:sp>
      <p:sp>
        <p:nvSpPr>
          <p:cNvPr id="64" name="Text Box 13"/>
          <p:cNvSpPr txBox="1">
            <a:spLocks noChangeArrowheads="1"/>
          </p:cNvSpPr>
          <p:nvPr/>
        </p:nvSpPr>
        <p:spPr bwMode="auto">
          <a:xfrm>
            <a:off x="11582400" y="2301875"/>
            <a:ext cx="2286000"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Helvetica" charset="0"/>
                <a:ea typeface="ＭＳ Ｐゴシック"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eaLnBrk="1" hangingPunct="1">
              <a:spcBef>
                <a:spcPct val="50000"/>
              </a:spcBef>
            </a:pPr>
            <a:r>
              <a:rPr lang="en-US" altLang="zh-CN" sz="2400" dirty="0">
                <a:solidFill>
                  <a:srgbClr val="008000"/>
                </a:solidFill>
              </a:rPr>
              <a:t>Network-level objectives</a:t>
            </a:r>
          </a:p>
        </p:txBody>
      </p:sp>
      <p:sp>
        <p:nvSpPr>
          <p:cNvPr id="65" name="Text Box 13"/>
          <p:cNvSpPr txBox="1">
            <a:spLocks noChangeArrowheads="1"/>
          </p:cNvSpPr>
          <p:nvPr/>
        </p:nvSpPr>
        <p:spPr bwMode="auto">
          <a:xfrm>
            <a:off x="8707160" y="2708701"/>
            <a:ext cx="1046440" cy="28121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vert270" wrap="square">
            <a:spAutoFit/>
          </a:bodyPr>
          <a:lstStyle>
            <a:lvl1pPr eaLnBrk="0" hangingPunct="0">
              <a:defRPr sz="2000" b="1">
                <a:solidFill>
                  <a:schemeClr val="tx1"/>
                </a:solidFill>
                <a:latin typeface="Helvetica" charset="0"/>
                <a:ea typeface="ＭＳ Ｐゴシック"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eaLnBrk="1" hangingPunct="1">
              <a:spcBef>
                <a:spcPct val="50000"/>
              </a:spcBef>
            </a:pPr>
            <a:r>
              <a:rPr lang="en-US" altLang="zh-CN" sz="2800" dirty="0" smtClean="0">
                <a:solidFill>
                  <a:srgbClr val="008000"/>
                </a:solidFill>
              </a:rPr>
              <a:t>Network-wide views</a:t>
            </a:r>
            <a:endParaRPr lang="en-US" altLang="zh-CN" sz="2800" dirty="0">
              <a:solidFill>
                <a:srgbClr val="008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76178"/>
            <a:ext cx="13167360" cy="506775"/>
          </a:xfrm>
        </p:spPr>
        <p:txBody>
          <a:bodyPr>
            <a:noAutofit/>
          </a:bodyPr>
          <a:lstStyle/>
          <a:p>
            <a:r>
              <a:rPr lang="en-US" sz="3600" dirty="0" smtClean="0"/>
              <a:t>4D Continued</a:t>
            </a:r>
            <a:endParaRPr lang="en-US" sz="3600" dirty="0"/>
          </a:p>
        </p:txBody>
      </p:sp>
      <p:sp>
        <p:nvSpPr>
          <p:cNvPr id="3" name="Content Placeholder 2"/>
          <p:cNvSpPr>
            <a:spLocks noGrp="1"/>
          </p:cNvSpPr>
          <p:nvPr>
            <p:ph idx="1"/>
          </p:nvPr>
        </p:nvSpPr>
        <p:spPr>
          <a:xfrm>
            <a:off x="0" y="791736"/>
            <a:ext cx="14630400" cy="7437864"/>
          </a:xfrm>
        </p:spPr>
        <p:txBody>
          <a:bodyPr/>
          <a:lstStyle/>
          <a:p>
            <a:r>
              <a:rPr lang="en-US" dirty="0" smtClean="0">
                <a:solidFill>
                  <a:srgbClr val="00B050"/>
                </a:solidFill>
              </a:rPr>
              <a:t>4D centers around three design principles</a:t>
            </a:r>
            <a:r>
              <a:rPr lang="en-US" dirty="0" smtClean="0"/>
              <a:t>:</a:t>
            </a:r>
          </a:p>
          <a:p>
            <a:pPr>
              <a:buNone/>
            </a:pPr>
            <a:r>
              <a:rPr lang="en-US" dirty="0" smtClean="0"/>
              <a:t>	- </a:t>
            </a:r>
            <a:r>
              <a:rPr lang="en-US" b="1" dirty="0" smtClean="0">
                <a:solidFill>
                  <a:srgbClr val="FFC000"/>
                </a:solidFill>
              </a:rPr>
              <a:t>Network-level objectives</a:t>
            </a:r>
            <a:r>
              <a:rPr lang="en-US" b="1" dirty="0" smtClean="0"/>
              <a:t>:</a:t>
            </a:r>
            <a:r>
              <a:rPr lang="en-US" dirty="0" smtClean="0"/>
              <a:t> In short, the goals and objectives for the network system should be stated in network-level terms based on the entire network domain, separate from the network elements, rather than in terms related to individual network device performance.</a:t>
            </a:r>
          </a:p>
          <a:p>
            <a:pPr>
              <a:buNone/>
            </a:pPr>
            <a:r>
              <a:rPr lang="en-US" dirty="0" smtClean="0"/>
              <a:t>	- </a:t>
            </a:r>
            <a:r>
              <a:rPr lang="en-US" b="1" dirty="0" smtClean="0">
                <a:solidFill>
                  <a:srgbClr val="FFC000"/>
                </a:solidFill>
              </a:rPr>
              <a:t>Network-wide view</a:t>
            </a:r>
            <a:r>
              <a:rPr lang="en-US" b="1" dirty="0" smtClean="0"/>
              <a:t>:</a:t>
            </a:r>
            <a:r>
              <a:rPr lang="en-US" dirty="0" smtClean="0"/>
              <a:t> There should be a comprehensive understanding of the whole network. Topology, traffic, and events from the entire system should form the basis on which decisions are made and actions are taken.</a:t>
            </a:r>
          </a:p>
          <a:p>
            <a:pPr>
              <a:buNone/>
            </a:pPr>
            <a:r>
              <a:rPr lang="en-US" dirty="0" smtClean="0"/>
              <a:t>	- </a:t>
            </a:r>
            <a:r>
              <a:rPr lang="en-US" b="1" dirty="0" smtClean="0">
                <a:solidFill>
                  <a:srgbClr val="FFC000"/>
                </a:solidFill>
              </a:rPr>
              <a:t>Direct control</a:t>
            </a:r>
            <a:r>
              <a:rPr lang="en-US" b="1" dirty="0" smtClean="0"/>
              <a:t>: </a:t>
            </a:r>
            <a:r>
              <a:rPr lang="en-US" dirty="0" smtClean="0"/>
              <a:t>The control and management systems should be able to exert direct control over the networking elements, with the ability to program the forwarding tables for each device rather than only being able to manipulate some remote and individual configuration parameters, as is the case today.</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76178"/>
            <a:ext cx="13167360" cy="506775"/>
          </a:xfrm>
        </p:spPr>
        <p:txBody>
          <a:bodyPr>
            <a:noAutofit/>
          </a:bodyPr>
          <a:lstStyle/>
          <a:p>
            <a:r>
              <a:rPr lang="en-US" sz="3600" dirty="0" smtClean="0"/>
              <a:t>4D Continued</a:t>
            </a:r>
            <a:endParaRPr lang="en-US" sz="3600" dirty="0"/>
          </a:p>
        </p:txBody>
      </p:sp>
      <p:sp>
        <p:nvSpPr>
          <p:cNvPr id="3" name="Content Placeholder 2"/>
          <p:cNvSpPr>
            <a:spLocks noGrp="1"/>
          </p:cNvSpPr>
          <p:nvPr>
            <p:ph idx="1"/>
          </p:nvPr>
        </p:nvSpPr>
        <p:spPr>
          <a:xfrm>
            <a:off x="0" y="791737"/>
            <a:ext cx="7938923" cy="4471640"/>
          </a:xfrm>
        </p:spPr>
        <p:txBody>
          <a:bodyPr>
            <a:noAutofit/>
          </a:bodyPr>
          <a:lstStyle/>
          <a:p>
            <a:pPr algn="just"/>
            <a:r>
              <a:rPr lang="en-US" sz="2800" dirty="0" smtClean="0"/>
              <a:t>4D indeed </a:t>
            </a:r>
            <a:r>
              <a:rPr lang="en-US" sz="2800" dirty="0" err="1" smtClean="0"/>
              <a:t>emphasised</a:t>
            </a:r>
            <a:r>
              <a:rPr lang="en-US" sz="2800" dirty="0" smtClean="0"/>
              <a:t> for a </a:t>
            </a:r>
            <a:r>
              <a:rPr lang="en-US" sz="2800" i="1" dirty="0" smtClean="0">
                <a:solidFill>
                  <a:schemeClr val="bg2">
                    <a:lumMod val="60000"/>
                    <a:lumOff val="40000"/>
                  </a:schemeClr>
                </a:solidFill>
              </a:rPr>
              <a:t>clean slate </a:t>
            </a:r>
            <a:r>
              <a:rPr lang="en-US" sz="2800" dirty="0" smtClean="0"/>
              <a:t>approach, meaning the abandoning of the current manner of networking in favor of this new architecture. </a:t>
            </a:r>
            <a:r>
              <a:rPr lang="en-US" sz="2800" dirty="0" err="1" smtClean="0"/>
              <a:t>Alongwith</a:t>
            </a:r>
            <a:r>
              <a:rPr lang="en-US" sz="2800" dirty="0" smtClean="0"/>
              <a:t> it delineates some challenges to be faced by the proposed centralized architecture:</a:t>
            </a:r>
          </a:p>
          <a:p>
            <a:pPr algn="just">
              <a:buNone/>
            </a:pPr>
            <a:r>
              <a:rPr lang="en-US" sz="2800" dirty="0" smtClean="0"/>
              <a:t>    - </a:t>
            </a:r>
            <a:r>
              <a:rPr lang="en-US" sz="2800" dirty="0" smtClean="0">
                <a:solidFill>
                  <a:srgbClr val="FF0000"/>
                </a:solidFill>
              </a:rPr>
              <a:t>Latency</a:t>
            </a:r>
            <a:r>
              <a:rPr lang="en-US" sz="2800" b="1" dirty="0" smtClean="0"/>
              <a:t>: </a:t>
            </a:r>
            <a:r>
              <a:rPr lang="en-US" sz="2800" dirty="0" smtClean="0"/>
              <a:t>Nontrivial round-trip latency as the networking element requests policy directions from the </a:t>
            </a:r>
            <a:r>
              <a:rPr lang="en-US" sz="2800" dirty="0" err="1" smtClean="0"/>
              <a:t>controller</a:t>
            </a:r>
            <a:r>
              <a:rPr lang="en-US" sz="2800" dirty="0" err="1" smtClean="0">
                <a:solidFill>
                  <a:srgbClr val="FF0000"/>
                </a:solidFill>
              </a:rPr>
              <a:t>Scale</a:t>
            </a:r>
            <a:r>
              <a:rPr lang="en-US" sz="2800" dirty="0" smtClean="0"/>
              <a:t>: as more and more network devices are added to the network, questions arise of scale and the ability of a single controller to handle all those devices. </a:t>
            </a:r>
          </a:p>
          <a:p>
            <a:pPr algn="just">
              <a:buNone/>
            </a:pPr>
            <a:endParaRPr lang="en-US" sz="2800" dirty="0"/>
          </a:p>
        </p:txBody>
      </p:sp>
      <p:pic>
        <p:nvPicPr>
          <p:cNvPr id="4" name="Picture 3" descr="4D.jpg"/>
          <p:cNvPicPr>
            <a:picLocks noChangeAspect="1"/>
          </p:cNvPicPr>
          <p:nvPr/>
        </p:nvPicPr>
        <p:blipFill>
          <a:blip r:embed="rId2"/>
          <a:stretch>
            <a:fillRect/>
          </a:stretch>
        </p:blipFill>
        <p:spPr>
          <a:xfrm>
            <a:off x="7938924" y="582953"/>
            <a:ext cx="6691476" cy="3675599"/>
          </a:xfrm>
          <a:prstGeom prst="rect">
            <a:avLst/>
          </a:prstGeom>
        </p:spPr>
      </p:pic>
      <p:sp>
        <p:nvSpPr>
          <p:cNvPr id="5" name="Rectangle 4"/>
          <p:cNvSpPr/>
          <p:nvPr/>
        </p:nvSpPr>
        <p:spPr>
          <a:xfrm>
            <a:off x="7938924" y="4258552"/>
            <a:ext cx="6691476" cy="1200329"/>
          </a:xfrm>
          <a:prstGeom prst="rect">
            <a:avLst/>
          </a:prstGeom>
        </p:spPr>
        <p:txBody>
          <a:bodyPr wrap="square">
            <a:spAutoFit/>
          </a:bodyPr>
          <a:lstStyle/>
          <a:p>
            <a:pPr algn="just"/>
            <a:r>
              <a:rPr lang="en-US" sz="2400" dirty="0" smtClean="0">
                <a:solidFill>
                  <a:srgbClr val="FFC000"/>
                </a:solidFill>
              </a:rPr>
              <a:t>The general architecture of a 4D solution, with centralized network control via the control and management system.</a:t>
            </a:r>
            <a:endParaRPr lang="en-US" sz="2400" dirty="0">
              <a:solidFill>
                <a:srgbClr val="FFC000"/>
              </a:solidFill>
            </a:endParaRPr>
          </a:p>
        </p:txBody>
      </p:sp>
      <p:sp>
        <p:nvSpPr>
          <p:cNvPr id="6" name="Rectangle 5"/>
          <p:cNvSpPr/>
          <p:nvPr/>
        </p:nvSpPr>
        <p:spPr>
          <a:xfrm>
            <a:off x="356838" y="5631366"/>
            <a:ext cx="14073583" cy="2677656"/>
          </a:xfrm>
          <a:prstGeom prst="rect">
            <a:avLst/>
          </a:prstGeom>
        </p:spPr>
        <p:txBody>
          <a:bodyPr wrap="square">
            <a:spAutoFit/>
          </a:bodyPr>
          <a:lstStyle/>
          <a:p>
            <a:pPr algn="just">
              <a:buFontTx/>
              <a:buChar char="-"/>
            </a:pPr>
            <a:r>
              <a:rPr lang="en-US" sz="2800" dirty="0" smtClean="0"/>
              <a:t>  </a:t>
            </a:r>
            <a:r>
              <a:rPr lang="en-US" sz="2800" dirty="0" smtClean="0">
                <a:solidFill>
                  <a:srgbClr val="FF0000"/>
                </a:solidFill>
              </a:rPr>
              <a:t>High availability (HA)</a:t>
            </a:r>
            <a:r>
              <a:rPr lang="en-US" sz="2800" dirty="0" smtClean="0"/>
              <a:t>: The centralized controller must not constitute a </a:t>
            </a:r>
            <a:r>
              <a:rPr lang="en-US" sz="2800" i="1" dirty="0" smtClean="0"/>
              <a:t>single point of failure</a:t>
            </a:r>
            <a:r>
              <a:rPr lang="en-US" sz="2800" dirty="0" smtClean="0"/>
              <a:t> for the network. This implies the need for redundancy schemes in a number of areas.</a:t>
            </a:r>
          </a:p>
          <a:p>
            <a:pPr algn="just"/>
            <a:endParaRPr lang="en-US" sz="2800" dirty="0" smtClean="0"/>
          </a:p>
          <a:p>
            <a:pPr algn="just">
              <a:buFontTx/>
              <a:buChar char="-"/>
            </a:pPr>
            <a:r>
              <a:rPr lang="en-US" sz="2800" dirty="0" smtClean="0"/>
              <a:t> </a:t>
            </a:r>
            <a:r>
              <a:rPr lang="en-US" sz="2800" dirty="0" smtClean="0">
                <a:solidFill>
                  <a:srgbClr val="FF0000"/>
                </a:solidFill>
              </a:rPr>
              <a:t>Security</a:t>
            </a:r>
            <a:r>
              <a:rPr lang="en-US" sz="2800" b="1" dirty="0" smtClean="0"/>
              <a:t>:</a:t>
            </a:r>
            <a:r>
              <a:rPr lang="en-US" sz="2800" dirty="0" smtClean="0"/>
              <a:t> Having a centralized controller means that security attacks are able to focus on that one point of failure, and thus the possibility exists that this type of solution is more vulnerable to attack than a more distributed system. </a:t>
            </a:r>
            <a:endParaRPr lang="en-US"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76178"/>
            <a:ext cx="13167360" cy="506775"/>
          </a:xfrm>
        </p:spPr>
        <p:txBody>
          <a:bodyPr>
            <a:noAutofit/>
          </a:bodyPr>
          <a:lstStyle/>
          <a:p>
            <a:r>
              <a:rPr lang="en-US" sz="3600" dirty="0" smtClean="0"/>
              <a:t>Ethane: Controller-Based Network Policy</a:t>
            </a:r>
            <a:endParaRPr lang="en-US" sz="3600" dirty="0"/>
          </a:p>
        </p:txBody>
      </p:sp>
      <p:sp>
        <p:nvSpPr>
          <p:cNvPr id="3" name="Content Placeholder 2"/>
          <p:cNvSpPr>
            <a:spLocks noGrp="1"/>
          </p:cNvSpPr>
          <p:nvPr>
            <p:ph idx="1"/>
          </p:nvPr>
        </p:nvSpPr>
        <p:spPr>
          <a:xfrm>
            <a:off x="0" y="791736"/>
            <a:ext cx="14630400" cy="7437864"/>
          </a:xfrm>
        </p:spPr>
        <p:txBody>
          <a:bodyPr/>
          <a:lstStyle/>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76178"/>
            <a:ext cx="13167360" cy="506775"/>
          </a:xfrm>
        </p:spPr>
        <p:txBody>
          <a:bodyPr>
            <a:noAutofit/>
          </a:bodyPr>
          <a:lstStyle/>
          <a:p>
            <a:r>
              <a:rPr lang="en-US" sz="3600" b="1" dirty="0" smtClean="0"/>
              <a:t>Network Virtualization – </a:t>
            </a:r>
            <a:r>
              <a:rPr lang="en-US" sz="3600" b="1" dirty="0" err="1" smtClean="0"/>
              <a:t>Nicira</a:t>
            </a:r>
            <a:r>
              <a:rPr lang="en-US" sz="3600" b="1" dirty="0" smtClean="0"/>
              <a:t> Architecture</a:t>
            </a:r>
            <a:endParaRPr lang="en-US" sz="3600" dirty="0"/>
          </a:p>
        </p:txBody>
      </p:sp>
      <p:sp>
        <p:nvSpPr>
          <p:cNvPr id="3" name="Content Placeholder 2"/>
          <p:cNvSpPr>
            <a:spLocks noGrp="1"/>
          </p:cNvSpPr>
          <p:nvPr>
            <p:ph idx="1"/>
          </p:nvPr>
        </p:nvSpPr>
        <p:spPr>
          <a:xfrm>
            <a:off x="0" y="791736"/>
            <a:ext cx="14630400" cy="7437864"/>
          </a:xfrm>
        </p:spPr>
        <p:txBody>
          <a:bodyPr/>
          <a:lstStyle/>
          <a:p>
            <a:r>
              <a:rPr lang="en-US" b="1" dirty="0" err="1" smtClean="0"/>
              <a:t>Nicira</a:t>
            </a:r>
            <a:r>
              <a:rPr lang="en-US" b="1" dirty="0" smtClean="0"/>
              <a:t> Architecture is based on the following 7 design </a:t>
            </a:r>
            <a:r>
              <a:rPr lang="en-US" b="1" dirty="0" err="1" smtClean="0"/>
              <a:t>phylosophy</a:t>
            </a:r>
            <a:r>
              <a:rPr lang="en-US" b="1" dirty="0" smtClean="0"/>
              <a:t>:</a:t>
            </a:r>
          </a:p>
          <a:p>
            <a:pPr marL="800100" lvl="2">
              <a:lnSpc>
                <a:spcPct val="115000"/>
              </a:lnSpc>
              <a:spcBef>
                <a:spcPts val="0"/>
              </a:spcBef>
              <a:spcAft>
                <a:spcPts val="1000"/>
              </a:spcAft>
              <a:buNone/>
            </a:pPr>
            <a:r>
              <a:rPr lang="en-US" sz="2800" dirty="0" smtClean="0">
                <a:solidFill>
                  <a:srgbClr val="00B0F0"/>
                </a:solidFill>
                <a:ea typeface="Calibri"/>
                <a:cs typeface="Times New Roman"/>
              </a:rPr>
              <a:t>1. Independence from network hardware</a:t>
            </a:r>
          </a:p>
          <a:p>
            <a:pPr marL="800100" lvl="2">
              <a:lnSpc>
                <a:spcPct val="115000"/>
              </a:lnSpc>
              <a:spcBef>
                <a:spcPts val="0"/>
              </a:spcBef>
              <a:spcAft>
                <a:spcPts val="1000"/>
              </a:spcAft>
              <a:buNone/>
            </a:pPr>
            <a:r>
              <a:rPr lang="en-US" sz="2800" dirty="0" smtClean="0">
                <a:solidFill>
                  <a:srgbClr val="00B0F0"/>
                </a:solidFill>
                <a:ea typeface="Calibri"/>
                <a:cs typeface="Times New Roman"/>
              </a:rPr>
              <a:t>2. Faithful reproduction of the physical network service model</a:t>
            </a:r>
          </a:p>
          <a:p>
            <a:pPr marL="800100" lvl="2">
              <a:lnSpc>
                <a:spcPct val="115000"/>
              </a:lnSpc>
              <a:spcBef>
                <a:spcPts val="0"/>
              </a:spcBef>
              <a:spcAft>
                <a:spcPts val="1000"/>
              </a:spcAft>
              <a:buNone/>
            </a:pPr>
            <a:r>
              <a:rPr lang="en-US" sz="2800" dirty="0" smtClean="0">
                <a:solidFill>
                  <a:srgbClr val="00B0F0"/>
                </a:solidFill>
                <a:ea typeface="Calibri"/>
                <a:cs typeface="Times New Roman"/>
              </a:rPr>
              <a:t>3. Following an operational model of compute virtualization</a:t>
            </a:r>
          </a:p>
          <a:p>
            <a:pPr marL="800100" lvl="2">
              <a:lnSpc>
                <a:spcPct val="115000"/>
              </a:lnSpc>
              <a:spcBef>
                <a:spcPts val="0"/>
              </a:spcBef>
              <a:spcAft>
                <a:spcPts val="1000"/>
              </a:spcAft>
              <a:buNone/>
            </a:pPr>
            <a:r>
              <a:rPr lang="en-US" sz="2800" dirty="0" smtClean="0">
                <a:solidFill>
                  <a:srgbClr val="00B0F0"/>
                </a:solidFill>
                <a:ea typeface="Calibri"/>
                <a:cs typeface="Times New Roman"/>
              </a:rPr>
              <a:t>4. Compatibility with any hypervisor platform</a:t>
            </a:r>
          </a:p>
          <a:p>
            <a:pPr marL="800100" lvl="2">
              <a:lnSpc>
                <a:spcPct val="115000"/>
              </a:lnSpc>
              <a:spcBef>
                <a:spcPts val="0"/>
              </a:spcBef>
              <a:spcAft>
                <a:spcPts val="1000"/>
              </a:spcAft>
              <a:buNone/>
            </a:pPr>
            <a:r>
              <a:rPr lang="en-US" sz="2800" dirty="0" smtClean="0">
                <a:solidFill>
                  <a:srgbClr val="00B0F0"/>
                </a:solidFill>
                <a:ea typeface="Calibri"/>
                <a:cs typeface="Times New Roman"/>
              </a:rPr>
              <a:t>5. Secure isolation among virtual networks, the physical networks, and the control plane</a:t>
            </a:r>
          </a:p>
          <a:p>
            <a:pPr marL="800100" lvl="2">
              <a:lnSpc>
                <a:spcPct val="115000"/>
              </a:lnSpc>
              <a:spcBef>
                <a:spcPts val="0"/>
              </a:spcBef>
              <a:spcAft>
                <a:spcPts val="1000"/>
              </a:spcAft>
              <a:buNone/>
            </a:pPr>
            <a:r>
              <a:rPr lang="en-US" sz="2800" dirty="0" smtClean="0">
                <a:solidFill>
                  <a:srgbClr val="00B0F0"/>
                </a:solidFill>
                <a:ea typeface="Calibri"/>
                <a:cs typeface="Times New Roman"/>
              </a:rPr>
              <a:t>6. Cloud performance and scale</a:t>
            </a:r>
          </a:p>
          <a:p>
            <a:pPr marL="800100" lvl="2">
              <a:lnSpc>
                <a:spcPct val="115000"/>
              </a:lnSpc>
              <a:spcBef>
                <a:spcPts val="0"/>
              </a:spcBef>
              <a:spcAft>
                <a:spcPts val="1000"/>
              </a:spcAft>
              <a:buNone/>
            </a:pPr>
            <a:r>
              <a:rPr lang="en-US" sz="2800" dirty="0" smtClean="0">
                <a:solidFill>
                  <a:srgbClr val="00B0F0"/>
                </a:solidFill>
                <a:ea typeface="Calibri"/>
                <a:cs typeface="Times New Roman"/>
              </a:rPr>
              <a:t>7. Programmatic network provisioning and control</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0"/>
            <a:ext cx="13167360" cy="1053548"/>
          </a:xfrm>
        </p:spPr>
        <p:txBody>
          <a:bodyPr/>
          <a:lstStyle/>
          <a:p>
            <a:r>
              <a:rPr lang="en-US" dirty="0" smtClean="0"/>
              <a:t>Moving Control Off the Device</a:t>
            </a:r>
            <a:endParaRPr lang="en-US" dirty="0"/>
          </a:p>
        </p:txBody>
      </p:sp>
      <p:sp>
        <p:nvSpPr>
          <p:cNvPr id="3" name="Content Placeholder 2"/>
          <p:cNvSpPr>
            <a:spLocks noGrp="1"/>
          </p:cNvSpPr>
          <p:nvPr>
            <p:ph idx="1"/>
          </p:nvPr>
        </p:nvSpPr>
        <p:spPr>
          <a:xfrm>
            <a:off x="731520" y="1053548"/>
            <a:ext cx="13167360" cy="6897756"/>
          </a:xfrm>
        </p:spPr>
        <p:txBody>
          <a:bodyPr>
            <a:noAutofit/>
          </a:bodyPr>
          <a:lstStyle/>
          <a:p>
            <a:r>
              <a:rPr lang="en-US" sz="3600" dirty="0" smtClean="0"/>
              <a:t>Forwarding, filtering, and prioritization responsibilities, implemented in hardware tables, remain on the device. In addition, features such as filtering based on ACLs and traffic prioritization are enforced locally on the device as well.</a:t>
            </a:r>
          </a:p>
          <a:p>
            <a:r>
              <a:rPr lang="en-US" sz="3600" dirty="0" smtClean="0"/>
              <a:t>Complicated control software is removed from the device and placed into a centralized controller, which has a complete view of the network and the ability to make optimal forwarding and routing decisions. </a:t>
            </a:r>
          </a:p>
          <a:p>
            <a:r>
              <a:rPr lang="en-US" sz="3600" dirty="0" smtClean="0"/>
              <a:t>Above the controller is where the network applications run, implementing higher-level functions and, additionally, participating in decisions about how best to manage and control packet forwarding and distribution within the network.</a:t>
            </a:r>
            <a:br>
              <a:rPr lang="en-US" sz="3600" dirty="0" smtClean="0"/>
            </a:br>
            <a:endParaRPr lang="en-US" sz="36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76178"/>
            <a:ext cx="13167360" cy="506775"/>
          </a:xfrm>
        </p:spPr>
        <p:txBody>
          <a:bodyPr>
            <a:noAutofit/>
          </a:bodyPr>
          <a:lstStyle/>
          <a:p>
            <a:r>
              <a:rPr lang="en-US" sz="3600" b="1" dirty="0" smtClean="0"/>
              <a:t>Fundamental Characteristics of SDN</a:t>
            </a:r>
            <a:endParaRPr lang="en-US" sz="3600" dirty="0"/>
          </a:p>
        </p:txBody>
      </p:sp>
      <p:sp>
        <p:nvSpPr>
          <p:cNvPr id="3" name="Content Placeholder 2"/>
          <p:cNvSpPr>
            <a:spLocks noGrp="1"/>
          </p:cNvSpPr>
          <p:nvPr>
            <p:ph idx="1"/>
          </p:nvPr>
        </p:nvSpPr>
        <p:spPr>
          <a:xfrm>
            <a:off x="0" y="791736"/>
            <a:ext cx="14630400" cy="7437864"/>
          </a:xfrm>
        </p:spPr>
        <p:txBody>
          <a:bodyPr>
            <a:normAutofit fontScale="92500" lnSpcReduction="10000"/>
          </a:bodyPr>
          <a:lstStyle/>
          <a:p>
            <a:pPr algn="just"/>
            <a:r>
              <a:rPr lang="en-US" dirty="0" smtClean="0"/>
              <a:t>Plane Separation: The first fundamental characteristic of SDN is the separation of the forwarding and control planes. </a:t>
            </a:r>
          </a:p>
          <a:p>
            <a:pPr algn="just"/>
            <a:r>
              <a:rPr lang="en-US" dirty="0" smtClean="0"/>
              <a:t>Forwarding functionality, including the logic and tables for choosing how to deal with incoming packets based on characteristics such as MAC address, IP address, and VLAN ID, resides in the forwarding plane. </a:t>
            </a:r>
          </a:p>
          <a:p>
            <a:pPr algn="just"/>
            <a:r>
              <a:rPr lang="en-US" dirty="0" smtClean="0"/>
              <a:t>The fundamental actions performed by the forwarding plane can be described by the way it dispenses with arriving packets. It may </a:t>
            </a:r>
            <a:r>
              <a:rPr lang="en-US" i="1" dirty="0" smtClean="0"/>
              <a:t>forward</a:t>
            </a:r>
            <a:r>
              <a:rPr lang="en-US" dirty="0" smtClean="0"/>
              <a:t>, </a:t>
            </a:r>
            <a:r>
              <a:rPr lang="en-US" i="1" dirty="0" smtClean="0"/>
              <a:t>drop</a:t>
            </a:r>
            <a:r>
              <a:rPr lang="en-US" dirty="0" smtClean="0"/>
              <a:t>, </a:t>
            </a:r>
            <a:r>
              <a:rPr lang="en-US" i="1" dirty="0" smtClean="0"/>
              <a:t>consume</a:t>
            </a:r>
            <a:r>
              <a:rPr lang="en-US" dirty="0" smtClean="0"/>
              <a:t>, or </a:t>
            </a:r>
            <a:r>
              <a:rPr lang="en-US" i="1" dirty="0" smtClean="0"/>
              <a:t>replicate </a:t>
            </a:r>
            <a:r>
              <a:rPr lang="en-US" dirty="0" smtClean="0"/>
              <a:t>an incoming packet. </a:t>
            </a:r>
          </a:p>
          <a:p>
            <a:pPr algn="just"/>
            <a:r>
              <a:rPr lang="en-US" dirty="0" smtClean="0"/>
              <a:t>For basic forwarding, the device determines the correct output port by performing a lookup in the address table in the hardware ASIC. A packet may be dropped due to buffer overflow conditions or due to specific </a:t>
            </a:r>
            <a:r>
              <a:rPr lang="en-US" i="1" dirty="0" smtClean="0"/>
              <a:t>filtering</a:t>
            </a:r>
            <a:r>
              <a:rPr lang="en-US" dirty="0" smtClean="0"/>
              <a:t> resulting from a </a:t>
            </a:r>
            <a:r>
              <a:rPr lang="en-US" dirty="0" err="1" smtClean="0"/>
              <a:t>QoS</a:t>
            </a:r>
            <a:r>
              <a:rPr lang="en-US" dirty="0" smtClean="0"/>
              <a:t> rate-limiting function, for example.</a:t>
            </a:r>
          </a:p>
          <a:p>
            <a:pPr algn="just"/>
            <a:r>
              <a:rPr lang="en-US" dirty="0" smtClean="0"/>
              <a:t>In case of forwarding pertaining to multicast, the incoming packet must be replicated before forwarding the various copies out different output ports.</a:t>
            </a:r>
          </a:p>
          <a:p>
            <a:pPr algn="just"/>
            <a:r>
              <a:rPr lang="en-US" dirty="0" smtClean="0"/>
              <a:t>Special-case packets that require processing by the control or management planes are consumed and passed to the appropriate plane.</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76178"/>
            <a:ext cx="13167360" cy="506775"/>
          </a:xfrm>
        </p:spPr>
        <p:txBody>
          <a:bodyPr>
            <a:noAutofit/>
          </a:bodyPr>
          <a:lstStyle/>
          <a:p>
            <a:r>
              <a:rPr lang="en-US" sz="3600" b="1" dirty="0" smtClean="0"/>
              <a:t>Fundamental Characteristics of SDN (Continued)</a:t>
            </a:r>
            <a:endParaRPr lang="en-US" sz="3600" dirty="0"/>
          </a:p>
        </p:txBody>
      </p:sp>
      <p:sp>
        <p:nvSpPr>
          <p:cNvPr id="3" name="Content Placeholder 2"/>
          <p:cNvSpPr>
            <a:spLocks noGrp="1"/>
          </p:cNvSpPr>
          <p:nvPr>
            <p:ph idx="1"/>
          </p:nvPr>
        </p:nvSpPr>
        <p:spPr>
          <a:xfrm>
            <a:off x="0" y="791736"/>
            <a:ext cx="14630400" cy="7437864"/>
          </a:xfrm>
        </p:spPr>
        <p:txBody>
          <a:bodyPr>
            <a:normAutofit lnSpcReduction="10000"/>
          </a:bodyPr>
          <a:lstStyle/>
          <a:p>
            <a:r>
              <a:rPr lang="en-US" dirty="0" smtClean="0"/>
              <a:t>Control Plane: The protocols, logic, and algorithms that are used to program the forwarding plane reside in the control plane. Many of these protocols and algorithms require global knowledge of the network. The control plane determines how the forwarding tables and logic in the data plane should be programmed or configured. </a:t>
            </a:r>
          </a:p>
          <a:p>
            <a:r>
              <a:rPr lang="en-US" dirty="0" smtClean="0"/>
              <a:t>Since in a traditional network each device has its own control plane, the primary task of that control plane is to run routing or switching protocols so that all the distributed forwarding tables on the devices throughout the network stay synchronized. This software-based controller manages the network using higher-level policies. </a:t>
            </a:r>
          </a:p>
          <a:p>
            <a:r>
              <a:rPr lang="en-US" dirty="0" smtClean="0"/>
              <a:t>Instead of hundreds of thousands of lines of complicated control plane software running on a device and allowing the device to behave autonomously, that software is removed from the device and placed in a centralized controller.   </a:t>
            </a:r>
          </a:p>
          <a:p>
            <a:r>
              <a:rPr lang="en-US" dirty="0" smtClean="0"/>
              <a:t>The controller then provides primitive instructions to the simplified devices when appropriate in order to allow them to make fast decisions about how to deal with incoming packets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Automation and Virtualization</a:t>
            </a:r>
            <a:endParaRPr lang="en-US" dirty="0"/>
          </a:p>
        </p:txBody>
      </p:sp>
      <p:sp>
        <p:nvSpPr>
          <p:cNvPr id="3" name="Content Placeholder 2"/>
          <p:cNvSpPr>
            <a:spLocks noGrp="1"/>
          </p:cNvSpPr>
          <p:nvPr>
            <p:ph idx="1"/>
          </p:nvPr>
        </p:nvSpPr>
        <p:spPr/>
        <p:txBody>
          <a:bodyPr/>
          <a:lstStyle/>
          <a:p>
            <a:r>
              <a:rPr lang="en-US" dirty="0" smtClean="0"/>
              <a:t>Three basic abstractions precisely forms the basis for SDN, namely</a:t>
            </a:r>
          </a:p>
          <a:p>
            <a:pPr>
              <a:buNone/>
            </a:pPr>
            <a:r>
              <a:rPr lang="en-US" dirty="0" smtClean="0"/>
              <a:t>	-  </a:t>
            </a:r>
            <a:r>
              <a:rPr lang="en-US" i="1" dirty="0" smtClean="0"/>
              <a:t>distributed state </a:t>
            </a:r>
            <a:r>
              <a:rPr lang="en-US" dirty="0" smtClean="0"/>
              <a:t>abstraction</a:t>
            </a:r>
          </a:p>
          <a:p>
            <a:pPr>
              <a:buNone/>
            </a:pPr>
            <a:r>
              <a:rPr lang="en-US" dirty="0" smtClean="0"/>
              <a:t>	-  </a:t>
            </a:r>
            <a:r>
              <a:rPr lang="en-US" i="1" dirty="0" smtClean="0"/>
              <a:t>forwarding </a:t>
            </a:r>
            <a:r>
              <a:rPr lang="en-US" dirty="0" smtClean="0"/>
              <a:t>abstraction</a:t>
            </a:r>
          </a:p>
          <a:p>
            <a:pPr>
              <a:buNone/>
            </a:pPr>
            <a:r>
              <a:rPr lang="en-US" dirty="0" smtClean="0"/>
              <a:t>	-  </a:t>
            </a:r>
            <a:r>
              <a:rPr lang="en-US" i="1" dirty="0" smtClean="0"/>
              <a:t>configuration</a:t>
            </a:r>
            <a:r>
              <a:rPr lang="en-US" dirty="0" smtClean="0"/>
              <a:t> abstraction</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distributed state abstraction provides the network programmer with a global network view that shields the programmer from the realities of a network that is actually comprised of many machines, each with its own state, collaborating to solve network-wide problems. </a:t>
            </a:r>
          </a:p>
          <a:p>
            <a:r>
              <a:rPr lang="en-US" dirty="0" smtClean="0"/>
              <a:t>The forwarding abstraction allows the programmer to specify the necessary forwarding behaviors without any knowledge of vendor-specific hardware. This implies that whatever language or languages emerge from the abstraction need to represent a sort of lowest common denominator of forwarding capabilities of network hardware. </a:t>
            </a:r>
          </a:p>
          <a:p>
            <a:r>
              <a:rPr lang="en-US" dirty="0" smtClean="0"/>
              <a:t>The configuration abstraction, which is sometimes called the specification  abstraction, must be able to express the desired goals of the overall network without getting lost in the details of how the physical network will implement those goals.</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 of SDN</a:t>
            </a:r>
            <a:endParaRPr lang="en-US" dirty="0"/>
          </a:p>
        </p:txBody>
      </p:sp>
      <p:sp>
        <p:nvSpPr>
          <p:cNvPr id="3" name="Content Placeholder 2"/>
          <p:cNvSpPr>
            <a:spLocks noGrp="1"/>
          </p:cNvSpPr>
          <p:nvPr>
            <p:ph idx="1"/>
          </p:nvPr>
        </p:nvSpPr>
        <p:spPr>
          <a:xfrm>
            <a:off x="189571" y="1701166"/>
            <a:ext cx="14262409" cy="5431155"/>
          </a:xfrm>
        </p:spPr>
        <p:txBody>
          <a:bodyPr>
            <a:normAutofit fontScale="92500" lnSpcReduction="10000"/>
          </a:bodyPr>
          <a:lstStyle/>
          <a:p>
            <a:pPr algn="just"/>
            <a:r>
              <a:rPr lang="en-US" dirty="0" smtClean="0"/>
              <a:t>Openness: A characteristic of Open SDN is that its interfaces should remain standard, well documented, and not proprietary. </a:t>
            </a:r>
          </a:p>
          <a:p>
            <a:pPr algn="just"/>
            <a:r>
              <a:rPr lang="en-US" dirty="0" smtClean="0"/>
              <a:t>The APIs that are defined should give software sufficient control to experiment with and control various control plane options. The premise is that keeping open both the northbound and southbound interfaces to the SDN controller will allow researchers to  innovative new methods of network operation. </a:t>
            </a:r>
          </a:p>
          <a:p>
            <a:pPr algn="just"/>
            <a:r>
              <a:rPr lang="en-US" dirty="0" smtClean="0"/>
              <a:t>Research institutions as well as entrepreneurs can take advantage of this capability in order to easily experiment test new ideas. </a:t>
            </a:r>
          </a:p>
          <a:p>
            <a:pPr algn="just"/>
            <a:r>
              <a:rPr lang="en-US" dirty="0" smtClean="0"/>
              <a:t>Hence the speed at which network technology is developed and deployed is greatly increased as much larger numbers of individuals and organizations are able to apply themselves to today’s network problems, resulting in better and faster technological advancement in the structure and functioning of networks.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329566"/>
            <a:ext cx="13167360" cy="685195"/>
          </a:xfrm>
        </p:spPr>
        <p:txBody>
          <a:bodyPr>
            <a:normAutofit fontScale="90000"/>
          </a:bodyPr>
          <a:lstStyle/>
          <a:p>
            <a:r>
              <a:rPr lang="en-US" b="1" dirty="0" smtClean="0"/>
              <a:t>SDN Operation</a:t>
            </a:r>
            <a:endParaRPr lang="en-US" dirty="0"/>
          </a:p>
        </p:txBody>
      </p:sp>
      <p:sp>
        <p:nvSpPr>
          <p:cNvPr id="3" name="Content Placeholder 2"/>
          <p:cNvSpPr>
            <a:spLocks noGrp="1"/>
          </p:cNvSpPr>
          <p:nvPr>
            <p:ph idx="1"/>
          </p:nvPr>
        </p:nvSpPr>
        <p:spPr>
          <a:xfrm>
            <a:off x="0" y="1014761"/>
            <a:ext cx="7219609" cy="5431155"/>
          </a:xfrm>
        </p:spPr>
        <p:txBody>
          <a:bodyPr>
            <a:noAutofit/>
          </a:bodyPr>
          <a:lstStyle/>
          <a:p>
            <a:pPr algn="just"/>
            <a:r>
              <a:rPr lang="en-US" sz="3000" dirty="0" smtClean="0"/>
              <a:t>At a conceptual level, the behavior and operation of a Software Defined Network is straightforward. the SDN devices contain forwarding functionality for deciding what to do with each incoming packet. The devices also contain the data that drives those forwarding decisions. The data itself is actually represented by the flows defined by the controller, as depicted in the upper-left portion of each device.</a:t>
            </a:r>
          </a:p>
          <a:p>
            <a:pPr algn="just"/>
            <a:endParaRPr lang="en-US" sz="3000" dirty="0"/>
          </a:p>
        </p:txBody>
      </p:sp>
      <p:pic>
        <p:nvPicPr>
          <p:cNvPr id="4" name="Picture 3" descr="sdn oper overview.jpg"/>
          <p:cNvPicPr>
            <a:picLocks noChangeAspect="1"/>
          </p:cNvPicPr>
          <p:nvPr/>
        </p:nvPicPr>
        <p:blipFill>
          <a:blip r:embed="rId2"/>
          <a:stretch>
            <a:fillRect/>
          </a:stretch>
        </p:blipFill>
        <p:spPr>
          <a:xfrm>
            <a:off x="7219609" y="1170878"/>
            <a:ext cx="7374215" cy="3612995"/>
          </a:xfrm>
          <a:prstGeom prst="rect">
            <a:avLst/>
          </a:prstGeom>
        </p:spPr>
      </p:pic>
      <p:sp>
        <p:nvSpPr>
          <p:cNvPr id="5" name="Rectangle 4"/>
          <p:cNvSpPr/>
          <p:nvPr/>
        </p:nvSpPr>
        <p:spPr>
          <a:xfrm>
            <a:off x="8016691" y="4984595"/>
            <a:ext cx="4306820" cy="584775"/>
          </a:xfrm>
          <a:prstGeom prst="rect">
            <a:avLst/>
          </a:prstGeom>
        </p:spPr>
        <p:txBody>
          <a:bodyPr wrap="none">
            <a:spAutoFit/>
          </a:bodyPr>
          <a:lstStyle/>
          <a:p>
            <a:r>
              <a:rPr lang="en-US" sz="3200" dirty="0" smtClean="0">
                <a:solidFill>
                  <a:srgbClr val="00B0F0"/>
                </a:solidFill>
              </a:rPr>
              <a:t>SDN operation overview.</a:t>
            </a:r>
            <a:endParaRPr lang="en-US" sz="3200" dirty="0">
              <a:solidFill>
                <a:srgbClr val="00B0F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SDN Operation (Continued)</a:t>
            </a:r>
            <a:endParaRPr lang="en-US" dirty="0"/>
          </a:p>
        </p:txBody>
      </p:sp>
      <p:sp>
        <p:nvSpPr>
          <p:cNvPr id="3" name="Content Placeholder 2"/>
          <p:cNvSpPr>
            <a:spLocks noGrp="1"/>
          </p:cNvSpPr>
          <p:nvPr>
            <p:ph idx="1"/>
          </p:nvPr>
        </p:nvSpPr>
        <p:spPr/>
        <p:txBody>
          <a:bodyPr/>
          <a:lstStyle/>
          <a:p>
            <a:pPr algn="just"/>
            <a:r>
              <a:rPr lang="en-US" dirty="0" smtClean="0"/>
              <a:t>A flow describes a set of packets transferred from one network endpoint (or set of endpoints) to another endpoint (or set of endpoints). The endpoints may be defined as IP address-TCP/UDP port pairs, VLAN endpoints, layer three tunnel endpoints, and input ports, among other things. One set of rules describes the forwarding actions that the device should take for all packets belonging to that flow. A flow is unidirectional in that packets flowing between the same two endpoints in the opposite direction could each constitute a separate flow. Flows are represented on a device as a flow entry.</a:t>
            </a:r>
          </a:p>
          <a:p>
            <a:pPr algn="just"/>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SDN Operation (Continued)</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A flow table resides on the network device and consists of a series of flow entries and the actions to perform when a packet matching that flow arrives at the device. When the SDN device receives a packet, it consults its flow tables in search of a match. These flow tables had been constructed previously when the controller downloaded appropriate flow rules to the device. If the SDN device finds a match, it takes the appropriate configured action, which usually entails forwarding the packet. If it does not find a match, the switch can either drop the packet or pass it to the controller, depending on the version of OpenFlow and the configuration of the switch. The definition of a flow is a relatively simple programming expression of what may be a very complex control plane calculation previously performed by the controller. </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SDN Operation (Continued)</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The SDN controller is responsible for abstracting the network of SDN devices it controls and presenting an abstraction of these network resources to the SDN applications running above. The controller allows the SDN application to define flows on devices and to help the application respond to packets that are forwarded to the controller by the SDN devices. In the last figure we see on the right side of the controller that it maintains a view of the entire network that it controls. This permits it to calculate optimal forwarding solutions for the network in a deterministic, predictable manner. Since one controller can control a large number of network devices, these calculations are normally performed on a high-performance machine with an order-of-magnitude performance advantage over the CPU and memory capacity than is typically afforded to the network devices themselves. </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SDN Application – Traffic Flow</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SDN applications are built on top of the controller. These applications should not be confused with the application layer defined in the seven-layer OSI model of computer networking. Since SDN applications are really part of network layers two and three, this concept is orthogonal to that of applications in the tight hierarchy of OSI protocol layers. The SDN application interfaces with the controller, using it to set </a:t>
            </a:r>
            <a:r>
              <a:rPr lang="en-US" i="1" dirty="0" smtClean="0"/>
              <a:t>proactive</a:t>
            </a:r>
            <a:r>
              <a:rPr lang="en-US" dirty="0" smtClean="0"/>
              <a:t> flows on the devices and to receive packets that have been forwarded to the controller. Proactive flows are established by the application; typically the application will set these flows when the application starts up, and the flows will persist until some configuration change is made. This kind of proactive flow is known as a </a:t>
            </a:r>
            <a:r>
              <a:rPr lang="en-US" i="1" dirty="0" smtClean="0"/>
              <a:t>static</a:t>
            </a:r>
            <a:r>
              <a:rPr lang="en-US" dirty="0" smtClean="0"/>
              <a:t> flow. Another kind of proactive flow is where the controller decides to modify a flow based on the traffic load currently being driven through a network device.</a:t>
            </a:r>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329566"/>
            <a:ext cx="13167360" cy="1042034"/>
          </a:xfrm>
        </p:spPr>
        <p:txBody>
          <a:bodyPr>
            <a:normAutofit fontScale="90000"/>
          </a:bodyPr>
          <a:lstStyle/>
          <a:p>
            <a:r>
              <a:rPr lang="en-US" dirty="0" smtClean="0"/>
              <a:t>Solving the issue with ever Increasing Cost of Development</a:t>
            </a:r>
            <a:endParaRPr lang="en-US" dirty="0"/>
          </a:p>
        </p:txBody>
      </p:sp>
      <p:sp>
        <p:nvSpPr>
          <p:cNvPr id="3" name="Content Placeholder 2"/>
          <p:cNvSpPr>
            <a:spLocks noGrp="1"/>
          </p:cNvSpPr>
          <p:nvPr>
            <p:ph idx="1"/>
          </p:nvPr>
        </p:nvSpPr>
        <p:spPr>
          <a:xfrm>
            <a:off x="731520" y="1371600"/>
            <a:ext cx="13167360" cy="6858000"/>
          </a:xfrm>
        </p:spPr>
        <p:txBody>
          <a:bodyPr>
            <a:noAutofit/>
          </a:bodyPr>
          <a:lstStyle/>
          <a:p>
            <a:pPr algn="just"/>
            <a:r>
              <a:rPr lang="en-US" sz="3400" dirty="0" smtClean="0"/>
              <a:t>Today’s autonomous networking devices must store, manage, and run the complicated control plane software  leading to increased cost per device (increased processing power, cost due to advanced software development, advanced ASIC development, as well as increase in storage capacity).</a:t>
            </a:r>
          </a:p>
          <a:p>
            <a:pPr algn="just"/>
            <a:r>
              <a:rPr lang="en-US" sz="3400" dirty="0" smtClean="0"/>
              <a:t>SDN reduces the cost of network by readily available open source software. Application server frameworks provide platforms that allow software developers just to concentrate on solving domain-specific problems. Each vendor need not have to develop, test, and maintain large amounts of redundant code (Hence no interoperability cost).</a:t>
            </a:r>
          </a:p>
          <a:p>
            <a:pPr algn="just"/>
            <a:r>
              <a:rPr lang="en-US" sz="3400" dirty="0" smtClean="0"/>
              <a:t>Some silicon vendors have been producing </a:t>
            </a:r>
            <a:r>
              <a:rPr lang="en-US" sz="3400" i="1" dirty="0" smtClean="0"/>
              <a:t>common off-the-shelf</a:t>
            </a:r>
            <a:r>
              <a:rPr lang="en-US" sz="3400" dirty="0" smtClean="0"/>
              <a:t> (COTS) ASICs that are capable of speeds and functionalities that rival or surpass the proprietary versions developed by networking hardware vendors. </a:t>
            </a:r>
          </a:p>
          <a:p>
            <a:pPr algn="just"/>
            <a:endParaRPr lang="en-US" sz="34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SDN Application – Traffic Flow(Continued)</a:t>
            </a:r>
            <a:endParaRPr lang="en-US" dirty="0"/>
          </a:p>
        </p:txBody>
      </p:sp>
      <p:sp>
        <p:nvSpPr>
          <p:cNvPr id="3" name="Content Placeholder 2"/>
          <p:cNvSpPr>
            <a:spLocks noGrp="1"/>
          </p:cNvSpPr>
          <p:nvPr>
            <p:ph idx="1"/>
          </p:nvPr>
        </p:nvSpPr>
        <p:spPr/>
        <p:txBody>
          <a:bodyPr/>
          <a:lstStyle/>
          <a:p>
            <a:pPr algn="just"/>
            <a:r>
              <a:rPr lang="en-US" dirty="0" smtClean="0"/>
              <a:t>In addition to flows defined proactively by the application, some flows are defined in response to a packet forwarded to the controller. Upon receipt of incoming packets that have been forwarded to the controller, the SDN application will instruct the controller as to how to respond to the packet and, if appropriate, will establish new flows on the device in order to allow that device to respond locally the next time it sees a packet belonging to that flow. Such flows are called </a:t>
            </a:r>
            <a:r>
              <a:rPr lang="en-US" i="1" dirty="0" smtClean="0"/>
              <a:t>reactive</a:t>
            </a:r>
            <a:r>
              <a:rPr lang="en-US" dirty="0" smtClean="0"/>
              <a:t> flows. In this way, it is now possible to write software applications that implement forwarding, routing, overlay, multipath, and access control functions, among others.</a:t>
            </a:r>
          </a:p>
          <a:p>
            <a:pPr algn="just"/>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329566"/>
            <a:ext cx="13167360" cy="1049291"/>
          </a:xfrm>
        </p:spPr>
        <p:txBody>
          <a:bodyPr/>
          <a:lstStyle/>
          <a:p>
            <a:r>
              <a:rPr lang="en-US" b="1" dirty="0" smtClean="0"/>
              <a:t>SDN Application – Traffic Flow(Continued)</a:t>
            </a:r>
            <a:endParaRPr lang="en-US" dirty="0"/>
          </a:p>
        </p:txBody>
      </p:sp>
      <p:sp>
        <p:nvSpPr>
          <p:cNvPr id="3" name="Content Placeholder 2"/>
          <p:cNvSpPr>
            <a:spLocks noGrp="1"/>
          </p:cNvSpPr>
          <p:nvPr>
            <p:ph idx="1"/>
          </p:nvPr>
        </p:nvSpPr>
        <p:spPr>
          <a:xfrm>
            <a:off x="0" y="1378858"/>
            <a:ext cx="14630400" cy="1944914"/>
          </a:xfrm>
        </p:spPr>
        <p:txBody>
          <a:bodyPr>
            <a:normAutofit lnSpcReduction="10000"/>
          </a:bodyPr>
          <a:lstStyle/>
          <a:p>
            <a:pPr algn="just"/>
            <a:r>
              <a:rPr lang="en-US" dirty="0" smtClean="0"/>
              <a:t>There are also reactive flows that are defined or modified as a result of stimuli from sources other than packets from the controller. For example, the controller can insert flows reactively in response to other data sources such as </a:t>
            </a:r>
            <a:r>
              <a:rPr lang="en-US" i="1" dirty="0" smtClean="0"/>
              <a:t>intrusion detection systems</a:t>
            </a:r>
            <a:r>
              <a:rPr lang="en-US" dirty="0" smtClean="0"/>
              <a:t> (IDS) or the </a:t>
            </a:r>
            <a:r>
              <a:rPr lang="en-US" dirty="0" err="1" smtClean="0"/>
              <a:t>NetFlow</a:t>
            </a:r>
            <a:r>
              <a:rPr lang="en-US" dirty="0" smtClean="0"/>
              <a:t> traffic analyzer .</a:t>
            </a:r>
            <a:endParaRPr lang="en-US" dirty="0"/>
          </a:p>
        </p:txBody>
      </p:sp>
      <p:pic>
        <p:nvPicPr>
          <p:cNvPr id="4" name="Picture 3" descr="sdn ctrl to device.jpg"/>
          <p:cNvPicPr>
            <a:picLocks noChangeAspect="1"/>
          </p:cNvPicPr>
          <p:nvPr/>
        </p:nvPicPr>
        <p:blipFill>
          <a:blip r:embed="rId2"/>
          <a:stretch>
            <a:fillRect/>
          </a:stretch>
        </p:blipFill>
        <p:spPr>
          <a:xfrm>
            <a:off x="7875451" y="3040742"/>
            <a:ext cx="6770497" cy="3701143"/>
          </a:xfrm>
          <a:prstGeom prst="rect">
            <a:avLst/>
          </a:prstGeom>
        </p:spPr>
      </p:pic>
      <p:sp>
        <p:nvSpPr>
          <p:cNvPr id="5" name="Rectangle 4"/>
          <p:cNvSpPr/>
          <p:nvPr/>
        </p:nvSpPr>
        <p:spPr>
          <a:xfrm>
            <a:off x="9113083" y="6662057"/>
            <a:ext cx="4785797" cy="461665"/>
          </a:xfrm>
          <a:prstGeom prst="rect">
            <a:avLst/>
          </a:prstGeom>
        </p:spPr>
        <p:txBody>
          <a:bodyPr wrap="none">
            <a:spAutoFit/>
          </a:bodyPr>
          <a:lstStyle/>
          <a:p>
            <a:r>
              <a:rPr lang="en-US" sz="2400" dirty="0" smtClean="0">
                <a:solidFill>
                  <a:srgbClr val="92D050"/>
                </a:solidFill>
              </a:rPr>
              <a:t>Controller-to-device communication.</a:t>
            </a:r>
            <a:endParaRPr lang="en-US" sz="2400" dirty="0">
              <a:solidFill>
                <a:srgbClr val="92D050"/>
              </a:solidFill>
            </a:endParaRPr>
          </a:p>
        </p:txBody>
      </p:sp>
      <p:sp>
        <p:nvSpPr>
          <p:cNvPr id="6" name="Rectangle 5"/>
          <p:cNvSpPr/>
          <p:nvPr/>
        </p:nvSpPr>
        <p:spPr>
          <a:xfrm>
            <a:off x="356018" y="3323772"/>
            <a:ext cx="7315200" cy="3046988"/>
          </a:xfrm>
          <a:prstGeom prst="rect">
            <a:avLst/>
          </a:prstGeom>
        </p:spPr>
        <p:txBody>
          <a:bodyPr>
            <a:spAutoFit/>
          </a:bodyPr>
          <a:lstStyle/>
          <a:p>
            <a:pPr algn="just"/>
            <a:r>
              <a:rPr lang="en-US" sz="3200" dirty="0" smtClean="0">
                <a:solidFill>
                  <a:srgbClr val="FFC000"/>
                </a:solidFill>
              </a:rPr>
              <a:t>The adjacent figure depicts the OpenFlow protocol as the means of communication between the controller and the device. OpenFlow is currently the defined standard for such communication in Open SDN.</a:t>
            </a:r>
            <a:endParaRPr lang="en-US" sz="3200" dirty="0">
              <a:solidFill>
                <a:srgbClr val="FFC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329566"/>
            <a:ext cx="6583680" cy="817063"/>
          </a:xfrm>
        </p:spPr>
        <p:txBody>
          <a:bodyPr/>
          <a:lstStyle/>
          <a:p>
            <a:r>
              <a:rPr lang="en-US" b="1" dirty="0" smtClean="0"/>
              <a:t>SDN Devices</a:t>
            </a:r>
            <a:endParaRPr lang="en-US" dirty="0"/>
          </a:p>
        </p:txBody>
      </p:sp>
      <p:sp>
        <p:nvSpPr>
          <p:cNvPr id="3" name="Content Placeholder 2"/>
          <p:cNvSpPr>
            <a:spLocks noGrp="1"/>
          </p:cNvSpPr>
          <p:nvPr>
            <p:ph idx="1"/>
          </p:nvPr>
        </p:nvSpPr>
        <p:spPr>
          <a:xfrm>
            <a:off x="-1" y="1393372"/>
            <a:ext cx="8563429" cy="4238170"/>
          </a:xfrm>
        </p:spPr>
        <p:txBody>
          <a:bodyPr>
            <a:normAutofit lnSpcReduction="10000"/>
          </a:bodyPr>
          <a:lstStyle/>
          <a:p>
            <a:pPr algn="just"/>
            <a:r>
              <a:rPr lang="en-US" dirty="0" smtClean="0"/>
              <a:t>An SDN device is composed of an API for communication with the controller, an abstraction layer, and a packet-processing function. In the case of a virtual switch, this packet-processing function is packet-processing software, as shown in the figure. In the case of a physical switch, the packet-processing function is embodied in the hardware for packet-processing logic, as shown in the figure.</a:t>
            </a:r>
            <a:endParaRPr lang="en-US" dirty="0"/>
          </a:p>
        </p:txBody>
      </p:sp>
      <p:pic>
        <p:nvPicPr>
          <p:cNvPr id="4" name="Picture 3" descr="sdn sw sw anatomy.jpg"/>
          <p:cNvPicPr/>
          <p:nvPr/>
        </p:nvPicPr>
        <p:blipFill>
          <a:blip r:embed="rId2" cstate="print"/>
          <a:stretch>
            <a:fillRect/>
          </a:stretch>
        </p:blipFill>
        <p:spPr>
          <a:xfrm>
            <a:off x="8824688" y="0"/>
            <a:ext cx="5805712" cy="4093029"/>
          </a:xfrm>
          <a:prstGeom prst="rect">
            <a:avLst/>
          </a:prstGeom>
        </p:spPr>
      </p:pic>
      <p:sp>
        <p:nvSpPr>
          <p:cNvPr id="5" name="Rectangle 4"/>
          <p:cNvSpPr/>
          <p:nvPr/>
        </p:nvSpPr>
        <p:spPr>
          <a:xfrm>
            <a:off x="9834311" y="4065059"/>
            <a:ext cx="3914533" cy="461665"/>
          </a:xfrm>
          <a:prstGeom prst="rect">
            <a:avLst/>
          </a:prstGeom>
        </p:spPr>
        <p:txBody>
          <a:bodyPr wrap="none">
            <a:spAutoFit/>
          </a:bodyPr>
          <a:lstStyle/>
          <a:p>
            <a:r>
              <a:rPr lang="en-US" sz="2400" dirty="0" smtClean="0">
                <a:solidFill>
                  <a:srgbClr val="FFC000"/>
                </a:solidFill>
              </a:rPr>
              <a:t>SDN software switch anatomy</a:t>
            </a:r>
            <a:endParaRPr lang="en-US" sz="2400" dirty="0">
              <a:solidFill>
                <a:srgbClr val="FFC000"/>
              </a:solidFill>
            </a:endParaRPr>
          </a:p>
        </p:txBody>
      </p:sp>
      <p:pic>
        <p:nvPicPr>
          <p:cNvPr id="6" name="Picture 5" descr="sdn hw sw anatomy.jpg"/>
          <p:cNvPicPr/>
          <p:nvPr/>
        </p:nvPicPr>
        <p:blipFill>
          <a:blip r:embed="rId3" cstate="print"/>
          <a:stretch>
            <a:fillRect/>
          </a:stretch>
        </p:blipFill>
        <p:spPr>
          <a:xfrm>
            <a:off x="8824686" y="4588279"/>
            <a:ext cx="5805714" cy="3271914"/>
          </a:xfrm>
          <a:prstGeom prst="rect">
            <a:avLst/>
          </a:prstGeom>
        </p:spPr>
      </p:pic>
      <p:sp>
        <p:nvSpPr>
          <p:cNvPr id="7" name="Rectangle 6"/>
          <p:cNvSpPr/>
          <p:nvPr/>
        </p:nvSpPr>
        <p:spPr>
          <a:xfrm>
            <a:off x="9834311" y="7767935"/>
            <a:ext cx="3914533" cy="461665"/>
          </a:xfrm>
          <a:prstGeom prst="rect">
            <a:avLst/>
          </a:prstGeom>
        </p:spPr>
        <p:txBody>
          <a:bodyPr wrap="none">
            <a:spAutoFit/>
          </a:bodyPr>
          <a:lstStyle/>
          <a:p>
            <a:r>
              <a:rPr lang="en-US" sz="2400" dirty="0" smtClean="0">
                <a:solidFill>
                  <a:srgbClr val="FFC000"/>
                </a:solidFill>
              </a:rPr>
              <a:t>SDN software switch anatomy</a:t>
            </a:r>
            <a:endParaRPr lang="en-US" sz="2400" dirty="0">
              <a:solidFill>
                <a:srgbClr val="FFC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SDN Devices (Continued)</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The abstraction layer embodies one or more flow tables. The packet-processing logic consists of the mechanisms to take actions based on the results of evaluating incoming packets and finding the highest-priority match. When a match is found, the incoming packet is processed locally unless it is explicitly forwarded to the controller. When no match is found, the packet may be copied to the controller for further processing. This process is also referred to as the controller </a:t>
            </a:r>
            <a:r>
              <a:rPr lang="en-US" i="1" dirty="0" smtClean="0"/>
              <a:t>consuming</a:t>
            </a:r>
            <a:r>
              <a:rPr lang="en-US" dirty="0" smtClean="0"/>
              <a:t> the packet. I</a:t>
            </a:r>
          </a:p>
          <a:p>
            <a:pPr algn="just"/>
            <a:endParaRPr lang="en-US" dirty="0" smtClean="0"/>
          </a:p>
          <a:p>
            <a:pPr algn="just"/>
            <a:r>
              <a:rPr lang="en-US" dirty="0" smtClean="0"/>
              <a:t>In the case of a hardware switch, these mechanisms are implemented by the specialized hardware. In the case of a software switch, these same functions are mirrored by software. Such a software switch is implemented  as an application usually running in conjunction with a hypervisor in a data center rack. Like a VM, the virtual switch can be instantiated or moved under software control. It normally serves as a virtual switch and works collectively with a set of other such virtual switches to constitute a virtual network. </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329566"/>
            <a:ext cx="13167360" cy="759005"/>
          </a:xfrm>
        </p:spPr>
        <p:txBody>
          <a:bodyPr>
            <a:normAutofit/>
          </a:bodyPr>
          <a:lstStyle/>
          <a:p>
            <a:r>
              <a:rPr lang="en-US" sz="3600" dirty="0" smtClean="0"/>
              <a:t>Flow Tables</a:t>
            </a:r>
            <a:endParaRPr lang="en-US" sz="3600" dirty="0"/>
          </a:p>
        </p:txBody>
      </p:sp>
      <p:sp>
        <p:nvSpPr>
          <p:cNvPr id="3" name="Content Placeholder 2"/>
          <p:cNvSpPr>
            <a:spLocks noGrp="1"/>
          </p:cNvSpPr>
          <p:nvPr>
            <p:ph idx="1"/>
          </p:nvPr>
        </p:nvSpPr>
        <p:spPr>
          <a:xfrm>
            <a:off x="0" y="1262744"/>
            <a:ext cx="14630400" cy="6088654"/>
          </a:xfrm>
        </p:spPr>
        <p:txBody>
          <a:bodyPr>
            <a:normAutofit fontScale="92500" lnSpcReduction="10000"/>
          </a:bodyPr>
          <a:lstStyle/>
          <a:p>
            <a:pPr algn="just"/>
            <a:r>
              <a:rPr lang="en-US" dirty="0" smtClean="0"/>
              <a:t>Flow tables are the fundamental data structures in an SDN device. These flow tables allow the device to evaluate incoming packets and take the appropriate action based on the contents of the packet that has just been received. Packets have traditionally been received by networking devices and evaluated based on certain fields. Depending on that evaluation, actions are taken. These actions may include forwarding the packet to a specific port, dropping the packet, or flooding the packet on all ports, among others. An SDN device is not fundamentally different except that this basic operation has been rendered more generic and more programmable via the flow tables and their associated logic.</a:t>
            </a:r>
          </a:p>
          <a:p>
            <a:pPr algn="just"/>
            <a:r>
              <a:rPr lang="en-US" dirty="0" smtClean="0"/>
              <a:t>Flow tables consist of a number of prioritized flow entries, each of which typically consists of two components: </a:t>
            </a:r>
            <a:r>
              <a:rPr lang="en-US" i="1" dirty="0" smtClean="0"/>
              <a:t>match fields</a:t>
            </a:r>
            <a:r>
              <a:rPr lang="en-US" dirty="0" smtClean="0"/>
              <a:t> and </a:t>
            </a:r>
            <a:r>
              <a:rPr lang="en-US" i="1" dirty="0" smtClean="0"/>
              <a:t>actions</a:t>
            </a:r>
            <a:r>
              <a:rPr lang="en-US" dirty="0" smtClean="0"/>
              <a:t>. Match fields are used to compare against incoming packets. An incoming packet is compared against the match fields in priority order, and the first complete match is selected. Actions are the instructions that the network device should perform if an incoming packet matches the match fields specified for that flow entry.</a:t>
            </a:r>
          </a:p>
          <a:p>
            <a:pPr algn="just"/>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329566"/>
            <a:ext cx="13167360" cy="759005"/>
          </a:xfrm>
        </p:spPr>
        <p:txBody>
          <a:bodyPr>
            <a:normAutofit/>
          </a:bodyPr>
          <a:lstStyle/>
          <a:p>
            <a:r>
              <a:rPr lang="en-US" sz="3600" dirty="0" smtClean="0"/>
              <a:t>Flow Tables (Continued)</a:t>
            </a:r>
            <a:endParaRPr lang="en-US" sz="3600" dirty="0"/>
          </a:p>
        </p:txBody>
      </p:sp>
      <p:sp>
        <p:nvSpPr>
          <p:cNvPr id="3" name="Content Placeholder 2"/>
          <p:cNvSpPr>
            <a:spLocks noGrp="1"/>
          </p:cNvSpPr>
          <p:nvPr>
            <p:ph idx="1"/>
          </p:nvPr>
        </p:nvSpPr>
        <p:spPr>
          <a:xfrm>
            <a:off x="0" y="1262744"/>
            <a:ext cx="14630400" cy="6966856"/>
          </a:xfrm>
        </p:spPr>
        <p:txBody>
          <a:bodyPr>
            <a:normAutofit/>
          </a:bodyPr>
          <a:lstStyle/>
          <a:p>
            <a:pPr algn="just"/>
            <a:r>
              <a:rPr lang="en-US" sz="2800" dirty="0" smtClean="0"/>
              <a:t>Match fields can have wildcards for fields that are not relevant to a particular match. For example, when matching packets based just on IP address or subnet, all other fields would be </a:t>
            </a:r>
            <a:r>
              <a:rPr lang="en-US" sz="2800" dirty="0" err="1" smtClean="0"/>
              <a:t>wildcarded</a:t>
            </a:r>
            <a:r>
              <a:rPr lang="en-US" sz="2800" dirty="0" smtClean="0"/>
              <a:t>. Similarly, if matching on only MAC address or UDP/TCP port, the other fields are irrelevant, and consequently those fields are </a:t>
            </a:r>
            <a:r>
              <a:rPr lang="en-US" sz="2800" dirty="0" err="1" smtClean="0"/>
              <a:t>wildcarded</a:t>
            </a:r>
            <a:r>
              <a:rPr lang="en-US" sz="2800" dirty="0" smtClean="0"/>
              <a:t>. Depending on the application needs, all fields may be important, in which case there would be no wildcards. The flow table and flow entry constructs allow the SDN application developer to have a wide range of possibilities for matching packets and taking appropriate actions.</a:t>
            </a:r>
            <a:endParaRPr lang="en-US" sz="3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329566"/>
            <a:ext cx="13167360" cy="759005"/>
          </a:xfrm>
        </p:spPr>
        <p:txBody>
          <a:bodyPr>
            <a:normAutofit/>
          </a:bodyPr>
          <a:lstStyle/>
          <a:p>
            <a:r>
              <a:rPr lang="en-US" sz="3600" dirty="0" smtClean="0"/>
              <a:t>SDN Software Switches</a:t>
            </a:r>
            <a:endParaRPr lang="en-US" sz="3600" dirty="0"/>
          </a:p>
        </p:txBody>
      </p:sp>
      <p:sp>
        <p:nvSpPr>
          <p:cNvPr id="3" name="Content Placeholder 2"/>
          <p:cNvSpPr>
            <a:spLocks noGrp="1"/>
          </p:cNvSpPr>
          <p:nvPr>
            <p:ph idx="1"/>
          </p:nvPr>
        </p:nvSpPr>
        <p:spPr>
          <a:xfrm>
            <a:off x="0" y="1262744"/>
            <a:ext cx="14630400" cy="6966856"/>
          </a:xfrm>
        </p:spPr>
        <p:txBody>
          <a:bodyPr>
            <a:normAutofit lnSpcReduction="10000"/>
          </a:bodyPr>
          <a:lstStyle/>
          <a:p>
            <a:pPr algn="just"/>
            <a:r>
              <a:rPr lang="en-US" sz="2800" dirty="0" smtClean="0"/>
              <a:t>The previous figure is a depiction of a purely software-based SDN device. Implementation of SDN devices in software is the simplest means of creating an SDN device, because the flow tables, flow entries, and match fields involved are easily mapped to general software data structures, such as sorted arrays and hash tables. </a:t>
            </a:r>
          </a:p>
          <a:p>
            <a:pPr algn="just"/>
            <a:r>
              <a:rPr lang="en-US" sz="2800" dirty="0" smtClean="0"/>
              <a:t>Due to the use of wildcards in matching, which poses a problem for typical hash tables, the packet-processing function depicted in the figure uses sophisticated software logic to implement efficient match field lookups.</a:t>
            </a:r>
          </a:p>
          <a:p>
            <a:pPr algn="just"/>
            <a:r>
              <a:rPr lang="en-US" sz="2800" dirty="0" smtClean="0"/>
              <a:t>Software SDN device implementations  suffer less from resource constraints . Hence the ceiling on the number of flow entries on a software SDN device may be orders of magnitude larger than a typical hardware  SDN device.</a:t>
            </a:r>
          </a:p>
          <a:p>
            <a:pPr algn="just"/>
            <a:r>
              <a:rPr lang="en-US" sz="2800" dirty="0" smtClean="0"/>
              <a:t>Software SDN device implementations are most often found in the hypervisors of a virtualization system. These hypervisors often incorporate a software switch implementation that connects the various virtual machines to the virtual network. The virtual switch working with a hypervisor is a natural fit for SDN. In fact, the whole virtualization system is often controlled by a centralized management system, which also meshes well with the centralized controller aspect of the SDN paradigm.</a:t>
            </a:r>
            <a:endParaRPr lang="en-US" sz="30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329566"/>
            <a:ext cx="13167360" cy="759005"/>
          </a:xfrm>
        </p:spPr>
        <p:txBody>
          <a:bodyPr>
            <a:normAutofit/>
          </a:bodyPr>
          <a:lstStyle/>
          <a:p>
            <a:r>
              <a:rPr lang="en-US" sz="3600" dirty="0" smtClean="0"/>
              <a:t>Hardware SDN Devices</a:t>
            </a:r>
            <a:endParaRPr lang="en-US" sz="3600" dirty="0"/>
          </a:p>
        </p:txBody>
      </p:sp>
      <p:sp>
        <p:nvSpPr>
          <p:cNvPr id="3" name="Content Placeholder 2"/>
          <p:cNvSpPr>
            <a:spLocks noGrp="1"/>
          </p:cNvSpPr>
          <p:nvPr>
            <p:ph idx="1"/>
          </p:nvPr>
        </p:nvSpPr>
        <p:spPr>
          <a:xfrm>
            <a:off x="0" y="1262744"/>
            <a:ext cx="14630400" cy="6966856"/>
          </a:xfrm>
        </p:spPr>
        <p:txBody>
          <a:bodyPr>
            <a:normAutofit fontScale="92500" lnSpcReduction="10000"/>
          </a:bodyPr>
          <a:lstStyle/>
          <a:p>
            <a:pPr algn="just"/>
            <a:r>
              <a:rPr lang="en-US" sz="2800" dirty="0" smtClean="0"/>
              <a:t>Hardware implementations of SDN devices hold the promise of operating much faster than their software counterparts and, thus, are more applicable to performance-sensitive environments, such as in data centers and network cores. </a:t>
            </a:r>
          </a:p>
          <a:p>
            <a:pPr algn="just"/>
            <a:r>
              <a:rPr lang="en-US" sz="2800" dirty="0" smtClean="0"/>
              <a:t>Hardware SDN devices utilize specialized hardware designed to facilitate the inspection of incoming packets and the subsequent decisions that follow based on the packet-matching operation. </a:t>
            </a:r>
          </a:p>
          <a:p>
            <a:r>
              <a:rPr lang="en-US" sz="2800" dirty="0" smtClean="0"/>
              <a:t>However, it also presents a series of challenges to the SDN device developer. Specifically:</a:t>
            </a:r>
          </a:p>
          <a:p>
            <a:pPr lvl="1">
              <a:buFont typeface="Wingdings" pitchFamily="2" charset="2"/>
              <a:buChar char="Ø"/>
            </a:pPr>
            <a:r>
              <a:rPr lang="en-US" sz="2400" dirty="0" smtClean="0"/>
              <a:t>      How best to translate from flow entries to hardware entries; for example, how best to utilize the CAMs, TCAMs, or hardware-based hash tables?</a:t>
            </a:r>
          </a:p>
          <a:p>
            <a:pPr lvl="1">
              <a:buFont typeface="Wingdings" pitchFamily="2" charset="2"/>
              <a:buChar char="Ø"/>
            </a:pPr>
            <a:r>
              <a:rPr lang="en-US" sz="2400" dirty="0" smtClean="0"/>
              <a:t>Which of the flow entries to handle in hardware versus how many to fall back to using software?</a:t>
            </a:r>
          </a:p>
          <a:p>
            <a:pPr lvl="1">
              <a:buFont typeface="Wingdings" pitchFamily="2" charset="2"/>
              <a:buChar char="Ø"/>
            </a:pPr>
            <a:r>
              <a:rPr lang="en-US" sz="2400" dirty="0" smtClean="0"/>
              <a:t>How to deal with hardware action limitations that may impact whether to implement the flow in hardware versus software? </a:t>
            </a:r>
          </a:p>
          <a:p>
            <a:pPr lvl="1">
              <a:buFont typeface="Wingdings" pitchFamily="2" charset="2"/>
              <a:buChar char="Ø"/>
            </a:pPr>
            <a:r>
              <a:rPr lang="en-US" sz="2400" dirty="0" smtClean="0"/>
              <a:t>How to track statistics on individual flows? </a:t>
            </a:r>
          </a:p>
          <a:p>
            <a:r>
              <a:rPr lang="en-US" sz="2800" dirty="0" smtClean="0"/>
              <a:t>These and other factors will impact the quality, functionality, and efficiency of the SDN device being developed and must be considered during the design process. For example, hardware table sizes may limit the number of flows, and hardware table capabilities may limit the breadth and depth of special features supported. The limitations presented by a hardware SDN device might require adaptations to SDN applications in order to interoperate with multiple heterogeneous types of SDN devices.</a:t>
            </a:r>
          </a:p>
          <a:p>
            <a:pPr>
              <a:buNone/>
            </a:pPr>
            <a:endParaRPr lang="en-US" sz="28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329566"/>
            <a:ext cx="13167360" cy="759005"/>
          </a:xfrm>
        </p:spPr>
        <p:txBody>
          <a:bodyPr>
            <a:normAutofit/>
          </a:bodyPr>
          <a:lstStyle/>
          <a:p>
            <a:r>
              <a:rPr lang="en-US" sz="3600" b="1" dirty="0" smtClean="0"/>
              <a:t>SDN Controller</a:t>
            </a:r>
            <a:endParaRPr lang="en-US" sz="3600" dirty="0"/>
          </a:p>
        </p:txBody>
      </p:sp>
      <p:sp>
        <p:nvSpPr>
          <p:cNvPr id="3" name="Content Placeholder 2"/>
          <p:cNvSpPr>
            <a:spLocks noGrp="1"/>
          </p:cNvSpPr>
          <p:nvPr>
            <p:ph idx="1"/>
          </p:nvPr>
        </p:nvSpPr>
        <p:spPr>
          <a:xfrm>
            <a:off x="0" y="1262744"/>
            <a:ext cx="14630400" cy="6966856"/>
          </a:xfrm>
        </p:spPr>
        <p:txBody>
          <a:bodyPr>
            <a:normAutofit/>
          </a:bodyPr>
          <a:lstStyle/>
          <a:p>
            <a:pPr algn="just"/>
            <a:r>
              <a:rPr lang="en-US" sz="2800" b="1" dirty="0" smtClean="0"/>
              <a:t>SDN Controller </a:t>
            </a:r>
            <a:r>
              <a:rPr lang="en-US" sz="2800" dirty="0" smtClean="0"/>
              <a:t>maintains a view of the entire network, implements policy decisions, controls all the SDN devices that comprise the network infrastructure, and provides a northbound API for applications. Policy decisions are regarding routing, forwarding, redirecting, load balancing, and the like.</a:t>
            </a:r>
          </a:p>
          <a:p>
            <a:pPr algn="just"/>
            <a:r>
              <a:rPr lang="en-US" sz="2800" dirty="0" smtClean="0"/>
              <a:t>Controllers often come with their own set of common application modules, such as a learning switch, a router, a basic firewall, and a simple load balancer. These are really SDN applications, but they are often bundled with the controller.</a:t>
            </a:r>
          </a:p>
          <a:p>
            <a:pPr algn="just"/>
            <a:endParaRPr lang="en-US" sz="30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329566"/>
            <a:ext cx="6801394" cy="759005"/>
          </a:xfrm>
        </p:spPr>
        <p:txBody>
          <a:bodyPr>
            <a:normAutofit/>
          </a:bodyPr>
          <a:lstStyle/>
          <a:p>
            <a:r>
              <a:rPr lang="en-US" sz="3600" b="1" dirty="0" smtClean="0"/>
              <a:t>Anatomy  of SDN Controller</a:t>
            </a:r>
            <a:endParaRPr lang="en-US" sz="3600" dirty="0"/>
          </a:p>
        </p:txBody>
      </p:sp>
      <p:sp>
        <p:nvSpPr>
          <p:cNvPr id="3" name="Content Placeholder 2"/>
          <p:cNvSpPr>
            <a:spLocks noGrp="1"/>
          </p:cNvSpPr>
          <p:nvPr>
            <p:ph idx="1"/>
          </p:nvPr>
        </p:nvSpPr>
        <p:spPr>
          <a:xfrm>
            <a:off x="0" y="1088571"/>
            <a:ext cx="8179077" cy="5138056"/>
          </a:xfrm>
        </p:spPr>
        <p:txBody>
          <a:bodyPr>
            <a:noAutofit/>
          </a:bodyPr>
          <a:lstStyle/>
          <a:p>
            <a:pPr algn="just"/>
            <a:r>
              <a:rPr lang="en-US" sz="3000" dirty="0" smtClean="0"/>
              <a:t>The figure depicts the modules that provide the controller’s core functionality, both a northbound and a southbound API, and a few sample applications that might use the controller.</a:t>
            </a:r>
          </a:p>
          <a:p>
            <a:pPr algn="just"/>
            <a:r>
              <a:rPr lang="en-US" sz="3000" dirty="0" smtClean="0"/>
              <a:t>the southbound API (e.g. OpenFlow)  is used to interface with the SDN devices.</a:t>
            </a:r>
          </a:p>
          <a:p>
            <a:pPr algn="just"/>
            <a:r>
              <a:rPr lang="en-US" sz="3000" dirty="0" err="1" smtClean="0"/>
              <a:t>OpenFlow’s</a:t>
            </a:r>
            <a:r>
              <a:rPr lang="en-US" sz="3000" dirty="0" smtClean="0"/>
              <a:t> companion protocol, OF-</a:t>
            </a:r>
            <a:r>
              <a:rPr lang="en-US" sz="3000" dirty="0" err="1" smtClean="0"/>
              <a:t>Config</a:t>
            </a:r>
            <a:r>
              <a:rPr lang="en-US" sz="3000" dirty="0" smtClean="0"/>
              <a:t>, and </a:t>
            </a:r>
            <a:r>
              <a:rPr lang="en-US" sz="3000" dirty="0" err="1" smtClean="0"/>
              <a:t>Nicira’s</a:t>
            </a:r>
            <a:r>
              <a:rPr lang="en-US" sz="3000" dirty="0" smtClean="0"/>
              <a:t> </a:t>
            </a:r>
            <a:r>
              <a:rPr lang="en-US" sz="3000" i="1" dirty="0" smtClean="0"/>
              <a:t>Open </a:t>
            </a:r>
            <a:r>
              <a:rPr lang="en-US" sz="3000" i="1" dirty="0" err="1" smtClean="0"/>
              <a:t>vSwitch</a:t>
            </a:r>
            <a:r>
              <a:rPr lang="en-US" sz="3000" i="1" dirty="0" smtClean="0"/>
              <a:t> Database Management Protocol</a:t>
            </a:r>
            <a:r>
              <a:rPr lang="en-US" sz="3000" dirty="0" smtClean="0"/>
              <a:t> (OVSDB) are both open protocols for the southbound interface, though these are limited to configuration roles.</a:t>
            </a:r>
            <a:endParaRPr lang="en-US" sz="3000" dirty="0"/>
          </a:p>
        </p:txBody>
      </p:sp>
      <p:pic>
        <p:nvPicPr>
          <p:cNvPr id="4" name="Picture 3" descr="sdn ctrl anatomy.jpg"/>
          <p:cNvPicPr>
            <a:picLocks noChangeAspect="1"/>
          </p:cNvPicPr>
          <p:nvPr/>
        </p:nvPicPr>
        <p:blipFill>
          <a:blip r:embed="rId2"/>
          <a:stretch>
            <a:fillRect/>
          </a:stretch>
        </p:blipFill>
        <p:spPr>
          <a:xfrm>
            <a:off x="8179077" y="329565"/>
            <a:ext cx="6146524" cy="5795464"/>
          </a:xfrm>
          <a:prstGeom prst="rect">
            <a:avLst/>
          </a:prstGeom>
        </p:spPr>
      </p:pic>
      <p:sp>
        <p:nvSpPr>
          <p:cNvPr id="5" name="Rectangle 4"/>
          <p:cNvSpPr/>
          <p:nvPr/>
        </p:nvSpPr>
        <p:spPr>
          <a:xfrm>
            <a:off x="3657600" y="3791635"/>
            <a:ext cx="7315200" cy="646331"/>
          </a:xfrm>
          <a:prstGeom prst="rect">
            <a:avLst/>
          </a:prstGeom>
        </p:spPr>
        <p:txBody>
          <a:bodyPr>
            <a:spAutoFit/>
          </a:bodyPr>
          <a:lstStyle/>
          <a:p>
            <a:r>
              <a:rPr lang="en-US" dirty="0" smtClean="0"/>
              <a:t>there is currently no northbound counterpart to the southbound OpenFlow standard or even the de facto legacy standards. </a:t>
            </a:r>
            <a:endParaRPr lang="en-US" dirty="0"/>
          </a:p>
        </p:txBody>
      </p:sp>
      <p:sp>
        <p:nvSpPr>
          <p:cNvPr id="6" name="TextBox 5"/>
          <p:cNvSpPr txBox="1"/>
          <p:nvPr/>
        </p:nvSpPr>
        <p:spPr>
          <a:xfrm>
            <a:off x="0" y="6487886"/>
            <a:ext cx="14325601" cy="1015663"/>
          </a:xfrm>
          <a:prstGeom prst="rect">
            <a:avLst/>
          </a:prstGeom>
          <a:noFill/>
        </p:spPr>
        <p:txBody>
          <a:bodyPr wrap="square" rtlCol="0">
            <a:spAutoFit/>
          </a:bodyPr>
          <a:lstStyle/>
          <a:p>
            <a:pPr>
              <a:buFont typeface="Arial" pitchFamily="34" charset="0"/>
              <a:buChar char="•"/>
            </a:pPr>
            <a:r>
              <a:rPr lang="en-US" sz="3000" dirty="0" smtClean="0"/>
              <a:t>  Currently there is no northbound counterpart to the southbound OpenFlow standard or</a:t>
            </a:r>
          </a:p>
          <a:p>
            <a:r>
              <a:rPr lang="en-US" sz="3000" dirty="0" smtClean="0"/>
              <a:t>    even the de facto legacy standards. </a:t>
            </a:r>
            <a:endParaRPr lang="en-US" sz="3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0"/>
            <a:ext cx="13167360" cy="863130"/>
          </a:xfrm>
        </p:spPr>
        <p:txBody>
          <a:bodyPr/>
          <a:lstStyle/>
          <a:p>
            <a:r>
              <a:rPr lang="en-US" dirty="0" smtClean="0"/>
              <a:t>Environments Encourage Vendor Lock-in</a:t>
            </a:r>
            <a:endParaRPr lang="en-US" dirty="0"/>
          </a:p>
        </p:txBody>
      </p:sp>
      <p:sp>
        <p:nvSpPr>
          <p:cNvPr id="3" name="Content Placeholder 2"/>
          <p:cNvSpPr>
            <a:spLocks noGrp="1"/>
          </p:cNvSpPr>
          <p:nvPr>
            <p:ph idx="1"/>
          </p:nvPr>
        </p:nvSpPr>
        <p:spPr>
          <a:xfrm>
            <a:off x="731520" y="863130"/>
            <a:ext cx="13167360" cy="6988783"/>
          </a:xfrm>
        </p:spPr>
        <p:txBody>
          <a:bodyPr>
            <a:noAutofit/>
          </a:bodyPr>
          <a:lstStyle/>
          <a:p>
            <a:pPr algn="just"/>
            <a:r>
              <a:rPr lang="en-US" sz="3400" dirty="0" smtClean="0"/>
              <a:t>Vendors implements standards being developed in the networking space for most relevant protocols and data to be used by switches and routers.  This allows  heterogeneous networks of devices from multiple vendors to coexist with one another.</a:t>
            </a:r>
          </a:p>
          <a:p>
            <a:pPr algn="just"/>
            <a:r>
              <a:rPr lang="en-US" sz="3400" dirty="0" smtClean="0"/>
              <a:t>Enhancements are often added to these standard implementations, that allow a vendor’s product to outperform its competition. With many vendors adding such enhancements, the end result is the cost of interoperability. </a:t>
            </a:r>
          </a:p>
          <a:p>
            <a:pPr algn="just"/>
            <a:r>
              <a:rPr lang="en-US" sz="3400" dirty="0" smtClean="0"/>
              <a:t>As a result, customers frequently gets locked in to a vendor they chose years or even decades before.  This makes the vendor largely safe from competition and can thus preserve high profit margins.</a:t>
            </a:r>
          </a:p>
          <a:p>
            <a:pPr algn="just"/>
            <a:r>
              <a:rPr lang="en-US" sz="3400" dirty="0" smtClean="0"/>
              <a:t>Adherence to standards helps alleviate the issues associated with attempting to support multiple vendor types in a network.</a:t>
            </a:r>
            <a:endParaRPr lang="en-US" sz="34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329566"/>
            <a:ext cx="13167360" cy="759005"/>
          </a:xfrm>
        </p:spPr>
        <p:txBody>
          <a:bodyPr>
            <a:normAutofit/>
          </a:bodyPr>
          <a:lstStyle/>
          <a:p>
            <a:r>
              <a:rPr lang="en-US" sz="3600" dirty="0" smtClean="0"/>
              <a:t>Core Modules  of SDN Controller</a:t>
            </a:r>
            <a:endParaRPr lang="en-US" sz="3600" dirty="0"/>
          </a:p>
        </p:txBody>
      </p:sp>
      <p:sp>
        <p:nvSpPr>
          <p:cNvPr id="3" name="Content Placeholder 2"/>
          <p:cNvSpPr>
            <a:spLocks noGrp="1"/>
          </p:cNvSpPr>
          <p:nvPr>
            <p:ph idx="1"/>
          </p:nvPr>
        </p:nvSpPr>
        <p:spPr>
          <a:xfrm>
            <a:off x="0" y="1262744"/>
            <a:ext cx="14630400" cy="6966856"/>
          </a:xfrm>
        </p:spPr>
        <p:txBody>
          <a:bodyPr>
            <a:normAutofit/>
          </a:bodyPr>
          <a:lstStyle/>
          <a:p>
            <a:pPr algn="just"/>
            <a:r>
              <a:rPr lang="en-US" sz="2800" dirty="0" smtClean="0"/>
              <a:t>The controller abstracts the details of the SDN controller-to-device protocol so that the applications above are able to communicate with those SDN devices without knowing their nuances. The core features in the controller include:</a:t>
            </a:r>
          </a:p>
          <a:p>
            <a:pPr lvl="1">
              <a:buFont typeface="Wingdings" pitchFamily="2" charset="2"/>
              <a:buChar char="Ø"/>
            </a:pPr>
            <a:r>
              <a:rPr lang="en-US" sz="2400" b="1" dirty="0" smtClean="0">
                <a:solidFill>
                  <a:srgbClr val="FFC000"/>
                </a:solidFill>
              </a:rPr>
              <a:t>End-user device discovery</a:t>
            </a:r>
            <a:r>
              <a:rPr lang="en-US" sz="2400" b="1" dirty="0" smtClean="0"/>
              <a:t>:</a:t>
            </a:r>
            <a:r>
              <a:rPr lang="en-US" sz="2400" dirty="0" smtClean="0"/>
              <a:t> Discovery of end-user devices such as laptops, desktops, printers, mobile devices, and so on.</a:t>
            </a:r>
          </a:p>
          <a:p>
            <a:pPr lvl="1">
              <a:buFont typeface="Wingdings" pitchFamily="2" charset="2"/>
              <a:buChar char="Ø"/>
            </a:pPr>
            <a:r>
              <a:rPr lang="en-US" sz="2400" b="1" dirty="0" smtClean="0">
                <a:solidFill>
                  <a:srgbClr val="FFC000"/>
                </a:solidFill>
              </a:rPr>
              <a:t>Network device discovery</a:t>
            </a:r>
            <a:r>
              <a:rPr lang="en-US" sz="2400" b="1" dirty="0" smtClean="0"/>
              <a:t>:</a:t>
            </a:r>
            <a:r>
              <a:rPr lang="en-US" sz="2400" dirty="0" smtClean="0"/>
              <a:t> Discovery of network devices that comprise the infrastructure of the network, such as switches, routers, and wireless access points.</a:t>
            </a:r>
          </a:p>
          <a:p>
            <a:pPr lvl="1">
              <a:buFont typeface="Wingdings" pitchFamily="2" charset="2"/>
              <a:buChar char="Ø"/>
            </a:pPr>
            <a:r>
              <a:rPr lang="en-US" sz="2400" b="1" dirty="0" smtClean="0">
                <a:solidFill>
                  <a:srgbClr val="FFC000"/>
                </a:solidFill>
              </a:rPr>
              <a:t>Network device topology:</a:t>
            </a:r>
            <a:r>
              <a:rPr lang="en-US" sz="2400" b="1" dirty="0" smtClean="0"/>
              <a:t> management.</a:t>
            </a:r>
            <a:r>
              <a:rPr lang="en-US" sz="2400" dirty="0" smtClean="0"/>
              <a:t> Maintain information about the interconnection details of the network devices to each other and to the end-user devices to which they are directly attached.</a:t>
            </a:r>
          </a:p>
          <a:p>
            <a:pPr lvl="1">
              <a:buFont typeface="Wingdings" pitchFamily="2" charset="2"/>
              <a:buChar char="Ø"/>
            </a:pPr>
            <a:r>
              <a:rPr lang="en-US" sz="2400" b="1" dirty="0" smtClean="0">
                <a:solidFill>
                  <a:srgbClr val="FFC000"/>
                </a:solidFill>
              </a:rPr>
              <a:t>Flow management</a:t>
            </a:r>
            <a:r>
              <a:rPr lang="en-US" sz="2400" b="1" dirty="0" smtClean="0"/>
              <a:t>:</a:t>
            </a:r>
            <a:r>
              <a:rPr lang="en-US" sz="2400" dirty="0" smtClean="0"/>
              <a:t> Maintain a database of the flows being managed by the controller and perform all necessary coordination with the devices to ensure synchronization of the device flow entries with that database.</a:t>
            </a:r>
          </a:p>
          <a:p>
            <a:pPr algn="just"/>
            <a:r>
              <a:rPr lang="en-US" sz="2800" dirty="0" smtClean="0"/>
              <a:t>The core functions of the controller are device and topology discovery and tracking, flow management, device management, and statistics tracking. The controller maintains a </a:t>
            </a:r>
            <a:r>
              <a:rPr lang="en-US" sz="2800" i="1" dirty="0" smtClean="0"/>
              <a:t>flow cache</a:t>
            </a:r>
            <a:r>
              <a:rPr lang="en-US" sz="2800" dirty="0" smtClean="0"/>
              <a:t> that mirrors the flow tables on the various switches it controls. It locally maintains per-flow statistics that it has gathered from its switches.</a:t>
            </a:r>
          </a:p>
          <a:p>
            <a:pPr algn="just"/>
            <a:endParaRPr lang="en-US" sz="30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329566"/>
            <a:ext cx="7419414" cy="759005"/>
          </a:xfrm>
        </p:spPr>
        <p:txBody>
          <a:bodyPr>
            <a:normAutofit/>
          </a:bodyPr>
          <a:lstStyle/>
          <a:p>
            <a:r>
              <a:rPr lang="en-US" sz="3600" dirty="0" smtClean="0"/>
              <a:t>SDN Controller Interfaces</a:t>
            </a:r>
            <a:endParaRPr lang="en-US" sz="3600" dirty="0"/>
          </a:p>
        </p:txBody>
      </p:sp>
      <p:sp>
        <p:nvSpPr>
          <p:cNvPr id="3" name="Content Placeholder 2"/>
          <p:cNvSpPr>
            <a:spLocks noGrp="1"/>
          </p:cNvSpPr>
          <p:nvPr>
            <p:ph idx="1"/>
          </p:nvPr>
        </p:nvSpPr>
        <p:spPr>
          <a:xfrm>
            <a:off x="0" y="1262744"/>
            <a:ext cx="8150934" cy="4093027"/>
          </a:xfrm>
        </p:spPr>
        <p:txBody>
          <a:bodyPr>
            <a:normAutofit/>
          </a:bodyPr>
          <a:lstStyle/>
          <a:p>
            <a:pPr algn="just"/>
            <a:r>
              <a:rPr lang="en-US" sz="2800" dirty="0" smtClean="0"/>
              <a:t>SDN controller provides northbound API being used to access the network devices in a common and consistent manner. Applications are aware of individual devices but is shielded from their differences. In other instances the controller may provide high-level APIs that give an abstraction of the network itself, so that the application developer need not be concerned with individual devices but rather with the network as a whole.</a:t>
            </a:r>
            <a:endParaRPr lang="en-US" sz="3000" dirty="0"/>
          </a:p>
        </p:txBody>
      </p:sp>
      <p:pic>
        <p:nvPicPr>
          <p:cNvPr id="4" name="Picture 3" descr="sdn ctrl northbound.jpg"/>
          <p:cNvPicPr>
            <a:picLocks noChangeAspect="1"/>
          </p:cNvPicPr>
          <p:nvPr/>
        </p:nvPicPr>
        <p:blipFill>
          <a:blip r:embed="rId2"/>
          <a:stretch>
            <a:fillRect/>
          </a:stretch>
        </p:blipFill>
        <p:spPr>
          <a:xfrm>
            <a:off x="8150934" y="317864"/>
            <a:ext cx="6479466" cy="4863736"/>
          </a:xfrm>
          <a:prstGeom prst="rect">
            <a:avLst/>
          </a:prstGeom>
        </p:spPr>
      </p:pic>
      <p:sp>
        <p:nvSpPr>
          <p:cNvPr id="5" name="Rectangle 4"/>
          <p:cNvSpPr/>
          <p:nvPr/>
        </p:nvSpPr>
        <p:spPr>
          <a:xfrm>
            <a:off x="0" y="5181600"/>
            <a:ext cx="14630400" cy="3108543"/>
          </a:xfrm>
          <a:prstGeom prst="rect">
            <a:avLst/>
          </a:prstGeom>
        </p:spPr>
        <p:txBody>
          <a:bodyPr wrap="square">
            <a:spAutoFit/>
          </a:bodyPr>
          <a:lstStyle/>
          <a:p>
            <a:pPr algn="just"/>
            <a:r>
              <a:rPr lang="en-US" sz="2800" dirty="0" smtClean="0"/>
              <a:t>The controller informs the application of </a:t>
            </a:r>
            <a:r>
              <a:rPr lang="en-US" sz="2800" i="1" dirty="0" smtClean="0"/>
              <a:t>events</a:t>
            </a:r>
            <a:r>
              <a:rPr lang="en-US" sz="2800" dirty="0" smtClean="0"/>
              <a:t> that occur in the network. Events may pertain to an individual packet that has been received by the controller or some state change in the network topology, such as a link going down. Applications use different </a:t>
            </a:r>
            <a:r>
              <a:rPr lang="en-US" sz="2800" i="1" dirty="0" smtClean="0"/>
              <a:t>methods</a:t>
            </a:r>
            <a:r>
              <a:rPr lang="en-US" sz="2800" dirty="0" smtClean="0"/>
              <a:t> to affect the operation of the network. Such methods may be invoked in response to a received event and may result in a received packet being dropped, modified, and/or forwarded or the addition, deletion, or modification of a flow. The applications may also invoke methods independently, without the stimulus of an event from the controller,  represented by the “Other Context” box in the figure.</a:t>
            </a:r>
            <a:endParaRPr lang="en-US" sz="28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329566"/>
            <a:ext cx="13167360" cy="759005"/>
          </a:xfrm>
        </p:spPr>
        <p:txBody>
          <a:bodyPr>
            <a:normAutofit/>
          </a:bodyPr>
          <a:lstStyle/>
          <a:p>
            <a:r>
              <a:rPr lang="en-US" sz="3600" dirty="0" smtClean="0"/>
              <a:t>Current SDN Controllers</a:t>
            </a:r>
            <a:endParaRPr lang="en-US" sz="3600" dirty="0"/>
          </a:p>
        </p:txBody>
      </p:sp>
      <p:sp>
        <p:nvSpPr>
          <p:cNvPr id="3" name="Content Placeholder 2"/>
          <p:cNvSpPr>
            <a:spLocks noGrp="1"/>
          </p:cNvSpPr>
          <p:nvPr>
            <p:ph idx="1"/>
          </p:nvPr>
        </p:nvSpPr>
        <p:spPr>
          <a:xfrm>
            <a:off x="0" y="1262744"/>
            <a:ext cx="14630400" cy="6966856"/>
          </a:xfrm>
        </p:spPr>
        <p:txBody>
          <a:bodyPr>
            <a:normAutofit/>
          </a:bodyPr>
          <a:lstStyle/>
          <a:p>
            <a:pPr algn="just"/>
            <a:endParaRPr lang="en-US" sz="30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329566"/>
            <a:ext cx="13167360" cy="759005"/>
          </a:xfrm>
        </p:spPr>
        <p:txBody>
          <a:bodyPr>
            <a:normAutofit/>
          </a:bodyPr>
          <a:lstStyle/>
          <a:p>
            <a:r>
              <a:rPr lang="en-US" sz="3600" dirty="0" smtClean="0"/>
              <a:t>Potential Issues with the SDN Controller</a:t>
            </a:r>
            <a:endParaRPr lang="en-US" sz="3600" dirty="0"/>
          </a:p>
        </p:txBody>
      </p:sp>
      <p:sp>
        <p:nvSpPr>
          <p:cNvPr id="3" name="Content Placeholder 2"/>
          <p:cNvSpPr>
            <a:spLocks noGrp="1"/>
          </p:cNvSpPr>
          <p:nvPr>
            <p:ph idx="1"/>
          </p:nvPr>
        </p:nvSpPr>
        <p:spPr>
          <a:xfrm>
            <a:off x="0" y="1262744"/>
            <a:ext cx="14630400" cy="6966856"/>
          </a:xfrm>
        </p:spPr>
        <p:txBody>
          <a:bodyPr>
            <a:normAutofit/>
          </a:bodyPr>
          <a:lstStyle/>
          <a:p>
            <a:pPr algn="just"/>
            <a:r>
              <a:rPr lang="en-US" sz="2800" dirty="0" smtClean="0"/>
              <a:t>A </a:t>
            </a:r>
            <a:r>
              <a:rPr lang="en-US" sz="2800" dirty="0" smtClean="0"/>
              <a:t>centralized control architecture needed to grapple with the issues of latency, scale, high availability, and security. </a:t>
            </a:r>
            <a:endParaRPr lang="en-US" sz="2800" dirty="0" smtClean="0"/>
          </a:p>
          <a:p>
            <a:pPr algn="just"/>
            <a:r>
              <a:rPr lang="en-US" sz="2800" dirty="0" smtClean="0"/>
              <a:t>The </a:t>
            </a:r>
            <a:r>
              <a:rPr lang="en-US" sz="2800" dirty="0" smtClean="0"/>
              <a:t>centralized SDN controller will need to confront the challenges of </a:t>
            </a:r>
            <a:r>
              <a:rPr lang="en-US" sz="2800" i="1" dirty="0" smtClean="0"/>
              <a:t>coordination between applications</a:t>
            </a:r>
            <a:r>
              <a:rPr lang="en-US" sz="2800" dirty="0" smtClean="0"/>
              <a:t>, </a:t>
            </a:r>
            <a:r>
              <a:rPr lang="en-US" sz="2800" i="1" dirty="0" smtClean="0"/>
              <a:t>the lack of a standard northbound API</a:t>
            </a:r>
            <a:r>
              <a:rPr lang="en-US" sz="2800" dirty="0" smtClean="0"/>
              <a:t>, and </a:t>
            </a:r>
            <a:r>
              <a:rPr lang="en-US" sz="2800" i="1" dirty="0" smtClean="0"/>
              <a:t>flow prioritization</a:t>
            </a:r>
            <a:r>
              <a:rPr lang="en-US" sz="2800" dirty="0" smtClean="0"/>
              <a:t>.</a:t>
            </a:r>
          </a:p>
          <a:p>
            <a:pPr algn="just"/>
            <a:r>
              <a:rPr lang="en-US" sz="2800" dirty="0" smtClean="0"/>
              <a:t>When more </a:t>
            </a:r>
            <a:r>
              <a:rPr lang="en-US" sz="2800" dirty="0" smtClean="0"/>
              <a:t>than one SDN application </a:t>
            </a:r>
            <a:r>
              <a:rPr lang="en-US" sz="2800" dirty="0" smtClean="0"/>
              <a:t> is running </a:t>
            </a:r>
            <a:r>
              <a:rPr lang="en-US" sz="2800" dirty="0" smtClean="0"/>
              <a:t>on a single </a:t>
            </a:r>
            <a:r>
              <a:rPr lang="en-US" sz="2800" dirty="0" smtClean="0"/>
              <a:t>controller, </a:t>
            </a:r>
            <a:r>
              <a:rPr lang="en-US" sz="2800" dirty="0" smtClean="0"/>
              <a:t>issues related to application prioritization and flow handling become </a:t>
            </a:r>
            <a:r>
              <a:rPr lang="en-US" sz="2800" dirty="0" smtClean="0"/>
              <a:t> pertinent. For example, when an event occurs, which application should handle the event first. Should the first application pass </a:t>
            </a:r>
            <a:r>
              <a:rPr lang="en-US" sz="2800" dirty="0" smtClean="0"/>
              <a:t>along this event to the next application in line, or can it deem the processing complete, in which case no other applications get a chance to examine and act on the received </a:t>
            </a:r>
            <a:r>
              <a:rPr lang="en-US" sz="2800" dirty="0" smtClean="0"/>
              <a:t>event.</a:t>
            </a:r>
          </a:p>
          <a:p>
            <a:pPr algn="just"/>
            <a:r>
              <a:rPr lang="en-US" sz="2800" dirty="0" smtClean="0"/>
              <a:t>The lack of an emerging standard for the northbound API is </a:t>
            </a:r>
            <a:r>
              <a:rPr lang="en-US" sz="2800" dirty="0" smtClean="0"/>
              <a:t>another moot point, stymieing </a:t>
            </a:r>
            <a:r>
              <a:rPr lang="en-US" sz="2800" dirty="0" smtClean="0"/>
              <a:t>efforts to develop applications that will be reusable across a wide range of controllers. </a:t>
            </a:r>
            <a:endParaRPr lang="en-US" sz="2800" dirty="0" smtClean="0"/>
          </a:p>
          <a:p>
            <a:pPr algn="just"/>
            <a:r>
              <a:rPr lang="en-US" sz="2800" dirty="0" smtClean="0"/>
              <a:t>How does the controller appropriately interleave the flows from all applications? This is a challenge and requires special coordination between the applications.</a:t>
            </a:r>
            <a:endParaRPr lang="en-US" sz="30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329566"/>
            <a:ext cx="13167360" cy="759005"/>
          </a:xfrm>
        </p:spPr>
        <p:txBody>
          <a:bodyPr>
            <a:normAutofit/>
          </a:bodyPr>
          <a:lstStyle/>
          <a:p>
            <a:r>
              <a:rPr lang="en-US" sz="3600" b="1" dirty="0" smtClean="0"/>
              <a:t>SDN Applications</a:t>
            </a:r>
            <a:endParaRPr lang="en-US" sz="3600" dirty="0"/>
          </a:p>
        </p:txBody>
      </p:sp>
      <p:sp>
        <p:nvSpPr>
          <p:cNvPr id="3" name="Content Placeholder 2"/>
          <p:cNvSpPr>
            <a:spLocks noGrp="1"/>
          </p:cNvSpPr>
          <p:nvPr>
            <p:ph idx="1"/>
          </p:nvPr>
        </p:nvSpPr>
        <p:spPr>
          <a:xfrm>
            <a:off x="0" y="1262744"/>
            <a:ext cx="14630400" cy="6966856"/>
          </a:xfrm>
        </p:spPr>
        <p:txBody>
          <a:bodyPr>
            <a:normAutofit/>
          </a:bodyPr>
          <a:lstStyle/>
          <a:p>
            <a:pPr algn="just"/>
            <a:r>
              <a:rPr lang="en-US" sz="3000" dirty="0" smtClean="0"/>
              <a:t>SDN applications run above the SDN controller, interfacing to the network via the controller’s northbound </a:t>
            </a:r>
            <a:r>
              <a:rPr lang="en-US" sz="3000" dirty="0" smtClean="0"/>
              <a:t>APIs. </a:t>
            </a:r>
          </a:p>
          <a:p>
            <a:pPr algn="just"/>
            <a:r>
              <a:rPr lang="en-US" sz="3000" dirty="0" smtClean="0"/>
              <a:t>SDN </a:t>
            </a:r>
            <a:r>
              <a:rPr lang="en-US" sz="3000" dirty="0" smtClean="0"/>
              <a:t>applications are ultimately responsible for managing the flow entries that are programmed on the network devices using the controller’s </a:t>
            </a:r>
            <a:r>
              <a:rPr lang="en-US" sz="3000" dirty="0" smtClean="0"/>
              <a:t>APIs </a:t>
            </a:r>
            <a:r>
              <a:rPr lang="en-US" sz="3000" dirty="0" smtClean="0"/>
              <a:t>to manage flows. </a:t>
            </a:r>
            <a:endParaRPr lang="en-US" sz="3000" dirty="0" smtClean="0"/>
          </a:p>
          <a:p>
            <a:pPr algn="just"/>
            <a:r>
              <a:rPr lang="en-US" sz="3000" dirty="0" smtClean="0"/>
              <a:t>Through </a:t>
            </a:r>
            <a:r>
              <a:rPr lang="en-US" sz="3000" dirty="0" smtClean="0"/>
              <a:t>these APIs </a:t>
            </a:r>
            <a:r>
              <a:rPr lang="en-US" sz="3000" dirty="0" smtClean="0"/>
              <a:t>the applications are able </a:t>
            </a:r>
            <a:r>
              <a:rPr lang="en-US" sz="3000" dirty="0" smtClean="0"/>
              <a:t>to:</a:t>
            </a:r>
          </a:p>
          <a:p>
            <a:pPr lvl="1" algn="just">
              <a:buFont typeface="Wingdings" pitchFamily="2" charset="2"/>
              <a:buChar char="Ø"/>
            </a:pPr>
            <a:r>
              <a:rPr lang="en-US" dirty="0" smtClean="0">
                <a:solidFill>
                  <a:schemeClr val="accent6">
                    <a:lumMod val="75000"/>
                  </a:schemeClr>
                </a:solidFill>
              </a:rPr>
              <a:t> configure </a:t>
            </a:r>
            <a:r>
              <a:rPr lang="en-US" dirty="0" smtClean="0">
                <a:solidFill>
                  <a:schemeClr val="accent6">
                    <a:lumMod val="75000"/>
                  </a:schemeClr>
                </a:solidFill>
              </a:rPr>
              <a:t>the flows to route packets through the best path between two </a:t>
            </a:r>
            <a:r>
              <a:rPr lang="en-US" dirty="0" smtClean="0">
                <a:solidFill>
                  <a:schemeClr val="accent6">
                    <a:lumMod val="75000"/>
                  </a:schemeClr>
                </a:solidFill>
              </a:rPr>
              <a:t>endpoints</a:t>
            </a:r>
          </a:p>
          <a:p>
            <a:pPr lvl="1" algn="just">
              <a:buFont typeface="Wingdings" pitchFamily="2" charset="2"/>
              <a:buChar char="Ø"/>
            </a:pPr>
            <a:r>
              <a:rPr lang="en-US" dirty="0" smtClean="0">
                <a:solidFill>
                  <a:schemeClr val="accent6">
                    <a:lumMod val="75000"/>
                  </a:schemeClr>
                </a:solidFill>
              </a:rPr>
              <a:t> </a:t>
            </a:r>
            <a:r>
              <a:rPr lang="en-US" dirty="0" smtClean="0">
                <a:solidFill>
                  <a:schemeClr val="accent6">
                    <a:lumMod val="75000"/>
                  </a:schemeClr>
                </a:solidFill>
              </a:rPr>
              <a:t>balance traffic loads across multiple paths or destined to a set of </a:t>
            </a:r>
            <a:r>
              <a:rPr lang="en-US" dirty="0" smtClean="0">
                <a:solidFill>
                  <a:schemeClr val="accent6">
                    <a:lumMod val="75000"/>
                  </a:schemeClr>
                </a:solidFill>
              </a:rPr>
              <a:t>endpoints</a:t>
            </a:r>
          </a:p>
          <a:p>
            <a:pPr lvl="1" algn="just">
              <a:buFont typeface="Wingdings" pitchFamily="2" charset="2"/>
              <a:buChar char="Ø"/>
            </a:pPr>
            <a:r>
              <a:rPr lang="en-US" dirty="0" smtClean="0">
                <a:solidFill>
                  <a:schemeClr val="accent6">
                    <a:lumMod val="75000"/>
                  </a:schemeClr>
                </a:solidFill>
              </a:rPr>
              <a:t>react </a:t>
            </a:r>
            <a:r>
              <a:rPr lang="en-US" dirty="0" smtClean="0">
                <a:solidFill>
                  <a:schemeClr val="accent6">
                    <a:lumMod val="75000"/>
                  </a:schemeClr>
                </a:solidFill>
              </a:rPr>
              <a:t>to changes in the network topology such as link failures and the addition of new devices and </a:t>
            </a:r>
            <a:r>
              <a:rPr lang="en-US" dirty="0" smtClean="0">
                <a:solidFill>
                  <a:schemeClr val="accent6">
                    <a:lumMod val="75000"/>
                  </a:schemeClr>
                </a:solidFill>
              </a:rPr>
              <a:t>paths</a:t>
            </a:r>
          </a:p>
          <a:p>
            <a:pPr lvl="1" algn="just">
              <a:buFont typeface="Wingdings" pitchFamily="2" charset="2"/>
              <a:buChar char="Ø"/>
            </a:pPr>
            <a:r>
              <a:rPr lang="en-US" dirty="0" smtClean="0">
                <a:solidFill>
                  <a:schemeClr val="accent6">
                    <a:lumMod val="75000"/>
                  </a:schemeClr>
                </a:solidFill>
              </a:rPr>
              <a:t>redirect </a:t>
            </a:r>
            <a:r>
              <a:rPr lang="en-US" dirty="0" smtClean="0">
                <a:solidFill>
                  <a:schemeClr val="accent6">
                    <a:lumMod val="75000"/>
                  </a:schemeClr>
                </a:solidFill>
              </a:rPr>
              <a:t>traffic for purposes of inspection, authentication, segregation, and similar security-related tasks</a:t>
            </a:r>
            <a:r>
              <a:rPr lang="en-US" dirty="0" smtClean="0">
                <a:solidFill>
                  <a:schemeClr val="accent6">
                    <a:lumMod val="75000"/>
                  </a:schemeClr>
                </a:solidFill>
              </a:rPr>
              <a:t>.</a:t>
            </a:r>
          </a:p>
          <a:p>
            <a:pPr lvl="1" algn="just">
              <a:buNone/>
            </a:pPr>
            <a:endParaRPr lang="en-US" sz="2400" dirty="0" smtClean="0">
              <a:solidFill>
                <a:schemeClr val="accent6">
                  <a:lumMod val="75000"/>
                </a:schemeClr>
              </a:solidFill>
            </a:endParaRPr>
          </a:p>
          <a:p>
            <a:pPr lvl="1" algn="just">
              <a:buNone/>
            </a:pPr>
            <a:endParaRPr lang="en-US" sz="2600" dirty="0">
              <a:solidFill>
                <a:schemeClr val="accent6">
                  <a:lumMod val="75000"/>
                </a:schemeClr>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329566"/>
            <a:ext cx="13167360" cy="759005"/>
          </a:xfrm>
        </p:spPr>
        <p:txBody>
          <a:bodyPr>
            <a:normAutofit/>
          </a:bodyPr>
          <a:lstStyle/>
          <a:p>
            <a:r>
              <a:rPr lang="en-US" sz="3600" dirty="0" smtClean="0"/>
              <a:t>SDN Application Responsibilities</a:t>
            </a:r>
            <a:endParaRPr lang="en-US" sz="3600" dirty="0"/>
          </a:p>
        </p:txBody>
      </p:sp>
      <p:sp>
        <p:nvSpPr>
          <p:cNvPr id="3" name="Content Placeholder 2"/>
          <p:cNvSpPr>
            <a:spLocks noGrp="1"/>
          </p:cNvSpPr>
          <p:nvPr>
            <p:ph idx="1"/>
          </p:nvPr>
        </p:nvSpPr>
        <p:spPr>
          <a:xfrm>
            <a:off x="0" y="1262744"/>
            <a:ext cx="14630400" cy="6966856"/>
          </a:xfrm>
        </p:spPr>
        <p:txBody>
          <a:bodyPr>
            <a:normAutofit/>
          </a:bodyPr>
          <a:lstStyle/>
          <a:p>
            <a:pPr algn="just"/>
            <a:r>
              <a:rPr lang="en-US" sz="2800" dirty="0" smtClean="0"/>
              <a:t>The general responsibility of an SDN application is to perform whatever function for which it was designed, whether load balancing, firewalling, </a:t>
            </a:r>
            <a:r>
              <a:rPr lang="en-US" sz="2800" dirty="0" smtClean="0"/>
              <a:t>or </a:t>
            </a:r>
            <a:r>
              <a:rPr lang="en-US" sz="2800" dirty="0" smtClean="0"/>
              <a:t>some other </a:t>
            </a:r>
            <a:r>
              <a:rPr lang="en-US" sz="2800" dirty="0" smtClean="0"/>
              <a:t>operation (like implementation of GUI for </a:t>
            </a:r>
            <a:r>
              <a:rPr lang="en-US" sz="2800" dirty="0" smtClean="0"/>
              <a:t>managing the controller, a learning switch, </a:t>
            </a:r>
            <a:r>
              <a:rPr lang="en-US" sz="2800" dirty="0" smtClean="0"/>
              <a:t>and/or </a:t>
            </a:r>
            <a:r>
              <a:rPr lang="en-US" sz="2800" dirty="0" smtClean="0"/>
              <a:t>a routing </a:t>
            </a:r>
            <a:r>
              <a:rPr lang="en-US" sz="2800" dirty="0" smtClean="0"/>
              <a:t>application)</a:t>
            </a:r>
          </a:p>
          <a:p>
            <a:pPr algn="just"/>
            <a:r>
              <a:rPr lang="en-US" sz="2800" dirty="0" smtClean="0"/>
              <a:t>Other than handling of events, SDN applications have to respond to external </a:t>
            </a:r>
            <a:r>
              <a:rPr lang="en-US" sz="2800" dirty="0" smtClean="0"/>
              <a:t>inputs </a:t>
            </a:r>
            <a:r>
              <a:rPr lang="en-US" sz="2800" dirty="0" smtClean="0"/>
              <a:t>that could </a:t>
            </a:r>
            <a:r>
              <a:rPr lang="en-US" sz="2800" dirty="0" smtClean="0"/>
              <a:t>include network monitoring systems such as </a:t>
            </a:r>
            <a:r>
              <a:rPr lang="en-US" sz="2800" dirty="0" err="1" smtClean="0"/>
              <a:t>Netflow</a:t>
            </a:r>
            <a:r>
              <a:rPr lang="en-US" sz="2800" dirty="0" smtClean="0"/>
              <a:t>, IDS, or BGP peers. </a:t>
            </a:r>
            <a:r>
              <a:rPr lang="en-US" sz="2800" dirty="0" smtClean="0"/>
              <a:t>.</a:t>
            </a:r>
          </a:p>
          <a:p>
            <a:pPr algn="just"/>
            <a:r>
              <a:rPr lang="en-US" sz="2800" dirty="0" smtClean="0"/>
              <a:t>The SDN application registers as a </a:t>
            </a:r>
            <a:r>
              <a:rPr lang="en-US" sz="2800" i="1" dirty="0" smtClean="0"/>
              <a:t>listener</a:t>
            </a:r>
            <a:r>
              <a:rPr lang="en-US" sz="2800" dirty="0" smtClean="0"/>
              <a:t> for certain events, and the controller will invoke the application’s callback </a:t>
            </a:r>
            <a:r>
              <a:rPr lang="en-US" sz="2800" i="1" dirty="0" smtClean="0"/>
              <a:t>method</a:t>
            </a:r>
            <a:r>
              <a:rPr lang="en-US" sz="2800" dirty="0" smtClean="0"/>
              <a:t> whenever such an event </a:t>
            </a:r>
            <a:r>
              <a:rPr lang="en-US" sz="2800" dirty="0" smtClean="0"/>
              <a:t>occurs with appropriate </a:t>
            </a:r>
            <a:r>
              <a:rPr lang="en-US" sz="2800" dirty="0" smtClean="0"/>
              <a:t>details related to the event</a:t>
            </a:r>
            <a:r>
              <a:rPr lang="en-US" sz="2800" dirty="0" smtClean="0"/>
              <a:t>. </a:t>
            </a:r>
            <a:r>
              <a:rPr lang="en-US" sz="2800" dirty="0" smtClean="0"/>
              <a:t>Some examples of events handled by an SDN application are </a:t>
            </a:r>
            <a:r>
              <a:rPr lang="en-US" sz="2800" i="1" dirty="0" smtClean="0"/>
              <a:t>end-user device discovery</a:t>
            </a:r>
            <a:r>
              <a:rPr lang="en-US" sz="2800" dirty="0" smtClean="0"/>
              <a:t>, </a:t>
            </a:r>
            <a:r>
              <a:rPr lang="en-US" sz="2800" i="1" dirty="0" smtClean="0"/>
              <a:t>network device discovery</a:t>
            </a:r>
            <a:r>
              <a:rPr lang="en-US" sz="2800" dirty="0" smtClean="0"/>
              <a:t>, and </a:t>
            </a:r>
            <a:r>
              <a:rPr lang="en-US" sz="2800" i="1" dirty="0" smtClean="0"/>
              <a:t>incoming packet</a:t>
            </a:r>
            <a:r>
              <a:rPr lang="en-US" sz="2800" dirty="0" smtClean="0"/>
              <a:t>. </a:t>
            </a:r>
            <a:endParaRPr lang="en-US" sz="2800" dirty="0" smtClean="0">
              <a:solidFill>
                <a:schemeClr val="accent6">
                  <a:lumMod val="75000"/>
                </a:schemeClr>
              </a:solidFill>
            </a:endParaRPr>
          </a:p>
          <a:p>
            <a:pPr algn="just"/>
            <a:endParaRPr lang="en-US" sz="30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329566"/>
            <a:ext cx="7589418" cy="759005"/>
          </a:xfrm>
        </p:spPr>
        <p:txBody>
          <a:bodyPr>
            <a:normAutofit/>
          </a:bodyPr>
          <a:lstStyle/>
          <a:p>
            <a:r>
              <a:rPr lang="en-US" sz="3600" b="1" dirty="0" smtClean="0"/>
              <a:t>SDN via existing APIs</a:t>
            </a:r>
            <a:endParaRPr lang="en-US" sz="3600" dirty="0"/>
          </a:p>
        </p:txBody>
      </p:sp>
      <p:sp>
        <p:nvSpPr>
          <p:cNvPr id="3" name="Content Placeholder 2"/>
          <p:cNvSpPr>
            <a:spLocks noGrp="1"/>
          </p:cNvSpPr>
          <p:nvPr>
            <p:ph idx="1"/>
          </p:nvPr>
        </p:nvSpPr>
        <p:spPr>
          <a:xfrm>
            <a:off x="1" y="1262744"/>
            <a:ext cx="8331200" cy="5762170"/>
          </a:xfrm>
        </p:spPr>
        <p:txBody>
          <a:bodyPr>
            <a:normAutofit/>
          </a:bodyPr>
          <a:lstStyle/>
          <a:p>
            <a:pPr algn="just"/>
            <a:r>
              <a:rPr lang="en-US" sz="2800" dirty="0" smtClean="0"/>
              <a:t>A </a:t>
            </a:r>
            <a:r>
              <a:rPr lang="en-US" sz="2800" dirty="0" smtClean="0"/>
              <a:t>richer set of control points </a:t>
            </a:r>
            <a:r>
              <a:rPr lang="en-US" sz="2800" dirty="0" smtClean="0"/>
              <a:t> are implemented on </a:t>
            </a:r>
            <a:r>
              <a:rPr lang="en-US" sz="2800" dirty="0" smtClean="0"/>
              <a:t>the </a:t>
            </a:r>
            <a:r>
              <a:rPr lang="en-US" sz="2800" dirty="0" smtClean="0"/>
              <a:t>devices, which the central controller can invoke  to provide </a:t>
            </a:r>
            <a:r>
              <a:rPr lang="en-US" sz="2800" dirty="0" smtClean="0"/>
              <a:t>the intelligent and predictable </a:t>
            </a:r>
            <a:r>
              <a:rPr lang="en-US" sz="2800" dirty="0" smtClean="0"/>
              <a:t> network behavior . The APIs are invoked via </a:t>
            </a:r>
            <a:r>
              <a:rPr lang="en-US" sz="2800" dirty="0" smtClean="0"/>
              <a:t>traditional methods such as SNMP or CLI or by the newer, more flexible mechanisms provided by </a:t>
            </a:r>
            <a:r>
              <a:rPr lang="en-US" sz="2800" dirty="0" err="1" smtClean="0"/>
              <a:t>RESTful</a:t>
            </a:r>
            <a:r>
              <a:rPr lang="en-US" sz="2800" dirty="0" smtClean="0"/>
              <a:t> APIs. </a:t>
            </a:r>
            <a:endParaRPr lang="en-US" sz="2800" dirty="0" smtClean="0"/>
          </a:p>
          <a:p>
            <a:pPr algn="just"/>
            <a:r>
              <a:rPr lang="en-US" sz="2800" dirty="0" smtClean="0"/>
              <a:t>The genesis of this idea derives from the fact that legacy switches all afford some degree of control over forwarding decisions via their existing management interfaces. By providing a simplifying abstraction to this plethora of interfaces, some network programmability can be gained by this </a:t>
            </a:r>
            <a:r>
              <a:rPr lang="en-US" sz="2800" dirty="0" smtClean="0"/>
              <a:t>approach and huge investment  on legacy switches  are protected.</a:t>
            </a:r>
          </a:p>
          <a:p>
            <a:pPr algn="just"/>
            <a:endParaRPr lang="en-US" sz="3000" dirty="0"/>
          </a:p>
        </p:txBody>
      </p:sp>
      <p:pic>
        <p:nvPicPr>
          <p:cNvPr id="4" name="Picture 3" descr="sdn existing apis.jpg"/>
          <p:cNvPicPr>
            <a:picLocks noChangeAspect="1"/>
          </p:cNvPicPr>
          <p:nvPr/>
        </p:nvPicPr>
        <p:blipFill>
          <a:blip r:embed="rId2"/>
          <a:stretch>
            <a:fillRect/>
          </a:stretch>
        </p:blipFill>
        <p:spPr>
          <a:xfrm>
            <a:off x="8320938" y="164592"/>
            <a:ext cx="6309462" cy="6860322"/>
          </a:xfrm>
          <a:prstGeom prst="rect">
            <a:avLst/>
          </a:prstGeom>
        </p:spPr>
      </p:pic>
      <p:sp>
        <p:nvSpPr>
          <p:cNvPr id="5" name="Rectangle 4"/>
          <p:cNvSpPr/>
          <p:nvPr/>
        </p:nvSpPr>
        <p:spPr>
          <a:xfrm>
            <a:off x="0" y="7024914"/>
            <a:ext cx="14630400" cy="954107"/>
          </a:xfrm>
          <a:prstGeom prst="rect">
            <a:avLst/>
          </a:prstGeom>
        </p:spPr>
        <p:txBody>
          <a:bodyPr wrap="square">
            <a:spAutoFit/>
          </a:bodyPr>
          <a:lstStyle/>
          <a:p>
            <a:pPr>
              <a:buFont typeface="Arial" pitchFamily="34" charset="0"/>
              <a:buChar char="•"/>
            </a:pPr>
            <a:r>
              <a:rPr lang="en-US" sz="2800" dirty="0" smtClean="0"/>
              <a:t>   But these will be eventually phased out  as they are geared toward relatively rare static tasks</a:t>
            </a:r>
            <a:r>
              <a:rPr lang="en-US" sz="2800" dirty="0" smtClean="0"/>
              <a:t> </a:t>
            </a:r>
            <a:r>
              <a:rPr lang="en-US" sz="2800" dirty="0" smtClean="0"/>
              <a:t>and</a:t>
            </a:r>
          </a:p>
          <a:p>
            <a:r>
              <a:rPr lang="en-US" sz="2800" dirty="0" smtClean="0"/>
              <a:t>     not  for the dynamic, frequent, and automated tasks required such as in today’s data centers.</a:t>
            </a:r>
            <a:endParaRPr lang="en-US" sz="28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9566"/>
            <a:ext cx="7779657" cy="759005"/>
          </a:xfrm>
        </p:spPr>
        <p:txBody>
          <a:bodyPr>
            <a:normAutofit fontScale="90000"/>
          </a:bodyPr>
          <a:lstStyle/>
          <a:p>
            <a:r>
              <a:rPr lang="en-US" sz="3600" dirty="0" smtClean="0"/>
              <a:t>SDN via Hypervisor-Based Overlay Networks</a:t>
            </a:r>
            <a:endParaRPr lang="en-US" sz="3600" dirty="0"/>
          </a:p>
        </p:txBody>
      </p:sp>
      <p:sp>
        <p:nvSpPr>
          <p:cNvPr id="3" name="Content Placeholder 2"/>
          <p:cNvSpPr>
            <a:spLocks noGrp="1"/>
          </p:cNvSpPr>
          <p:nvPr>
            <p:ph idx="1"/>
          </p:nvPr>
        </p:nvSpPr>
        <p:spPr>
          <a:xfrm>
            <a:off x="0" y="1262744"/>
            <a:ext cx="7779657" cy="3918856"/>
          </a:xfrm>
        </p:spPr>
        <p:txBody>
          <a:bodyPr>
            <a:normAutofit/>
          </a:bodyPr>
          <a:lstStyle/>
          <a:p>
            <a:pPr algn="just"/>
            <a:r>
              <a:rPr lang="en-US" sz="2800" dirty="0" smtClean="0"/>
              <a:t>In this scheme, the </a:t>
            </a:r>
            <a:r>
              <a:rPr lang="en-US" sz="2800" dirty="0" smtClean="0"/>
              <a:t>current physical network is left as it is, with networking devices and their configurations remaining unchanged. Above </a:t>
            </a:r>
            <a:r>
              <a:rPr lang="en-US" sz="2800" dirty="0" smtClean="0"/>
              <a:t>that, </a:t>
            </a:r>
            <a:r>
              <a:rPr lang="en-US" sz="2800" dirty="0" smtClean="0"/>
              <a:t>however, </a:t>
            </a:r>
            <a:r>
              <a:rPr lang="en-US" sz="2800" i="1" dirty="0" smtClean="0"/>
              <a:t>hypervisor-based virtualized</a:t>
            </a:r>
            <a:r>
              <a:rPr lang="en-US" sz="2800" dirty="0" smtClean="0"/>
              <a:t> networks are erected. The systems at the edges of the network interact with these virtual networks, which obscure the details of the physical network from the devices that connect to the overlays.</a:t>
            </a:r>
            <a:endParaRPr lang="en-US" sz="3000" dirty="0"/>
          </a:p>
        </p:txBody>
      </p:sp>
      <p:pic>
        <p:nvPicPr>
          <p:cNvPr id="4" name="Picture 3" descr="virt nw.jpg"/>
          <p:cNvPicPr>
            <a:picLocks noChangeAspect="1"/>
          </p:cNvPicPr>
          <p:nvPr/>
        </p:nvPicPr>
        <p:blipFill>
          <a:blip r:embed="rId2"/>
          <a:stretch>
            <a:fillRect/>
          </a:stretch>
        </p:blipFill>
        <p:spPr>
          <a:xfrm>
            <a:off x="7903393" y="0"/>
            <a:ext cx="6727007" cy="4712933"/>
          </a:xfrm>
          <a:prstGeom prst="rect">
            <a:avLst/>
          </a:prstGeom>
        </p:spPr>
      </p:pic>
      <p:sp>
        <p:nvSpPr>
          <p:cNvPr id="5" name="Rectangle 4"/>
          <p:cNvSpPr/>
          <p:nvPr/>
        </p:nvSpPr>
        <p:spPr>
          <a:xfrm>
            <a:off x="0" y="4927345"/>
            <a:ext cx="14630400" cy="3108543"/>
          </a:xfrm>
          <a:prstGeom prst="rect">
            <a:avLst/>
          </a:prstGeom>
        </p:spPr>
        <p:txBody>
          <a:bodyPr wrap="square">
            <a:spAutoFit/>
          </a:bodyPr>
          <a:lstStyle/>
          <a:p>
            <a:pPr algn="just">
              <a:buFont typeface="Arial" pitchFamily="34" charset="0"/>
              <a:buChar char="•"/>
            </a:pPr>
            <a:r>
              <a:rPr lang="en-US" sz="2800" dirty="0" smtClean="0"/>
              <a:t>  The  SDN  applications  making  </a:t>
            </a:r>
            <a:r>
              <a:rPr lang="en-US" sz="2800" dirty="0" smtClean="0"/>
              <a:t>use </a:t>
            </a:r>
            <a:r>
              <a:rPr lang="en-US" sz="2800" dirty="0" smtClean="0"/>
              <a:t> of  these  </a:t>
            </a:r>
            <a:r>
              <a:rPr lang="en-US" sz="2800" dirty="0" smtClean="0"/>
              <a:t>overlay </a:t>
            </a:r>
            <a:r>
              <a:rPr lang="en-US" sz="2800" dirty="0" smtClean="0"/>
              <a:t> network  </a:t>
            </a:r>
            <a:r>
              <a:rPr lang="en-US" sz="2800" dirty="0" smtClean="0"/>
              <a:t>resources </a:t>
            </a:r>
            <a:r>
              <a:rPr lang="en-US" sz="2800" dirty="0" smtClean="0"/>
              <a:t> are  given  access  to  a</a:t>
            </a:r>
          </a:p>
          <a:p>
            <a:pPr algn="just"/>
            <a:r>
              <a:rPr lang="en-US" sz="2800" dirty="0" smtClean="0"/>
              <a:t> </a:t>
            </a:r>
            <a:r>
              <a:rPr lang="en-US" sz="2800" dirty="0" smtClean="0"/>
              <a:t>   virtualized </a:t>
            </a:r>
            <a:r>
              <a:rPr lang="en-US" sz="2800" dirty="0" smtClean="0"/>
              <a:t>networks and ports, which are abstract in nature and do not necessarily relate </a:t>
            </a:r>
            <a:r>
              <a:rPr lang="en-US" sz="2800" dirty="0" smtClean="0"/>
              <a:t>directly</a:t>
            </a:r>
          </a:p>
          <a:p>
            <a:pPr algn="just"/>
            <a:r>
              <a:rPr lang="en-US" sz="2800" dirty="0" smtClean="0"/>
              <a:t> </a:t>
            </a:r>
            <a:r>
              <a:rPr lang="en-US" sz="2800" dirty="0" smtClean="0"/>
              <a:t>   to </a:t>
            </a:r>
            <a:r>
              <a:rPr lang="en-US" sz="2800" dirty="0" smtClean="0"/>
              <a:t>their physical counterparts below</a:t>
            </a:r>
            <a:r>
              <a:rPr lang="en-US" sz="2800" dirty="0" smtClean="0"/>
              <a:t>.</a:t>
            </a:r>
          </a:p>
          <a:p>
            <a:pPr algn="just">
              <a:buFont typeface="Arial" pitchFamily="34" charset="0"/>
              <a:buChar char="•"/>
            </a:pPr>
            <a:r>
              <a:rPr lang="en-US" sz="2800" dirty="0" smtClean="0"/>
              <a:t>  The </a:t>
            </a:r>
            <a:r>
              <a:rPr lang="en-US" sz="2800" dirty="0" smtClean="0"/>
              <a:t>hypervisors inject traffic into the virtual network and receive traffic from it. The traffic of </a:t>
            </a:r>
            <a:r>
              <a:rPr lang="en-US" sz="2800" dirty="0" smtClean="0"/>
              <a:t>the</a:t>
            </a:r>
          </a:p>
          <a:p>
            <a:pPr algn="just"/>
            <a:r>
              <a:rPr lang="en-US" sz="2800" dirty="0" smtClean="0"/>
              <a:t> </a:t>
            </a:r>
            <a:r>
              <a:rPr lang="en-US" sz="2800" dirty="0" smtClean="0"/>
              <a:t>   </a:t>
            </a:r>
            <a:r>
              <a:rPr lang="en-US" sz="2800" dirty="0" smtClean="0"/>
              <a:t>virtual networks is passed through those physical devices, but the endpoints are unaware of </a:t>
            </a:r>
            <a:r>
              <a:rPr lang="en-US" sz="2800" dirty="0" smtClean="0"/>
              <a:t>the</a:t>
            </a:r>
          </a:p>
          <a:p>
            <a:pPr algn="just"/>
            <a:r>
              <a:rPr lang="en-US" sz="2800" dirty="0" smtClean="0"/>
              <a:t> </a:t>
            </a:r>
            <a:r>
              <a:rPr lang="en-US" sz="2800" dirty="0" smtClean="0"/>
              <a:t>   </a:t>
            </a:r>
            <a:r>
              <a:rPr lang="en-US" sz="2800" dirty="0" smtClean="0"/>
              <a:t>details of the physical topology, the way routing occurs, or other basic network functions</a:t>
            </a:r>
            <a:r>
              <a:rPr lang="en-US" sz="2800" dirty="0" smtClean="0"/>
              <a:t>.</a:t>
            </a:r>
            <a:r>
              <a:rPr lang="en-US" sz="2800" dirty="0" smtClean="0"/>
              <a:t> </a:t>
            </a:r>
            <a:r>
              <a:rPr lang="en-US" sz="2800" dirty="0" smtClean="0"/>
              <a:t>Since</a:t>
            </a:r>
          </a:p>
          <a:p>
            <a:pPr algn="just"/>
            <a:r>
              <a:rPr lang="en-US" sz="2800" dirty="0" smtClean="0"/>
              <a:t> </a:t>
            </a:r>
            <a:r>
              <a:rPr lang="en-US" sz="2800" dirty="0" smtClean="0"/>
              <a:t>   </a:t>
            </a:r>
            <a:r>
              <a:rPr lang="en-US" sz="2800" dirty="0" smtClean="0"/>
              <a:t>these virtual networks </a:t>
            </a:r>
            <a:r>
              <a:rPr lang="en-US" sz="2800" dirty="0" smtClean="0"/>
              <a:t>are controlled </a:t>
            </a:r>
            <a:r>
              <a:rPr lang="en-US" sz="2800" dirty="0" smtClean="0"/>
              <a:t>entirely by the devices at the very edge of the network. </a:t>
            </a:r>
            <a:endParaRPr lang="en-US" sz="28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329566"/>
            <a:ext cx="13167360" cy="555805"/>
          </a:xfrm>
        </p:spPr>
        <p:txBody>
          <a:bodyPr>
            <a:normAutofit fontScale="90000"/>
          </a:bodyPr>
          <a:lstStyle/>
          <a:p>
            <a:r>
              <a:rPr lang="en-US" sz="3600" dirty="0" smtClean="0"/>
              <a:t>SDN via Hypervisor-Based Overlay </a:t>
            </a:r>
            <a:r>
              <a:rPr lang="en-US" sz="3600" dirty="0" smtClean="0"/>
              <a:t>Networks (Continued)</a:t>
            </a:r>
            <a:endParaRPr lang="en-US" sz="3600" dirty="0"/>
          </a:p>
        </p:txBody>
      </p:sp>
      <p:sp>
        <p:nvSpPr>
          <p:cNvPr id="3" name="Content Placeholder 2"/>
          <p:cNvSpPr>
            <a:spLocks noGrp="1"/>
          </p:cNvSpPr>
          <p:nvPr>
            <p:ph idx="1"/>
          </p:nvPr>
        </p:nvSpPr>
        <p:spPr>
          <a:xfrm>
            <a:off x="0" y="885370"/>
            <a:ext cx="14630400" cy="7344229"/>
          </a:xfrm>
        </p:spPr>
        <p:txBody>
          <a:bodyPr>
            <a:normAutofit/>
          </a:bodyPr>
          <a:lstStyle/>
          <a:p>
            <a:pPr algn="just"/>
            <a:r>
              <a:rPr lang="en-US" sz="2800" dirty="0" smtClean="0"/>
              <a:t>The mechanism that makes this possible is tunneling, which uses encapsulation. When a packet enters the edge of the virtual network at the source, the networking device (usually the hypervisor) will take the packet in its entirety and encapsulate it within another frame. </a:t>
            </a:r>
            <a:endParaRPr lang="en-US" sz="2800" dirty="0" smtClean="0"/>
          </a:p>
          <a:p>
            <a:pPr algn="just"/>
            <a:r>
              <a:rPr lang="en-US" sz="2800" dirty="0" smtClean="0"/>
              <a:t>The </a:t>
            </a:r>
            <a:r>
              <a:rPr lang="en-US" sz="2800" dirty="0" smtClean="0"/>
              <a:t>edge of the virtual network is called a </a:t>
            </a:r>
            <a:r>
              <a:rPr lang="en-US" sz="2800" i="1" dirty="0" smtClean="0"/>
              <a:t>tunnel endpoint</a:t>
            </a:r>
            <a:r>
              <a:rPr lang="en-US" sz="2800" dirty="0" smtClean="0"/>
              <a:t> or </a:t>
            </a:r>
            <a:r>
              <a:rPr lang="en-US" sz="2800" i="1" dirty="0" smtClean="0"/>
              <a:t>virtual tunnel endpoint</a:t>
            </a:r>
            <a:r>
              <a:rPr lang="en-US" sz="2800" dirty="0" smtClean="0"/>
              <a:t> (VTEP</a:t>
            </a:r>
            <a:r>
              <a:rPr lang="en-US" sz="2800" dirty="0" smtClean="0"/>
              <a:t>).</a:t>
            </a:r>
          </a:p>
          <a:p>
            <a:pPr algn="just"/>
            <a:endParaRPr lang="en-US" sz="2800" dirty="0" smtClean="0"/>
          </a:p>
          <a:p>
            <a:pPr algn="just"/>
            <a:endParaRPr lang="en-US" sz="2800" dirty="0" smtClean="0"/>
          </a:p>
          <a:p>
            <a:pPr algn="just">
              <a:buNone/>
            </a:pPr>
            <a:endParaRPr lang="en-US" sz="2800" dirty="0" smtClean="0"/>
          </a:p>
          <a:p>
            <a:pPr algn="just"/>
            <a:r>
              <a:rPr lang="en-US" sz="2800" dirty="0" smtClean="0"/>
              <a:t>The hypervisor </a:t>
            </a:r>
            <a:r>
              <a:rPr lang="en-US" sz="2800" dirty="0" smtClean="0"/>
              <a:t>takes </a:t>
            </a:r>
            <a:r>
              <a:rPr lang="en-US" sz="2800" dirty="0" smtClean="0"/>
              <a:t>this encapsulated packet and, based on information programmed by the controller, sends it to the destination’s VTEP. This VTEP decapsulates the packet and forwards it to the destination host. As the encapsulated packet is sent across the physical infrastructure, it is being sent from the source’s VTEP to the destination’s VTEP. Consequently, the IP addresses are those of the source and destination VTEP. </a:t>
            </a:r>
            <a:endParaRPr lang="en-US" sz="2800" dirty="0" smtClean="0"/>
          </a:p>
          <a:p>
            <a:pPr algn="just"/>
            <a:r>
              <a:rPr lang="en-US" sz="2800" dirty="0" smtClean="0"/>
              <a:t>This </a:t>
            </a:r>
            <a:r>
              <a:rPr lang="en-US" sz="2800" dirty="0" smtClean="0"/>
              <a:t>tunneling mechanism is referred to as </a:t>
            </a:r>
            <a:r>
              <a:rPr lang="en-US" sz="2800" i="1" dirty="0" smtClean="0"/>
              <a:t>MAC-in-IP</a:t>
            </a:r>
            <a:r>
              <a:rPr lang="en-US" sz="2800" dirty="0" smtClean="0"/>
              <a:t> tunneling </a:t>
            </a:r>
            <a:r>
              <a:rPr lang="en-US" sz="2800" dirty="0" smtClean="0"/>
              <a:t>. </a:t>
            </a:r>
            <a:r>
              <a:rPr lang="en-US" sz="2800" dirty="0" smtClean="0"/>
              <a:t>Different vendors have established their own proprietary methods </a:t>
            </a:r>
            <a:r>
              <a:rPr lang="en-US" sz="2800" dirty="0" smtClean="0"/>
              <a:t>for it. </a:t>
            </a:r>
            <a:r>
              <a:rPr lang="en-US" sz="2800" dirty="0" smtClean="0"/>
              <a:t>. Specifically, Cisco offers </a:t>
            </a:r>
            <a:r>
              <a:rPr lang="en-US" sz="2800" dirty="0" smtClean="0"/>
              <a:t>VXLAN, </a:t>
            </a:r>
            <a:r>
              <a:rPr lang="en-US" sz="2800" dirty="0" smtClean="0"/>
              <a:t>Microsoft uses NVGRE </a:t>
            </a:r>
            <a:r>
              <a:rPr lang="en-US" sz="2800" dirty="0" smtClean="0"/>
              <a:t>, </a:t>
            </a:r>
            <a:r>
              <a:rPr lang="en-US" sz="2800" dirty="0" smtClean="0"/>
              <a:t>and </a:t>
            </a:r>
            <a:r>
              <a:rPr lang="en-US" sz="2800" dirty="0" err="1" smtClean="0"/>
              <a:t>Nicira’s</a:t>
            </a:r>
            <a:r>
              <a:rPr lang="en-US" sz="2800" dirty="0" smtClean="0"/>
              <a:t> is called </a:t>
            </a:r>
            <a:r>
              <a:rPr lang="en-US" sz="2800" dirty="0" smtClean="0"/>
              <a:t>STT.</a:t>
            </a:r>
            <a:endParaRPr lang="en-US" sz="2800" dirty="0" smtClean="0"/>
          </a:p>
          <a:p>
            <a:pPr algn="just"/>
            <a:endParaRPr lang="en-US" sz="3000" dirty="0"/>
          </a:p>
        </p:txBody>
      </p:sp>
      <p:pic>
        <p:nvPicPr>
          <p:cNvPr id="4" name="Picture 3" descr="encap frames.jpg"/>
          <p:cNvPicPr>
            <a:picLocks noChangeAspect="1"/>
          </p:cNvPicPr>
          <p:nvPr/>
        </p:nvPicPr>
        <p:blipFill>
          <a:blip r:embed="rId2"/>
          <a:stretch>
            <a:fillRect/>
          </a:stretch>
        </p:blipFill>
        <p:spPr>
          <a:xfrm>
            <a:off x="222793" y="2757714"/>
            <a:ext cx="14146350" cy="1480457"/>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518400" cy="856343"/>
          </a:xfrm>
        </p:spPr>
        <p:txBody>
          <a:bodyPr>
            <a:normAutofit/>
          </a:bodyPr>
          <a:lstStyle/>
          <a:p>
            <a:r>
              <a:rPr lang="en-US" sz="3600" dirty="0" smtClean="0"/>
              <a:t>Virtual tunnel endpoints</a:t>
            </a:r>
            <a:endParaRPr lang="en-US" sz="3600" dirty="0"/>
          </a:p>
        </p:txBody>
      </p:sp>
      <p:sp>
        <p:nvSpPr>
          <p:cNvPr id="3" name="Content Placeholder 2"/>
          <p:cNvSpPr>
            <a:spLocks noGrp="1"/>
          </p:cNvSpPr>
          <p:nvPr>
            <p:ph idx="1"/>
          </p:nvPr>
        </p:nvSpPr>
        <p:spPr>
          <a:xfrm>
            <a:off x="-67202" y="856343"/>
            <a:ext cx="7518400" cy="4601028"/>
          </a:xfrm>
        </p:spPr>
        <p:txBody>
          <a:bodyPr>
            <a:noAutofit/>
          </a:bodyPr>
          <a:lstStyle/>
          <a:p>
            <a:pPr algn="just"/>
            <a:r>
              <a:rPr lang="en-US" sz="2600" dirty="0" smtClean="0"/>
              <a:t>The roles of VTEPs as they serve the source and destination host devices are depicted in the adjacent figure. The topology of a virtual network consists of the virtual switches interconnected by virtual point-to-point links. The virtual switches are depicted as the VTEPs, and the virtual links are the tunnels interconnecting them.</a:t>
            </a:r>
          </a:p>
          <a:p>
            <a:pPr algn="just"/>
            <a:r>
              <a:rPr lang="en-US" sz="2600" dirty="0" smtClean="0"/>
              <a:t> All the traffic on each virtual network is encapsulated as </a:t>
            </a:r>
            <a:r>
              <a:rPr lang="en-US" sz="2600" dirty="0" err="1" smtClean="0"/>
              <a:t>mac</a:t>
            </a:r>
            <a:r>
              <a:rPr lang="en-US" sz="2600" dirty="0" smtClean="0"/>
              <a:t>-in-</a:t>
            </a:r>
            <a:r>
              <a:rPr lang="en-US" sz="2600" dirty="0" err="1" smtClean="0"/>
              <a:t>ip</a:t>
            </a:r>
            <a:r>
              <a:rPr lang="en-US" sz="2600" dirty="0" smtClean="0"/>
              <a:t> as shown in previous figure and sent VTEP-to-VTEP. </a:t>
            </a:r>
          </a:p>
          <a:p>
            <a:pPr algn="just"/>
            <a:r>
              <a:rPr lang="en-US" sz="2800" dirty="0" smtClean="0"/>
              <a:t>Multiple overlay networks can exist independently and simultaneously over the same physical network.</a:t>
            </a:r>
          </a:p>
          <a:p>
            <a:pPr algn="just"/>
            <a:endParaRPr lang="en-US" sz="2800" dirty="0" smtClean="0"/>
          </a:p>
          <a:p>
            <a:pPr algn="just"/>
            <a:endParaRPr lang="en-US" sz="2600" dirty="0" smtClean="0"/>
          </a:p>
        </p:txBody>
      </p:sp>
      <p:pic>
        <p:nvPicPr>
          <p:cNvPr id="5" name="Picture 4" descr="virt tun endp.jpg"/>
          <p:cNvPicPr>
            <a:picLocks noChangeAspect="1"/>
          </p:cNvPicPr>
          <p:nvPr/>
        </p:nvPicPr>
        <p:blipFill>
          <a:blip r:embed="rId2"/>
          <a:stretch>
            <a:fillRect/>
          </a:stretch>
        </p:blipFill>
        <p:spPr>
          <a:xfrm>
            <a:off x="7451198" y="329564"/>
            <a:ext cx="7179202" cy="5360035"/>
          </a:xfrm>
          <a:prstGeom prst="rect">
            <a:avLst/>
          </a:prstGeom>
        </p:spPr>
      </p:pic>
      <p:sp>
        <p:nvSpPr>
          <p:cNvPr id="7" name="Content Placeholder 2"/>
          <p:cNvSpPr txBox="1">
            <a:spLocks/>
          </p:cNvSpPr>
          <p:nvPr/>
        </p:nvSpPr>
        <p:spPr>
          <a:xfrm>
            <a:off x="-67202" y="6502401"/>
            <a:ext cx="14697602" cy="1727200"/>
          </a:xfrm>
          <a:prstGeom prst="rect">
            <a:avLst/>
          </a:prstGeom>
        </p:spPr>
        <p:txBody>
          <a:bodyPr vert="horz" lIns="91440" tIns="45720" rIns="91440" bIns="45720" rtlCol="0">
            <a:noAutofit/>
          </a:bodyPr>
          <a:lstStyle/>
          <a:p>
            <a:pPr marL="342900" marR="0" lvl="0" indent="-342900" algn="just" defTabSz="457200" rtl="0" eaLnBrk="1" fontAlgn="auto" latinLnBrk="0" hangingPunct="1">
              <a:lnSpc>
                <a:spcPct val="100000"/>
              </a:lnSpc>
              <a:spcBef>
                <a:spcPct val="20000"/>
              </a:spcBef>
              <a:spcAft>
                <a:spcPts val="0"/>
              </a:spcAft>
              <a:buClrTx/>
              <a:buSzTx/>
              <a:buFont typeface="Arial"/>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Multiple overlay networks can exist independently and simultaneously over the same physical network.</a:t>
            </a:r>
          </a:p>
          <a:p>
            <a:pPr marL="342900" marR="0" lvl="0" indent="-342900" algn="just" defTabSz="457200" rtl="0" eaLnBrk="1" fontAlgn="auto" latinLnBrk="0" hangingPunct="1">
              <a:lnSpc>
                <a:spcPct val="100000"/>
              </a:lnSpc>
              <a:spcBef>
                <a:spcPct val="20000"/>
              </a:spcBef>
              <a:spcAft>
                <a:spcPts val="0"/>
              </a:spcAft>
              <a:buClrTx/>
              <a:buSzTx/>
              <a:buFont typeface="Arial"/>
              <a:buChar char="•"/>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457200" rtl="0" eaLnBrk="1" fontAlgn="auto" latinLnBrk="0" hangingPunct="1">
              <a:lnSpc>
                <a:spcPct val="100000"/>
              </a:lnSpc>
              <a:spcBef>
                <a:spcPct val="20000"/>
              </a:spcBef>
              <a:spcAft>
                <a:spcPts val="0"/>
              </a:spcAft>
              <a:buClrTx/>
              <a:buSzTx/>
              <a:buFont typeface="Arial"/>
              <a:buChar char="•"/>
              <a:tabLst/>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0"/>
            <a:ext cx="13167360" cy="863130"/>
          </a:xfrm>
        </p:spPr>
        <p:txBody>
          <a:bodyPr/>
          <a:lstStyle/>
          <a:p>
            <a:r>
              <a:rPr lang="en-US" dirty="0" smtClean="0"/>
              <a:t>Complexity and Resistance to Change</a:t>
            </a:r>
            <a:endParaRPr lang="en-US" dirty="0"/>
          </a:p>
        </p:txBody>
      </p:sp>
      <p:sp>
        <p:nvSpPr>
          <p:cNvPr id="3" name="Content Placeholder 2"/>
          <p:cNvSpPr>
            <a:spLocks noGrp="1"/>
          </p:cNvSpPr>
          <p:nvPr>
            <p:ph idx="1"/>
          </p:nvPr>
        </p:nvSpPr>
        <p:spPr>
          <a:xfrm>
            <a:off x="731520" y="1192696"/>
            <a:ext cx="13167360" cy="6659217"/>
          </a:xfrm>
        </p:spPr>
        <p:txBody>
          <a:bodyPr>
            <a:normAutofit/>
          </a:bodyPr>
          <a:lstStyle/>
          <a:p>
            <a:pPr algn="just"/>
            <a:r>
              <a:rPr lang="en-US" sz="3400" dirty="0" smtClean="0"/>
              <a:t>Once the network is operational,  the normal impulse from that point on is to just leave things as they are, to not disturb things lest the system break  leading to multiple business consequences. Often, that closed, complex solution may be easier to deploy  if adopted from single vendor precisely  due to interoperability issues.</a:t>
            </a:r>
          </a:p>
          <a:p>
            <a:pPr algn="just"/>
            <a:r>
              <a:rPr lang="en-US" sz="3400" dirty="0" smtClean="0"/>
              <a:t>The resistance to change by vendor, service provider, and enterprise customers results in long-term technological stagnation and sluggishness. </a:t>
            </a:r>
          </a:p>
          <a:p>
            <a:pPr algn="just"/>
            <a:r>
              <a:rPr lang="en-US" sz="3400" dirty="0" smtClean="0"/>
              <a:t>Hence emerged the ideal for simpler, more progressive world of networking, with open, efficient, and less expensive networking devices (This is the goal of SDN). </a:t>
            </a:r>
            <a:endParaRPr lang="en-US" sz="34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4630400" cy="856343"/>
          </a:xfrm>
        </p:spPr>
        <p:txBody>
          <a:bodyPr>
            <a:normAutofit/>
          </a:bodyPr>
          <a:lstStyle/>
          <a:p>
            <a:r>
              <a:rPr lang="en-US" sz="3600" dirty="0" smtClean="0"/>
              <a:t>Efficacy and shortcomings of </a:t>
            </a:r>
            <a:r>
              <a:rPr lang="en-US" sz="3600" dirty="0" smtClean="0"/>
              <a:t>hypervisor-based overlay networks </a:t>
            </a:r>
            <a:endParaRPr lang="en-US" sz="3600" dirty="0"/>
          </a:p>
        </p:txBody>
      </p:sp>
      <p:sp>
        <p:nvSpPr>
          <p:cNvPr id="7" name="Content Placeholder 2"/>
          <p:cNvSpPr txBox="1">
            <a:spLocks/>
          </p:cNvSpPr>
          <p:nvPr/>
        </p:nvSpPr>
        <p:spPr>
          <a:xfrm>
            <a:off x="0" y="1146628"/>
            <a:ext cx="14697602" cy="7082971"/>
          </a:xfrm>
          <a:prstGeom prst="rect">
            <a:avLst/>
          </a:prstGeom>
        </p:spPr>
        <p:txBody>
          <a:bodyPr vert="horz" lIns="91440" tIns="45720" rIns="91440" bIns="45720" rtlCol="0">
            <a:noAutofit/>
          </a:bodyPr>
          <a:lstStyle/>
          <a:p>
            <a:pPr marL="342900" lvl="0" indent="-342900" algn="just">
              <a:spcBef>
                <a:spcPct val="20000"/>
              </a:spcBef>
              <a:buFont typeface="Arial"/>
              <a:buChar char="•"/>
            </a:pPr>
            <a:r>
              <a:rPr lang="en-US" sz="2800" dirty="0" smtClean="0"/>
              <a:t>SDN via hypervisor-based overlay networks is well suited to environments such as data centers already running compute and storage virtualization software for their servers. It does address a number of the needs of an SDN </a:t>
            </a:r>
            <a:r>
              <a:rPr lang="en-US" sz="2800" dirty="0" smtClean="0"/>
              <a:t>solution, namely:</a:t>
            </a:r>
          </a:p>
          <a:p>
            <a:pPr marL="800100" lvl="1" indent="-342900" algn="just">
              <a:spcBef>
                <a:spcPct val="20000"/>
              </a:spcBef>
              <a:buFont typeface="Wingdings" pitchFamily="2" charset="2"/>
              <a:buChar char="v"/>
            </a:pPr>
            <a:r>
              <a:rPr lang="en-US" sz="2800" dirty="0" smtClean="0">
                <a:solidFill>
                  <a:srgbClr val="FFC000"/>
                </a:solidFill>
              </a:rPr>
              <a:t> it </a:t>
            </a:r>
            <a:r>
              <a:rPr lang="en-US" sz="2800" dirty="0" smtClean="0">
                <a:solidFill>
                  <a:srgbClr val="FFC000"/>
                </a:solidFill>
              </a:rPr>
              <a:t>addresses MAC address explosion in data centers and cloud environments because all those host MAC addresses are hidden within the encapsulated frame. </a:t>
            </a:r>
            <a:endParaRPr lang="en-US" sz="2800" dirty="0" smtClean="0">
              <a:solidFill>
                <a:srgbClr val="FFC000"/>
              </a:solidFill>
            </a:endParaRPr>
          </a:p>
          <a:p>
            <a:pPr marL="800100" lvl="1" indent="-342900" algn="just">
              <a:spcBef>
                <a:spcPct val="20000"/>
              </a:spcBef>
              <a:buFont typeface="Wingdings" pitchFamily="2" charset="2"/>
              <a:buChar char="v"/>
            </a:pPr>
            <a:r>
              <a:rPr lang="en-US" sz="2800" dirty="0" smtClean="0">
                <a:solidFill>
                  <a:srgbClr val="FFC000"/>
                </a:solidFill>
              </a:rPr>
              <a:t> it </a:t>
            </a:r>
            <a:r>
              <a:rPr lang="en-US" sz="2800" dirty="0" smtClean="0">
                <a:solidFill>
                  <a:srgbClr val="FFC000"/>
                </a:solidFill>
              </a:rPr>
              <a:t>addresses VLAN limitations because all traffic is tunneled and VLANs are not required for supporting the isolation of multiple tenants. </a:t>
            </a:r>
            <a:endParaRPr lang="en-US" sz="2800" dirty="0" smtClean="0">
              <a:solidFill>
                <a:srgbClr val="FFC000"/>
              </a:solidFill>
            </a:endParaRPr>
          </a:p>
          <a:p>
            <a:pPr marL="800100" lvl="1" indent="-342900" algn="just">
              <a:spcBef>
                <a:spcPct val="20000"/>
              </a:spcBef>
              <a:buFont typeface="Wingdings" pitchFamily="2" charset="2"/>
              <a:buChar char="v"/>
            </a:pPr>
            <a:r>
              <a:rPr lang="en-US" sz="2800" dirty="0" smtClean="0">
                <a:solidFill>
                  <a:srgbClr val="FFC000"/>
                </a:solidFill>
              </a:rPr>
              <a:t> </a:t>
            </a:r>
            <a:r>
              <a:rPr lang="en-US" sz="2800" dirty="0" smtClean="0">
                <a:solidFill>
                  <a:srgbClr val="FFC000"/>
                </a:solidFill>
              </a:rPr>
              <a:t>it </a:t>
            </a:r>
            <a:r>
              <a:rPr lang="en-US" sz="2800" dirty="0" smtClean="0">
                <a:solidFill>
                  <a:srgbClr val="FFC000"/>
                </a:solidFill>
              </a:rPr>
              <a:t>addresses agility and automation needs because it is implemented in software, and these virtual networks can be constructed and taken down in a fraction of the time that would be required to change the physical network infrastructure</a:t>
            </a:r>
            <a:r>
              <a:rPr lang="en-US" sz="2800" dirty="0" smtClean="0">
                <a:solidFill>
                  <a:srgbClr val="FFC000"/>
                </a:solidFill>
              </a:rPr>
              <a:t>.</a:t>
            </a:r>
            <a:endParaRPr kumimoji="0" lang="en-US" sz="2800" b="0" i="0" u="none" strike="noStrike" kern="1200" cap="none" spc="0" normalizeH="0" baseline="0" noProof="0" dirty="0" smtClean="0">
              <a:ln>
                <a:noFill/>
              </a:ln>
              <a:solidFill>
                <a:srgbClr val="FFC000"/>
              </a:solidFill>
              <a:effectLst/>
              <a:uLnTx/>
              <a:uFillTx/>
              <a:latin typeface="+mn-lt"/>
              <a:ea typeface="+mn-ea"/>
              <a:cs typeface="+mn-cs"/>
            </a:endParaRPr>
          </a:p>
          <a:p>
            <a:pPr marL="342900" lvl="0" indent="-342900" algn="just">
              <a:spcBef>
                <a:spcPct val="20000"/>
              </a:spcBef>
              <a:buFont typeface="Arial"/>
              <a:buChar char="•"/>
            </a:pPr>
            <a:r>
              <a:rPr lang="en-US" sz="2800" dirty="0" smtClean="0"/>
              <a:t>SDN via hypervisor-based overlay </a:t>
            </a:r>
            <a:r>
              <a:rPr lang="en-US" sz="2800" dirty="0" smtClean="0"/>
              <a:t>networks, however does not address the following:</a:t>
            </a:r>
          </a:p>
          <a:p>
            <a:pPr marL="800100" lvl="1" indent="-342900" algn="just">
              <a:spcBef>
                <a:spcPct val="20000"/>
              </a:spcBef>
              <a:buFont typeface="Wingdings" pitchFamily="2" charset="2"/>
              <a:buChar char="v"/>
            </a:pPr>
            <a:r>
              <a:rPr lang="en-US" sz="2400" dirty="0" smtClean="0">
                <a:solidFill>
                  <a:srgbClr val="FFC000"/>
                </a:solidFill>
              </a:rPr>
              <a:t> </a:t>
            </a:r>
            <a:r>
              <a:rPr lang="en-US" sz="2800" dirty="0" smtClean="0">
                <a:solidFill>
                  <a:srgbClr val="FFC000"/>
                </a:solidFill>
              </a:rPr>
              <a:t>it do </a:t>
            </a:r>
            <a:r>
              <a:rPr lang="en-US" sz="2800" dirty="0" smtClean="0">
                <a:solidFill>
                  <a:srgbClr val="FFC000"/>
                </a:solidFill>
              </a:rPr>
              <a:t>not address existing issues within the physical infrastructure, which still requires manual configuration and maintenance</a:t>
            </a:r>
            <a:r>
              <a:rPr lang="en-US" sz="2800" dirty="0" smtClean="0">
                <a:solidFill>
                  <a:srgbClr val="FFC000"/>
                </a:solidFill>
              </a:rPr>
              <a:t>.</a:t>
            </a:r>
          </a:p>
          <a:p>
            <a:pPr marL="800100" lvl="1" indent="-342900" algn="just">
              <a:spcBef>
                <a:spcPct val="20000"/>
              </a:spcBef>
              <a:buFont typeface="Wingdings" pitchFamily="2" charset="2"/>
              <a:buChar char="v"/>
            </a:pPr>
            <a:r>
              <a:rPr lang="en-US" sz="2800" dirty="0" smtClean="0">
                <a:solidFill>
                  <a:srgbClr val="FFC000"/>
                </a:solidFill>
              </a:rPr>
              <a:t> It do </a:t>
            </a:r>
            <a:r>
              <a:rPr lang="en-US" sz="2800" dirty="0" smtClean="0">
                <a:solidFill>
                  <a:srgbClr val="FFC000"/>
                </a:solidFill>
              </a:rPr>
              <a:t>not </a:t>
            </a:r>
            <a:r>
              <a:rPr lang="en-US" sz="2800" dirty="0" smtClean="0">
                <a:solidFill>
                  <a:srgbClr val="FFC000"/>
                </a:solidFill>
              </a:rPr>
              <a:t>address </a:t>
            </a:r>
            <a:r>
              <a:rPr lang="en-US" sz="2800" dirty="0" smtClean="0">
                <a:solidFill>
                  <a:srgbClr val="FFC000"/>
                </a:solidFill>
              </a:rPr>
              <a:t>traffic prioritization and efficiency in the physical infrastructure, so confronting STP’s blocked links and </a:t>
            </a:r>
            <a:r>
              <a:rPr lang="en-US" sz="2800" dirty="0" err="1" smtClean="0">
                <a:solidFill>
                  <a:srgbClr val="FFC000"/>
                </a:solidFill>
              </a:rPr>
              <a:t>QoS</a:t>
            </a:r>
            <a:r>
              <a:rPr lang="en-US" sz="2800" dirty="0" smtClean="0">
                <a:solidFill>
                  <a:srgbClr val="FFC000"/>
                </a:solidFill>
              </a:rPr>
              <a:t> settings continues to challenge the network engineer.</a:t>
            </a:r>
            <a:endParaRPr kumimoji="0" lang="en-US" sz="2600" b="0" i="0" u="none" strike="noStrike" kern="1200" cap="none" spc="0" normalizeH="0" baseline="0" noProof="0" dirty="0" smtClean="0">
              <a:ln>
                <a:noFill/>
              </a:ln>
              <a:solidFill>
                <a:srgbClr val="FFC000"/>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0"/>
            <a:ext cx="13167360" cy="863130"/>
          </a:xfrm>
        </p:spPr>
        <p:txBody>
          <a:bodyPr/>
          <a:lstStyle/>
          <a:p>
            <a:r>
              <a:rPr lang="en-US" dirty="0" smtClean="0"/>
              <a:t>Increased Cost of Operating the Network</a:t>
            </a:r>
            <a:endParaRPr lang="en-US" dirty="0"/>
          </a:p>
        </p:txBody>
      </p:sp>
      <p:sp>
        <p:nvSpPr>
          <p:cNvPr id="3" name="Content Placeholder 2"/>
          <p:cNvSpPr>
            <a:spLocks noGrp="1"/>
          </p:cNvSpPr>
          <p:nvPr>
            <p:ph idx="1"/>
          </p:nvPr>
        </p:nvSpPr>
        <p:spPr>
          <a:xfrm>
            <a:off x="731520" y="1192696"/>
            <a:ext cx="13167360" cy="6659217"/>
          </a:xfrm>
        </p:spPr>
        <p:txBody>
          <a:bodyPr/>
          <a:lstStyle/>
          <a:p>
            <a:r>
              <a:rPr lang="en-US" dirty="0" smtClean="0"/>
              <a:t>As networks become ever larger and more complex, the </a:t>
            </a:r>
            <a:r>
              <a:rPr lang="en-US" i="1" dirty="0" smtClean="0"/>
              <a:t>operational expense</a:t>
            </a:r>
            <a:r>
              <a:rPr lang="en-US" dirty="0" smtClean="0"/>
              <a:t> (OPEX) of the network grows. This component of the overall costs is increasingly seen to be more significant than the corresponding </a:t>
            </a:r>
            <a:r>
              <a:rPr lang="en-US" i="1" dirty="0" smtClean="0"/>
              <a:t>capital expense</a:t>
            </a:r>
            <a:r>
              <a:rPr lang="en-US" dirty="0" smtClean="0"/>
              <a:t>(CAPEX) component. </a:t>
            </a:r>
          </a:p>
          <a:p>
            <a:r>
              <a:rPr lang="en-US" dirty="0" smtClean="0"/>
              <a:t>SDN has the capacity to accelerate the automation of network management tasks in a multivendor environment. This, combined with the fact that SDN will permit faster provisioning of new services and provides the agility to switch equipment between different services, should lead to lower OPEX with SDN. </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0"/>
            <a:ext cx="13167360" cy="863130"/>
          </a:xfrm>
        </p:spPr>
        <p:txBody>
          <a:bodyPr/>
          <a:lstStyle/>
          <a:p>
            <a:r>
              <a:rPr lang="en-US" dirty="0" smtClean="0"/>
              <a:t>SDN Promotes Research and Innovation</a:t>
            </a:r>
            <a:endParaRPr lang="en-US" dirty="0"/>
          </a:p>
        </p:txBody>
      </p:sp>
      <p:sp>
        <p:nvSpPr>
          <p:cNvPr id="3" name="Content Placeholder 2"/>
          <p:cNvSpPr>
            <a:spLocks noGrp="1"/>
          </p:cNvSpPr>
          <p:nvPr>
            <p:ph idx="1"/>
          </p:nvPr>
        </p:nvSpPr>
        <p:spPr>
          <a:xfrm>
            <a:off x="731520" y="1192696"/>
            <a:ext cx="13167360" cy="6659217"/>
          </a:xfrm>
        </p:spPr>
        <p:txBody>
          <a:bodyPr>
            <a:noAutofit/>
          </a:bodyPr>
          <a:lstStyle/>
          <a:p>
            <a:pPr algn="just"/>
            <a:r>
              <a:rPr lang="en-US" sz="3400" dirty="0" smtClean="0"/>
              <a:t>Open software environments such as Linux have helped to promote this rapid pace of advancement. </a:t>
            </a:r>
          </a:p>
          <a:p>
            <a:pPr algn="just"/>
            <a:r>
              <a:rPr lang="en-US" sz="3400" dirty="0" smtClean="0"/>
              <a:t>in the area of server virtualization or databases, there are open source packages  like KVM,  </a:t>
            </a:r>
            <a:r>
              <a:rPr lang="en-US" sz="3400" dirty="0" err="1" smtClean="0"/>
              <a:t>Xenand</a:t>
            </a:r>
            <a:r>
              <a:rPr lang="en-US" sz="3400" dirty="0" smtClean="0"/>
              <a:t>,  </a:t>
            </a:r>
            <a:r>
              <a:rPr lang="en-US" sz="3400" dirty="0" err="1" smtClean="0"/>
              <a:t>MySQL</a:t>
            </a:r>
            <a:r>
              <a:rPr lang="en-US" sz="3400" dirty="0" smtClean="0"/>
              <a:t> and  </a:t>
            </a:r>
            <a:r>
              <a:rPr lang="en-US" sz="3400" dirty="0" err="1" smtClean="0"/>
              <a:t>Postgres</a:t>
            </a:r>
            <a:r>
              <a:rPr lang="en-US" sz="3400" dirty="0" smtClean="0"/>
              <a:t>.</a:t>
            </a:r>
          </a:p>
          <a:p>
            <a:pPr algn="just"/>
            <a:r>
              <a:rPr lang="en-US" sz="3400" dirty="0" smtClean="0"/>
              <a:t>The current closed nature of networking software, network protocols, network security, and network virtualization stymies  experiments, tests , research and innovation.</a:t>
            </a:r>
          </a:p>
          <a:p>
            <a:pPr algn="just"/>
            <a:r>
              <a:rPr lang="en-US" sz="3400" dirty="0" smtClean="0"/>
              <a:t>A number of universities collaborated to propose a new standard for networking called OpenFlow, which would allow for this free and open research by </a:t>
            </a:r>
            <a:r>
              <a:rPr lang="en-US" sz="3400" dirty="0" err="1" smtClean="0"/>
              <a:t>academicia</a:t>
            </a:r>
            <a:r>
              <a:rPr lang="en-US" sz="3400" dirty="0" smtClean="0"/>
              <a:t>.</a:t>
            </a:r>
          </a:p>
          <a:p>
            <a:pPr algn="just"/>
            <a:r>
              <a:rPr lang="en-US" sz="3400" dirty="0" smtClean="0"/>
              <a:t>Ultimately OpenFlow will be to the world of networking what Linux has become to the world of computing.</a:t>
            </a:r>
          </a:p>
          <a:p>
            <a:pPr algn="just"/>
            <a:endParaRPr lang="en-US" sz="3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0"/>
            <a:ext cx="13167360" cy="863130"/>
          </a:xfrm>
        </p:spPr>
        <p:txBody>
          <a:bodyPr/>
          <a:lstStyle/>
          <a:p>
            <a:r>
              <a:rPr lang="en-US" dirty="0" smtClean="0"/>
              <a:t>Data Center Innovation</a:t>
            </a:r>
            <a:endParaRPr lang="en-US" dirty="0"/>
          </a:p>
        </p:txBody>
      </p:sp>
      <p:sp>
        <p:nvSpPr>
          <p:cNvPr id="3" name="Content Placeholder 2"/>
          <p:cNvSpPr>
            <a:spLocks noGrp="1"/>
          </p:cNvSpPr>
          <p:nvPr>
            <p:ph idx="1"/>
          </p:nvPr>
        </p:nvSpPr>
        <p:spPr>
          <a:xfrm>
            <a:off x="731520" y="1192696"/>
            <a:ext cx="13167360" cy="6659217"/>
          </a:xfrm>
        </p:spPr>
        <p:txBody>
          <a:bodyPr/>
          <a:lstStyle/>
          <a:p>
            <a:r>
              <a:rPr lang="en-US" dirty="0" smtClean="0"/>
              <a:t>In the last few years, server virtualization has caused both the capacity and the efficiency of data centers to increase exponentially. This unbounded growth has made possible new computing trends such as the cloud, which is capable of holding massive amounts of computing power and storage capacity.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45103</TotalTime>
  <Words>5099</Words>
  <Application>Microsoft Office PowerPoint</Application>
  <PresentationFormat>Custom</PresentationFormat>
  <Paragraphs>295</Paragraphs>
  <Slides>60</Slides>
  <Notes>3</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Office Theme</vt:lpstr>
      <vt:lpstr>Evolution of switches and control plane </vt:lpstr>
      <vt:lpstr>The Growing Need for Simplification </vt:lpstr>
      <vt:lpstr>Moving Control Off the Device</vt:lpstr>
      <vt:lpstr>Solving the issue with ever Increasing Cost of Development</vt:lpstr>
      <vt:lpstr>Environments Encourage Vendor Lock-in</vt:lpstr>
      <vt:lpstr>Complexity and Resistance to Change</vt:lpstr>
      <vt:lpstr>Increased Cost of Operating the Network</vt:lpstr>
      <vt:lpstr>SDN Promotes Research and Innovation</vt:lpstr>
      <vt:lpstr>Data Center Innovation</vt:lpstr>
      <vt:lpstr>Compute and Storage Virtualization</vt:lpstr>
      <vt:lpstr>Inadequacies in Networks Today</vt:lpstr>
      <vt:lpstr>Inadequacies in Networks Today (Continued)</vt:lpstr>
      <vt:lpstr>Data Center’s demand from NEMs </vt:lpstr>
      <vt:lpstr>Data Center’s demand from NEMs (Continued)</vt:lpstr>
      <vt:lpstr>Data Center’s demand from NEMs (Continued)</vt:lpstr>
      <vt:lpstr>Network Virtualization</vt:lpstr>
      <vt:lpstr>Precursors of SDN </vt:lpstr>
      <vt:lpstr>Network Access Control products</vt:lpstr>
      <vt:lpstr>Orchestration</vt:lpstr>
      <vt:lpstr>Orchestration (Continued)</vt:lpstr>
      <vt:lpstr>Virtualization Manager Network Plugins</vt:lpstr>
      <vt:lpstr>ForCES: Separation of Forwarding and Control Planes</vt:lpstr>
      <vt:lpstr>ForCES (Continued)</vt:lpstr>
      <vt:lpstr>ForCES (Continued)</vt:lpstr>
      <vt:lpstr>Centralized Network Control – 4D Architecture</vt:lpstr>
      <vt:lpstr>4D Continued</vt:lpstr>
      <vt:lpstr>4D Continued</vt:lpstr>
      <vt:lpstr>Ethane: Controller-Based Network Policy</vt:lpstr>
      <vt:lpstr>Network Virtualization – Nicira Architecture</vt:lpstr>
      <vt:lpstr>Fundamental Characteristics of SDN</vt:lpstr>
      <vt:lpstr>Fundamental Characteristics of SDN (Continued)</vt:lpstr>
      <vt:lpstr>Network Automation and Virtualization</vt:lpstr>
      <vt:lpstr>Slide 33</vt:lpstr>
      <vt:lpstr>Characteristic of SDN</vt:lpstr>
      <vt:lpstr>SDN Operation</vt:lpstr>
      <vt:lpstr>SDN Operation (Continued)</vt:lpstr>
      <vt:lpstr>SDN Operation (Continued)</vt:lpstr>
      <vt:lpstr>SDN Operation (Continued)</vt:lpstr>
      <vt:lpstr>SDN Application – Traffic Flow</vt:lpstr>
      <vt:lpstr>SDN Application – Traffic Flow(Continued)</vt:lpstr>
      <vt:lpstr>SDN Application – Traffic Flow(Continued)</vt:lpstr>
      <vt:lpstr>SDN Devices</vt:lpstr>
      <vt:lpstr>SDN Devices (Continued)</vt:lpstr>
      <vt:lpstr>Flow Tables</vt:lpstr>
      <vt:lpstr>Flow Tables (Continued)</vt:lpstr>
      <vt:lpstr>SDN Software Switches</vt:lpstr>
      <vt:lpstr>Hardware SDN Devices</vt:lpstr>
      <vt:lpstr>SDN Controller</vt:lpstr>
      <vt:lpstr>Anatomy  of SDN Controller</vt:lpstr>
      <vt:lpstr>Core Modules  of SDN Controller</vt:lpstr>
      <vt:lpstr>SDN Controller Interfaces</vt:lpstr>
      <vt:lpstr>Current SDN Controllers</vt:lpstr>
      <vt:lpstr>Potential Issues with the SDN Controller</vt:lpstr>
      <vt:lpstr>SDN Applications</vt:lpstr>
      <vt:lpstr>SDN Application Responsibilities</vt:lpstr>
      <vt:lpstr>SDN via existing APIs</vt:lpstr>
      <vt:lpstr>SDN via Hypervisor-Based Overlay Networks</vt:lpstr>
      <vt:lpstr>SDN via Hypervisor-Based Overlay Networks (Continued)</vt:lpstr>
      <vt:lpstr>Virtual tunnel endpoints</vt:lpstr>
      <vt:lpstr>Efficacy and shortcomings of hypervisor-based overlay networks </vt:lpstr>
    </vt:vector>
  </TitlesOfParts>
  <Company>Stanford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Defined Networks  and the  Maturing of the Internet</dc:title>
  <dc:creator>Nick McKeown</dc:creator>
  <cp:lastModifiedBy>Windows User</cp:lastModifiedBy>
  <cp:revision>236</cp:revision>
  <dcterms:created xsi:type="dcterms:W3CDTF">2014-03-20T00:25:57Z</dcterms:created>
  <dcterms:modified xsi:type="dcterms:W3CDTF">2015-02-08T21:54:43Z</dcterms:modified>
</cp:coreProperties>
</file>