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485" r:id="rId2"/>
    <p:sldId id="487" r:id="rId3"/>
    <p:sldId id="493" r:id="rId4"/>
    <p:sldId id="488" r:id="rId5"/>
    <p:sldId id="491" r:id="rId6"/>
    <p:sldId id="492" r:id="rId7"/>
    <p:sldId id="489" r:id="rId8"/>
    <p:sldId id="490" r:id="rId9"/>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A7A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40" autoAdjust="0"/>
    <p:restoredTop sz="88509" autoAdjust="0"/>
  </p:normalViewPr>
  <p:slideViewPr>
    <p:cSldViewPr snapToGrid="0" snapToObjects="1">
      <p:cViewPr>
        <p:scale>
          <a:sx n="66" d="100"/>
          <a:sy n="66" d="100"/>
        </p:scale>
        <p:origin x="-414" y="-180"/>
      </p:cViewPr>
      <p:guideLst>
        <p:guide orient="horz" pos="2592"/>
        <p:guide pos="4608"/>
      </p:guideLst>
    </p:cSldViewPr>
  </p:slideViewPr>
  <p:outlineViewPr>
    <p:cViewPr>
      <p:scale>
        <a:sx n="33" d="100"/>
        <a:sy n="33" d="100"/>
      </p:scale>
      <p:origin x="216" y="0"/>
    </p:cViewPr>
  </p:outlineViewPr>
  <p:notesTextViewPr>
    <p:cViewPr>
      <p:scale>
        <a:sx n="100" d="100"/>
        <a:sy n="100" d="100"/>
      </p:scale>
      <p:origin x="0" y="0"/>
    </p:cViewPr>
  </p:notesTextViewPr>
  <p:notesViewPr>
    <p:cSldViewPr snapToGrid="0" snapToObjects="1">
      <p:cViewPr varScale="1">
        <p:scale>
          <a:sx n="55" d="100"/>
          <a:sy n="55" d="100"/>
        </p:scale>
        <p:origin x="-2892"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A73D715-28B9-4CA1-82A3-7C7FFDD6B8FB}" type="datetimeFigureOut">
              <a:rPr lang="en-US" smtClean="0"/>
              <a:pPr/>
              <a:t>2/19/2015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578289-B4A3-4326-BEB8-553220DF9A0A}"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AF4FFD-8266-A144-83BB-8BEA17BF5A55}" type="datetimeFigureOut">
              <a:rPr lang="en-US" smtClean="0"/>
              <a:pPr/>
              <a:t>2/19/2015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F12121-2346-5346-AE76-6F66789501E7}" type="slidenum">
              <a:rPr lang="en-US" smtClean="0"/>
              <a:pPr/>
              <a:t>‹#›</a:t>
            </a:fld>
            <a:endParaRPr lang="en-US"/>
          </a:p>
        </p:txBody>
      </p:sp>
    </p:spTree>
    <p:extLst>
      <p:ext uri="{BB962C8B-B14F-4D97-AF65-F5344CB8AC3E}">
        <p14:creationId xmlns:p14="http://schemas.microsoft.com/office/powerpoint/2010/main" xmlns="" val="25181164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370967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2115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7"/>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7"/>
            <a:ext cx="9631680" cy="702183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2939146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BFCA69-9F74-B64F-A8F6-CCCAD3925096}"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17314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1"/>
            <a:ext cx="12435840" cy="163449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BFCA69-9F74-B64F-A8F6-CCCAD3925096}" type="datetimeFigureOut">
              <a:rPr lang="en-US" smtClean="0"/>
              <a:pPr/>
              <a:t>2/19/2015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4089362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2"/>
            <a:ext cx="6461760" cy="54311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37120" y="1920242"/>
            <a:ext cx="6461760" cy="54311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BFCA69-9F74-B64F-A8F6-CCCAD3925096}" type="datetimeFigureOut">
              <a:rPr lang="en-US" smtClean="0"/>
              <a:pPr/>
              <a:t>2/19/2015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09833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1" y="1842136"/>
            <a:ext cx="6464301" cy="7677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1" y="2609849"/>
            <a:ext cx="6464301"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1" y="1842136"/>
            <a:ext cx="6466840" cy="76771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432041" y="2609849"/>
            <a:ext cx="6466840"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BFCA69-9F74-B64F-A8F6-CCCAD3925096}" type="datetimeFigureOut">
              <a:rPr lang="en-US" smtClean="0"/>
              <a:pPr/>
              <a:t>2/19/2015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3813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BFCA69-9F74-B64F-A8F6-CCCAD3925096}" type="datetimeFigureOut">
              <a:rPr lang="en-US" smtClean="0"/>
              <a:pPr/>
              <a:t>2/19/2015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16834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FCA69-9F74-B64F-A8F6-CCCAD3925096}" type="datetimeFigureOut">
              <a:rPr lang="en-US" smtClean="0"/>
              <a:pPr/>
              <a:t>2/19/2015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249609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22" y="327659"/>
            <a:ext cx="4813301" cy="139446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720080" y="327662"/>
            <a:ext cx="8178800" cy="702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22" y="1722123"/>
            <a:ext cx="4813301" cy="56292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FCA69-9F74-B64F-A8F6-CCCAD3925096}" type="datetimeFigureOut">
              <a:rPr lang="en-US" smtClean="0"/>
              <a:pPr/>
              <a:t>2/19/2015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84855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867661" y="6440806"/>
            <a:ext cx="8778240" cy="96583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BFCA69-9F74-B64F-A8F6-CCCAD3925096}" type="datetimeFigureOut">
              <a:rPr lang="en-US" smtClean="0"/>
              <a:pPr/>
              <a:t>2/19/2015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E74F1C-5325-8241-8797-7ABB8B914D5B}" type="slidenum">
              <a:rPr lang="en-US" smtClean="0"/>
              <a:pPr/>
              <a:t>‹#›</a:t>
            </a:fld>
            <a:endParaRPr lang="en-US"/>
          </a:p>
        </p:txBody>
      </p:sp>
    </p:spTree>
    <p:extLst>
      <p:ext uri="{BB962C8B-B14F-4D97-AF65-F5344CB8AC3E}">
        <p14:creationId xmlns:p14="http://schemas.microsoft.com/office/powerpoint/2010/main" xmlns="" val="3931725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2"/>
            <a:ext cx="13167360" cy="543115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1"/>
            <a:ext cx="3413760"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998720" y="7627621"/>
            <a:ext cx="4632960"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1"/>
            <a:ext cx="3413760" cy="438150"/>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xmlns="" val="80358458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smtClean="0"/>
              <a:t>Network Virtualization with </a:t>
            </a:r>
            <a:r>
              <a:rPr lang="en-US" dirty="0" err="1" smtClean="0"/>
              <a:t>Mininet</a:t>
            </a:r>
            <a:endParaRPr lang="en-US" dirty="0"/>
          </a:p>
        </p:txBody>
      </p:sp>
      <p:sp>
        <p:nvSpPr>
          <p:cNvPr id="3" name="Content Placeholder 2"/>
          <p:cNvSpPr>
            <a:spLocks noGrp="1"/>
          </p:cNvSpPr>
          <p:nvPr>
            <p:ph idx="1"/>
          </p:nvPr>
        </p:nvSpPr>
        <p:spPr>
          <a:xfrm>
            <a:off x="0" y="993914"/>
            <a:ext cx="14630400" cy="7235686"/>
          </a:xfrm>
        </p:spPr>
        <p:txBody>
          <a:bodyPr>
            <a:normAutofit fontScale="92500"/>
          </a:bodyPr>
          <a:lstStyle/>
          <a:p>
            <a:pPr algn="just"/>
            <a:r>
              <a:rPr lang="en-US" dirty="0" smtClean="0"/>
              <a:t>What is Network Virtualization and how it is implemented</a:t>
            </a:r>
          </a:p>
          <a:p>
            <a:r>
              <a:rPr lang="en-US" dirty="0" smtClean="0"/>
              <a:t>Examples of network virtualization and applications</a:t>
            </a:r>
          </a:p>
          <a:p>
            <a:r>
              <a:rPr lang="en-US" b="1" dirty="0" smtClean="0"/>
              <a:t>Virtual networking emulation by </a:t>
            </a:r>
            <a:r>
              <a:rPr lang="en-US" b="1" dirty="0" err="1" smtClean="0"/>
              <a:t>Mininet</a:t>
            </a:r>
            <a:r>
              <a:rPr lang="en-US" b="1" dirty="0" smtClean="0"/>
              <a:t> </a:t>
            </a:r>
          </a:p>
          <a:p>
            <a:pPr lvl="1" algn="just"/>
            <a:r>
              <a:rPr lang="en-US" dirty="0" err="1" smtClean="0">
                <a:solidFill>
                  <a:schemeClr val="accent6">
                    <a:lumMod val="20000"/>
                    <a:lumOff val="80000"/>
                  </a:schemeClr>
                </a:solidFill>
              </a:rPr>
              <a:t>Mininet</a:t>
            </a:r>
            <a:r>
              <a:rPr lang="en-US" dirty="0" smtClean="0">
                <a:solidFill>
                  <a:schemeClr val="accent6">
                    <a:lumMod val="20000"/>
                    <a:lumOff val="80000"/>
                  </a:schemeClr>
                </a:solidFill>
              </a:rPr>
              <a:t> is essentially a virtual network environment that runs on a single PC. This network conforms to OpenFlow specification and various features of the later is already built in it. It is very useful in learning  and doing various experimentation with SDN and OpenFlow in particular.</a:t>
            </a:r>
          </a:p>
          <a:p>
            <a:pPr lvl="1" algn="just"/>
            <a:r>
              <a:rPr lang="en-US" dirty="0" err="1" smtClean="0">
                <a:solidFill>
                  <a:schemeClr val="accent6">
                    <a:lumMod val="20000"/>
                    <a:lumOff val="80000"/>
                  </a:schemeClr>
                </a:solidFill>
              </a:rPr>
              <a:t>Mininet</a:t>
            </a:r>
            <a:r>
              <a:rPr lang="en-US" dirty="0" smtClean="0">
                <a:solidFill>
                  <a:schemeClr val="accent6">
                    <a:lumMod val="20000"/>
                    <a:lumOff val="80000"/>
                  </a:schemeClr>
                </a:solidFill>
              </a:rPr>
              <a:t> runs a real kernel, it can run real switch software, and it can run real application code on a single machine. It provides Command-line graphical user interfaces and Python interfaces to interact with it.</a:t>
            </a:r>
          </a:p>
          <a:p>
            <a:pPr lvl="1" algn="just"/>
            <a:r>
              <a:rPr lang="en-US" dirty="0" smtClean="0">
                <a:solidFill>
                  <a:schemeClr val="accent6">
                    <a:lumMod val="20000"/>
                    <a:lumOff val="80000"/>
                  </a:schemeClr>
                </a:solidFill>
              </a:rPr>
              <a:t>It's very easy to set up a network in </a:t>
            </a:r>
            <a:r>
              <a:rPr lang="en-US" dirty="0" err="1" smtClean="0">
                <a:solidFill>
                  <a:schemeClr val="accent6">
                    <a:lumMod val="20000"/>
                    <a:lumOff val="80000"/>
                  </a:schemeClr>
                </a:solidFill>
              </a:rPr>
              <a:t>Mininet</a:t>
            </a:r>
            <a:r>
              <a:rPr lang="en-US" dirty="0" smtClean="0">
                <a:solidFill>
                  <a:schemeClr val="accent6">
                    <a:lumMod val="20000"/>
                    <a:lumOff val="80000"/>
                  </a:schemeClr>
                </a:solidFill>
              </a:rPr>
              <a:t>. It's also possible and actually very easy to create custom topologies.</a:t>
            </a:r>
          </a:p>
          <a:p>
            <a:pPr lvl="1" algn="just"/>
            <a:r>
              <a:rPr lang="en-US" dirty="0" smtClean="0">
                <a:solidFill>
                  <a:schemeClr val="accent6">
                    <a:lumMod val="20000"/>
                    <a:lumOff val="80000"/>
                  </a:schemeClr>
                </a:solidFill>
              </a:rPr>
              <a:t>Hosts in the </a:t>
            </a:r>
            <a:r>
              <a:rPr lang="en-US" dirty="0" err="1" smtClean="0">
                <a:solidFill>
                  <a:schemeClr val="accent6">
                    <a:lumMod val="20000"/>
                    <a:lumOff val="80000"/>
                  </a:schemeClr>
                </a:solidFill>
              </a:rPr>
              <a:t>Mininet</a:t>
            </a:r>
            <a:r>
              <a:rPr lang="en-US" dirty="0" smtClean="0">
                <a:solidFill>
                  <a:schemeClr val="accent6">
                    <a:lumMod val="20000"/>
                    <a:lumOff val="80000"/>
                  </a:schemeClr>
                </a:solidFill>
              </a:rPr>
              <a:t> environment can actually run real programs. So anything that can run on Linux can actually run on a </a:t>
            </a:r>
            <a:r>
              <a:rPr lang="en-US" dirty="0" err="1" smtClean="0">
                <a:solidFill>
                  <a:schemeClr val="accent6">
                    <a:lumMod val="20000"/>
                    <a:lumOff val="80000"/>
                  </a:schemeClr>
                </a:solidFill>
              </a:rPr>
              <a:t>Mininet</a:t>
            </a:r>
            <a:r>
              <a:rPr lang="en-US" dirty="0" smtClean="0">
                <a:solidFill>
                  <a:schemeClr val="accent6">
                    <a:lumMod val="20000"/>
                    <a:lumOff val="80000"/>
                  </a:schemeClr>
                </a:solidFill>
              </a:rPr>
              <a:t> host as well. That's because </a:t>
            </a:r>
            <a:r>
              <a:rPr lang="en-US" dirty="0" err="1" smtClean="0">
                <a:solidFill>
                  <a:schemeClr val="accent6">
                    <a:lumMod val="20000"/>
                    <a:lumOff val="80000"/>
                  </a:schemeClr>
                </a:solidFill>
              </a:rPr>
              <a:t>Mininet</a:t>
            </a:r>
            <a:r>
              <a:rPr lang="en-US" dirty="0" smtClean="0">
                <a:solidFill>
                  <a:schemeClr val="accent6">
                    <a:lumMod val="20000"/>
                    <a:lumOff val="80000"/>
                  </a:schemeClr>
                </a:solidFill>
              </a:rPr>
              <a:t> uses OS  virtualization.</a:t>
            </a:r>
          </a:p>
          <a:p>
            <a:pPr lvl="1" algn="just"/>
            <a:r>
              <a:rPr lang="en-US" dirty="0" smtClean="0">
                <a:solidFill>
                  <a:schemeClr val="accent6">
                    <a:lumMod val="20000"/>
                    <a:lumOff val="80000"/>
                  </a:schemeClr>
                </a:solidFill>
              </a:rPr>
              <a:t>It supports programmable open flow switches. One </a:t>
            </a:r>
            <a:r>
              <a:rPr lang="en-US" dirty="0" smtClean="0"/>
              <a:t>can create a virtual network in </a:t>
            </a:r>
            <a:r>
              <a:rPr lang="en-US" dirty="0" err="1" smtClean="0"/>
              <a:t>Mininet</a:t>
            </a:r>
            <a:r>
              <a:rPr lang="en-US" dirty="0" smtClean="0"/>
              <a:t>, and connect a real open flow controller to real software open flow switches, that are running in the virtual network environment. </a:t>
            </a:r>
            <a:endParaRPr lang="en-US" dirty="0" smtClean="0">
              <a:solidFill>
                <a:schemeClr val="accent6">
                  <a:lumMod val="20000"/>
                  <a:lumOff val="80000"/>
                </a:schemeClr>
              </a:solidFill>
            </a:endParaRPr>
          </a:p>
          <a:p>
            <a:pPr lvl="1" algn="just"/>
            <a:endParaRPr lang="en-US" b="1" dirty="0" smtClean="0">
              <a:solidFill>
                <a:schemeClr val="accent6">
                  <a:lumMod val="20000"/>
                  <a:lumOff val="80000"/>
                </a:schemeClr>
              </a:solidFill>
            </a:endParaRPr>
          </a:p>
          <a:p>
            <a:pPr lvl="1">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smtClean="0"/>
              <a:t>Alternative Network Virtualized Environment</a:t>
            </a:r>
            <a:endParaRPr lang="en-US" dirty="0"/>
          </a:p>
        </p:txBody>
      </p:sp>
      <p:sp>
        <p:nvSpPr>
          <p:cNvPr id="3" name="Content Placeholder 2"/>
          <p:cNvSpPr>
            <a:spLocks noGrp="1"/>
          </p:cNvSpPr>
          <p:nvPr>
            <p:ph idx="1"/>
          </p:nvPr>
        </p:nvSpPr>
        <p:spPr>
          <a:xfrm>
            <a:off x="731520" y="993914"/>
            <a:ext cx="13167360" cy="6357484"/>
          </a:xfrm>
        </p:spPr>
        <p:txBody>
          <a:bodyPr>
            <a:normAutofit fontScale="77500" lnSpcReduction="20000"/>
          </a:bodyPr>
          <a:lstStyle/>
          <a:p>
            <a:endParaRPr lang="en-US" dirty="0" smtClean="0"/>
          </a:p>
          <a:p>
            <a:r>
              <a:rPr lang="en-US" b="1" dirty="0" smtClean="0"/>
              <a:t>Real system</a:t>
            </a:r>
          </a:p>
          <a:p>
            <a:pPr>
              <a:buNone/>
            </a:pPr>
            <a:r>
              <a:rPr lang="en-US" b="1" dirty="0" smtClean="0"/>
              <a:t>    - One can build the network by deploying real physical device (like, switches, routers and appropriately wiring all of them). But that’s time consuming and pain to configure and rewire and reconfigure for new network. </a:t>
            </a:r>
            <a:r>
              <a:rPr lang="en-US" dirty="0" smtClean="0"/>
              <a:t>But </a:t>
            </a:r>
            <a:r>
              <a:rPr lang="en-US" dirty="0" err="1" smtClean="0"/>
              <a:t>Mininet</a:t>
            </a:r>
            <a:r>
              <a:rPr lang="en-US" dirty="0" smtClean="0"/>
              <a:t> makes it fairly easy to reconfigure these types of topologies because it's all in software. </a:t>
            </a:r>
            <a:endParaRPr lang="en-US" b="1" dirty="0" smtClean="0"/>
          </a:p>
          <a:p>
            <a:r>
              <a:rPr lang="en-US" b="1" dirty="0" smtClean="0"/>
              <a:t>Networked VMs</a:t>
            </a:r>
          </a:p>
          <a:p>
            <a:pPr>
              <a:buNone/>
            </a:pPr>
            <a:r>
              <a:rPr lang="en-US" b="1" dirty="0" smtClean="0"/>
              <a:t>    Another option is to use lot and lot virtual machines and networked them together by using software switch that’s running on the host. </a:t>
            </a:r>
            <a:r>
              <a:rPr lang="en-US" dirty="0" smtClean="0"/>
              <a:t>The problem with that is that,  typically virtual machines are fairly heavy weight, so there's a limit to the number of virtual machines that you can run concurrently on a single host. So, one of the advantages to </a:t>
            </a:r>
            <a:r>
              <a:rPr lang="en-US" dirty="0" err="1" smtClean="0"/>
              <a:t>Mininet</a:t>
            </a:r>
            <a:r>
              <a:rPr lang="en-US" dirty="0" smtClean="0"/>
              <a:t> is that the OS based virtualization that it uses is lightweight enough that it can support hundreds, or potentially even thousands of hosts even on a single PC.</a:t>
            </a:r>
            <a:r>
              <a:rPr lang="en-US" b="1" dirty="0" smtClean="0"/>
              <a:t>  </a:t>
            </a:r>
          </a:p>
          <a:p>
            <a:r>
              <a:rPr lang="en-US" b="1" dirty="0" smtClean="0"/>
              <a:t>Simulator</a:t>
            </a:r>
          </a:p>
          <a:p>
            <a:pPr>
              <a:buNone/>
            </a:pPr>
            <a:r>
              <a:rPr lang="en-US" dirty="0" smtClean="0"/>
              <a:t>By using network simulator. But the problem with that is that there's no clear path to hardware deployment. </a:t>
            </a:r>
            <a:r>
              <a:rPr lang="en-US" smtClean="0"/>
              <a:t>In particular, because everything is simulated and there's no real running software, and time or timing is not necessarily accurate, then it can be somewhat unclear how to transition an experiment that's run in simulation to a real working deployment. </a:t>
            </a:r>
            <a:endParaRPr lang="en-US" dirty="0" smtClean="0"/>
          </a:p>
          <a:p>
            <a:pPr algn="just"/>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smtClean="0"/>
              <a:t>Simple </a:t>
            </a:r>
            <a:r>
              <a:rPr lang="en-US" dirty="0" err="1" smtClean="0"/>
              <a:t>Mininet</a:t>
            </a:r>
            <a:r>
              <a:rPr lang="en-US" dirty="0" smtClean="0"/>
              <a:t> Setup</a:t>
            </a:r>
            <a:endParaRPr lang="en-US" dirty="0"/>
          </a:p>
        </p:txBody>
      </p:sp>
      <p:sp>
        <p:nvSpPr>
          <p:cNvPr id="3" name="Content Placeholder 2"/>
          <p:cNvSpPr>
            <a:spLocks noGrp="1"/>
          </p:cNvSpPr>
          <p:nvPr>
            <p:ph idx="1"/>
          </p:nvPr>
        </p:nvSpPr>
        <p:spPr>
          <a:xfrm>
            <a:off x="731520" y="993914"/>
            <a:ext cx="13167360" cy="6357484"/>
          </a:xfrm>
        </p:spPr>
        <p:txBody>
          <a:bodyPr>
            <a:normAutofit/>
          </a:bodyPr>
          <a:lstStyle/>
          <a:p>
            <a:r>
              <a:rPr lang="en-US" dirty="0" smtClean="0"/>
              <a:t>Testing a Simple </a:t>
            </a:r>
            <a:r>
              <a:rPr lang="en-US" dirty="0" err="1" smtClean="0"/>
              <a:t>Mininet</a:t>
            </a:r>
            <a:r>
              <a:rPr lang="en-US" dirty="0" smtClean="0"/>
              <a:t> Setup</a:t>
            </a:r>
          </a:p>
          <a:p>
            <a:pPr>
              <a:buNone/>
            </a:pPr>
            <a:r>
              <a:rPr lang="en-US" dirty="0" smtClean="0"/>
              <a:t>hosts connected to a single switch:</a:t>
            </a:r>
          </a:p>
          <a:p>
            <a:pPr>
              <a:buNone/>
            </a:pPr>
            <a:r>
              <a:rPr lang="en-US" dirty="0" err="1" smtClean="0"/>
              <a:t>sudo</a:t>
            </a:r>
            <a:r>
              <a:rPr lang="en-US" dirty="0" smtClean="0"/>
              <a:t> </a:t>
            </a:r>
            <a:r>
              <a:rPr lang="en-US" dirty="0" err="1" smtClean="0"/>
              <a:t>mn</a:t>
            </a:r>
            <a:r>
              <a:rPr lang="en-US" dirty="0" smtClean="0"/>
              <a:t> --test </a:t>
            </a:r>
            <a:r>
              <a:rPr lang="en-US" dirty="0" err="1" smtClean="0"/>
              <a:t>pingall</a:t>
            </a:r>
            <a:r>
              <a:rPr lang="en-US" dirty="0" smtClean="0"/>
              <a:t> --</a:t>
            </a:r>
            <a:r>
              <a:rPr lang="en-US" dirty="0" err="1" smtClean="0"/>
              <a:t>topo</a:t>
            </a:r>
            <a:r>
              <a:rPr lang="en-US" dirty="0" smtClean="0"/>
              <a:t> single,3</a:t>
            </a:r>
          </a:p>
          <a:p>
            <a:pPr>
              <a:buNone/>
            </a:pPr>
            <a:r>
              <a:rPr lang="en-US" dirty="0" smtClean="0"/>
              <a:t>This setup uses a default switch controller and </a:t>
            </a:r>
            <a:r>
              <a:rPr lang="en-US" dirty="0" err="1" smtClean="0"/>
              <a:t>switch.Mininet</a:t>
            </a:r>
            <a:r>
              <a:rPr lang="en-US" dirty="0" smtClean="0"/>
              <a:t> also allows you to use custom remote controllers (and custom switches)</a:t>
            </a:r>
          </a:p>
          <a:p>
            <a:pPr lvl="1">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smtClean="0"/>
              <a:t>Basic </a:t>
            </a:r>
            <a:r>
              <a:rPr lang="en-US" dirty="0" err="1" smtClean="0"/>
              <a:t>Mininet</a:t>
            </a:r>
            <a:r>
              <a:rPr lang="en-US" dirty="0" smtClean="0"/>
              <a:t> Command Line</a:t>
            </a:r>
            <a:endParaRPr lang="en-US" dirty="0"/>
          </a:p>
        </p:txBody>
      </p:sp>
      <p:sp>
        <p:nvSpPr>
          <p:cNvPr id="3" name="Content Placeholder 2"/>
          <p:cNvSpPr>
            <a:spLocks noGrp="1"/>
          </p:cNvSpPr>
          <p:nvPr>
            <p:ph idx="1"/>
          </p:nvPr>
        </p:nvSpPr>
        <p:spPr>
          <a:xfrm>
            <a:off x="731520" y="993914"/>
            <a:ext cx="13167360" cy="6357484"/>
          </a:xfrm>
        </p:spPr>
        <p:txBody>
          <a:bodyPr>
            <a:normAutofit/>
          </a:bodyPr>
          <a:lstStyle/>
          <a:p>
            <a:r>
              <a:rPr lang="it-IT" b="1" dirty="0" smtClean="0"/>
              <a:t>--topo – defines a topology via command </a:t>
            </a:r>
            <a:r>
              <a:rPr lang="en-US" dirty="0" smtClean="0"/>
              <a:t>line upon </a:t>
            </a:r>
            <a:r>
              <a:rPr lang="en-US" dirty="0" err="1" smtClean="0"/>
              <a:t>mininet</a:t>
            </a:r>
            <a:r>
              <a:rPr lang="en-US" dirty="0" smtClean="0"/>
              <a:t> start-up.</a:t>
            </a:r>
          </a:p>
          <a:p>
            <a:pPr>
              <a:buNone/>
            </a:pPr>
            <a:r>
              <a:rPr lang="en-US" dirty="0" smtClean="0"/>
              <a:t>	</a:t>
            </a:r>
            <a:r>
              <a:rPr lang="en-US" b="1" dirty="0" smtClean="0"/>
              <a:t>--switch – defines the switch to be used. By </a:t>
            </a:r>
            <a:r>
              <a:rPr lang="en-US" dirty="0" smtClean="0"/>
              <a:t>default the OVSK software switch is used.</a:t>
            </a:r>
          </a:p>
          <a:p>
            <a:pPr>
              <a:buNone/>
            </a:pPr>
            <a:r>
              <a:rPr lang="en-US" dirty="0" smtClean="0"/>
              <a:t>	 </a:t>
            </a:r>
            <a:r>
              <a:rPr lang="en-US" b="1" dirty="0" smtClean="0"/>
              <a:t>--controller – defines the controller to be </a:t>
            </a:r>
            <a:r>
              <a:rPr lang="en-US" dirty="0" smtClean="0"/>
              <a:t>used. If unspecified default controller is used with a default hub behavior.</a:t>
            </a:r>
          </a:p>
          <a:p>
            <a:pPr algn="just"/>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err="1" smtClean="0"/>
              <a:t>Mininet</a:t>
            </a:r>
            <a:r>
              <a:rPr lang="en-US" dirty="0" smtClean="0"/>
              <a:t> networks by example</a:t>
            </a:r>
            <a:endParaRPr lang="en-US" dirty="0"/>
          </a:p>
        </p:txBody>
      </p:sp>
      <p:sp>
        <p:nvSpPr>
          <p:cNvPr id="3" name="Content Placeholder 2"/>
          <p:cNvSpPr>
            <a:spLocks noGrp="1"/>
          </p:cNvSpPr>
          <p:nvPr>
            <p:ph idx="1"/>
          </p:nvPr>
        </p:nvSpPr>
        <p:spPr>
          <a:xfrm>
            <a:off x="731520" y="993914"/>
            <a:ext cx="13167360" cy="6357484"/>
          </a:xfrm>
        </p:spPr>
        <p:txBody>
          <a:bodyPr>
            <a:normAutofit/>
          </a:bodyPr>
          <a:lstStyle/>
          <a:p>
            <a:r>
              <a:rPr lang="en-US" dirty="0" smtClean="0"/>
              <a:t>Minimal network with two hosts, one (1) switch</a:t>
            </a:r>
          </a:p>
          <a:p>
            <a:pPr>
              <a:buNone/>
            </a:pPr>
            <a:r>
              <a:rPr lang="en-US" dirty="0" smtClean="0"/>
              <a:t> </a:t>
            </a:r>
            <a:r>
              <a:rPr lang="en-US" dirty="0" err="1" smtClean="0"/>
              <a:t>sudo</a:t>
            </a:r>
            <a:r>
              <a:rPr lang="en-US" dirty="0" smtClean="0"/>
              <a:t> </a:t>
            </a:r>
            <a:r>
              <a:rPr lang="en-US" dirty="0" err="1" smtClean="0"/>
              <a:t>mn</a:t>
            </a:r>
            <a:r>
              <a:rPr lang="en-US" dirty="0" smtClean="0"/>
              <a:t> –</a:t>
            </a:r>
            <a:r>
              <a:rPr lang="en-US" dirty="0" err="1" smtClean="0"/>
              <a:t>topo</a:t>
            </a:r>
            <a:r>
              <a:rPr lang="en-US" dirty="0" smtClean="0"/>
              <a:t> minimal</a:t>
            </a:r>
          </a:p>
          <a:p>
            <a:pPr>
              <a:buNone/>
            </a:pPr>
            <a:r>
              <a:rPr lang="en-US" dirty="0" smtClean="0"/>
              <a:t> Example with 4 hosts and 4 switches</a:t>
            </a:r>
          </a:p>
          <a:p>
            <a:pPr>
              <a:buNone/>
            </a:pPr>
            <a:r>
              <a:rPr lang="en-US" dirty="0" smtClean="0"/>
              <a:t> </a:t>
            </a:r>
            <a:r>
              <a:rPr lang="en-US" dirty="0" err="1" smtClean="0"/>
              <a:t>sudo</a:t>
            </a:r>
            <a:r>
              <a:rPr lang="en-US" dirty="0" smtClean="0"/>
              <a:t> </a:t>
            </a:r>
            <a:r>
              <a:rPr lang="en-US" dirty="0" err="1" smtClean="0"/>
              <a:t>mn</a:t>
            </a:r>
            <a:r>
              <a:rPr lang="en-US" dirty="0" smtClean="0"/>
              <a:t> --</a:t>
            </a:r>
            <a:r>
              <a:rPr lang="en-US" dirty="0" err="1" smtClean="0"/>
              <a:t>topo</a:t>
            </a:r>
            <a:r>
              <a:rPr lang="en-US" dirty="0" smtClean="0"/>
              <a:t> linear,4</a:t>
            </a:r>
          </a:p>
          <a:p>
            <a:pPr>
              <a:buNone/>
            </a:pPr>
            <a:r>
              <a:rPr lang="en-US" dirty="0" smtClean="0"/>
              <a:t> Example with 3 hosts all connected to one switch.</a:t>
            </a:r>
          </a:p>
          <a:p>
            <a:pPr>
              <a:buNone/>
            </a:pPr>
            <a:r>
              <a:rPr lang="en-US" dirty="0" smtClean="0"/>
              <a:t> </a:t>
            </a:r>
            <a:r>
              <a:rPr lang="en-US" dirty="0" err="1" smtClean="0"/>
              <a:t>sudo</a:t>
            </a:r>
            <a:r>
              <a:rPr lang="en-US" dirty="0" smtClean="0"/>
              <a:t> </a:t>
            </a:r>
            <a:r>
              <a:rPr lang="en-US" dirty="0" err="1" smtClean="0"/>
              <a:t>mn</a:t>
            </a:r>
            <a:r>
              <a:rPr lang="en-US" dirty="0" smtClean="0"/>
              <a:t> --</a:t>
            </a:r>
            <a:r>
              <a:rPr lang="en-US" dirty="0" err="1" smtClean="0"/>
              <a:t>topo</a:t>
            </a:r>
            <a:r>
              <a:rPr lang="en-US" dirty="0" smtClean="0"/>
              <a:t> single,3</a:t>
            </a:r>
          </a:p>
          <a:p>
            <a:pPr>
              <a:buNone/>
            </a:pPr>
            <a:r>
              <a:rPr lang="en-US" dirty="0" smtClean="0"/>
              <a:t> Tree topology with defined depth and fan-out.</a:t>
            </a:r>
          </a:p>
          <a:p>
            <a:pPr>
              <a:buNone/>
            </a:pPr>
            <a:r>
              <a:rPr lang="en-US" dirty="0" smtClean="0"/>
              <a:t> </a:t>
            </a:r>
            <a:r>
              <a:rPr lang="en-US" dirty="0" err="1" smtClean="0"/>
              <a:t>sudo</a:t>
            </a:r>
            <a:r>
              <a:rPr lang="en-US" dirty="0" smtClean="0"/>
              <a:t> </a:t>
            </a:r>
            <a:r>
              <a:rPr lang="en-US" dirty="0" err="1" smtClean="0"/>
              <a:t>mn</a:t>
            </a:r>
            <a:r>
              <a:rPr lang="en-US" dirty="0" smtClean="0"/>
              <a:t> --</a:t>
            </a:r>
            <a:r>
              <a:rPr lang="en-US" dirty="0" err="1" smtClean="0"/>
              <a:t>topo</a:t>
            </a:r>
            <a:r>
              <a:rPr lang="en-US" dirty="0" smtClean="0"/>
              <a:t> </a:t>
            </a:r>
            <a:r>
              <a:rPr lang="en-US" dirty="0" err="1" smtClean="0"/>
              <a:t>tree,depth</a:t>
            </a:r>
            <a:r>
              <a:rPr lang="en-US" dirty="0" smtClean="0"/>
              <a:t>=2,fanout=2</a:t>
            </a:r>
          </a:p>
          <a:p>
            <a:pPr algn="just"/>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smtClean="0"/>
              <a:t>How </a:t>
            </a:r>
            <a:r>
              <a:rPr lang="en-US" dirty="0" err="1" smtClean="0"/>
              <a:t>mn</a:t>
            </a:r>
            <a:r>
              <a:rPr lang="en-US" dirty="0" smtClean="0"/>
              <a:t> works</a:t>
            </a:r>
            <a:endParaRPr lang="en-US" dirty="0"/>
          </a:p>
        </p:txBody>
      </p:sp>
      <p:sp>
        <p:nvSpPr>
          <p:cNvPr id="3" name="Content Placeholder 2"/>
          <p:cNvSpPr>
            <a:spLocks noGrp="1"/>
          </p:cNvSpPr>
          <p:nvPr>
            <p:ph idx="1"/>
          </p:nvPr>
        </p:nvSpPr>
        <p:spPr>
          <a:xfrm>
            <a:off x="731520" y="993914"/>
            <a:ext cx="13167360" cy="6357484"/>
          </a:xfrm>
        </p:spPr>
        <p:txBody>
          <a:bodyPr>
            <a:normAutofit/>
          </a:bodyPr>
          <a:lstStyle/>
          <a:p>
            <a:r>
              <a:rPr lang="en-US" dirty="0" smtClean="0"/>
              <a:t>“</a:t>
            </a:r>
            <a:r>
              <a:rPr lang="en-US" dirty="0" err="1" smtClean="0"/>
              <a:t>mn</a:t>
            </a:r>
            <a:r>
              <a:rPr lang="en-US" dirty="0" smtClean="0"/>
              <a:t>” is a launch script that executes Python. </a:t>
            </a:r>
          </a:p>
          <a:p>
            <a:r>
              <a:rPr lang="en-US" dirty="0" smtClean="0"/>
              <a:t>Consider: “—</a:t>
            </a:r>
            <a:r>
              <a:rPr lang="en-US" dirty="0" err="1" smtClean="0"/>
              <a:t>topo</a:t>
            </a:r>
            <a:r>
              <a:rPr lang="en-US" dirty="0" smtClean="0"/>
              <a:t> =  linear, 4”</a:t>
            </a:r>
          </a:p>
          <a:p>
            <a:pPr>
              <a:buNone/>
            </a:pPr>
            <a:r>
              <a:rPr lang="en-US" dirty="0" smtClean="0">
                <a:solidFill>
                  <a:schemeClr val="tx2">
                    <a:lumMod val="50000"/>
                  </a:schemeClr>
                </a:solidFill>
              </a:rPr>
              <a:t>From mininet.net import </a:t>
            </a:r>
            <a:r>
              <a:rPr lang="en-US" dirty="0" err="1" smtClean="0">
                <a:solidFill>
                  <a:schemeClr val="tx2">
                    <a:lumMod val="50000"/>
                  </a:schemeClr>
                </a:solidFill>
              </a:rPr>
              <a:t>Mininet</a:t>
            </a:r>
            <a:endParaRPr lang="en-US" dirty="0" smtClean="0">
              <a:solidFill>
                <a:schemeClr val="tx2">
                  <a:lumMod val="50000"/>
                </a:schemeClr>
              </a:solidFill>
            </a:endParaRPr>
          </a:p>
          <a:p>
            <a:pPr>
              <a:buNone/>
            </a:pPr>
            <a:r>
              <a:rPr lang="en-US" dirty="0" smtClean="0">
                <a:solidFill>
                  <a:schemeClr val="tx2">
                    <a:lumMod val="50000"/>
                  </a:schemeClr>
                </a:solidFill>
              </a:rPr>
              <a:t>From </a:t>
            </a:r>
            <a:r>
              <a:rPr lang="en-US" dirty="0" err="1" smtClean="0">
                <a:solidFill>
                  <a:schemeClr val="tx2">
                    <a:lumMod val="50000"/>
                  </a:schemeClr>
                </a:solidFill>
              </a:rPr>
              <a:t>mininet.topo</a:t>
            </a:r>
            <a:r>
              <a:rPr lang="en-US" dirty="0" smtClean="0">
                <a:solidFill>
                  <a:schemeClr val="tx2">
                    <a:lumMod val="50000"/>
                  </a:schemeClr>
                </a:solidFill>
              </a:rPr>
              <a:t> import </a:t>
            </a:r>
            <a:r>
              <a:rPr lang="en-US" dirty="0" err="1" smtClean="0">
                <a:solidFill>
                  <a:schemeClr val="tx2">
                    <a:lumMod val="50000"/>
                  </a:schemeClr>
                </a:solidFill>
              </a:rPr>
              <a:t>LinearTopo</a:t>
            </a:r>
            <a:r>
              <a:rPr lang="en-US" dirty="0" smtClean="0">
                <a:solidFill>
                  <a:schemeClr val="tx2">
                    <a:lumMod val="50000"/>
                  </a:schemeClr>
                </a:solidFill>
              </a:rPr>
              <a:t> </a:t>
            </a:r>
          </a:p>
          <a:p>
            <a:pPr>
              <a:buNone/>
            </a:pPr>
            <a:r>
              <a:rPr lang="en-US" dirty="0" smtClean="0">
                <a:solidFill>
                  <a:schemeClr val="tx2">
                    <a:lumMod val="50000"/>
                  </a:schemeClr>
                </a:solidFill>
              </a:rPr>
              <a:t>Linear = </a:t>
            </a:r>
            <a:r>
              <a:rPr lang="en-US" dirty="0" err="1" smtClean="0">
                <a:solidFill>
                  <a:schemeClr val="tx2">
                    <a:lumMod val="50000"/>
                  </a:schemeClr>
                </a:solidFill>
              </a:rPr>
              <a:t>LinearTopo</a:t>
            </a:r>
            <a:r>
              <a:rPr lang="en-US" dirty="0" smtClean="0">
                <a:solidFill>
                  <a:schemeClr val="tx2">
                    <a:lumMod val="50000"/>
                  </a:schemeClr>
                </a:solidFill>
              </a:rPr>
              <a:t>(k=4)</a:t>
            </a:r>
          </a:p>
          <a:p>
            <a:pPr>
              <a:buNone/>
            </a:pPr>
            <a:r>
              <a:rPr lang="en-US" dirty="0" smtClean="0">
                <a:solidFill>
                  <a:schemeClr val="tx2">
                    <a:lumMod val="50000"/>
                  </a:schemeClr>
                </a:solidFill>
              </a:rPr>
              <a:t>Net = </a:t>
            </a:r>
            <a:r>
              <a:rPr lang="en-US" dirty="0" err="1" smtClean="0">
                <a:solidFill>
                  <a:schemeClr val="tx2">
                    <a:lumMod val="50000"/>
                  </a:schemeClr>
                </a:solidFill>
              </a:rPr>
              <a:t>Mininet</a:t>
            </a:r>
            <a:r>
              <a:rPr lang="en-US" dirty="0" smtClean="0">
                <a:solidFill>
                  <a:schemeClr val="tx2">
                    <a:lumMod val="50000"/>
                  </a:schemeClr>
                </a:solidFill>
              </a:rPr>
              <a:t>(</a:t>
            </a:r>
            <a:r>
              <a:rPr lang="en-US" dirty="0" err="1" smtClean="0">
                <a:solidFill>
                  <a:schemeClr val="tx2">
                    <a:lumMod val="50000"/>
                  </a:schemeClr>
                </a:solidFill>
              </a:rPr>
              <a:t>topo</a:t>
            </a:r>
            <a:r>
              <a:rPr lang="en-US" dirty="0" smtClean="0">
                <a:solidFill>
                  <a:schemeClr val="tx2">
                    <a:lumMod val="50000"/>
                  </a:schemeClr>
                </a:solidFill>
              </a:rPr>
              <a:t>=Linear)</a:t>
            </a:r>
          </a:p>
          <a:p>
            <a:pPr>
              <a:buNone/>
            </a:pPr>
            <a:r>
              <a:rPr lang="en-US" dirty="0" err="1" smtClean="0">
                <a:solidFill>
                  <a:schemeClr val="tx2">
                    <a:lumMod val="50000"/>
                  </a:schemeClr>
                </a:solidFill>
              </a:rPr>
              <a:t>net.start</a:t>
            </a:r>
            <a:r>
              <a:rPr lang="en-US" dirty="0" smtClean="0">
                <a:solidFill>
                  <a:schemeClr val="tx2">
                    <a:lumMod val="50000"/>
                  </a:schemeClr>
                </a:solidFill>
              </a:rPr>
              <a:t>()</a:t>
            </a:r>
          </a:p>
          <a:p>
            <a:pPr>
              <a:buNone/>
            </a:pPr>
            <a:r>
              <a:rPr lang="en-US" dirty="0" err="1" smtClean="0">
                <a:solidFill>
                  <a:schemeClr val="tx2">
                    <a:lumMod val="50000"/>
                  </a:schemeClr>
                </a:solidFill>
              </a:rPr>
              <a:t>net.pingAll</a:t>
            </a:r>
            <a:r>
              <a:rPr lang="en-US" dirty="0" smtClean="0">
                <a:solidFill>
                  <a:schemeClr val="tx2">
                    <a:lumMod val="50000"/>
                  </a:schemeClr>
                </a:solidFill>
              </a:rPr>
              <a:t>()</a:t>
            </a:r>
          </a:p>
          <a:p>
            <a:pPr>
              <a:buNone/>
            </a:pPr>
            <a:r>
              <a:rPr lang="en-US" dirty="0" err="1" smtClean="0">
                <a:solidFill>
                  <a:schemeClr val="tx2">
                    <a:lumMod val="50000"/>
                  </a:schemeClr>
                </a:solidFill>
              </a:rPr>
              <a:t>net.stop</a:t>
            </a:r>
            <a:r>
              <a:rPr lang="en-US" dirty="0" smtClean="0">
                <a:solidFill>
                  <a:schemeClr val="tx2">
                    <a:lumMod val="50000"/>
                  </a:schemeClr>
                </a:solidFill>
              </a:rPr>
              <a:t>()</a:t>
            </a:r>
          </a:p>
          <a:p>
            <a:pPr lvl="1">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5238750" y="3497943"/>
            <a:ext cx="9391650" cy="4400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err="1" smtClean="0"/>
              <a:t>Mininet</a:t>
            </a:r>
            <a:r>
              <a:rPr lang="en-US" dirty="0" smtClean="0"/>
              <a:t> Custom Topologies</a:t>
            </a:r>
            <a:endParaRPr lang="en-US" dirty="0"/>
          </a:p>
        </p:txBody>
      </p:sp>
      <p:sp>
        <p:nvSpPr>
          <p:cNvPr id="3" name="Content Placeholder 2"/>
          <p:cNvSpPr>
            <a:spLocks noGrp="1"/>
          </p:cNvSpPr>
          <p:nvPr>
            <p:ph idx="1"/>
          </p:nvPr>
        </p:nvSpPr>
        <p:spPr>
          <a:xfrm>
            <a:off x="246743" y="993914"/>
            <a:ext cx="13898880" cy="6357484"/>
          </a:xfrm>
        </p:spPr>
        <p:txBody>
          <a:bodyPr>
            <a:normAutofit/>
          </a:bodyPr>
          <a:lstStyle/>
          <a:p>
            <a:r>
              <a:rPr lang="en-US" dirty="0" smtClean="0"/>
              <a:t>Example: Two hosts, </a:t>
            </a:r>
            <a:r>
              <a:rPr lang="en-US" dirty="0" smtClean="0"/>
              <a:t>one switch</a:t>
            </a:r>
            <a:endParaRPr lang="en-US" dirty="0" smtClean="0"/>
          </a:p>
          <a:p>
            <a:pPr>
              <a:buNone/>
            </a:pPr>
            <a:r>
              <a:rPr lang="en-US" b="1" dirty="0" smtClean="0"/>
              <a:t>	</a:t>
            </a:r>
            <a:r>
              <a:rPr lang="en-US" b="1" dirty="0" err="1" smtClean="0"/>
              <a:t>mininet.cli.CLI</a:t>
            </a:r>
            <a:r>
              <a:rPr lang="en-US" b="1" dirty="0" smtClean="0"/>
              <a:t>(net</a:t>
            </a:r>
            <a:r>
              <a:rPr lang="en-US" b="1" dirty="0" smtClean="0"/>
              <a:t>) before </a:t>
            </a:r>
            <a:r>
              <a:rPr lang="en-US" dirty="0" err="1" smtClean="0"/>
              <a:t>net.stop</a:t>
            </a:r>
            <a:r>
              <a:rPr lang="en-US" dirty="0" smtClean="0"/>
              <a:t>() will escape to interactive CLI before </a:t>
            </a:r>
            <a:r>
              <a:rPr lang="en-US" dirty="0" smtClean="0"/>
              <a:t>script terminates.</a:t>
            </a:r>
            <a:endParaRPr lang="en-US" dirty="0" smtClean="0"/>
          </a:p>
          <a:p>
            <a:pPr>
              <a:buNone/>
            </a:pPr>
            <a:r>
              <a:rPr lang="en-US" b="1" dirty="0" err="1" smtClean="0"/>
              <a:t>addLink</a:t>
            </a:r>
            <a:r>
              <a:rPr lang="en-US" b="1" dirty="0" smtClean="0"/>
              <a:t> allows you to specify:</a:t>
            </a:r>
          </a:p>
          <a:p>
            <a:pPr>
              <a:buNone/>
            </a:pPr>
            <a:r>
              <a:rPr lang="en-US" dirty="0" smtClean="0"/>
              <a:t>	Bandwidth </a:t>
            </a:r>
            <a:r>
              <a:rPr lang="en-US" dirty="0" smtClean="0"/>
              <a:t>(</a:t>
            </a:r>
            <a:r>
              <a:rPr lang="en-US" dirty="0" err="1" smtClean="0"/>
              <a:t>bw</a:t>
            </a:r>
            <a:r>
              <a:rPr lang="en-US" dirty="0" smtClean="0"/>
              <a:t>) in Mbps, Delay(delay), Maximum </a:t>
            </a:r>
            <a:r>
              <a:rPr lang="en-US" dirty="0" smtClean="0"/>
              <a:t>Queue Size(</a:t>
            </a:r>
            <a:r>
              <a:rPr lang="en-US" dirty="0" err="1" smtClean="0"/>
              <a:t>max_queue_size</a:t>
            </a:r>
            <a:r>
              <a:rPr lang="en-US" dirty="0" smtClean="0"/>
              <a:t>), Loss (loss</a:t>
            </a:r>
            <a:r>
              <a:rPr lang="en-US" dirty="0" smtClean="0"/>
              <a:t>) in </a:t>
            </a:r>
            <a:r>
              <a:rPr lang="en-US" dirty="0" smtClean="0"/>
              <a:t>percentage</a:t>
            </a:r>
          </a:p>
          <a:p>
            <a:pPr algn="just"/>
            <a:endParaRPr lang="en-US" dirty="0" smtClean="0"/>
          </a:p>
          <a:p>
            <a:pPr lvl="1">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7"/>
            <a:ext cx="13167360" cy="664347"/>
          </a:xfrm>
        </p:spPr>
        <p:txBody>
          <a:bodyPr>
            <a:normAutofit fontScale="90000"/>
          </a:bodyPr>
          <a:lstStyle/>
          <a:p>
            <a:r>
              <a:rPr lang="en-US" dirty="0" err="1" smtClean="0"/>
              <a:t>Mininet</a:t>
            </a:r>
            <a:r>
              <a:rPr lang="en-US" dirty="0" smtClean="0"/>
              <a:t> Custom N/W setup</a:t>
            </a:r>
            <a:endParaRPr lang="en-US" dirty="0"/>
          </a:p>
        </p:txBody>
      </p:sp>
      <p:sp>
        <p:nvSpPr>
          <p:cNvPr id="3" name="Content Placeholder 2"/>
          <p:cNvSpPr>
            <a:spLocks noGrp="1"/>
          </p:cNvSpPr>
          <p:nvPr>
            <p:ph idx="1"/>
          </p:nvPr>
        </p:nvSpPr>
        <p:spPr>
          <a:xfrm>
            <a:off x="0" y="1451429"/>
            <a:ext cx="6749144" cy="5724106"/>
          </a:xfrm>
        </p:spPr>
        <p:txBody>
          <a:bodyPr>
            <a:normAutofit/>
          </a:bodyPr>
          <a:lstStyle/>
          <a:p>
            <a:r>
              <a:rPr lang="en-US" dirty="0" smtClean="0"/>
              <a:t>From  mininet.net import  </a:t>
            </a:r>
            <a:r>
              <a:rPr lang="en-US" dirty="0" err="1" smtClean="0"/>
              <a:t>Mininet</a:t>
            </a:r>
            <a:endParaRPr lang="en-US" dirty="0" smtClean="0"/>
          </a:p>
          <a:p>
            <a:pPr>
              <a:buNone/>
            </a:pPr>
            <a:r>
              <a:rPr lang="en-US" dirty="0" smtClean="0"/>
              <a:t>From  </a:t>
            </a:r>
            <a:r>
              <a:rPr lang="en-US" dirty="0" err="1" smtClean="0"/>
              <a:t>mininet.util</a:t>
            </a:r>
            <a:r>
              <a:rPr lang="en-US" dirty="0" smtClean="0"/>
              <a:t> </a:t>
            </a:r>
            <a:r>
              <a:rPr lang="en-US" dirty="0" smtClean="0"/>
              <a:t>import </a:t>
            </a:r>
            <a:r>
              <a:rPr lang="en-US" dirty="0" err="1" smtClean="0"/>
              <a:t>createLink</a:t>
            </a:r>
            <a:endParaRPr lang="en-US" dirty="0" smtClean="0"/>
          </a:p>
          <a:p>
            <a:pPr>
              <a:buNone/>
            </a:pPr>
            <a:r>
              <a:rPr lang="en-US" dirty="0" smtClean="0"/>
              <a:t>Net = </a:t>
            </a:r>
            <a:r>
              <a:rPr lang="en-US" dirty="0" err="1" smtClean="0"/>
              <a:t>Mininet</a:t>
            </a:r>
            <a:r>
              <a:rPr lang="en-US" dirty="0" smtClean="0"/>
              <a:t>()</a:t>
            </a:r>
          </a:p>
          <a:p>
            <a:pPr>
              <a:buNone/>
            </a:pPr>
            <a:r>
              <a:rPr lang="en-US" dirty="0" smtClean="0"/>
              <a:t>#</a:t>
            </a:r>
            <a:r>
              <a:rPr lang="en-US" dirty="0" smtClean="0"/>
              <a:t>Creating </a:t>
            </a:r>
            <a:r>
              <a:rPr lang="en-US" dirty="0" smtClean="0"/>
              <a:t>nodes in the network.</a:t>
            </a:r>
          </a:p>
          <a:p>
            <a:pPr>
              <a:buNone/>
            </a:pPr>
            <a:r>
              <a:rPr lang="en-US" dirty="0" smtClean="0"/>
              <a:t>C0  = </a:t>
            </a:r>
            <a:r>
              <a:rPr lang="en-US" dirty="0" err="1" smtClean="0"/>
              <a:t>net.addController</a:t>
            </a:r>
            <a:r>
              <a:rPr lang="en-US" dirty="0" smtClean="0"/>
              <a:t>()</a:t>
            </a:r>
          </a:p>
          <a:p>
            <a:pPr>
              <a:buNone/>
            </a:pPr>
            <a:r>
              <a:rPr lang="en-US" dirty="0" smtClean="0"/>
              <a:t>H0 = </a:t>
            </a:r>
            <a:r>
              <a:rPr lang="en-US" dirty="0" err="1" smtClean="0"/>
              <a:t>net.addHost</a:t>
            </a:r>
            <a:r>
              <a:rPr lang="en-US" dirty="0" smtClean="0"/>
              <a:t>('h0')</a:t>
            </a:r>
          </a:p>
          <a:p>
            <a:pPr>
              <a:buNone/>
            </a:pPr>
            <a:r>
              <a:rPr lang="en-US" dirty="0" smtClean="0"/>
              <a:t>S0 = </a:t>
            </a:r>
            <a:r>
              <a:rPr lang="en-US" dirty="0" err="1" smtClean="0"/>
              <a:t>net.addSwitch</a:t>
            </a:r>
            <a:r>
              <a:rPr lang="en-US" dirty="0" smtClean="0"/>
              <a:t>('s0')</a:t>
            </a:r>
          </a:p>
          <a:p>
            <a:pPr>
              <a:buNone/>
            </a:pPr>
            <a:r>
              <a:rPr lang="en-US" dirty="0" smtClean="0"/>
              <a:t>H1 = </a:t>
            </a:r>
            <a:r>
              <a:rPr lang="en-US" dirty="0" err="1" smtClean="0"/>
              <a:t>net.addHost</a:t>
            </a:r>
            <a:r>
              <a:rPr lang="en-US" dirty="0" smtClean="0"/>
              <a:t>('h1')</a:t>
            </a:r>
          </a:p>
          <a:p>
            <a:pPr algn="just">
              <a:buNone/>
            </a:pPr>
            <a:endParaRPr lang="en-US" dirty="0" smtClean="0"/>
          </a:p>
          <a:p>
            <a:pPr lvl="1">
              <a:buNone/>
            </a:pPr>
            <a:endParaRPr lang="en-US" dirty="0"/>
          </a:p>
        </p:txBody>
      </p:sp>
      <p:sp>
        <p:nvSpPr>
          <p:cNvPr id="5" name="TextBox 4"/>
          <p:cNvSpPr txBox="1"/>
          <p:nvPr/>
        </p:nvSpPr>
        <p:spPr>
          <a:xfrm>
            <a:off x="6749144" y="1451429"/>
            <a:ext cx="7355861" cy="4832092"/>
          </a:xfrm>
          <a:prstGeom prst="rect">
            <a:avLst/>
          </a:prstGeom>
          <a:noFill/>
        </p:spPr>
        <p:txBody>
          <a:bodyPr wrap="square" rtlCol="0">
            <a:spAutoFit/>
          </a:bodyPr>
          <a:lstStyle/>
          <a:p>
            <a:pPr>
              <a:buNone/>
            </a:pPr>
            <a:r>
              <a:rPr lang="en-US" sz="2800" dirty="0" smtClean="0"/>
              <a:t># Creating links between nodes in network </a:t>
            </a:r>
            <a:r>
              <a:rPr lang="en-US" sz="2800" dirty="0" smtClean="0"/>
              <a:t> (2 --‐ ways</a:t>
            </a:r>
            <a:r>
              <a:rPr lang="en-US" sz="2800" dirty="0" smtClean="0"/>
              <a:t>)</a:t>
            </a:r>
          </a:p>
          <a:p>
            <a:pPr>
              <a:buNone/>
            </a:pPr>
            <a:r>
              <a:rPr lang="en-US" sz="2800" dirty="0" err="1" smtClean="0"/>
              <a:t>net.addLink</a:t>
            </a:r>
            <a:r>
              <a:rPr lang="en-US" sz="2800" dirty="0" smtClean="0"/>
              <a:t>(h0, s0)</a:t>
            </a:r>
          </a:p>
          <a:p>
            <a:pPr>
              <a:buNone/>
            </a:pPr>
            <a:r>
              <a:rPr lang="en-US" sz="2800" dirty="0" err="1" smtClean="0"/>
              <a:t>net.addLink</a:t>
            </a:r>
            <a:r>
              <a:rPr lang="en-US" sz="2800" dirty="0" smtClean="0"/>
              <a:t>(h1,s0)</a:t>
            </a:r>
          </a:p>
          <a:p>
            <a:pPr>
              <a:buNone/>
            </a:pPr>
            <a:r>
              <a:rPr lang="en-US" sz="2800" dirty="0" smtClean="0"/>
              <a:t>#</a:t>
            </a:r>
            <a:r>
              <a:rPr lang="en-US" sz="2800" dirty="0" smtClean="0"/>
              <a:t>Configuration </a:t>
            </a:r>
            <a:r>
              <a:rPr lang="en-US" sz="2800" dirty="0" smtClean="0"/>
              <a:t>of IP addresses in Interfaces h0.setIP('192.168.1.1',24)</a:t>
            </a:r>
          </a:p>
          <a:p>
            <a:pPr>
              <a:buNone/>
            </a:pPr>
            <a:r>
              <a:rPr lang="en-US" sz="2800" dirty="0" smtClean="0"/>
              <a:t>h1.setIP('192.168.1.2',24)</a:t>
            </a:r>
          </a:p>
          <a:p>
            <a:pPr>
              <a:buNone/>
            </a:pPr>
            <a:r>
              <a:rPr lang="en-US" sz="2800" dirty="0" err="1" smtClean="0"/>
              <a:t>net.start</a:t>
            </a:r>
            <a:r>
              <a:rPr lang="en-US" sz="2800" dirty="0" smtClean="0"/>
              <a:t>()</a:t>
            </a:r>
          </a:p>
          <a:p>
            <a:pPr>
              <a:buNone/>
            </a:pPr>
            <a:r>
              <a:rPr lang="en-US" sz="2800" dirty="0" err="1" smtClean="0"/>
              <a:t>net.pingAll</a:t>
            </a:r>
            <a:r>
              <a:rPr lang="en-US" sz="2800" dirty="0" smtClean="0"/>
              <a:t>()</a:t>
            </a:r>
          </a:p>
          <a:p>
            <a:pPr>
              <a:buNone/>
            </a:pPr>
            <a:r>
              <a:rPr lang="en-US" sz="2800" dirty="0" err="1" smtClean="0"/>
              <a:t>net.stop</a:t>
            </a:r>
            <a:r>
              <a:rPr lang="en-US" sz="2800" dirty="0" smtClean="0"/>
              <a:t>()</a:t>
            </a:r>
          </a:p>
          <a:p>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45784</TotalTime>
  <Words>711</Words>
  <Application>Microsoft Office PowerPoint</Application>
  <PresentationFormat>Custom</PresentationFormat>
  <Paragraphs>67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Network Virtualization with Mininet</vt:lpstr>
      <vt:lpstr>Alternative Network Virtualized Environment</vt:lpstr>
      <vt:lpstr>Simple Mininet Setup</vt:lpstr>
      <vt:lpstr>Basic Mininet Command Line</vt:lpstr>
      <vt:lpstr>Mininet networks by example</vt:lpstr>
      <vt:lpstr>How mn works</vt:lpstr>
      <vt:lpstr>Mininet Custom Topologies</vt:lpstr>
      <vt:lpstr>Mininet Custom N/W setup</vt:lpstr>
    </vt:vector>
  </TitlesOfParts>
  <Company>Stanford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Defined Networks  and the  Maturing of the Internet</dc:title>
  <dc:creator>Nick McKeown</dc:creator>
  <cp:lastModifiedBy>Windows User</cp:lastModifiedBy>
  <cp:revision>253</cp:revision>
  <dcterms:created xsi:type="dcterms:W3CDTF">2014-03-20T00:25:57Z</dcterms:created>
  <dcterms:modified xsi:type="dcterms:W3CDTF">2015-02-19T10:18:46Z</dcterms:modified>
</cp:coreProperties>
</file>