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5" r:id="rId3"/>
  </p:sldMasterIdLst>
  <p:notesMasterIdLst>
    <p:notesMasterId r:id="rId57"/>
  </p:notesMasterIdLst>
  <p:handoutMasterIdLst>
    <p:handoutMasterId r:id="rId58"/>
  </p:handoutMasterIdLst>
  <p:sldIdLst>
    <p:sldId id="498" r:id="rId4"/>
    <p:sldId id="509" r:id="rId5"/>
    <p:sldId id="499" r:id="rId6"/>
    <p:sldId id="541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10" r:id="rId17"/>
    <p:sldId id="511" r:id="rId18"/>
    <p:sldId id="512" r:id="rId19"/>
    <p:sldId id="529" r:id="rId20"/>
    <p:sldId id="513" r:id="rId21"/>
    <p:sldId id="542" r:id="rId22"/>
    <p:sldId id="514" r:id="rId23"/>
    <p:sldId id="515" r:id="rId24"/>
    <p:sldId id="543" r:id="rId25"/>
    <p:sldId id="544" r:id="rId26"/>
    <p:sldId id="546" r:id="rId27"/>
    <p:sldId id="547" r:id="rId28"/>
    <p:sldId id="545" r:id="rId29"/>
    <p:sldId id="516" r:id="rId30"/>
    <p:sldId id="517" r:id="rId31"/>
    <p:sldId id="518" r:id="rId32"/>
    <p:sldId id="530" r:id="rId33"/>
    <p:sldId id="519" r:id="rId34"/>
    <p:sldId id="521" r:id="rId35"/>
    <p:sldId id="549" r:id="rId36"/>
    <p:sldId id="531" r:id="rId37"/>
    <p:sldId id="533" r:id="rId38"/>
    <p:sldId id="535" r:id="rId39"/>
    <p:sldId id="536" r:id="rId40"/>
    <p:sldId id="527" r:id="rId41"/>
    <p:sldId id="522" r:id="rId42"/>
    <p:sldId id="537" r:id="rId43"/>
    <p:sldId id="550" r:id="rId44"/>
    <p:sldId id="538" r:id="rId45"/>
    <p:sldId id="539" r:id="rId46"/>
    <p:sldId id="551" r:id="rId47"/>
    <p:sldId id="540" r:id="rId48"/>
    <p:sldId id="524" r:id="rId49"/>
    <p:sldId id="525" r:id="rId50"/>
    <p:sldId id="526" r:id="rId51"/>
    <p:sldId id="493" r:id="rId52"/>
    <p:sldId id="494" r:id="rId53"/>
    <p:sldId id="495" r:id="rId54"/>
    <p:sldId id="496" r:id="rId55"/>
    <p:sldId id="497" r:id="rId56"/>
  </p:sldIdLst>
  <p:sldSz cx="14630400" cy="8229600"/>
  <p:notesSz cx="6858000" cy="9144000"/>
  <p:defaultTextStyle>
    <a:defPPr>
      <a:defRPr lang="en-US"/>
    </a:defPPr>
    <a:lvl1pPr marL="0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A7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0" autoAdjust="0"/>
    <p:restoredTop sz="88509" autoAdjust="0"/>
  </p:normalViewPr>
  <p:slideViewPr>
    <p:cSldViewPr snapToGrid="0" snapToObjects="1">
      <p:cViewPr>
        <p:scale>
          <a:sx n="66" d="100"/>
          <a:sy n="66" d="100"/>
        </p:scale>
        <p:origin x="-414" y="13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D715-28B9-4CA1-82A3-7C7FFDD6B8FB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8289-B4A3-4326-BEB8-553220DF9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F4FFD-8266-A144-83BB-8BEA17BF5A55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2121-2346-5346-AE76-6F66789501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811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Kasado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85E61-921B-4F4B-8DD1-6DA8F301C5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3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14400"/>
            <a:fld id="{B156DA6F-0BFD-4A56-B2AD-8A0F9941ACB5}" type="slidenum">
              <a:rPr lang="en-US" sz="1200">
                <a:ea typeface="ＭＳ Ｐゴシック" pitchFamily="34" charset="-128"/>
              </a:rPr>
              <a:pPr algn="r" defTabSz="914400"/>
              <a:t>31</a:t>
            </a:fld>
            <a:endParaRPr lang="en-US" sz="1200">
              <a:ea typeface="ＭＳ Ｐゴシック" pitchFamily="34" charset="-128"/>
            </a:endParaRPr>
          </a:p>
        </p:txBody>
      </p:sp>
      <p:sp>
        <p:nvSpPr>
          <p:cNvPr id="217091" name="Rectangle 7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14400"/>
            <a:fld id="{94139109-5AD6-4B8E-9B5D-26F4E3694E5F}" type="slidenum">
              <a:rPr lang="en-US" sz="1200">
                <a:solidFill>
                  <a:srgbClr val="000000"/>
                </a:solidFill>
                <a:ea typeface="ヒラギノ角ゴ ProN W3" charset="-128"/>
                <a:cs typeface="ＭＳ Ｐゴシック" pitchFamily="34" charset="-128"/>
                <a:sym typeface="Arial" pitchFamily="34" charset="0"/>
              </a:rPr>
              <a:pPr algn="r" defTabSz="914400"/>
              <a:t>31</a:t>
            </a:fld>
            <a:endParaRPr lang="en-US" sz="1200">
              <a:solidFill>
                <a:srgbClr val="000000"/>
              </a:solidFill>
              <a:ea typeface="ヒラギノ角ゴ ProN W3" charset="-128"/>
              <a:cs typeface="ＭＳ Ｐゴシック" pitchFamily="34" charset="-128"/>
              <a:sym typeface="Arial" pitchFamily="34" charset="0"/>
            </a:endParaRPr>
          </a:p>
        </p:txBody>
      </p:sp>
      <p:sp>
        <p:nvSpPr>
          <p:cNvPr id="217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80000"/>
              </a:lnSpc>
              <a:buFontTx/>
              <a:buChar char="•"/>
            </a:pPr>
            <a:r>
              <a:rPr lang="en-US" sz="800" smtClean="0"/>
              <a:t>What is possible in the controller? Anything that needs intelligent routing of a flow</a:t>
            </a:r>
          </a:p>
          <a:p>
            <a:pPr defTabSz="914400">
              <a:lnSpc>
                <a:spcPct val="80000"/>
              </a:lnSpc>
              <a:buFontTx/>
              <a:buChar char="•"/>
            </a:pPr>
            <a:r>
              <a:rPr lang="en-US" sz="800" smtClean="0"/>
              <a:t>At Stanford, we have even shown how OpenFlow may be used for:</a:t>
            </a:r>
          </a:p>
          <a:p>
            <a:pPr lvl="2">
              <a:lnSpc>
                <a:spcPct val="80000"/>
              </a:lnSpc>
            </a:pPr>
            <a:r>
              <a:rPr lang="en-US" sz="800" smtClean="0"/>
              <a:t>VM migration</a:t>
            </a:r>
          </a:p>
          <a:p>
            <a:pPr lvl="2">
              <a:lnSpc>
                <a:spcPct val="80000"/>
              </a:lnSpc>
            </a:pPr>
            <a:r>
              <a:rPr lang="en-US" sz="800" smtClean="0"/>
              <a:t>Power management</a:t>
            </a:r>
          </a:p>
          <a:p>
            <a:pPr lvl="2">
              <a:lnSpc>
                <a:spcPct val="80000"/>
              </a:lnSpc>
            </a:pPr>
            <a:r>
              <a:rPr lang="en-US" sz="800" smtClean="0"/>
              <a:t>Load balancing</a:t>
            </a:r>
          </a:p>
          <a:p>
            <a:pPr lvl="2">
              <a:lnSpc>
                <a:spcPct val="80000"/>
              </a:lnSpc>
            </a:pPr>
            <a:r>
              <a:rPr lang="en-US" sz="800" smtClean="0"/>
              <a:t>Network monitoring and debugging</a:t>
            </a:r>
          </a:p>
          <a:p>
            <a:pPr lvl="2">
              <a:lnSpc>
                <a:spcPct val="80000"/>
              </a:lnSpc>
            </a:pPr>
            <a:r>
              <a:rPr lang="en-US" sz="800" smtClean="0"/>
              <a:t>Easier network visualization</a:t>
            </a:r>
          </a:p>
          <a:p>
            <a:pPr defTabSz="914400">
              <a:lnSpc>
                <a:spcPct val="80000"/>
              </a:lnSpc>
              <a:buFontTx/>
              <a:buChar char="•"/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863" y="754063"/>
            <a:ext cx="6530975" cy="36750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/>
          </p:cNvSpPr>
          <p:nvPr>
            <p:ph type="body" idx="1"/>
          </p:nvPr>
        </p:nvSpPr>
        <p:spPr>
          <a:xfrm>
            <a:off x="547897" y="4642364"/>
            <a:ext cx="5765301" cy="3960627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Kasado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85E61-921B-4F4B-8DD1-6DA8F301C5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314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There are components at different levels that work together in making it work</a:t>
            </a:r>
          </a:p>
          <a:p>
            <a:pPr>
              <a:buFontTx/>
              <a:buChar char="•"/>
            </a:pPr>
            <a:r>
              <a:rPr lang="en-US" smtClean="0"/>
              <a:t>The commercial switch details will follow in next slide</a:t>
            </a:r>
          </a:p>
          <a:p>
            <a:pPr>
              <a:buFontTx/>
              <a:buChar char="•"/>
            </a:pPr>
            <a:r>
              <a:rPr lang="en-US" smtClean="0"/>
              <a:t>There are a plethora of applications possible. I only list those available at Stanford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support ver 1.0</a:t>
            </a:r>
          </a:p>
          <a:p>
            <a:r>
              <a:rPr lang="en-US" smtClean="0"/>
              <a:t>All have approx 1500 flow table entry limit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All support ver 1.0</a:t>
            </a:r>
          </a:p>
          <a:p>
            <a:r>
              <a:rPr lang="en-US" smtClean="0"/>
              <a:t>All have approx 1500 flow table entry limit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86" tIns="45943" rIns="91886" bIns="45943" anchor="b"/>
          <a:lstStyle/>
          <a:p>
            <a:pPr algn="r" defTabSz="919163"/>
            <a:fld id="{CAEB0A68-C163-4BA4-ABA8-1A2CBE449BFB}" type="slidenum">
              <a:rPr lang="en-US" sz="1200">
                <a:ea typeface="ＭＳ Ｐゴシック" pitchFamily="34" charset="-128"/>
                <a:cs typeface="Times New Roman" pitchFamily="18" charset="0"/>
              </a:rPr>
              <a:pPr algn="r" defTabSz="919163"/>
              <a:t>14</a:t>
            </a:fld>
            <a:endParaRPr lang="en-US" sz="120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90819" name="Rectangle 7"/>
          <p:cNvSpPr txBox="1">
            <a:spLocks noGrp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886" tIns="45943" rIns="91886" bIns="45943" anchor="b"/>
          <a:lstStyle/>
          <a:p>
            <a:pPr algn="r" defTabSz="919163"/>
            <a:fld id="{80CA1824-A542-470E-BD8B-87713976E21A}" type="slidenum">
              <a:rPr lang="en-US" sz="1200">
                <a:solidFill>
                  <a:srgbClr val="000000"/>
                </a:solidFill>
                <a:ea typeface="ヒラギノ角ゴ ProN W3" charset="-128"/>
                <a:cs typeface="Times New Roman" pitchFamily="18" charset="0"/>
                <a:sym typeface="Arial" pitchFamily="34" charset="0"/>
              </a:rPr>
              <a:pPr algn="r" defTabSz="919163"/>
              <a:t>14</a:t>
            </a:fld>
            <a:endParaRPr lang="en-US" sz="120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290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4213"/>
            <a:ext cx="6100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21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4988"/>
            <a:ext cx="503237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886" tIns="45943" rIns="91886" bIns="45943" numCol="1" anchor="t" anchorCtr="0" compatLnSpc="1">
            <a:prstTxWarp prst="textNoShape">
              <a:avLst/>
            </a:prstTxWarp>
          </a:bodyPr>
          <a:lstStyle/>
          <a:p>
            <a:pPr defTabSz="914400">
              <a:buFontTx/>
              <a:buChar char="•"/>
            </a:pPr>
            <a:r>
              <a:rPr lang="en-US" smtClean="0"/>
              <a:t>How the actual protocol works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Now I’ll describe the API that tries to meet these goals.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5DA895-8261-4933-B989-A5B2989E8D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 txBox="1">
            <a:spLocks noGrp="1" noChangeArrowheads="1"/>
          </p:cNvSpPr>
          <p:nvPr/>
        </p:nvSpPr>
        <p:spPr bwMode="auto">
          <a:xfrm>
            <a:off x="3884807" y="8687426"/>
            <a:ext cx="2971645" cy="45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70" tIns="45935" rIns="91870" bIns="45935" anchor="b"/>
          <a:lstStyle/>
          <a:p>
            <a:pPr algn="r" defTabSz="918454"/>
            <a:fld id="{95894DA8-87EA-41B8-936F-12CE597C6F14}" type="slidenum">
              <a:rPr lang="en-US" sz="1200">
                <a:ea typeface="ＭＳ Ｐゴシック" pitchFamily="34" charset="-128"/>
                <a:cs typeface="Times New Roman" pitchFamily="18" charset="0"/>
              </a:rPr>
              <a:pPr algn="r" defTabSz="918454"/>
              <a:t>17</a:t>
            </a:fld>
            <a:endParaRPr lang="en-US" sz="1200" dirty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05155" name="Rectangle 7"/>
          <p:cNvSpPr txBox="1">
            <a:spLocks noGrp="1"/>
          </p:cNvSpPr>
          <p:nvPr/>
        </p:nvSpPr>
        <p:spPr bwMode="auto">
          <a:xfrm>
            <a:off x="3886355" y="8688990"/>
            <a:ext cx="2971645" cy="4550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870" tIns="45935" rIns="91870" bIns="45935" anchor="b"/>
          <a:lstStyle/>
          <a:p>
            <a:pPr algn="r" defTabSz="918454"/>
            <a:fld id="{03C4A60C-AF79-45CC-B3F7-A87B44632BC5}" type="slidenum">
              <a:rPr lang="en-US" sz="1200">
                <a:solidFill>
                  <a:srgbClr val="000000"/>
                </a:solidFill>
                <a:ea typeface="ヒラギノ角ゴ ProN W3" charset="-128"/>
                <a:cs typeface="Times New Roman" pitchFamily="18" charset="0"/>
                <a:sym typeface="Arial" pitchFamily="34" charset="0"/>
              </a:rPr>
              <a:pPr algn="r" defTabSz="918454"/>
              <a:t>17</a:t>
            </a:fld>
            <a:endParaRPr lang="en-US" sz="1200" dirty="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305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4213"/>
            <a:ext cx="6099175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7" name="Rectangle 3"/>
          <p:cNvSpPr>
            <a:spLocks noGrp="1"/>
          </p:cNvSpPr>
          <p:nvPr>
            <p:ph type="body" idx="1"/>
          </p:nvPr>
        </p:nvSpPr>
        <p:spPr>
          <a:xfrm>
            <a:off x="913162" y="4345277"/>
            <a:ext cx="5031677" cy="411386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70" tIns="45935" rIns="91870" bIns="45935"/>
          <a:lstStyle/>
          <a:p>
            <a:pPr defTabSz="896661">
              <a:buFontTx/>
              <a:buChar char="•"/>
            </a:pPr>
            <a:r>
              <a:rPr lang="en-US" dirty="0" smtClean="0"/>
              <a:t>How the actual protocol works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4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6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1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914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167360" cy="1093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1520" y="1645920"/>
            <a:ext cx="13167360" cy="5705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883EFE-006C-4C03-9EB2-B03D8F6159CA}" type="datetime1">
              <a:rPr lang="en-US"/>
              <a:pPr>
                <a:defRPr/>
              </a:pPr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70E560-62FA-46EF-BF52-C9BA8049F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4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4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D627A-B47A-4A25-A362-FA262BC4110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CB24-B31F-4AB4-9CC0-A5FF20C16A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2FF5B-FBEE-4482-A98F-27C93344D8B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3A0A2-8FFE-4F1C-BAF1-5BF3440106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4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297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59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89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19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48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78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08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38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91353-47D8-4B58-BEEC-5C4174E7CB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CD1EF-9607-422A-8E8C-D70BFE811A0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D226-6193-47FB-98CC-090FE850CBF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9C451-5EEC-4ED6-988E-B8735162D98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BF18-E14B-4732-8E90-48FC4963927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1719-34DE-4EE0-8914-78AE3CF5DC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A2A7-9AFE-48D7-AFD5-B2EFB220A32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7968-CE88-44BF-9DCC-79F98D6C950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A72F-20CB-4876-B671-FE99718D2E6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5FC-8A27-4939-9790-45E35D197E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31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7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7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C1A4-B268-4A52-82D8-DF56D67470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54C0A-965B-4DBD-B4B6-9794E2F0DA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2979" indent="0">
              <a:buNone/>
              <a:defRPr sz="4000"/>
            </a:lvl2pPr>
            <a:lvl3pPr marL="1305960" indent="0">
              <a:buNone/>
              <a:defRPr sz="3400"/>
            </a:lvl3pPr>
            <a:lvl4pPr marL="1958941" indent="0">
              <a:buNone/>
              <a:defRPr sz="2900"/>
            </a:lvl4pPr>
            <a:lvl5pPr marL="2611921" indent="0">
              <a:buNone/>
              <a:defRPr sz="2900"/>
            </a:lvl5pPr>
            <a:lvl6pPr marL="3264898" indent="0">
              <a:buNone/>
              <a:defRPr sz="2900"/>
            </a:lvl6pPr>
            <a:lvl7pPr marL="3917878" indent="0">
              <a:buNone/>
              <a:defRPr sz="2900"/>
            </a:lvl7pPr>
            <a:lvl8pPr marL="4570857" indent="0">
              <a:buNone/>
              <a:defRPr sz="2900"/>
            </a:lvl8pPr>
            <a:lvl9pPr marL="5223836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C590A-2ED1-4B8E-9208-F0437DCFF37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C17A7-5F06-4CBF-B6BE-583C651E81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3497-E4B3-4E30-9F69-AE8FA07BFC7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89F6-F9DB-4C97-B320-F1AEB85ADF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D335D-BC1C-4C4E-A39C-D02E24EC3AE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801F-1CED-4A12-B9D3-C39E89FB09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167360" cy="1093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31520" y="1645920"/>
            <a:ext cx="13167360" cy="5705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4F93CC-873E-43D8-9E01-311208296E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211C31-B2C7-420A-8095-62B26F6995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167360" cy="1093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1520" y="1645920"/>
            <a:ext cx="13167360" cy="5705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670222-5E61-4F48-8771-4115C284CE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0439FC-44C5-476E-AF70-D66FD71330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D627A-B47A-4A25-A362-FA262BC4110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CB24-B31F-4AB4-9CC0-A5FF20C16A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2FF5B-FBEE-4482-A98F-27C93344D8B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3A0A2-8FFE-4F1C-BAF1-5BF3440106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5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3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4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91353-47D8-4B58-BEEC-5C4174E7CB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CD1EF-9607-422A-8E8C-D70BFE811A0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D226-6193-47FB-98CC-090FE850CBF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9C451-5EEC-4ED6-988E-B8735162D98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4"/>
            <a:ext cx="1243584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362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BF18-E14B-4732-8E90-48FC4963927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1719-34DE-4EE0-8914-78AE3CF5DC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A2A7-9AFE-48D7-AFD5-B2EFB220A32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7968-CE88-44BF-9DCC-79F98D6C950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A72F-20CB-4876-B671-FE99718D2E6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5FC-8A27-4939-9790-45E35D197E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C1A4-B268-4A52-82D8-DF56D67470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54C0A-965B-4DBD-B4B6-9794E2F0DA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3077" indent="0">
              <a:buNone/>
              <a:defRPr sz="4000"/>
            </a:lvl2pPr>
            <a:lvl3pPr marL="1306155" indent="0">
              <a:buNone/>
              <a:defRPr sz="3400"/>
            </a:lvl3pPr>
            <a:lvl4pPr marL="1959233" indent="0">
              <a:buNone/>
              <a:defRPr sz="2900"/>
            </a:lvl4pPr>
            <a:lvl5pPr marL="2612311" indent="0">
              <a:buNone/>
              <a:defRPr sz="2900"/>
            </a:lvl5pPr>
            <a:lvl6pPr marL="3265388" indent="0">
              <a:buNone/>
              <a:defRPr sz="2900"/>
            </a:lvl6pPr>
            <a:lvl7pPr marL="3918465" indent="0">
              <a:buNone/>
              <a:defRPr sz="2900"/>
            </a:lvl7pPr>
            <a:lvl8pPr marL="4571543" indent="0">
              <a:buNone/>
              <a:defRPr sz="2900"/>
            </a:lvl8pPr>
            <a:lvl9pPr marL="5224620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C590A-2ED1-4B8E-9208-F0437DCFF37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C17A7-5F06-4CBF-B6BE-583C651E81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3497-E4B3-4E30-9F69-AE8FA07BFC7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89F6-F9DB-4C97-B320-F1AEB85ADF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D335D-BC1C-4C4E-A39C-D02E24EC3AE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801F-1CED-4A12-B9D3-C39E89FB09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167360" cy="1093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31520" y="1645920"/>
            <a:ext cx="13167360" cy="5705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2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4F93CC-873E-43D8-9E01-311208296E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2"/>
            <a:ext cx="4632960" cy="438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2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211C31-B2C7-420A-8095-62B26F6995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167360" cy="1093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1520" y="1645920"/>
            <a:ext cx="13167360" cy="5705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2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670222-5E61-4F48-8771-4115C284CED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2"/>
            <a:ext cx="4632960" cy="438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2"/>
            <a:ext cx="3413760" cy="438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0439FC-44C5-476E-AF70-D66FD71330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5"/>
            <a:ext cx="6461760" cy="543115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5"/>
            <a:ext cx="6461760" cy="543115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3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3" y="1842137"/>
            <a:ext cx="6464301" cy="767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9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3" y="2609849"/>
            <a:ext cx="6464301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7"/>
            <a:ext cx="6466840" cy="767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9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49"/>
            <a:ext cx="6466840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1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0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9" y="327664"/>
            <a:ext cx="4813301" cy="139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5"/>
            <a:ext cx="8178800" cy="7023736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9" y="1722124"/>
            <a:ext cx="4813301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1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8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100"/>
            </a:lvl1pPr>
            <a:lvl2pPr marL="457109" indent="0">
              <a:buNone/>
              <a:defRPr sz="29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6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1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CA69-9F74-B64F-A8F6-CCCAD3925096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F1C-5325-8241-8797-7ABB8B914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7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5"/>
            <a:ext cx="13167360" cy="5431156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358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1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457109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457109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45710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45710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45710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4571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4571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4571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4571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4571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299086"/>
            <a:ext cx="13167360" cy="10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645920"/>
            <a:ext cx="13167360" cy="570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vert="horz" lIns="130595" tIns="65298" rIns="130595" bIns="65298" rtlCol="0" anchor="ctr"/>
          <a:lstStyle>
            <a:lvl1pPr algn="l" defTabSz="65297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D1A301-3E80-463D-BBC6-BF68431F06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vert="horz" lIns="130595" tIns="65298" rIns="130595" bIns="65298" rtlCol="0" anchor="ctr"/>
          <a:lstStyle>
            <a:lvl1pPr algn="ctr" defTabSz="65297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vert="horz" lIns="130595" tIns="65298" rIns="130595" bIns="65298" rtlCol="0" anchor="ctr"/>
          <a:lstStyle>
            <a:lvl1pPr algn="r" defTabSz="65297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A164D3-A0E9-46C5-814B-B8BCD6557E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52979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Calibri"/>
          <a:ea typeface="+mj-ea"/>
          <a:cs typeface="Calibri"/>
        </a:defRPr>
      </a:lvl1pPr>
      <a:lvl2pPr algn="l" defTabSz="652979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l" defTabSz="652979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l" defTabSz="652979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l" defTabSz="652979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2979" algn="ctr" defTabSz="652979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5960" algn="ctr" defTabSz="652979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8941" algn="ctr" defTabSz="652979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11921" algn="ctr" defTabSz="652979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9736" indent="-489736" algn="l" defTabSz="65297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hlink"/>
          </a:solidFill>
          <a:latin typeface="+mn-lt"/>
          <a:ea typeface="+mn-ea"/>
          <a:cs typeface="+mn-cs"/>
        </a:defRPr>
      </a:lvl1pPr>
      <a:lvl2pPr marL="1061093" indent="-408114" algn="l" defTabSz="65297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rgbClr val="CC0000"/>
          </a:solidFill>
          <a:latin typeface="+mn-lt"/>
          <a:ea typeface="+mn-ea"/>
          <a:cs typeface="+mn-cs"/>
        </a:defRPr>
      </a:lvl2pPr>
      <a:lvl3pPr marL="1632450" indent="-326489" algn="l" defTabSz="65297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429" indent="-326489" algn="l" defTabSz="65297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407" indent="-326489" algn="l" defTabSz="65297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386" indent="-326489" algn="l" defTabSz="652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366" indent="-326489" algn="l" defTabSz="652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347" indent="-326489" algn="l" defTabSz="652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327" indent="-326489" algn="l" defTabSz="652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299086"/>
            <a:ext cx="13167360" cy="10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5" tIns="65308" rIns="130615" bIns="653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645920"/>
            <a:ext cx="13167360" cy="570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5" tIns="65308" rIns="130615" bIns="6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l" defTabSz="653077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D1A301-3E80-463D-BBC6-BF68431F06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ctr" defTabSz="653077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r" defTabSz="653077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A164D3-A0E9-46C5-814B-B8BCD6557E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53077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Calibri"/>
          <a:ea typeface="+mj-ea"/>
          <a:cs typeface="Calibri"/>
        </a:defRPr>
      </a:lvl1pPr>
      <a:lvl2pPr algn="l" defTabSz="653077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l" defTabSz="653077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l" defTabSz="653077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l" defTabSz="653077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3077" algn="ctr" defTabSz="653077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6155" algn="ctr" defTabSz="653077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9233" algn="ctr" defTabSz="653077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12311" algn="ctr" defTabSz="653077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9808" indent="-489808" algn="l" defTabSz="65307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hlink"/>
          </a:solidFill>
          <a:latin typeface="+mn-lt"/>
          <a:ea typeface="+mn-ea"/>
          <a:cs typeface="+mn-cs"/>
        </a:defRPr>
      </a:lvl1pPr>
      <a:lvl2pPr marL="1061251" indent="-408174" algn="l" defTabSz="65307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rgbClr val="CC0000"/>
          </a:solidFill>
          <a:latin typeface="+mn-lt"/>
          <a:ea typeface="+mn-ea"/>
          <a:cs typeface="+mn-cs"/>
        </a:defRPr>
      </a:lvl2pPr>
      <a:lvl3pPr marL="1632694" indent="-326539" algn="l" defTabSz="65307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indent="-326539" algn="l" defTabSz="65307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849" indent="-326539" algn="l" defTabSz="65307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26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003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082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60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77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3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11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388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46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2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13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2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6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8.xml"/><Relationship Id="rId16" Type="http://schemas.openxmlformats.org/officeDocument/2006/relationships/image" Target="../media/image39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4.png"/><Relationship Id="rId5" Type="http://schemas.openxmlformats.org/officeDocument/2006/relationships/tags" Target="../tags/tag11.xml"/><Relationship Id="rId15" Type="http://schemas.openxmlformats.org/officeDocument/2006/relationships/image" Target="../media/image38.jpeg"/><Relationship Id="rId10" Type="http://schemas.openxmlformats.org/officeDocument/2006/relationships/image" Target="../media/image33.jpe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36.jpe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16.xml"/><Relationship Id="rId16" Type="http://schemas.openxmlformats.org/officeDocument/2006/relationships/image" Target="../media/image39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4.png"/><Relationship Id="rId5" Type="http://schemas.openxmlformats.org/officeDocument/2006/relationships/tags" Target="../tags/tag19.xml"/><Relationship Id="rId15" Type="http://schemas.openxmlformats.org/officeDocument/2006/relationships/image" Target="../media/image38.jpeg"/><Relationship Id="rId10" Type="http://schemas.openxmlformats.org/officeDocument/2006/relationships/image" Target="../media/image33.jpe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Flow?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3440" y="1701166"/>
            <a:ext cx="13167360" cy="5796914"/>
          </a:xfrm>
          <a:prstGeom prst="rect">
            <a:avLst/>
          </a:prstGeom>
        </p:spPr>
        <p:txBody>
          <a:bodyPr lIns="130589" tIns="65295" rIns="130589" bIns="65295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sz="2000">
                <a:solidFill>
                  <a:srgbClr val="3C5658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3C5658"/>
                </a:solidFill>
                <a:latin typeface="+mn-lt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3pPr>
            <a:lvl4pPr marL="1490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4pPr>
            <a:lvl5pPr marL="19478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5pPr>
            <a:lvl6pPr marL="24050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6pPr>
            <a:lvl7pPr marL="28622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7pPr>
            <a:lvl8pPr marL="33194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8pPr>
            <a:lvl9pPr marL="3776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It's a protocol for control the forwarding behavior of Ethernet switches in a Software Defined Network. Initially released by the Clean Slate Program at Stanford, its specification is now maintained by the Open Networking Forum.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Provides </a:t>
            </a:r>
            <a:r>
              <a:rPr lang="en-US" dirty="0">
                <a:solidFill>
                  <a:srgbClr val="92D050"/>
                </a:solidFill>
              </a:rPr>
              <a:t>open interface to “black box” networking node (</a:t>
            </a:r>
            <a:r>
              <a:rPr lang="en-US" dirty="0" err="1">
                <a:solidFill>
                  <a:srgbClr val="92D050"/>
                </a:solidFill>
              </a:rPr>
              <a:t>ie</a:t>
            </a:r>
            <a:r>
              <a:rPr lang="en-US" dirty="0">
                <a:solidFill>
                  <a:srgbClr val="92D050"/>
                </a:solidFill>
              </a:rPr>
              <a:t>. Routers, L2/L3 switch) to enable visibility and openness in </a:t>
            </a:r>
            <a:r>
              <a:rPr lang="en-US" dirty="0" smtClean="0">
                <a:solidFill>
                  <a:srgbClr val="92D050"/>
                </a:solidFill>
              </a:rPr>
              <a:t>network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Separation </a:t>
            </a:r>
            <a:r>
              <a:rPr lang="en-US" dirty="0">
                <a:solidFill>
                  <a:srgbClr val="92D050"/>
                </a:solidFill>
              </a:rPr>
              <a:t>of control plane and data </a:t>
            </a:r>
            <a:r>
              <a:rPr lang="en-US" dirty="0" smtClean="0">
                <a:solidFill>
                  <a:srgbClr val="92D050"/>
                </a:solidFill>
              </a:rPr>
              <a:t>plane.</a:t>
            </a:r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900" dirty="0">
                <a:solidFill>
                  <a:srgbClr val="92D050"/>
                </a:solidFill>
              </a:rPr>
              <a:t>The </a:t>
            </a:r>
            <a:r>
              <a:rPr lang="en-US" sz="2900" dirty="0" err="1">
                <a:solidFill>
                  <a:srgbClr val="92D050"/>
                </a:solidFill>
              </a:rPr>
              <a:t>datapath</a:t>
            </a:r>
            <a:r>
              <a:rPr lang="en-US" sz="2900" dirty="0">
                <a:solidFill>
                  <a:srgbClr val="92D050"/>
                </a:solidFill>
              </a:rPr>
              <a:t> of an OpenFlow Switch consists of a Flow Table, and an action associated with each flow </a:t>
            </a:r>
            <a:r>
              <a:rPr lang="en-US" sz="2900" dirty="0" smtClean="0">
                <a:solidFill>
                  <a:srgbClr val="92D050"/>
                </a:solidFill>
              </a:rPr>
              <a:t>entry</a:t>
            </a:r>
            <a:endParaRPr lang="en-US" sz="2900" dirty="0">
              <a:solidFill>
                <a:srgbClr val="92D05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92D050"/>
                </a:solidFill>
              </a:rPr>
              <a:t>The control path consists of a controller which programs the flow entry in the flow table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92D050"/>
                </a:solidFill>
              </a:rPr>
              <a:t>OpenFlow is like an x86 instruction set for the network nodes.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33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329566"/>
            <a:ext cx="13167360" cy="950594"/>
          </a:xfrm>
        </p:spPr>
        <p:txBody>
          <a:bodyPr/>
          <a:lstStyle/>
          <a:p>
            <a:pPr eaLnBrk="1" hangingPunct="1"/>
            <a:r>
              <a:rPr lang="en-US" dirty="0" smtClean="0"/>
              <a:t>OpenFlow Channel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280160"/>
            <a:ext cx="13167360" cy="59436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400" dirty="0" smtClean="0"/>
              <a:t>Used to </a:t>
            </a:r>
            <a:r>
              <a:rPr lang="en-US" sz="3400" dirty="0"/>
              <a:t>exchange OpenFlow message between </a:t>
            </a:r>
            <a:r>
              <a:rPr lang="en-US" sz="3400" dirty="0" smtClean="0"/>
              <a:t>switch and controller.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400" dirty="0" smtClean="0"/>
              <a:t>Switch can establish single or multiple connections to same or different controllers (auxiliary connections).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34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400" dirty="0" smtClean="0"/>
              <a:t>A controller configures </a:t>
            </a:r>
            <a:r>
              <a:rPr lang="en-US" sz="3400" dirty="0"/>
              <a:t>and manages </a:t>
            </a:r>
            <a:r>
              <a:rPr lang="en-US" sz="3400" dirty="0" smtClean="0"/>
              <a:t>the switch</a:t>
            </a:r>
            <a:r>
              <a:rPr lang="en-US" sz="3400" dirty="0"/>
              <a:t>, receives events from the switch, and send packets out the </a:t>
            </a:r>
            <a:r>
              <a:rPr lang="en-US" sz="3400" dirty="0" smtClean="0"/>
              <a:t>switch via this interface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endParaRPr lang="en-US" sz="34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400" dirty="0" smtClean="0"/>
              <a:t>The SC connection is a TLS/TCP  connection. Switch and controller </a:t>
            </a:r>
            <a:r>
              <a:rPr lang="en-US" sz="3400" dirty="0"/>
              <a:t>mutually authenticate by </a:t>
            </a:r>
            <a:r>
              <a:rPr lang="en-US" sz="3400" dirty="0" smtClean="0"/>
              <a:t>exchanging certificates </a:t>
            </a:r>
            <a:r>
              <a:rPr lang="en-US" sz="3400" dirty="0"/>
              <a:t>signed by a </a:t>
            </a:r>
            <a:r>
              <a:rPr lang="en-US" sz="3400" dirty="0" smtClean="0"/>
              <a:t>site-specific private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2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OpenFlow Switch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3440" y="1701166"/>
            <a:ext cx="13167360" cy="6254114"/>
          </a:xfrm>
          <a:prstGeom prst="rect">
            <a:avLst/>
          </a:prstGeom>
        </p:spPr>
        <p:txBody>
          <a:bodyPr lIns="130595" tIns="65298" rIns="130595" bIns="65298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sz="2000">
                <a:solidFill>
                  <a:srgbClr val="3C5658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3C5658"/>
                </a:solidFill>
                <a:latin typeface="+mn-lt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3pPr>
            <a:lvl4pPr marL="1490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4pPr>
            <a:lvl5pPr marL="19478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5pPr>
            <a:lvl6pPr marL="24050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6pPr>
            <a:lvl7pPr marL="28622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7pPr>
            <a:lvl8pPr marL="33194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8pPr>
            <a:lvl9pPr marL="3776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Consists of one or more flow tables, group table  and meter table.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A single switch can be managed by one or more controllers.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The flow tables and group table are used during the lookup or forwarding phase </a:t>
            </a:r>
            <a:r>
              <a:rPr lang="en-US" sz="3400" dirty="0" smtClean="0">
                <a:solidFill>
                  <a:srgbClr val="92D050"/>
                </a:solidFill>
              </a:rPr>
              <a:t>in </a:t>
            </a:r>
            <a:r>
              <a:rPr lang="en-US" sz="3400" dirty="0">
                <a:solidFill>
                  <a:srgbClr val="92D050"/>
                </a:solidFill>
              </a:rPr>
              <a:t>order to forward the packet to appropriate </a:t>
            </a:r>
            <a:r>
              <a:rPr lang="en-US" sz="3400" dirty="0" smtClean="0">
                <a:solidFill>
                  <a:srgbClr val="92D050"/>
                </a:solidFill>
              </a:rPr>
              <a:t>port.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M</a:t>
            </a:r>
            <a:r>
              <a:rPr lang="en-US" sz="3400" dirty="0" smtClean="0">
                <a:solidFill>
                  <a:srgbClr val="92D050"/>
                </a:solidFill>
              </a:rPr>
              <a:t>eter </a:t>
            </a:r>
            <a:r>
              <a:rPr lang="en-US" sz="3400" dirty="0">
                <a:solidFill>
                  <a:srgbClr val="92D050"/>
                </a:solidFill>
              </a:rPr>
              <a:t>table is used to perform simple QOS operations like rate-limiting to complex QOS operations like </a:t>
            </a:r>
            <a:r>
              <a:rPr lang="en-US" sz="3400" dirty="0" err="1">
                <a:solidFill>
                  <a:srgbClr val="92D050"/>
                </a:solidFill>
              </a:rPr>
              <a:t>DiffServ</a:t>
            </a:r>
            <a:r>
              <a:rPr lang="en-US" sz="3400" dirty="0">
                <a:solidFill>
                  <a:srgbClr val="92D050"/>
                </a:solidFill>
              </a:rPr>
              <a:t> </a:t>
            </a:r>
            <a:r>
              <a:rPr lang="en-US" sz="3400" dirty="0" err="1">
                <a:solidFill>
                  <a:srgbClr val="92D050"/>
                </a:solidFill>
              </a:rPr>
              <a:t>etc</a:t>
            </a:r>
            <a:endParaRPr lang="en-US" sz="3400" dirty="0">
              <a:solidFill>
                <a:srgbClr val="92D05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92D05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5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" y="1447606"/>
            <a:ext cx="13655040" cy="614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6880" y="7772401"/>
            <a:ext cx="10728960" cy="424259"/>
          </a:xfrm>
          <a:prstGeom prst="rect">
            <a:avLst/>
          </a:prstGeom>
          <a:noFill/>
        </p:spPr>
        <p:txBody>
          <a:bodyPr wrap="square" lIns="130595" tIns="65298" rIns="130595" bIns="65298" rtlCol="0">
            <a:spAutoFit/>
          </a:bodyPr>
          <a:lstStyle/>
          <a:p>
            <a:r>
              <a:rPr lang="en-US" dirty="0" smtClean="0"/>
              <a:t>* Figure From OpenFlow Switch Specification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61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 Flow in OpenFlow Switch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06880" y="7772401"/>
            <a:ext cx="10728960" cy="424259"/>
          </a:xfrm>
          <a:prstGeom prst="rect">
            <a:avLst/>
          </a:prstGeom>
          <a:noFill/>
        </p:spPr>
        <p:txBody>
          <a:bodyPr wrap="square" lIns="130595" tIns="65298" rIns="130595" bIns="65298" rtlCol="0">
            <a:spAutoFit/>
          </a:bodyPr>
          <a:lstStyle/>
          <a:p>
            <a:r>
              <a:rPr lang="en-US" dirty="0" smtClean="0"/>
              <a:t>* Figure From OpenFlow Switch Specification</a:t>
            </a:r>
            <a:endParaRPr lang="en-IN" dirty="0"/>
          </a:p>
        </p:txBody>
      </p:sp>
      <p:pic>
        <p:nvPicPr>
          <p:cNvPr id="29698" name="Picture 2" descr="http://www.cisco.com/web/about/ac123/ac147/images/ipj/ipj_16-1/161_sdn_fig04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8572" y="1656496"/>
            <a:ext cx="11059886" cy="65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4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Line 6"/>
          <p:cNvSpPr>
            <a:spLocks noChangeShapeType="1"/>
          </p:cNvSpPr>
          <p:nvPr/>
        </p:nvSpPr>
        <p:spPr bwMode="auto">
          <a:xfrm flipH="1">
            <a:off x="2245362" y="2646046"/>
            <a:ext cx="2189480" cy="216027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289795" name="Line 7"/>
          <p:cNvSpPr>
            <a:spLocks noChangeShapeType="1"/>
          </p:cNvSpPr>
          <p:nvPr/>
        </p:nvSpPr>
        <p:spPr bwMode="auto">
          <a:xfrm>
            <a:off x="10081268" y="5756910"/>
            <a:ext cx="561339" cy="56388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289796" name="Rectangle 8"/>
          <p:cNvSpPr>
            <a:spLocks/>
          </p:cNvSpPr>
          <p:nvPr/>
        </p:nvSpPr>
        <p:spPr bwMode="auto">
          <a:xfrm>
            <a:off x="12876797" y="1699264"/>
            <a:ext cx="870689" cy="2704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>
            <a:spAutoFit/>
          </a:bodyPr>
          <a:lstStyle/>
          <a:p>
            <a:pPr marL="56683" algn="ctr" defTabSz="1305960">
              <a:lnSpc>
                <a:spcPct val="90000"/>
              </a:lnSpc>
            </a:pPr>
            <a:r>
              <a:rPr lang="en-US" dirty="0"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Controller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153901" y="2040256"/>
            <a:ext cx="2316480" cy="1737360"/>
            <a:chOff x="4656" y="1207"/>
            <a:chExt cx="912" cy="912"/>
          </a:xfrm>
        </p:grpSpPr>
        <p:pic>
          <p:nvPicPr>
            <p:cNvPr id="289798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1207"/>
              <a:ext cx="912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9799" name="Rectangle 15"/>
            <p:cNvSpPr>
              <a:spLocks/>
            </p:cNvSpPr>
            <p:nvPr/>
          </p:nvSpPr>
          <p:spPr bwMode="auto">
            <a:xfrm>
              <a:off x="5148" y="1576"/>
              <a:ext cx="119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56683" defTabSz="1305960"/>
              <a:r>
                <a:rPr lang="en-US" dirty="0">
                  <a:solidFill>
                    <a:srgbClr val="FFFFFF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PC</a:t>
              </a:r>
            </a:p>
          </p:txBody>
        </p:sp>
      </p:grpSp>
      <p:sp>
        <p:nvSpPr>
          <p:cNvPr id="289800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OpenFlow usage</a:t>
            </a:r>
            <a:endParaRPr lang="en-US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289801" name="Rectangle 27"/>
          <p:cNvSpPr>
            <a:spLocks/>
          </p:cNvSpPr>
          <p:nvPr/>
        </p:nvSpPr>
        <p:spPr bwMode="auto">
          <a:xfrm>
            <a:off x="5669282" y="2282193"/>
            <a:ext cx="65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305960"/>
            <a:endParaRPr lang="en-US" dirty="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289802" name="Line 30"/>
          <p:cNvSpPr>
            <a:spLocks noChangeShapeType="1"/>
          </p:cNvSpPr>
          <p:nvPr/>
        </p:nvSpPr>
        <p:spPr bwMode="auto">
          <a:xfrm>
            <a:off x="7660647" y="2560320"/>
            <a:ext cx="2303781" cy="2245996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289803" name="Line 31"/>
          <p:cNvSpPr>
            <a:spLocks noChangeShapeType="1"/>
          </p:cNvSpPr>
          <p:nvPr/>
        </p:nvSpPr>
        <p:spPr bwMode="auto">
          <a:xfrm flipH="1">
            <a:off x="1554480" y="5756910"/>
            <a:ext cx="459741" cy="56388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pic>
        <p:nvPicPr>
          <p:cNvPr id="289804" name="Picture 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784861" y="6235066"/>
            <a:ext cx="1480819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805" name="Picture 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0160007" y="6235066"/>
            <a:ext cx="14808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AutoShape 42"/>
          <p:cNvSpPr>
            <a:spLocks noChangeArrowheads="1"/>
          </p:cNvSpPr>
          <p:nvPr/>
        </p:nvSpPr>
        <p:spPr bwMode="auto">
          <a:xfrm>
            <a:off x="4419602" y="1783080"/>
            <a:ext cx="3225800" cy="950596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289807" name="Rectangle 28"/>
          <p:cNvSpPr>
            <a:spLocks/>
          </p:cNvSpPr>
          <p:nvPr/>
        </p:nvSpPr>
        <p:spPr bwMode="auto">
          <a:xfrm>
            <a:off x="5199383" y="2251716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2" name="AutoShape 42"/>
          <p:cNvSpPr>
            <a:spLocks noChangeArrowheads="1"/>
          </p:cNvSpPr>
          <p:nvPr/>
        </p:nvSpPr>
        <p:spPr bwMode="auto">
          <a:xfrm>
            <a:off x="487682" y="4806316"/>
            <a:ext cx="3225800" cy="950594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289809" name="Rectangle 28"/>
          <p:cNvSpPr>
            <a:spLocks/>
          </p:cNvSpPr>
          <p:nvPr/>
        </p:nvSpPr>
        <p:spPr bwMode="auto">
          <a:xfrm>
            <a:off x="1267463" y="5274951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3" name="AutoShape 42"/>
          <p:cNvSpPr>
            <a:spLocks noChangeArrowheads="1"/>
          </p:cNvSpPr>
          <p:nvPr/>
        </p:nvSpPr>
        <p:spPr bwMode="auto">
          <a:xfrm>
            <a:off x="8351522" y="4806316"/>
            <a:ext cx="3225800" cy="950594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289811" name="Rectangle 28"/>
          <p:cNvSpPr>
            <a:spLocks/>
          </p:cNvSpPr>
          <p:nvPr/>
        </p:nvSpPr>
        <p:spPr bwMode="auto">
          <a:xfrm>
            <a:off x="9131303" y="5274951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289812" name="AutoShape 20"/>
          <p:cNvSpPr>
            <a:spLocks noChangeArrowheads="1"/>
          </p:cNvSpPr>
          <p:nvPr/>
        </p:nvSpPr>
        <p:spPr bwMode="auto">
          <a:xfrm>
            <a:off x="10068567" y="2146936"/>
            <a:ext cx="2303781" cy="43243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A8D1"/>
              </a:gs>
              <a:gs pos="39999">
                <a:srgbClr val="EF39A1"/>
              </a:gs>
              <a:gs pos="41000">
                <a:srgbClr val="E20074"/>
              </a:gs>
              <a:gs pos="100000">
                <a:srgbClr val="A80058"/>
              </a:gs>
            </a:gsLst>
            <a:lin ang="5400000" scaled="1"/>
          </a:gradFill>
          <a:ln w="9525" algn="ctr">
            <a:solidFill>
              <a:srgbClr val="A80058"/>
            </a:solidFill>
            <a:round/>
            <a:headEnd/>
            <a:tailEnd/>
          </a:ln>
          <a:effectLst>
            <a:outerShdw dist="50800" dir="5400000" algn="t" rotWithShape="0">
              <a:srgbClr val="58002E">
                <a:alpha val="39998"/>
              </a:srgbClr>
            </a:outerShdw>
          </a:effectLst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  <a:sym typeface="Arial" pitchFamily="34" charset="0"/>
              </a:rPr>
              <a:t>Alice’s code</a:t>
            </a:r>
          </a:p>
        </p:txBody>
      </p:sp>
      <p:sp>
        <p:nvSpPr>
          <p:cNvPr id="12326" name="AutoShape 38"/>
          <p:cNvSpPr>
            <a:spLocks/>
          </p:cNvSpPr>
          <p:nvPr/>
        </p:nvSpPr>
        <p:spPr bwMode="auto">
          <a:xfrm>
            <a:off x="11216640" y="5823586"/>
            <a:ext cx="85344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1305960"/>
            <a:endParaRPr lang="en-US" dirty="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289814" name="Line 22"/>
          <p:cNvSpPr>
            <a:spLocks noChangeShapeType="1"/>
          </p:cNvSpPr>
          <p:nvPr/>
        </p:nvSpPr>
        <p:spPr bwMode="auto">
          <a:xfrm flipV="1">
            <a:off x="9964428" y="3509010"/>
            <a:ext cx="2420619" cy="1297306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30595" tIns="65298" rIns="130595" bIns="65298" anchor="b"/>
          <a:lstStyle/>
          <a:p>
            <a:endParaRPr lang="en-US"/>
          </a:p>
        </p:txBody>
      </p:sp>
      <p:sp>
        <p:nvSpPr>
          <p:cNvPr id="289815" name="Rectangle 41"/>
          <p:cNvSpPr>
            <a:spLocks/>
          </p:cNvSpPr>
          <p:nvPr/>
        </p:nvSpPr>
        <p:spPr bwMode="auto">
          <a:xfrm>
            <a:off x="10126284" y="3842585"/>
            <a:ext cx="938656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 anchor="ctr">
            <a:spAutoFit/>
          </a:bodyPr>
          <a:lstStyle/>
          <a:p>
            <a:pPr algn="ctr" defTabSz="1305960"/>
            <a:r>
              <a:rPr lang="en-US" sz="2300" dirty="0">
                <a:latin typeface="Tele-GroteskFet" pitchFamily="2" charset="0"/>
                <a:ea typeface="ヒラギノ角ゴ ProN W3" charset="-128"/>
                <a:cs typeface="Arial" pitchFamily="34" charset="0"/>
                <a:sym typeface="Arial" pitchFamily="34" charset="0"/>
              </a:rPr>
              <a:t>Decision?</a:t>
            </a:r>
          </a:p>
        </p:txBody>
      </p:sp>
      <p:sp>
        <p:nvSpPr>
          <p:cNvPr id="289816" name="Rectangle 33"/>
          <p:cNvSpPr>
            <a:spLocks/>
          </p:cNvSpPr>
          <p:nvPr/>
        </p:nvSpPr>
        <p:spPr bwMode="auto">
          <a:xfrm>
            <a:off x="11297923" y="4046220"/>
            <a:ext cx="107106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>
            <a:spAutoFit/>
          </a:bodyPr>
          <a:lstStyle/>
          <a:p>
            <a:pPr marL="56683" defTabSz="1305960"/>
            <a:r>
              <a:rPr lang="en-US" sz="2300" dirty="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OpenFlow</a:t>
            </a:r>
          </a:p>
          <a:p>
            <a:pPr marL="56683" defTabSz="1305960"/>
            <a:r>
              <a:rPr lang="en-US" sz="2300" dirty="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Protocol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749040" y="2484120"/>
            <a:ext cx="8707120" cy="2836546"/>
            <a:chOff x="1476" y="1304"/>
            <a:chExt cx="3428" cy="1489"/>
          </a:xfrm>
        </p:grpSpPr>
        <p:sp>
          <p:nvSpPr>
            <p:cNvPr id="289818" name="Line 35"/>
            <p:cNvSpPr>
              <a:spLocks noChangeShapeType="1"/>
            </p:cNvSpPr>
            <p:nvPr/>
          </p:nvSpPr>
          <p:spPr bwMode="auto">
            <a:xfrm rot="10800000" flipH="1">
              <a:off x="3953" y="1843"/>
              <a:ext cx="951" cy="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19" name="Line 36"/>
            <p:cNvSpPr>
              <a:spLocks noChangeShapeType="1"/>
            </p:cNvSpPr>
            <p:nvPr/>
          </p:nvSpPr>
          <p:spPr bwMode="auto">
            <a:xfrm rot="10800000" flipH="1" flipV="1">
              <a:off x="3030" y="1304"/>
              <a:ext cx="1846" cy="4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20" name="Line 37"/>
            <p:cNvSpPr>
              <a:spLocks noChangeShapeType="1"/>
            </p:cNvSpPr>
            <p:nvPr/>
          </p:nvSpPr>
          <p:spPr bwMode="auto">
            <a:xfrm rot="10800000" flipH="1">
              <a:off x="1476" y="1766"/>
              <a:ext cx="3400" cy="10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315722" y="2175510"/>
            <a:ext cx="10012680" cy="3457576"/>
            <a:chOff x="518" y="1142"/>
            <a:chExt cx="3942" cy="1815"/>
          </a:xfrm>
        </p:grpSpPr>
        <p:sp>
          <p:nvSpPr>
            <p:cNvPr id="289822" name="AutoShape 60"/>
            <p:cNvSpPr>
              <a:spLocks/>
            </p:cNvSpPr>
            <p:nvPr/>
          </p:nvSpPr>
          <p:spPr bwMode="auto">
            <a:xfrm>
              <a:off x="2074" y="1142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289823" name="AutoShape 60"/>
            <p:cNvSpPr>
              <a:spLocks/>
            </p:cNvSpPr>
            <p:nvPr/>
          </p:nvSpPr>
          <p:spPr bwMode="auto">
            <a:xfrm>
              <a:off x="518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289824" name="AutoShape 60"/>
            <p:cNvSpPr>
              <a:spLocks/>
            </p:cNvSpPr>
            <p:nvPr/>
          </p:nvSpPr>
          <p:spPr bwMode="auto">
            <a:xfrm>
              <a:off x="3621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</p:grpSp>
      <p:pic>
        <p:nvPicPr>
          <p:cNvPr id="289825" name="Picture 33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1" y="5225416"/>
            <a:ext cx="576579" cy="401954"/>
          </a:xfrm>
          <a:prstGeom prst="rect">
            <a:avLst/>
          </a:prstGeom>
          <a:noFill/>
        </p:spPr>
      </p:pic>
      <p:pic>
        <p:nvPicPr>
          <p:cNvPr id="289826" name="Picture 34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741" y="2183130"/>
            <a:ext cx="576579" cy="401956"/>
          </a:xfrm>
          <a:prstGeom prst="rect">
            <a:avLst/>
          </a:prstGeom>
          <a:noFill/>
        </p:spPr>
      </p:pic>
      <p:pic>
        <p:nvPicPr>
          <p:cNvPr id="289827" name="Picture 35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2967" y="5210176"/>
            <a:ext cx="576581" cy="401954"/>
          </a:xfrm>
          <a:prstGeom prst="rect">
            <a:avLst/>
          </a:prstGeom>
          <a:noFill/>
        </p:spPr>
      </p:pic>
      <p:sp>
        <p:nvSpPr>
          <p:cNvPr id="289829" name="Rectangle 37"/>
          <p:cNvSpPr>
            <a:spLocks noChangeArrowheads="1"/>
          </p:cNvSpPr>
          <p:nvPr/>
        </p:nvSpPr>
        <p:spPr bwMode="auto">
          <a:xfrm>
            <a:off x="822960" y="7334253"/>
            <a:ext cx="10892676" cy="65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  <a:ea typeface="ＭＳ Ｐゴシック" pitchFamily="34" charset="-128"/>
              </a:rPr>
              <a:t>OpenFlow offloads control intelligence to a remote software</a:t>
            </a:r>
          </a:p>
        </p:txBody>
      </p:sp>
      <p:pic>
        <p:nvPicPr>
          <p:cNvPr id="289830" name="Picture 3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53901" y="5726434"/>
            <a:ext cx="1430019" cy="101727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684 -0.1303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" y="-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9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2" grpId="0" animBg="1"/>
      <p:bldP spid="12326" grpId="0" animBg="1"/>
      <p:bldP spid="12326" grpId="1" animBg="1"/>
      <p:bldP spid="12326" grpId="2" animBg="1"/>
      <p:bldP spid="12326" grpId="3" animBg="1"/>
      <p:bldP spid="289814" grpId="0" animBg="1"/>
      <p:bldP spid="289814" grpId="1" animBg="1"/>
      <p:bldP spid="289815" grpId="0"/>
      <p:bldP spid="289815" grpId="1"/>
      <p:bldP spid="289815" grpId="2"/>
      <p:bldP spid="289816" grpId="0"/>
      <p:bldP spid="289816" grpId="1"/>
      <p:bldP spid="28981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1" y="6751320"/>
            <a:ext cx="18288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760" y="6751320"/>
            <a:ext cx="1828800" cy="1030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320" y="6762750"/>
            <a:ext cx="1828800" cy="1030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8581" y="6751320"/>
            <a:ext cx="18288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2085343" y="5743576"/>
            <a:ext cx="858520" cy="1158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4343407" y="5732146"/>
            <a:ext cx="454661" cy="11144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858007" y="5743576"/>
            <a:ext cx="200661" cy="11144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9029708" y="5764530"/>
            <a:ext cx="358139" cy="116776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12029442" y="588134"/>
            <a:ext cx="2042354" cy="540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rgbClr val="163F88"/>
                </a:solidFill>
                <a:latin typeface="Calibri" pitchFamily="34" charset="0"/>
              </a:rPr>
              <a:t>Controller</a:t>
            </a:r>
          </a:p>
        </p:txBody>
      </p:sp>
      <p:pic>
        <p:nvPicPr>
          <p:cNvPr id="50186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02167" y="1200150"/>
            <a:ext cx="2313941" cy="17354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7" name="Rectangle 11"/>
          <p:cNvSpPr>
            <a:spLocks/>
          </p:cNvSpPr>
          <p:nvPr/>
        </p:nvSpPr>
        <p:spPr bwMode="auto">
          <a:xfrm>
            <a:off x="13208000" y="1736736"/>
            <a:ext cx="45845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 dirty="0">
                <a:solidFill>
                  <a:srgbClr val="FFFFFF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843783" y="3975736"/>
            <a:ext cx="2799080" cy="190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9" name="Rectangle 13"/>
          <p:cNvSpPr>
            <a:spLocks/>
          </p:cNvSpPr>
          <p:nvPr/>
        </p:nvSpPr>
        <p:spPr bwMode="auto">
          <a:xfrm>
            <a:off x="500386" y="3970259"/>
            <a:ext cx="122578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Hardware</a:t>
            </a:r>
          </a:p>
          <a:p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50190" name="Rectangle 14"/>
          <p:cNvSpPr>
            <a:spLocks/>
          </p:cNvSpPr>
          <p:nvPr/>
        </p:nvSpPr>
        <p:spPr bwMode="auto">
          <a:xfrm>
            <a:off x="576582" y="2051927"/>
            <a:ext cx="1121013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Software</a:t>
            </a:r>
          </a:p>
          <a:p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50191" name="AutoShape 15"/>
          <p:cNvSpPr>
            <a:spLocks/>
          </p:cNvSpPr>
          <p:nvPr/>
        </p:nvSpPr>
        <p:spPr bwMode="auto">
          <a:xfrm>
            <a:off x="2014228" y="1575436"/>
            <a:ext cx="8059419" cy="4147184"/>
          </a:xfrm>
          <a:prstGeom prst="roundRect">
            <a:avLst>
              <a:gd name="adj" fmla="val 3875"/>
            </a:avLst>
          </a:prstGeom>
          <a:solidFill>
            <a:srgbClr val="C8D2DF"/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2" name="Rectangle 16"/>
          <p:cNvSpPr>
            <a:spLocks/>
          </p:cNvSpPr>
          <p:nvPr/>
        </p:nvSpPr>
        <p:spPr bwMode="auto">
          <a:xfrm>
            <a:off x="4511040" y="3143250"/>
            <a:ext cx="2928621" cy="310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Flow Table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rot="10800000" flipH="1">
            <a:off x="10116821" y="1735456"/>
            <a:ext cx="2519680" cy="653414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64080" y="3421380"/>
            <a:ext cx="7724141" cy="685800"/>
            <a:chOff x="0" y="0"/>
            <a:chExt cx="4323" cy="512"/>
          </a:xfrm>
        </p:grpSpPr>
        <p:sp>
          <p:nvSpPr>
            <p:cNvPr id="50214" name="Rectangle 19"/>
            <p:cNvSpPr>
              <a:spLocks/>
            </p:cNvSpPr>
            <p:nvPr/>
          </p:nvSpPr>
          <p:spPr bwMode="auto">
            <a:xfrm>
              <a:off x="4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15" name="Rectangle 20"/>
            <p:cNvSpPr>
              <a:spLocks/>
            </p:cNvSpPr>
            <p:nvPr/>
          </p:nvSpPr>
          <p:spPr bwMode="auto">
            <a:xfrm>
              <a:off x="0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0216" name="Rectangle 21"/>
            <p:cNvSpPr>
              <a:spLocks/>
            </p:cNvSpPr>
            <p:nvPr/>
          </p:nvSpPr>
          <p:spPr bwMode="auto">
            <a:xfrm>
              <a:off x="597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17" name="Rectangle 22"/>
            <p:cNvSpPr>
              <a:spLocks/>
            </p:cNvSpPr>
            <p:nvPr/>
          </p:nvSpPr>
          <p:spPr bwMode="auto">
            <a:xfrm>
              <a:off x="623" y="0"/>
              <a:ext cx="568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0218" name="Rectangle 23"/>
            <p:cNvSpPr>
              <a:spLocks/>
            </p:cNvSpPr>
            <p:nvPr/>
          </p:nvSpPr>
          <p:spPr bwMode="auto">
            <a:xfrm>
              <a:off x="1191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19" name="Rectangle 24"/>
            <p:cNvSpPr>
              <a:spLocks/>
            </p:cNvSpPr>
            <p:nvPr/>
          </p:nvSpPr>
          <p:spPr bwMode="auto">
            <a:xfrm>
              <a:off x="1196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IP </a:t>
              </a:r>
            </a:p>
            <a:p>
              <a:r>
                <a:rPr lang="en-US" sz="2400" dirty="0" err="1" smtClean="0">
                  <a:solidFill>
                    <a:srgbClr val="FF0000"/>
                  </a:solidFill>
                  <a:latin typeface="Calibri" pitchFamily="34" charset="0"/>
                </a:rPr>
                <a:t>Src</a:t>
              </a:r>
              <a:endParaRPr lang="en-US" sz="2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0220" name="Rectangle 25"/>
            <p:cNvSpPr>
              <a:spLocks/>
            </p:cNvSpPr>
            <p:nvPr/>
          </p:nvSpPr>
          <p:spPr bwMode="auto">
            <a:xfrm>
              <a:off x="1790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21" name="Rectangle 26"/>
            <p:cNvSpPr>
              <a:spLocks/>
            </p:cNvSpPr>
            <p:nvPr/>
          </p:nvSpPr>
          <p:spPr bwMode="auto">
            <a:xfrm>
              <a:off x="178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 err="1" smtClean="0">
                  <a:solidFill>
                    <a:srgbClr val="FF0000"/>
                  </a:solidFill>
                  <a:latin typeface="Calibri" pitchFamily="34" charset="0"/>
                </a:rPr>
                <a:t>Dst</a:t>
              </a:r>
              <a:endParaRPr lang="en-US" sz="2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0222" name="Rectangle 27"/>
            <p:cNvSpPr>
              <a:spLocks/>
            </p:cNvSpPr>
            <p:nvPr/>
          </p:nvSpPr>
          <p:spPr bwMode="auto">
            <a:xfrm>
              <a:off x="23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23" name="Rectangle 28"/>
            <p:cNvSpPr>
              <a:spLocks/>
            </p:cNvSpPr>
            <p:nvPr/>
          </p:nvSpPr>
          <p:spPr bwMode="auto">
            <a:xfrm>
              <a:off x="238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sport</a:t>
              </a:r>
            </a:p>
          </p:txBody>
        </p:sp>
        <p:sp>
          <p:nvSpPr>
            <p:cNvPr id="50224" name="Rectangle 29"/>
            <p:cNvSpPr>
              <a:spLocks/>
            </p:cNvSpPr>
            <p:nvPr/>
          </p:nvSpPr>
          <p:spPr bwMode="auto">
            <a:xfrm>
              <a:off x="29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25" name="Rectangle 30"/>
            <p:cNvSpPr>
              <a:spLocks/>
            </p:cNvSpPr>
            <p:nvPr/>
          </p:nvSpPr>
          <p:spPr bwMode="auto">
            <a:xfrm>
              <a:off x="2971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dport</a:t>
              </a:r>
            </a:p>
          </p:txBody>
        </p:sp>
        <p:sp>
          <p:nvSpPr>
            <p:cNvPr id="50226" name="Rectangle 31"/>
            <p:cNvSpPr>
              <a:spLocks/>
            </p:cNvSpPr>
            <p:nvPr/>
          </p:nvSpPr>
          <p:spPr bwMode="auto">
            <a:xfrm>
              <a:off x="3576" y="12"/>
              <a:ext cx="747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27" name="Rectangle 32"/>
            <p:cNvSpPr>
              <a:spLocks/>
            </p:cNvSpPr>
            <p:nvPr/>
          </p:nvSpPr>
          <p:spPr bwMode="auto">
            <a:xfrm>
              <a:off x="356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0195" name="AutoShape 33"/>
          <p:cNvSpPr>
            <a:spLocks/>
          </p:cNvSpPr>
          <p:nvPr/>
        </p:nvSpPr>
        <p:spPr bwMode="auto">
          <a:xfrm>
            <a:off x="2400303" y="1897380"/>
            <a:ext cx="7259320" cy="942976"/>
          </a:xfrm>
          <a:prstGeom prst="roundRect">
            <a:avLst>
              <a:gd name="adj" fmla="val 17042"/>
            </a:avLst>
          </a:prstGeom>
          <a:solidFill>
            <a:srgbClr val="E6E6E6"/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OpenFlow Client</a:t>
            </a:r>
          </a:p>
        </p:txBody>
      </p:sp>
      <p:sp>
        <p:nvSpPr>
          <p:cNvPr id="50196" name="Line 34"/>
          <p:cNvSpPr>
            <a:spLocks noChangeShapeType="1"/>
          </p:cNvSpPr>
          <p:nvPr/>
        </p:nvSpPr>
        <p:spPr bwMode="auto">
          <a:xfrm>
            <a:off x="2143767" y="3139440"/>
            <a:ext cx="7729221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171703" y="4189096"/>
            <a:ext cx="7716520" cy="375284"/>
            <a:chOff x="0" y="0"/>
            <a:chExt cx="4320" cy="280"/>
          </a:xfrm>
        </p:grpSpPr>
        <p:sp>
          <p:nvSpPr>
            <p:cNvPr id="50206" name="Rectangle 37"/>
            <p:cNvSpPr>
              <a:spLocks/>
            </p:cNvSpPr>
            <p:nvPr/>
          </p:nvSpPr>
          <p:spPr bwMode="auto">
            <a:xfrm>
              <a:off x="0" y="0"/>
              <a:ext cx="4320" cy="28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0207" name="Rectangle 38"/>
            <p:cNvSpPr>
              <a:spLocks/>
            </p:cNvSpPr>
            <p:nvPr/>
          </p:nvSpPr>
          <p:spPr bwMode="auto">
            <a:xfrm>
              <a:off x="2990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50208" name="Rectangle 39"/>
            <p:cNvSpPr>
              <a:spLocks/>
            </p:cNvSpPr>
            <p:nvPr/>
          </p:nvSpPr>
          <p:spPr bwMode="auto">
            <a:xfrm>
              <a:off x="2390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50209" name="Rectangle 40"/>
            <p:cNvSpPr>
              <a:spLocks/>
            </p:cNvSpPr>
            <p:nvPr/>
          </p:nvSpPr>
          <p:spPr bwMode="auto">
            <a:xfrm>
              <a:off x="1790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5.6.7.8</a:t>
              </a:r>
            </a:p>
          </p:txBody>
        </p:sp>
        <p:sp>
          <p:nvSpPr>
            <p:cNvPr id="50210" name="Rectangle 41"/>
            <p:cNvSpPr>
              <a:spLocks/>
            </p:cNvSpPr>
            <p:nvPr/>
          </p:nvSpPr>
          <p:spPr bwMode="auto">
            <a:xfrm>
              <a:off x="1198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50211" name="Rectangle 42"/>
            <p:cNvSpPr>
              <a:spLocks/>
            </p:cNvSpPr>
            <p:nvPr/>
          </p:nvSpPr>
          <p:spPr bwMode="auto">
            <a:xfrm>
              <a:off x="606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50212" name="Rectangle 43"/>
            <p:cNvSpPr>
              <a:spLocks/>
            </p:cNvSpPr>
            <p:nvPr/>
          </p:nvSpPr>
          <p:spPr bwMode="auto">
            <a:xfrm>
              <a:off x="22" y="21"/>
              <a:ext cx="57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*</a:t>
              </a:r>
            </a:p>
          </p:txBody>
        </p:sp>
        <p:sp>
          <p:nvSpPr>
            <p:cNvPr id="50213" name="Rectangle 44"/>
            <p:cNvSpPr>
              <a:spLocks/>
            </p:cNvSpPr>
            <p:nvPr/>
          </p:nvSpPr>
          <p:spPr bwMode="auto">
            <a:xfrm>
              <a:off x="3566" y="21"/>
              <a:ext cx="74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port 1</a:t>
              </a:r>
            </a:p>
          </p:txBody>
        </p:sp>
      </p:grpSp>
      <p:sp>
        <p:nvSpPr>
          <p:cNvPr id="50198" name="Rectangle 45"/>
          <p:cNvSpPr>
            <a:spLocks/>
          </p:cNvSpPr>
          <p:nvPr/>
        </p:nvSpPr>
        <p:spPr bwMode="auto">
          <a:xfrm>
            <a:off x="8996687" y="5739766"/>
            <a:ext cx="1328421" cy="310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port 4</a:t>
            </a:r>
          </a:p>
        </p:txBody>
      </p:sp>
      <p:sp>
        <p:nvSpPr>
          <p:cNvPr id="50199" name="Rectangle 46"/>
          <p:cNvSpPr>
            <a:spLocks/>
          </p:cNvSpPr>
          <p:nvPr/>
        </p:nvSpPr>
        <p:spPr bwMode="auto">
          <a:xfrm>
            <a:off x="6812287" y="5739766"/>
            <a:ext cx="1328421" cy="310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port 3</a:t>
            </a:r>
          </a:p>
        </p:txBody>
      </p:sp>
      <p:sp>
        <p:nvSpPr>
          <p:cNvPr id="50200" name="Rectangle 47"/>
          <p:cNvSpPr>
            <a:spLocks/>
          </p:cNvSpPr>
          <p:nvPr/>
        </p:nvSpPr>
        <p:spPr bwMode="auto">
          <a:xfrm>
            <a:off x="4653287" y="5695950"/>
            <a:ext cx="1328421" cy="312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port 2</a:t>
            </a:r>
          </a:p>
        </p:txBody>
      </p:sp>
      <p:sp>
        <p:nvSpPr>
          <p:cNvPr id="50201" name="Rectangle 48"/>
          <p:cNvSpPr>
            <a:spLocks/>
          </p:cNvSpPr>
          <p:nvPr/>
        </p:nvSpPr>
        <p:spPr bwMode="auto">
          <a:xfrm>
            <a:off x="2626367" y="5739766"/>
            <a:ext cx="1328421" cy="310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port 1</a:t>
            </a:r>
          </a:p>
        </p:txBody>
      </p:sp>
      <p:sp>
        <p:nvSpPr>
          <p:cNvPr id="50202" name="Rectangle 51"/>
          <p:cNvSpPr>
            <a:spLocks/>
          </p:cNvSpPr>
          <p:nvPr/>
        </p:nvSpPr>
        <p:spPr bwMode="auto">
          <a:xfrm>
            <a:off x="9410701" y="7614286"/>
            <a:ext cx="1330960" cy="310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1.2.3.4</a:t>
            </a:r>
          </a:p>
        </p:txBody>
      </p:sp>
      <p:sp>
        <p:nvSpPr>
          <p:cNvPr id="50203" name="Rectangle 52"/>
          <p:cNvSpPr>
            <a:spLocks/>
          </p:cNvSpPr>
          <p:nvPr/>
        </p:nvSpPr>
        <p:spPr bwMode="auto">
          <a:xfrm>
            <a:off x="1181101" y="7614286"/>
            <a:ext cx="1330960" cy="310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dirty="0">
                <a:latin typeface="Calibri" pitchFamily="34" charset="0"/>
              </a:rPr>
              <a:t>5.6.7.8</a:t>
            </a:r>
          </a:p>
        </p:txBody>
      </p:sp>
      <p:sp>
        <p:nvSpPr>
          <p:cNvPr id="50204" name="Rectangle 58"/>
          <p:cNvSpPr>
            <a:spLocks/>
          </p:cNvSpPr>
          <p:nvPr/>
        </p:nvSpPr>
        <p:spPr bwMode="auto">
          <a:xfrm>
            <a:off x="342901" y="127636"/>
            <a:ext cx="12486640" cy="1232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100" b="1" dirty="0">
                <a:latin typeface="Helvetica" charset="0"/>
                <a:sym typeface="Helvetica" charset="0"/>
              </a:rPr>
              <a:t>OpenFlow Example</a:t>
            </a:r>
            <a:br>
              <a:rPr lang="en-US" sz="3100" b="1" dirty="0">
                <a:latin typeface="Helvetica" charset="0"/>
                <a:sym typeface="Helvetica" charset="0"/>
              </a:rPr>
            </a:br>
            <a:endParaRPr lang="en-US" dirty="0">
              <a:latin typeface="Helvetica" charset="0"/>
              <a:sym typeface="Helvetica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97D0A-189B-4D1C-9A54-C3F94798D6E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5600" dirty="0" smtClean="0">
                <a:latin typeface="Calibri" pitchFamily="34" charset="0"/>
              </a:rPr>
              <a:t>OpenFlow Basics </a:t>
            </a:r>
            <a:br>
              <a:rPr lang="en-US" sz="5600" dirty="0" smtClean="0">
                <a:latin typeface="Calibri" pitchFamily="34" charset="0"/>
              </a:rPr>
            </a:br>
            <a:r>
              <a:rPr lang="en-US" sz="3900" dirty="0" smtClean="0">
                <a:latin typeface="Calibri" pitchFamily="34" charset="0"/>
              </a:rPr>
              <a:t>Flow Table Entries</a:t>
            </a: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1229360" y="6423660"/>
            <a:ext cx="1117600" cy="565786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1303028" y="6368537"/>
            <a:ext cx="927099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Switch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4348480" y="6425566"/>
            <a:ext cx="1120141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4566920" y="6359129"/>
            <a:ext cx="602088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MAC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src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468621" y="6425566"/>
            <a:ext cx="11176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638800" y="6359129"/>
            <a:ext cx="602088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MAC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dst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6543040" y="6425566"/>
            <a:ext cx="11176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3" name="Rectangle 9"/>
          <p:cNvSpPr>
            <a:spLocks/>
          </p:cNvSpPr>
          <p:nvPr/>
        </p:nvSpPr>
        <p:spPr bwMode="auto">
          <a:xfrm>
            <a:off x="6819904" y="6301979"/>
            <a:ext cx="55784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Eth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type</a:t>
            </a:r>
          </a:p>
        </p:txBody>
      </p:sp>
      <p:sp>
        <p:nvSpPr>
          <p:cNvPr id="52234" name="Rectangle 10"/>
          <p:cNvSpPr>
            <a:spLocks/>
          </p:cNvSpPr>
          <p:nvPr/>
        </p:nvSpPr>
        <p:spPr bwMode="auto">
          <a:xfrm>
            <a:off x="2334261" y="6425566"/>
            <a:ext cx="11176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5" name="Rectangle 11"/>
          <p:cNvSpPr>
            <a:spLocks/>
          </p:cNvSpPr>
          <p:nvPr/>
        </p:nvSpPr>
        <p:spPr bwMode="auto">
          <a:xfrm>
            <a:off x="2453640" y="6360083"/>
            <a:ext cx="681277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VLAN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ID</a:t>
            </a:r>
          </a:p>
        </p:txBody>
      </p:sp>
      <p:sp>
        <p:nvSpPr>
          <p:cNvPr id="52236" name="Rectangle 12"/>
          <p:cNvSpPr>
            <a:spLocks/>
          </p:cNvSpPr>
          <p:nvPr/>
        </p:nvSpPr>
        <p:spPr bwMode="auto">
          <a:xfrm>
            <a:off x="7647941" y="6425566"/>
            <a:ext cx="94488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7950200" y="6339126"/>
            <a:ext cx="373820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IP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Src</a:t>
            </a:r>
          </a:p>
        </p:txBody>
      </p:sp>
      <p:sp>
        <p:nvSpPr>
          <p:cNvPr id="52238" name="Rectangle 14"/>
          <p:cNvSpPr>
            <a:spLocks/>
          </p:cNvSpPr>
          <p:nvPr/>
        </p:nvSpPr>
        <p:spPr bwMode="auto">
          <a:xfrm>
            <a:off x="8595360" y="6425566"/>
            <a:ext cx="92456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856983" y="6339126"/>
            <a:ext cx="408510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IP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Dst</a:t>
            </a:r>
          </a:p>
        </p:txBody>
      </p:sp>
      <p:sp>
        <p:nvSpPr>
          <p:cNvPr id="52240" name="Rectangle 16"/>
          <p:cNvSpPr>
            <a:spLocks/>
          </p:cNvSpPr>
          <p:nvPr/>
        </p:nvSpPr>
        <p:spPr bwMode="auto">
          <a:xfrm>
            <a:off x="10464800" y="6425566"/>
            <a:ext cx="89408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1" name="Rectangle 17"/>
          <p:cNvSpPr>
            <a:spLocks/>
          </p:cNvSpPr>
          <p:nvPr/>
        </p:nvSpPr>
        <p:spPr bwMode="auto">
          <a:xfrm>
            <a:off x="10596887" y="6339126"/>
            <a:ext cx="525657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IP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Prot</a:t>
            </a:r>
          </a:p>
        </p:txBody>
      </p:sp>
      <p:sp>
        <p:nvSpPr>
          <p:cNvPr id="52242" name="Rectangle 18"/>
          <p:cNvSpPr>
            <a:spLocks/>
          </p:cNvSpPr>
          <p:nvPr/>
        </p:nvSpPr>
        <p:spPr bwMode="auto">
          <a:xfrm>
            <a:off x="11358880" y="6425566"/>
            <a:ext cx="11176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3" name="Rectangle 19"/>
          <p:cNvSpPr>
            <a:spLocks/>
          </p:cNvSpPr>
          <p:nvPr/>
        </p:nvSpPr>
        <p:spPr bwMode="auto">
          <a:xfrm>
            <a:off x="11518902" y="6339126"/>
            <a:ext cx="65402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L4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sport</a:t>
            </a:r>
          </a:p>
        </p:txBody>
      </p:sp>
      <p:sp>
        <p:nvSpPr>
          <p:cNvPr id="52244" name="Rectangle 20"/>
          <p:cNvSpPr>
            <a:spLocks/>
          </p:cNvSpPr>
          <p:nvPr/>
        </p:nvSpPr>
        <p:spPr bwMode="auto">
          <a:xfrm>
            <a:off x="12491720" y="6425566"/>
            <a:ext cx="11176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5" name="Rectangle 21"/>
          <p:cNvSpPr>
            <a:spLocks/>
          </p:cNvSpPr>
          <p:nvPr/>
        </p:nvSpPr>
        <p:spPr bwMode="auto">
          <a:xfrm>
            <a:off x="12621267" y="6339126"/>
            <a:ext cx="695703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L4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dport</a:t>
            </a: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1257301" y="2025016"/>
            <a:ext cx="2313939" cy="82486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7" name="Rectangle 23"/>
          <p:cNvSpPr>
            <a:spLocks/>
          </p:cNvSpPr>
          <p:nvPr/>
        </p:nvSpPr>
        <p:spPr bwMode="auto">
          <a:xfrm>
            <a:off x="1803403" y="2289351"/>
            <a:ext cx="439223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Rule</a:t>
            </a:r>
          </a:p>
        </p:txBody>
      </p:sp>
      <p:sp>
        <p:nvSpPr>
          <p:cNvPr id="52248" name="Rectangle 24"/>
          <p:cNvSpPr>
            <a:spLocks/>
          </p:cNvSpPr>
          <p:nvPr/>
        </p:nvSpPr>
        <p:spPr bwMode="auto">
          <a:xfrm>
            <a:off x="3571247" y="2025016"/>
            <a:ext cx="2313941" cy="824864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9" name="Rectangle 25"/>
          <p:cNvSpPr>
            <a:spLocks/>
          </p:cNvSpPr>
          <p:nvPr/>
        </p:nvSpPr>
        <p:spPr bwMode="auto">
          <a:xfrm>
            <a:off x="3848102" y="2289351"/>
            <a:ext cx="637995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Action</a:t>
            </a:r>
          </a:p>
        </p:txBody>
      </p:sp>
      <p:sp>
        <p:nvSpPr>
          <p:cNvPr id="52250" name="Rectangle 26"/>
          <p:cNvSpPr>
            <a:spLocks/>
          </p:cNvSpPr>
          <p:nvPr/>
        </p:nvSpPr>
        <p:spPr bwMode="auto">
          <a:xfrm>
            <a:off x="5885181" y="2025016"/>
            <a:ext cx="2316480" cy="824864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1" name="Rectangle 27"/>
          <p:cNvSpPr>
            <a:spLocks/>
          </p:cNvSpPr>
          <p:nvPr/>
        </p:nvSpPr>
        <p:spPr bwMode="auto">
          <a:xfrm>
            <a:off x="6398263" y="2289351"/>
            <a:ext cx="48212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Stats</a:t>
            </a:r>
          </a:p>
        </p:txBody>
      </p:sp>
      <p:sp>
        <p:nvSpPr>
          <p:cNvPr id="52252" name="Rectangle 28"/>
          <p:cNvSpPr>
            <a:spLocks/>
          </p:cNvSpPr>
          <p:nvPr/>
        </p:nvSpPr>
        <p:spPr bwMode="auto">
          <a:xfrm>
            <a:off x="3014988" y="3783330"/>
            <a:ext cx="9014459" cy="2131696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10140" indent="-471598">
              <a:buFontTx/>
              <a:buAutoNum type="arabicPeriod"/>
            </a:pPr>
            <a:r>
              <a:rPr lang="en-US" sz="2900" dirty="0">
                <a:latin typeface="Calibri" pitchFamily="34" charset="0"/>
              </a:rPr>
              <a:t>Forward packet to zero or more ports</a:t>
            </a:r>
          </a:p>
          <a:p>
            <a:pPr marL="510140" indent="-471598">
              <a:buFontTx/>
              <a:buAutoNum type="arabicPeriod"/>
            </a:pPr>
            <a:r>
              <a:rPr lang="en-US" sz="2900" dirty="0">
                <a:latin typeface="Calibri" pitchFamily="34" charset="0"/>
              </a:rPr>
              <a:t>Encapsulate and forward to controller</a:t>
            </a:r>
          </a:p>
          <a:p>
            <a:pPr marL="510140" indent="-471598">
              <a:buFontTx/>
              <a:buAutoNum type="arabicPeriod"/>
            </a:pPr>
            <a:r>
              <a:rPr lang="en-US" sz="2900" dirty="0">
                <a:latin typeface="Calibri" pitchFamily="34" charset="0"/>
              </a:rPr>
              <a:t>Send to normal processing pipeline</a:t>
            </a:r>
          </a:p>
          <a:p>
            <a:pPr marL="510140" indent="-471598">
              <a:buFontTx/>
              <a:buAutoNum type="arabicPeriod"/>
            </a:pPr>
            <a:r>
              <a:rPr lang="en-US" sz="2900" dirty="0">
                <a:latin typeface="Calibri" pitchFamily="34" charset="0"/>
              </a:rPr>
              <a:t>Modify Fields</a:t>
            </a:r>
          </a:p>
          <a:p>
            <a:pPr marL="510140" indent="-471598">
              <a:buFontTx/>
              <a:buAutoNum type="arabicPeriod"/>
            </a:pPr>
            <a:r>
              <a:rPr lang="en-US" sz="2900" dirty="0">
                <a:solidFill>
                  <a:schemeClr val="hlink"/>
                </a:solidFill>
                <a:latin typeface="Calibri" pitchFamily="34" charset="0"/>
              </a:rPr>
              <a:t>Any extensions you add!</a:t>
            </a:r>
          </a:p>
        </p:txBody>
      </p:sp>
      <p:sp>
        <p:nvSpPr>
          <p:cNvPr id="52253" name="Rectangle 29"/>
          <p:cNvSpPr>
            <a:spLocks/>
          </p:cNvSpPr>
          <p:nvPr/>
        </p:nvSpPr>
        <p:spPr bwMode="auto">
          <a:xfrm>
            <a:off x="1485908" y="7158741"/>
            <a:ext cx="4223207" cy="4462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900" dirty="0">
                <a:latin typeface="Calibri" pitchFamily="34" charset="0"/>
              </a:rPr>
              <a:t>+ mask what fields to match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1257308" y="2947036"/>
            <a:ext cx="2539" cy="347091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1823" tIns="45911" rIns="91823" bIns="45911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4414520" y="2849884"/>
            <a:ext cx="2541" cy="91059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1823" tIns="45911" rIns="91823" bIns="45911"/>
          <a:lstStyle/>
          <a:p>
            <a:endParaRPr lang="en-US"/>
          </a:p>
        </p:txBody>
      </p:sp>
      <p:sp>
        <p:nvSpPr>
          <p:cNvPr id="52256" name="Rectangle 32"/>
          <p:cNvSpPr>
            <a:spLocks/>
          </p:cNvSpPr>
          <p:nvPr/>
        </p:nvSpPr>
        <p:spPr bwMode="auto">
          <a:xfrm>
            <a:off x="6129023" y="3150874"/>
            <a:ext cx="4871720" cy="461010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7" name="Rectangle 33"/>
          <p:cNvSpPr>
            <a:spLocks/>
          </p:cNvSpPr>
          <p:nvPr/>
        </p:nvSpPr>
        <p:spPr bwMode="auto">
          <a:xfrm>
            <a:off x="6357626" y="3141896"/>
            <a:ext cx="3634649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100" dirty="0">
                <a:latin typeface="Calibri" pitchFamily="34" charset="0"/>
              </a:rPr>
              <a:t>Packet + byte counters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rot="10800000" flipH="1">
            <a:off x="6743708" y="2849884"/>
            <a:ext cx="2539" cy="27813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1823" tIns="45911" rIns="91823" bIns="45911"/>
          <a:lstStyle/>
          <a:p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41B-4484-4D53-89FE-0C50F624BC6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2262" name="Rectangle 4"/>
          <p:cNvSpPr>
            <a:spLocks/>
          </p:cNvSpPr>
          <p:nvPr/>
        </p:nvSpPr>
        <p:spPr bwMode="auto">
          <a:xfrm>
            <a:off x="3451861" y="6425566"/>
            <a:ext cx="96520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3" name="Rectangle 5"/>
          <p:cNvSpPr>
            <a:spLocks/>
          </p:cNvSpPr>
          <p:nvPr/>
        </p:nvSpPr>
        <p:spPr bwMode="auto">
          <a:xfrm>
            <a:off x="3619504" y="6359129"/>
            <a:ext cx="681277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VLAN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pcp</a:t>
            </a:r>
          </a:p>
        </p:txBody>
      </p:sp>
      <p:sp>
        <p:nvSpPr>
          <p:cNvPr id="52264" name="Rectangle 14"/>
          <p:cNvSpPr>
            <a:spLocks/>
          </p:cNvSpPr>
          <p:nvPr/>
        </p:nvSpPr>
        <p:spPr bwMode="auto">
          <a:xfrm>
            <a:off x="9530080" y="6425566"/>
            <a:ext cx="924560" cy="565784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5" name="Rectangle 15"/>
          <p:cNvSpPr>
            <a:spLocks/>
          </p:cNvSpPr>
          <p:nvPr/>
        </p:nvSpPr>
        <p:spPr bwMode="auto">
          <a:xfrm>
            <a:off x="9791702" y="6340079"/>
            <a:ext cx="426271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IP</a:t>
            </a:r>
          </a:p>
          <a:p>
            <a:r>
              <a:rPr lang="en-US" sz="2400" dirty="0">
                <a:solidFill>
                  <a:schemeClr val="bg2"/>
                </a:solidFill>
                <a:latin typeface="Calibri" pitchFamily="34" charset="0"/>
              </a:rPr>
              <a:t>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Line 6"/>
          <p:cNvSpPr>
            <a:spLocks noChangeShapeType="1"/>
          </p:cNvSpPr>
          <p:nvPr/>
        </p:nvSpPr>
        <p:spPr bwMode="auto">
          <a:xfrm flipH="1">
            <a:off x="2245362" y="2646046"/>
            <a:ext cx="2189480" cy="216027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04131" name="Line 7"/>
          <p:cNvSpPr>
            <a:spLocks noChangeShapeType="1"/>
          </p:cNvSpPr>
          <p:nvPr/>
        </p:nvSpPr>
        <p:spPr bwMode="auto">
          <a:xfrm>
            <a:off x="10081268" y="5756910"/>
            <a:ext cx="561339" cy="56388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04132" name="Rectangle 8"/>
          <p:cNvSpPr>
            <a:spLocks/>
          </p:cNvSpPr>
          <p:nvPr/>
        </p:nvSpPr>
        <p:spPr bwMode="auto">
          <a:xfrm>
            <a:off x="12876797" y="1699264"/>
            <a:ext cx="870689" cy="2704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>
            <a:spAutoFit/>
          </a:bodyPr>
          <a:lstStyle/>
          <a:p>
            <a:pPr marL="56683" algn="ctr" defTabSz="1305960">
              <a:lnSpc>
                <a:spcPct val="90000"/>
              </a:lnSpc>
            </a:pPr>
            <a:r>
              <a:rPr lang="en-US" dirty="0"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Controller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153901" y="2040256"/>
            <a:ext cx="2316480" cy="1737360"/>
            <a:chOff x="4656" y="1207"/>
            <a:chExt cx="912" cy="912"/>
          </a:xfrm>
        </p:grpSpPr>
        <p:pic>
          <p:nvPicPr>
            <p:cNvPr id="304134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1207"/>
              <a:ext cx="912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4135" name="Rectangle 15"/>
            <p:cNvSpPr>
              <a:spLocks/>
            </p:cNvSpPr>
            <p:nvPr/>
          </p:nvSpPr>
          <p:spPr bwMode="auto">
            <a:xfrm>
              <a:off x="5148" y="1576"/>
              <a:ext cx="119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56683" defTabSz="1305960"/>
              <a:r>
                <a:rPr lang="en-US" dirty="0">
                  <a:solidFill>
                    <a:srgbClr val="FFFFFF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PC</a:t>
              </a:r>
            </a:p>
          </p:txBody>
        </p:sp>
      </p:grpSp>
      <p:sp>
        <p:nvSpPr>
          <p:cNvPr id="304136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OpenFlow usage</a:t>
            </a:r>
            <a:endParaRPr lang="en-US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304137" name="Rectangle 27"/>
          <p:cNvSpPr>
            <a:spLocks/>
          </p:cNvSpPr>
          <p:nvPr/>
        </p:nvSpPr>
        <p:spPr bwMode="auto">
          <a:xfrm>
            <a:off x="5669282" y="2282193"/>
            <a:ext cx="65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305960"/>
            <a:endParaRPr lang="en-US" dirty="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304138" name="Line 30"/>
          <p:cNvSpPr>
            <a:spLocks noChangeShapeType="1"/>
          </p:cNvSpPr>
          <p:nvPr/>
        </p:nvSpPr>
        <p:spPr bwMode="auto">
          <a:xfrm>
            <a:off x="7660647" y="2560320"/>
            <a:ext cx="2303781" cy="2245996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04139" name="Line 31"/>
          <p:cNvSpPr>
            <a:spLocks noChangeShapeType="1"/>
          </p:cNvSpPr>
          <p:nvPr/>
        </p:nvSpPr>
        <p:spPr bwMode="auto">
          <a:xfrm flipH="1">
            <a:off x="1554480" y="5756910"/>
            <a:ext cx="459741" cy="56388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130595" tIns="65298" rIns="130595" bIns="65298"/>
          <a:lstStyle/>
          <a:p>
            <a:endParaRPr lang="en-US"/>
          </a:p>
        </p:txBody>
      </p:sp>
      <p:pic>
        <p:nvPicPr>
          <p:cNvPr id="304140" name="Picture 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784861" y="6235066"/>
            <a:ext cx="1480819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4141" name="Picture 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0160007" y="6235066"/>
            <a:ext cx="14808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AutoShape 42"/>
          <p:cNvSpPr>
            <a:spLocks noChangeArrowheads="1"/>
          </p:cNvSpPr>
          <p:nvPr/>
        </p:nvSpPr>
        <p:spPr bwMode="auto">
          <a:xfrm>
            <a:off x="4419602" y="1783080"/>
            <a:ext cx="3225800" cy="950596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304143" name="Rectangle 28"/>
          <p:cNvSpPr>
            <a:spLocks/>
          </p:cNvSpPr>
          <p:nvPr/>
        </p:nvSpPr>
        <p:spPr bwMode="auto">
          <a:xfrm>
            <a:off x="5199383" y="2251716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2" name="AutoShape 42"/>
          <p:cNvSpPr>
            <a:spLocks noChangeArrowheads="1"/>
          </p:cNvSpPr>
          <p:nvPr/>
        </p:nvSpPr>
        <p:spPr bwMode="auto">
          <a:xfrm>
            <a:off x="487682" y="4806316"/>
            <a:ext cx="3225800" cy="950594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304145" name="Rectangle 28"/>
          <p:cNvSpPr>
            <a:spLocks/>
          </p:cNvSpPr>
          <p:nvPr/>
        </p:nvSpPr>
        <p:spPr bwMode="auto">
          <a:xfrm>
            <a:off x="1267463" y="5274951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3" name="AutoShape 42"/>
          <p:cNvSpPr>
            <a:spLocks noChangeArrowheads="1"/>
          </p:cNvSpPr>
          <p:nvPr/>
        </p:nvSpPr>
        <p:spPr bwMode="auto">
          <a:xfrm>
            <a:off x="8351522" y="4806316"/>
            <a:ext cx="3225800" cy="950594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endParaRPr lang="fr-FR" dirty="0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304147" name="Rectangle 28"/>
          <p:cNvSpPr>
            <a:spLocks/>
          </p:cNvSpPr>
          <p:nvPr/>
        </p:nvSpPr>
        <p:spPr bwMode="auto">
          <a:xfrm>
            <a:off x="9131303" y="5274951"/>
            <a:ext cx="2443480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1" bIns="0">
            <a:spAutoFit/>
          </a:bodyPr>
          <a:lstStyle/>
          <a:p>
            <a:pPr marL="56683" defTabSz="1305960"/>
            <a:r>
              <a:rPr lang="en-US" sz="23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304148" name="AutoShape 20"/>
          <p:cNvSpPr>
            <a:spLocks noChangeArrowheads="1"/>
          </p:cNvSpPr>
          <p:nvPr/>
        </p:nvSpPr>
        <p:spPr bwMode="auto">
          <a:xfrm>
            <a:off x="10068567" y="2146936"/>
            <a:ext cx="2303781" cy="43243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A8D1"/>
              </a:gs>
              <a:gs pos="39999">
                <a:srgbClr val="EF39A1"/>
              </a:gs>
              <a:gs pos="41000">
                <a:srgbClr val="E20074"/>
              </a:gs>
              <a:gs pos="100000">
                <a:srgbClr val="A80058"/>
              </a:gs>
            </a:gsLst>
            <a:lin ang="5400000" scaled="1"/>
          </a:gradFill>
          <a:ln w="9525" algn="ctr">
            <a:solidFill>
              <a:srgbClr val="A80058"/>
            </a:solidFill>
            <a:round/>
            <a:headEnd/>
            <a:tailEnd/>
          </a:ln>
          <a:effectLst>
            <a:outerShdw dist="50800" dir="5400000" algn="t" rotWithShape="0">
              <a:srgbClr val="58002E">
                <a:alpha val="39998"/>
              </a:srgbClr>
            </a:outerShdw>
          </a:effectLst>
        </p:spPr>
        <p:txBody>
          <a:bodyPr lIns="97909" tIns="48953" rIns="97909" bIns="48953" anchor="ctr"/>
          <a:lstStyle/>
          <a:p>
            <a:pPr algn="ctr" defTabSz="97947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  <a:sym typeface="Arial" pitchFamily="34" charset="0"/>
              </a:rPr>
              <a:t>Alice’s code</a:t>
            </a:r>
          </a:p>
        </p:txBody>
      </p:sp>
      <p:sp>
        <p:nvSpPr>
          <p:cNvPr id="12326" name="AutoShape 38"/>
          <p:cNvSpPr>
            <a:spLocks/>
          </p:cNvSpPr>
          <p:nvPr/>
        </p:nvSpPr>
        <p:spPr bwMode="auto">
          <a:xfrm>
            <a:off x="11216640" y="5823586"/>
            <a:ext cx="85344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1305960"/>
            <a:endParaRPr lang="en-US" dirty="0">
              <a:solidFill>
                <a:srgbClr val="000000"/>
              </a:solidFill>
              <a:ea typeface="ヒラギノ角ゴ ProN W3" charset="-128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304150" name="Line 22"/>
          <p:cNvSpPr>
            <a:spLocks noChangeShapeType="1"/>
          </p:cNvSpPr>
          <p:nvPr/>
        </p:nvSpPr>
        <p:spPr bwMode="auto">
          <a:xfrm flipV="1">
            <a:off x="9964428" y="3509010"/>
            <a:ext cx="2420619" cy="1297306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30595" tIns="65298" rIns="130595" bIns="65298" anchor="b"/>
          <a:lstStyle/>
          <a:p>
            <a:endParaRPr lang="en-US"/>
          </a:p>
        </p:txBody>
      </p:sp>
      <p:sp>
        <p:nvSpPr>
          <p:cNvPr id="304151" name="Rectangle 41"/>
          <p:cNvSpPr>
            <a:spLocks/>
          </p:cNvSpPr>
          <p:nvPr/>
        </p:nvSpPr>
        <p:spPr bwMode="auto">
          <a:xfrm>
            <a:off x="10126284" y="3842585"/>
            <a:ext cx="938656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 anchor="ctr">
            <a:spAutoFit/>
          </a:bodyPr>
          <a:lstStyle/>
          <a:p>
            <a:pPr algn="ctr" defTabSz="1305960"/>
            <a:r>
              <a:rPr lang="en-US" sz="2300" dirty="0">
                <a:latin typeface="Tele-GroteskFet" pitchFamily="2" charset="0"/>
                <a:ea typeface="ヒラギノ角ゴ ProN W3" charset="-128"/>
                <a:cs typeface="Arial" pitchFamily="34" charset="0"/>
                <a:sym typeface="Arial" pitchFamily="34" charset="0"/>
              </a:rPr>
              <a:t>Decision?</a:t>
            </a:r>
          </a:p>
        </p:txBody>
      </p:sp>
      <p:sp>
        <p:nvSpPr>
          <p:cNvPr id="304152" name="Rectangle 33"/>
          <p:cNvSpPr>
            <a:spLocks/>
          </p:cNvSpPr>
          <p:nvPr/>
        </p:nvSpPr>
        <p:spPr bwMode="auto">
          <a:xfrm>
            <a:off x="11297923" y="4046220"/>
            <a:ext cx="107106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58041" bIns="0">
            <a:spAutoFit/>
          </a:bodyPr>
          <a:lstStyle/>
          <a:p>
            <a:pPr marL="56683" defTabSz="1305960"/>
            <a:r>
              <a:rPr lang="en-US" sz="2300" dirty="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OpenFlow</a:t>
            </a:r>
          </a:p>
          <a:p>
            <a:pPr marL="56683" defTabSz="1305960"/>
            <a:r>
              <a:rPr lang="en-US" sz="2300" dirty="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Protocol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749040" y="2484120"/>
            <a:ext cx="8707120" cy="2836546"/>
            <a:chOff x="1476" y="1304"/>
            <a:chExt cx="3428" cy="1489"/>
          </a:xfrm>
        </p:grpSpPr>
        <p:sp>
          <p:nvSpPr>
            <p:cNvPr id="304154" name="Line 35"/>
            <p:cNvSpPr>
              <a:spLocks noChangeShapeType="1"/>
            </p:cNvSpPr>
            <p:nvPr/>
          </p:nvSpPr>
          <p:spPr bwMode="auto">
            <a:xfrm rot="10800000" flipH="1">
              <a:off x="3953" y="1843"/>
              <a:ext cx="951" cy="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5" name="Line 36"/>
            <p:cNvSpPr>
              <a:spLocks noChangeShapeType="1"/>
            </p:cNvSpPr>
            <p:nvPr/>
          </p:nvSpPr>
          <p:spPr bwMode="auto">
            <a:xfrm rot="10800000" flipH="1" flipV="1">
              <a:off x="3030" y="1304"/>
              <a:ext cx="1846" cy="4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6" name="Line 37"/>
            <p:cNvSpPr>
              <a:spLocks noChangeShapeType="1"/>
            </p:cNvSpPr>
            <p:nvPr/>
          </p:nvSpPr>
          <p:spPr bwMode="auto">
            <a:xfrm rot="10800000" flipH="1">
              <a:off x="1476" y="1766"/>
              <a:ext cx="3400" cy="10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315722" y="2175510"/>
            <a:ext cx="10012680" cy="3457576"/>
            <a:chOff x="518" y="1142"/>
            <a:chExt cx="3942" cy="1815"/>
          </a:xfrm>
        </p:grpSpPr>
        <p:sp>
          <p:nvSpPr>
            <p:cNvPr id="304158" name="AutoShape 60"/>
            <p:cNvSpPr>
              <a:spLocks/>
            </p:cNvSpPr>
            <p:nvPr/>
          </p:nvSpPr>
          <p:spPr bwMode="auto">
            <a:xfrm>
              <a:off x="2074" y="1142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04159" name="AutoShape 60"/>
            <p:cNvSpPr>
              <a:spLocks/>
            </p:cNvSpPr>
            <p:nvPr/>
          </p:nvSpPr>
          <p:spPr bwMode="auto">
            <a:xfrm>
              <a:off x="518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04160" name="AutoShape 60"/>
            <p:cNvSpPr>
              <a:spLocks/>
            </p:cNvSpPr>
            <p:nvPr/>
          </p:nvSpPr>
          <p:spPr bwMode="auto">
            <a:xfrm>
              <a:off x="3621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979471">
                <a:lnSpc>
                  <a:spcPct val="90000"/>
                </a:lnSpc>
              </a:pPr>
              <a:r>
                <a:rPr lang="en-US" dirty="0">
                  <a:latin typeface="Tele-GroteskFet" pitchFamily="2" charset="0"/>
                  <a:ea typeface="ヒラギノ角ゴ ProN W3" charset="-128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</p:grpSp>
      <p:pic>
        <p:nvPicPr>
          <p:cNvPr id="304161" name="Picture 33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1" y="5225416"/>
            <a:ext cx="576579" cy="401954"/>
          </a:xfrm>
          <a:prstGeom prst="rect">
            <a:avLst/>
          </a:prstGeom>
          <a:noFill/>
        </p:spPr>
      </p:pic>
      <p:pic>
        <p:nvPicPr>
          <p:cNvPr id="304162" name="Picture 34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741" y="2183130"/>
            <a:ext cx="576579" cy="401956"/>
          </a:xfrm>
          <a:prstGeom prst="rect">
            <a:avLst/>
          </a:prstGeom>
          <a:noFill/>
        </p:spPr>
      </p:pic>
      <p:pic>
        <p:nvPicPr>
          <p:cNvPr id="304163" name="Picture 35" descr="Logo-openflow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2967" y="5210176"/>
            <a:ext cx="576581" cy="401954"/>
          </a:xfrm>
          <a:prstGeom prst="rect">
            <a:avLst/>
          </a:prstGeom>
          <a:noFill/>
        </p:spPr>
      </p:pic>
      <p:sp>
        <p:nvSpPr>
          <p:cNvPr id="304164" name="Rectangle 36"/>
          <p:cNvSpPr>
            <a:spLocks noChangeArrowheads="1"/>
          </p:cNvSpPr>
          <p:nvPr/>
        </p:nvSpPr>
        <p:spPr bwMode="auto">
          <a:xfrm>
            <a:off x="822960" y="7334253"/>
            <a:ext cx="10892676" cy="65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  <a:ea typeface="ＭＳ Ｐゴシック" pitchFamily="34" charset="-128"/>
              </a:rPr>
              <a:t>OpenFlow offloads control intelligence to a remote software</a:t>
            </a:r>
          </a:p>
        </p:txBody>
      </p:sp>
      <p:pic>
        <p:nvPicPr>
          <p:cNvPr id="304165" name="Picture 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53901" y="5726434"/>
            <a:ext cx="1430019" cy="101727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684 -0.1303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" y="-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9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8" grpId="0" animBg="1"/>
      <p:bldP spid="12326" grpId="0" animBg="1"/>
      <p:bldP spid="12326" grpId="1" animBg="1"/>
      <p:bldP spid="12326" grpId="2" animBg="1"/>
      <p:bldP spid="12326" grpId="3" animBg="1"/>
      <p:bldP spid="304150" grpId="0" animBg="1"/>
      <p:bldP spid="304150" grpId="1" animBg="1"/>
      <p:bldP spid="304151" grpId="0"/>
      <p:bldP spid="304151" grpId="1"/>
      <p:bldP spid="304151" grpId="2"/>
      <p:bldP spid="304152" grpId="0"/>
      <p:bldP spid="304152" grpId="1"/>
      <p:bldP spid="30415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700" dirty="0" smtClean="0">
                <a:latin typeface="Calibri" pitchFamily="34" charset="0"/>
              </a:rPr>
              <a:t>OpenFlow: a pragmatic compromise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+ Speed, scale, fidelity of vendor hardware</a:t>
            </a:r>
          </a:p>
          <a:p>
            <a:pPr eaLnBrk="1" hangingPunct="1"/>
            <a:r>
              <a:rPr lang="en-US" dirty="0" smtClean="0"/>
              <a:t>+ Flexibility and control of software and simulation</a:t>
            </a:r>
          </a:p>
          <a:p>
            <a:pPr eaLnBrk="1" hangingPunct="1"/>
            <a:r>
              <a:rPr lang="en-US" dirty="0" smtClean="0"/>
              <a:t>Vendors don’t need to expose implementation</a:t>
            </a:r>
          </a:p>
          <a:p>
            <a:pPr eaLnBrk="1" hangingPunct="1"/>
            <a:r>
              <a:rPr lang="en-US" dirty="0" smtClean="0"/>
              <a:t>Leverages hardware inside most switches today (ACL tables)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28024-0077-4585-B688-8C1CA7ED7D8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5"/>
            <a:ext cx="13167360" cy="1629863"/>
          </a:xfrm>
        </p:spPr>
        <p:txBody>
          <a:bodyPr/>
          <a:lstStyle/>
          <a:p>
            <a:r>
              <a:rPr lang="en-US" dirty="0" smtClean="0"/>
              <a:t>OpenFlow Version 1.0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556" y="2185988"/>
            <a:ext cx="12131130" cy="51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OpenFlow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3440" y="1701166"/>
            <a:ext cx="13167360" cy="5796914"/>
          </a:xfrm>
          <a:prstGeom prst="rect">
            <a:avLst/>
          </a:prstGeom>
        </p:spPr>
        <p:txBody>
          <a:bodyPr lIns="130589" tIns="65295" rIns="130589" bIns="65295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sz="2000">
                <a:solidFill>
                  <a:srgbClr val="3C5658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3C5658"/>
                </a:solidFill>
                <a:latin typeface="+mn-lt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3pPr>
            <a:lvl4pPr marL="1490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4pPr>
            <a:lvl5pPr marL="19478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5pPr>
            <a:lvl6pPr marL="24050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6pPr>
            <a:lvl7pPr marL="28622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7pPr>
            <a:lvl8pPr marL="33194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8pPr>
            <a:lvl9pPr marL="3776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9pPr>
          </a:lstStyle>
          <a:p>
            <a:r>
              <a:rPr lang="en-US" b="1" dirty="0" smtClean="0">
                <a:solidFill>
                  <a:srgbClr val="92D050"/>
                </a:solidFill>
              </a:rPr>
              <a:t>History of OpenFlow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2006: Martin </a:t>
            </a:r>
            <a:r>
              <a:rPr lang="en-US" dirty="0" err="1" smtClean="0">
                <a:solidFill>
                  <a:srgbClr val="92D050"/>
                </a:solidFill>
              </a:rPr>
              <a:t>Casado</a:t>
            </a:r>
            <a:r>
              <a:rPr lang="en-US" dirty="0" smtClean="0">
                <a:solidFill>
                  <a:srgbClr val="92D050"/>
                </a:solidFill>
              </a:rPr>
              <a:t>, a PhD student at Stanford and team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propose a clean-slate security architecture (SANE) which defines a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centralized control of security (in stead of at the edge as normally done).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Ethane generalizes it to all access policies.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April 2008: OpenFlow paper in ACM SIGCOMM CCR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2009: Stanford publishes OpenFlow V1.0.0 specs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June 2009: Martin </a:t>
            </a:r>
            <a:r>
              <a:rPr lang="en-US" dirty="0" err="1" smtClean="0">
                <a:solidFill>
                  <a:srgbClr val="92D050"/>
                </a:solidFill>
              </a:rPr>
              <a:t>Casado</a:t>
            </a:r>
            <a:r>
              <a:rPr lang="en-US" dirty="0" smtClean="0">
                <a:solidFill>
                  <a:srgbClr val="92D050"/>
                </a:solidFill>
              </a:rPr>
              <a:t> co-founds </a:t>
            </a:r>
            <a:r>
              <a:rPr lang="en-US" dirty="0" err="1" smtClean="0">
                <a:solidFill>
                  <a:srgbClr val="92D050"/>
                </a:solidFill>
              </a:rPr>
              <a:t>Nicira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 March 2010: Guido </a:t>
            </a:r>
            <a:r>
              <a:rPr lang="en-US" dirty="0" err="1" smtClean="0">
                <a:solidFill>
                  <a:srgbClr val="92D050"/>
                </a:solidFill>
              </a:rPr>
              <a:t>Appenzeller</a:t>
            </a:r>
            <a:r>
              <a:rPr lang="en-US" dirty="0" smtClean="0">
                <a:solidFill>
                  <a:srgbClr val="92D050"/>
                </a:solidFill>
              </a:rPr>
              <a:t>, head of clean slate lab at Stanford, cofounds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Big Switch Networks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March 2011: Open Networking Foundation is formed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Oct 2011: First Open Networking Summit.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Juniper, Cisco announce plans to incorporate.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July 2012: VMware buys </a:t>
            </a:r>
            <a:r>
              <a:rPr lang="en-US" dirty="0" err="1" smtClean="0">
                <a:solidFill>
                  <a:srgbClr val="92D050"/>
                </a:solidFill>
              </a:rPr>
              <a:t>Nicira</a:t>
            </a:r>
            <a:r>
              <a:rPr lang="en-US" dirty="0" smtClean="0">
                <a:solidFill>
                  <a:srgbClr val="92D050"/>
                </a:solidFill>
              </a:rPr>
              <a:t> for $1.26B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 Nov 6, 2013: Cisco buys </a:t>
            </a:r>
            <a:r>
              <a:rPr lang="en-US" dirty="0" err="1" smtClean="0">
                <a:solidFill>
                  <a:srgbClr val="92D050"/>
                </a:solidFill>
              </a:rPr>
              <a:t>Insieme</a:t>
            </a:r>
            <a:r>
              <a:rPr lang="en-US" dirty="0" smtClean="0">
                <a:solidFill>
                  <a:srgbClr val="92D050"/>
                </a:solidFill>
              </a:rPr>
              <a:t> for $838M</a:t>
            </a:r>
            <a:endParaRPr lang="en-IN" dirty="0" smtClean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33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Flow Table Examples</a:t>
            </a:r>
            <a:endParaRPr lang="en-US" sz="5600" dirty="0" smtClean="0">
              <a:latin typeface="Calibri" pitchFamily="34" charset="0"/>
            </a:endParaRP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901703" y="1634031"/>
            <a:ext cx="950388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Switching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109728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9823" y="2253616"/>
            <a:ext cx="11973560" cy="685800"/>
            <a:chOff x="0" y="0"/>
            <a:chExt cx="6704" cy="512"/>
          </a:xfrm>
        </p:grpSpPr>
        <p:sp>
          <p:nvSpPr>
            <p:cNvPr id="54358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59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Switch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Port</a:t>
              </a:r>
            </a:p>
          </p:txBody>
        </p:sp>
        <p:sp>
          <p:nvSpPr>
            <p:cNvPr id="54360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61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62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63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64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65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Eth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type</a:t>
              </a:r>
            </a:p>
          </p:txBody>
        </p:sp>
        <p:sp>
          <p:nvSpPr>
            <p:cNvPr id="54366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67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VLAN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ID</a:t>
              </a:r>
            </a:p>
          </p:txBody>
        </p:sp>
        <p:sp>
          <p:nvSpPr>
            <p:cNvPr id="54368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69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70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71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72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73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Prot</a:t>
              </a:r>
            </a:p>
          </p:txBody>
        </p:sp>
        <p:sp>
          <p:nvSpPr>
            <p:cNvPr id="54374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75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sport</a:t>
              </a:r>
            </a:p>
          </p:txBody>
        </p:sp>
        <p:sp>
          <p:nvSpPr>
            <p:cNvPr id="54376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77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dport</a:t>
              </a:r>
            </a:p>
          </p:txBody>
        </p:sp>
        <p:sp>
          <p:nvSpPr>
            <p:cNvPr id="54378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79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chemeClr val="accent2"/>
                  </a:solidFill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4277" name="Rectangle 27"/>
          <p:cNvSpPr>
            <a:spLocks/>
          </p:cNvSpPr>
          <p:nvPr/>
        </p:nvSpPr>
        <p:spPr bwMode="auto">
          <a:xfrm>
            <a:off x="215392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78" name="Rectangle 28"/>
          <p:cNvSpPr>
            <a:spLocks/>
          </p:cNvSpPr>
          <p:nvPr/>
        </p:nvSpPr>
        <p:spPr bwMode="auto">
          <a:xfrm>
            <a:off x="3108967" y="3030856"/>
            <a:ext cx="1816101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00:1f:..</a:t>
            </a:r>
          </a:p>
        </p:txBody>
      </p:sp>
      <p:sp>
        <p:nvSpPr>
          <p:cNvPr id="54279" name="Rectangle 29"/>
          <p:cNvSpPr>
            <a:spLocks/>
          </p:cNvSpPr>
          <p:nvPr/>
        </p:nvSpPr>
        <p:spPr bwMode="auto">
          <a:xfrm>
            <a:off x="4267200" y="3055624"/>
            <a:ext cx="1059181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0" name="Rectangle 30"/>
          <p:cNvSpPr>
            <a:spLocks/>
          </p:cNvSpPr>
          <p:nvPr/>
        </p:nvSpPr>
        <p:spPr bwMode="auto">
          <a:xfrm>
            <a:off x="532638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1" name="Rectangle 31"/>
          <p:cNvSpPr>
            <a:spLocks/>
          </p:cNvSpPr>
          <p:nvPr/>
        </p:nvSpPr>
        <p:spPr bwMode="auto">
          <a:xfrm>
            <a:off x="638302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2" name="Rectangle 32"/>
          <p:cNvSpPr>
            <a:spLocks/>
          </p:cNvSpPr>
          <p:nvPr/>
        </p:nvSpPr>
        <p:spPr bwMode="auto">
          <a:xfrm>
            <a:off x="743966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3" name="Rectangle 33"/>
          <p:cNvSpPr>
            <a:spLocks/>
          </p:cNvSpPr>
          <p:nvPr/>
        </p:nvSpPr>
        <p:spPr bwMode="auto">
          <a:xfrm>
            <a:off x="851154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4" name="Rectangle 34"/>
          <p:cNvSpPr>
            <a:spLocks/>
          </p:cNvSpPr>
          <p:nvPr/>
        </p:nvSpPr>
        <p:spPr bwMode="auto">
          <a:xfrm>
            <a:off x="9568188" y="3055624"/>
            <a:ext cx="1059179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5" name="Rectangle 35"/>
          <p:cNvSpPr>
            <a:spLocks/>
          </p:cNvSpPr>
          <p:nvPr/>
        </p:nvSpPr>
        <p:spPr bwMode="auto">
          <a:xfrm>
            <a:off x="1062736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286" name="Rectangle 36"/>
          <p:cNvSpPr>
            <a:spLocks/>
          </p:cNvSpPr>
          <p:nvPr/>
        </p:nvSpPr>
        <p:spPr bwMode="auto">
          <a:xfrm>
            <a:off x="1184148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port6</a:t>
            </a:r>
          </a:p>
        </p:txBody>
      </p:sp>
      <p:sp>
        <p:nvSpPr>
          <p:cNvPr id="54287" name="Rectangle 37"/>
          <p:cNvSpPr>
            <a:spLocks/>
          </p:cNvSpPr>
          <p:nvPr/>
        </p:nvSpPr>
        <p:spPr bwMode="auto">
          <a:xfrm>
            <a:off x="904242" y="3702861"/>
            <a:ext cx="1475212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Flow Switching</a:t>
            </a:r>
          </a:p>
        </p:txBody>
      </p:sp>
      <p:sp>
        <p:nvSpPr>
          <p:cNvPr id="54288" name="Rectangle 38"/>
          <p:cNvSpPr>
            <a:spLocks/>
          </p:cNvSpPr>
          <p:nvPr/>
        </p:nvSpPr>
        <p:spPr bwMode="auto">
          <a:xfrm>
            <a:off x="1097280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port3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099823" y="4269106"/>
            <a:ext cx="11973560" cy="685800"/>
            <a:chOff x="0" y="0"/>
            <a:chExt cx="6704" cy="512"/>
          </a:xfrm>
        </p:grpSpPr>
        <p:sp>
          <p:nvSpPr>
            <p:cNvPr id="54336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37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Switch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Port</a:t>
              </a:r>
            </a:p>
          </p:txBody>
        </p:sp>
        <p:sp>
          <p:nvSpPr>
            <p:cNvPr id="54338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39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40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41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42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43" name="Rectangle 47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Eth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type</a:t>
              </a:r>
            </a:p>
          </p:txBody>
        </p:sp>
        <p:sp>
          <p:nvSpPr>
            <p:cNvPr id="54344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45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VLAN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ID</a:t>
              </a:r>
            </a:p>
          </p:txBody>
        </p:sp>
        <p:sp>
          <p:nvSpPr>
            <p:cNvPr id="54346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47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48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49" name="Rectangle 53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50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51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Prot</a:t>
              </a:r>
            </a:p>
          </p:txBody>
        </p:sp>
        <p:sp>
          <p:nvSpPr>
            <p:cNvPr id="54352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53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sport</a:t>
              </a:r>
            </a:p>
          </p:txBody>
        </p:sp>
        <p:sp>
          <p:nvSpPr>
            <p:cNvPr id="54354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55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dport</a:t>
              </a:r>
            </a:p>
          </p:txBody>
        </p:sp>
        <p:sp>
          <p:nvSpPr>
            <p:cNvPr id="54356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57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2060"/>
                  </a:solidFill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4290" name="Rectangle 62"/>
          <p:cNvSpPr>
            <a:spLocks/>
          </p:cNvSpPr>
          <p:nvPr/>
        </p:nvSpPr>
        <p:spPr bwMode="auto">
          <a:xfrm>
            <a:off x="2153920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00:20..</a:t>
            </a:r>
          </a:p>
        </p:txBody>
      </p:sp>
      <p:sp>
        <p:nvSpPr>
          <p:cNvPr id="54291" name="Rectangle 63"/>
          <p:cNvSpPr>
            <a:spLocks/>
          </p:cNvSpPr>
          <p:nvPr/>
        </p:nvSpPr>
        <p:spPr bwMode="auto">
          <a:xfrm>
            <a:off x="3263901" y="5069206"/>
            <a:ext cx="1389379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00:1f..</a:t>
            </a:r>
          </a:p>
        </p:txBody>
      </p:sp>
      <p:sp>
        <p:nvSpPr>
          <p:cNvPr id="54292" name="Rectangle 64"/>
          <p:cNvSpPr>
            <a:spLocks/>
          </p:cNvSpPr>
          <p:nvPr/>
        </p:nvSpPr>
        <p:spPr bwMode="auto">
          <a:xfrm>
            <a:off x="4267200" y="5069206"/>
            <a:ext cx="1059181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0800</a:t>
            </a:r>
          </a:p>
        </p:txBody>
      </p:sp>
      <p:sp>
        <p:nvSpPr>
          <p:cNvPr id="54293" name="Rectangle 65"/>
          <p:cNvSpPr>
            <a:spLocks/>
          </p:cNvSpPr>
          <p:nvPr/>
        </p:nvSpPr>
        <p:spPr bwMode="auto">
          <a:xfrm>
            <a:off x="5326381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vlan1</a:t>
            </a:r>
          </a:p>
        </p:txBody>
      </p:sp>
      <p:sp>
        <p:nvSpPr>
          <p:cNvPr id="54294" name="Rectangle 66"/>
          <p:cNvSpPr>
            <a:spLocks/>
          </p:cNvSpPr>
          <p:nvPr/>
        </p:nvSpPr>
        <p:spPr bwMode="auto">
          <a:xfrm>
            <a:off x="6383021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1.2.3.4</a:t>
            </a:r>
          </a:p>
        </p:txBody>
      </p:sp>
      <p:sp>
        <p:nvSpPr>
          <p:cNvPr id="54295" name="Rectangle 67"/>
          <p:cNvSpPr>
            <a:spLocks/>
          </p:cNvSpPr>
          <p:nvPr/>
        </p:nvSpPr>
        <p:spPr bwMode="auto">
          <a:xfrm>
            <a:off x="7498080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5.6.7.8</a:t>
            </a:r>
          </a:p>
        </p:txBody>
      </p:sp>
      <p:sp>
        <p:nvSpPr>
          <p:cNvPr id="54296" name="Rectangle 68"/>
          <p:cNvSpPr>
            <a:spLocks/>
          </p:cNvSpPr>
          <p:nvPr/>
        </p:nvSpPr>
        <p:spPr bwMode="auto">
          <a:xfrm>
            <a:off x="8877301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4</a:t>
            </a:r>
          </a:p>
        </p:txBody>
      </p:sp>
      <p:sp>
        <p:nvSpPr>
          <p:cNvPr id="54297" name="Rectangle 69"/>
          <p:cNvSpPr>
            <a:spLocks/>
          </p:cNvSpPr>
          <p:nvPr/>
        </p:nvSpPr>
        <p:spPr bwMode="auto">
          <a:xfrm>
            <a:off x="9568188" y="5069206"/>
            <a:ext cx="1059179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17264</a:t>
            </a:r>
          </a:p>
        </p:txBody>
      </p:sp>
      <p:sp>
        <p:nvSpPr>
          <p:cNvPr id="54298" name="Rectangle 70"/>
          <p:cNvSpPr>
            <a:spLocks/>
          </p:cNvSpPr>
          <p:nvPr/>
        </p:nvSpPr>
        <p:spPr bwMode="auto">
          <a:xfrm>
            <a:off x="10627360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80</a:t>
            </a:r>
          </a:p>
        </p:txBody>
      </p:sp>
      <p:sp>
        <p:nvSpPr>
          <p:cNvPr id="54299" name="Rectangle 71"/>
          <p:cNvSpPr>
            <a:spLocks/>
          </p:cNvSpPr>
          <p:nvPr/>
        </p:nvSpPr>
        <p:spPr bwMode="auto">
          <a:xfrm>
            <a:off x="11841480" y="50692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port6</a:t>
            </a:r>
          </a:p>
        </p:txBody>
      </p:sp>
      <p:sp>
        <p:nvSpPr>
          <p:cNvPr id="54300" name="Rectangle 72"/>
          <p:cNvSpPr>
            <a:spLocks/>
          </p:cNvSpPr>
          <p:nvPr/>
        </p:nvSpPr>
        <p:spPr bwMode="auto">
          <a:xfrm>
            <a:off x="899162" y="5696445"/>
            <a:ext cx="771878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Firewall</a:t>
            </a:r>
          </a:p>
        </p:txBody>
      </p:sp>
      <p:sp>
        <p:nvSpPr>
          <p:cNvPr id="54301" name="Rectangle 73"/>
          <p:cNvSpPr>
            <a:spLocks/>
          </p:cNvSpPr>
          <p:nvPr/>
        </p:nvSpPr>
        <p:spPr bwMode="auto">
          <a:xfrm>
            <a:off x="1097280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099823" y="6326506"/>
            <a:ext cx="11973560" cy="685800"/>
            <a:chOff x="0" y="0"/>
            <a:chExt cx="6704" cy="512"/>
          </a:xfrm>
        </p:grpSpPr>
        <p:sp>
          <p:nvSpPr>
            <p:cNvPr id="54314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15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Switch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Port</a:t>
              </a:r>
            </a:p>
          </p:txBody>
        </p:sp>
        <p:sp>
          <p:nvSpPr>
            <p:cNvPr id="54316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17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18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19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20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21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Eth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type</a:t>
              </a:r>
            </a:p>
          </p:txBody>
        </p:sp>
        <p:sp>
          <p:nvSpPr>
            <p:cNvPr id="54322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23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VLAN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ID</a:t>
              </a:r>
            </a:p>
          </p:txBody>
        </p:sp>
        <p:sp>
          <p:nvSpPr>
            <p:cNvPr id="54324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25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Src</a:t>
              </a:r>
            </a:p>
          </p:txBody>
        </p:sp>
        <p:sp>
          <p:nvSpPr>
            <p:cNvPr id="54326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27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Dst</a:t>
              </a:r>
            </a:p>
          </p:txBody>
        </p:sp>
        <p:sp>
          <p:nvSpPr>
            <p:cNvPr id="54328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29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Prot</a:t>
              </a:r>
            </a:p>
          </p:txBody>
        </p:sp>
        <p:sp>
          <p:nvSpPr>
            <p:cNvPr id="54330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31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sport</a:t>
              </a:r>
            </a:p>
          </p:txBody>
        </p:sp>
        <p:sp>
          <p:nvSpPr>
            <p:cNvPr id="54332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33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dport</a:t>
              </a:r>
            </a:p>
          </p:txBody>
        </p:sp>
        <p:sp>
          <p:nvSpPr>
            <p:cNvPr id="54334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335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4303" name="Rectangle 97"/>
          <p:cNvSpPr>
            <a:spLocks/>
          </p:cNvSpPr>
          <p:nvPr/>
        </p:nvSpPr>
        <p:spPr bwMode="auto">
          <a:xfrm>
            <a:off x="2153920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4" name="Rectangle 98"/>
          <p:cNvSpPr>
            <a:spLocks/>
          </p:cNvSpPr>
          <p:nvPr/>
        </p:nvSpPr>
        <p:spPr bwMode="auto">
          <a:xfrm>
            <a:off x="2839722" y="7126606"/>
            <a:ext cx="181356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5" name="Rectangle 99"/>
          <p:cNvSpPr>
            <a:spLocks/>
          </p:cNvSpPr>
          <p:nvPr/>
        </p:nvSpPr>
        <p:spPr bwMode="auto">
          <a:xfrm>
            <a:off x="4267200" y="7126606"/>
            <a:ext cx="1059181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6" name="Rectangle 100"/>
          <p:cNvSpPr>
            <a:spLocks/>
          </p:cNvSpPr>
          <p:nvPr/>
        </p:nvSpPr>
        <p:spPr bwMode="auto">
          <a:xfrm>
            <a:off x="5326381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7" name="Rectangle 101"/>
          <p:cNvSpPr>
            <a:spLocks/>
          </p:cNvSpPr>
          <p:nvPr/>
        </p:nvSpPr>
        <p:spPr bwMode="auto">
          <a:xfrm>
            <a:off x="6383021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8" name="Rectangle 102"/>
          <p:cNvSpPr>
            <a:spLocks/>
          </p:cNvSpPr>
          <p:nvPr/>
        </p:nvSpPr>
        <p:spPr bwMode="auto">
          <a:xfrm>
            <a:off x="7439661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09" name="Rectangle 103"/>
          <p:cNvSpPr>
            <a:spLocks/>
          </p:cNvSpPr>
          <p:nvPr/>
        </p:nvSpPr>
        <p:spPr bwMode="auto">
          <a:xfrm>
            <a:off x="8511541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10" name="Rectangle 104"/>
          <p:cNvSpPr>
            <a:spLocks/>
          </p:cNvSpPr>
          <p:nvPr/>
        </p:nvSpPr>
        <p:spPr bwMode="auto">
          <a:xfrm>
            <a:off x="9568188" y="7126606"/>
            <a:ext cx="1059179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4311" name="Rectangle 105"/>
          <p:cNvSpPr>
            <a:spLocks/>
          </p:cNvSpPr>
          <p:nvPr/>
        </p:nvSpPr>
        <p:spPr bwMode="auto">
          <a:xfrm>
            <a:off x="10627360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22</a:t>
            </a:r>
          </a:p>
        </p:txBody>
      </p:sp>
      <p:sp>
        <p:nvSpPr>
          <p:cNvPr id="54312" name="Rectangle 106"/>
          <p:cNvSpPr>
            <a:spLocks/>
          </p:cNvSpPr>
          <p:nvPr/>
        </p:nvSpPr>
        <p:spPr bwMode="auto">
          <a:xfrm>
            <a:off x="11841480" y="7126606"/>
            <a:ext cx="1056640" cy="386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drop</a:t>
            </a: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0C5EF-386B-4392-B227-A62FF2B6222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Flow Table </a:t>
            </a:r>
            <a:r>
              <a:rPr lang="en-US" sz="6000" dirty="0" smtClean="0"/>
              <a:t>Examples (Cont…)</a:t>
            </a:r>
            <a:endParaRPr lang="en-US" sz="5600" dirty="0" smtClean="0">
              <a:latin typeface="Calibri" pitchFamily="34" charset="0"/>
            </a:endParaRP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901701" y="1634985"/>
            <a:ext cx="766044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Routing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109728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9823" y="2253616"/>
            <a:ext cx="11973560" cy="685800"/>
            <a:chOff x="0" y="0"/>
            <a:chExt cx="6704" cy="512"/>
          </a:xfrm>
        </p:grpSpPr>
        <p:sp>
          <p:nvSpPr>
            <p:cNvPr id="56371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72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Switch</a:t>
              </a:r>
            </a:p>
            <a:p>
              <a:r>
                <a:rPr lang="en-US" sz="2400" dirty="0">
                  <a:latin typeface="Calibri" pitchFamily="34" charset="0"/>
                </a:rPr>
                <a:t>Port</a:t>
              </a:r>
            </a:p>
          </p:txBody>
        </p:sp>
        <p:sp>
          <p:nvSpPr>
            <p:cNvPr id="56373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74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latin typeface="Calibri" pitchFamily="34" charset="0"/>
                </a:rPr>
                <a:t>src</a:t>
              </a:r>
            </a:p>
          </p:txBody>
        </p:sp>
        <p:sp>
          <p:nvSpPr>
            <p:cNvPr id="56375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76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latin typeface="Calibri" pitchFamily="34" charset="0"/>
                </a:rPr>
                <a:t>dst</a:t>
              </a:r>
            </a:p>
          </p:txBody>
        </p:sp>
        <p:sp>
          <p:nvSpPr>
            <p:cNvPr id="56377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78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Eth</a:t>
              </a:r>
            </a:p>
            <a:p>
              <a:r>
                <a:rPr lang="en-US" sz="24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56379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80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VLAN</a:t>
              </a:r>
            </a:p>
            <a:p>
              <a:r>
                <a:rPr lang="en-US" sz="2400" dirty="0">
                  <a:latin typeface="Calibri" pitchFamily="34" charset="0"/>
                </a:rPr>
                <a:t>ID</a:t>
              </a:r>
            </a:p>
          </p:txBody>
        </p:sp>
        <p:sp>
          <p:nvSpPr>
            <p:cNvPr id="56381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82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Src</a:t>
              </a:r>
            </a:p>
          </p:txBody>
        </p:sp>
        <p:sp>
          <p:nvSpPr>
            <p:cNvPr id="56383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84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Dst</a:t>
              </a:r>
            </a:p>
          </p:txBody>
        </p:sp>
        <p:sp>
          <p:nvSpPr>
            <p:cNvPr id="56385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86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Prot</a:t>
              </a:r>
            </a:p>
          </p:txBody>
        </p:sp>
        <p:sp>
          <p:nvSpPr>
            <p:cNvPr id="56387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88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latin typeface="Calibri" pitchFamily="34" charset="0"/>
                </a:rPr>
                <a:t>sport</a:t>
              </a:r>
            </a:p>
          </p:txBody>
        </p:sp>
        <p:sp>
          <p:nvSpPr>
            <p:cNvPr id="56389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90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latin typeface="Calibri" pitchFamily="34" charset="0"/>
                </a:rPr>
                <a:t>dport</a:t>
              </a:r>
            </a:p>
          </p:txBody>
        </p:sp>
        <p:sp>
          <p:nvSpPr>
            <p:cNvPr id="56391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92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6325" name="Rectangle 27"/>
          <p:cNvSpPr>
            <a:spLocks/>
          </p:cNvSpPr>
          <p:nvPr/>
        </p:nvSpPr>
        <p:spPr bwMode="auto">
          <a:xfrm>
            <a:off x="215392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26" name="Rectangle 28"/>
          <p:cNvSpPr>
            <a:spLocks/>
          </p:cNvSpPr>
          <p:nvPr/>
        </p:nvSpPr>
        <p:spPr bwMode="auto">
          <a:xfrm>
            <a:off x="2839722" y="3055624"/>
            <a:ext cx="181356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27" name="Rectangle 29"/>
          <p:cNvSpPr>
            <a:spLocks/>
          </p:cNvSpPr>
          <p:nvPr/>
        </p:nvSpPr>
        <p:spPr bwMode="auto">
          <a:xfrm>
            <a:off x="4267200" y="3055624"/>
            <a:ext cx="1059181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28" name="Rectangle 30"/>
          <p:cNvSpPr>
            <a:spLocks/>
          </p:cNvSpPr>
          <p:nvPr/>
        </p:nvSpPr>
        <p:spPr bwMode="auto">
          <a:xfrm>
            <a:off x="532638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29" name="Rectangle 31"/>
          <p:cNvSpPr>
            <a:spLocks/>
          </p:cNvSpPr>
          <p:nvPr/>
        </p:nvSpPr>
        <p:spPr bwMode="auto">
          <a:xfrm>
            <a:off x="638302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30" name="Rectangle 32"/>
          <p:cNvSpPr>
            <a:spLocks/>
          </p:cNvSpPr>
          <p:nvPr/>
        </p:nvSpPr>
        <p:spPr bwMode="auto">
          <a:xfrm>
            <a:off x="743966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5.6.7.8</a:t>
            </a:r>
          </a:p>
        </p:txBody>
      </p:sp>
      <p:sp>
        <p:nvSpPr>
          <p:cNvPr id="56331" name="Rectangle 33"/>
          <p:cNvSpPr>
            <a:spLocks/>
          </p:cNvSpPr>
          <p:nvPr/>
        </p:nvSpPr>
        <p:spPr bwMode="auto">
          <a:xfrm>
            <a:off x="8511541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32" name="Rectangle 34"/>
          <p:cNvSpPr>
            <a:spLocks/>
          </p:cNvSpPr>
          <p:nvPr/>
        </p:nvSpPr>
        <p:spPr bwMode="auto">
          <a:xfrm>
            <a:off x="9568188" y="3055624"/>
            <a:ext cx="1059179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33" name="Rectangle 35"/>
          <p:cNvSpPr>
            <a:spLocks/>
          </p:cNvSpPr>
          <p:nvPr/>
        </p:nvSpPr>
        <p:spPr bwMode="auto">
          <a:xfrm>
            <a:off x="1062736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34" name="Rectangle 36"/>
          <p:cNvSpPr>
            <a:spLocks/>
          </p:cNvSpPr>
          <p:nvPr/>
        </p:nvSpPr>
        <p:spPr bwMode="auto">
          <a:xfrm>
            <a:off x="11841480" y="3055624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port6</a:t>
            </a:r>
          </a:p>
        </p:txBody>
      </p:sp>
      <p:sp>
        <p:nvSpPr>
          <p:cNvPr id="56335" name="Rectangle 37"/>
          <p:cNvSpPr>
            <a:spLocks/>
          </p:cNvSpPr>
          <p:nvPr/>
        </p:nvSpPr>
        <p:spPr bwMode="auto">
          <a:xfrm>
            <a:off x="904246" y="3702861"/>
            <a:ext cx="1543499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VLAN Switching</a:t>
            </a:r>
          </a:p>
        </p:txBody>
      </p:sp>
      <p:sp>
        <p:nvSpPr>
          <p:cNvPr id="56336" name="Rectangle 38"/>
          <p:cNvSpPr>
            <a:spLocks/>
          </p:cNvSpPr>
          <p:nvPr/>
        </p:nvSpPr>
        <p:spPr bwMode="auto">
          <a:xfrm>
            <a:off x="1097280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099823" y="4269106"/>
            <a:ext cx="11973560" cy="685800"/>
            <a:chOff x="0" y="0"/>
            <a:chExt cx="6704" cy="512"/>
          </a:xfrm>
        </p:grpSpPr>
        <p:sp>
          <p:nvSpPr>
            <p:cNvPr id="56349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50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Switch</a:t>
              </a:r>
            </a:p>
            <a:p>
              <a:r>
                <a:rPr lang="en-US" sz="2400" dirty="0">
                  <a:latin typeface="Calibri" pitchFamily="34" charset="0"/>
                </a:rPr>
                <a:t>Port</a:t>
              </a:r>
            </a:p>
          </p:txBody>
        </p:sp>
        <p:sp>
          <p:nvSpPr>
            <p:cNvPr id="56351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52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latin typeface="Calibri" pitchFamily="34" charset="0"/>
                </a:rPr>
                <a:t>src</a:t>
              </a:r>
            </a:p>
          </p:txBody>
        </p:sp>
        <p:sp>
          <p:nvSpPr>
            <p:cNvPr id="56353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54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MAC</a:t>
              </a:r>
            </a:p>
            <a:p>
              <a:r>
                <a:rPr lang="en-US" sz="2400" dirty="0">
                  <a:latin typeface="Calibri" pitchFamily="34" charset="0"/>
                </a:rPr>
                <a:t>dst</a:t>
              </a:r>
            </a:p>
          </p:txBody>
        </p:sp>
        <p:sp>
          <p:nvSpPr>
            <p:cNvPr id="56355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56" name="Rectangle 47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Eth</a:t>
              </a:r>
            </a:p>
            <a:p>
              <a:r>
                <a:rPr lang="en-US" sz="24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56357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58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VLAN</a:t>
              </a:r>
            </a:p>
            <a:p>
              <a:r>
                <a:rPr lang="en-US" sz="2400" dirty="0">
                  <a:latin typeface="Calibri" pitchFamily="34" charset="0"/>
                </a:rPr>
                <a:t>ID</a:t>
              </a:r>
            </a:p>
          </p:txBody>
        </p:sp>
        <p:sp>
          <p:nvSpPr>
            <p:cNvPr id="56359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60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Src</a:t>
              </a:r>
            </a:p>
          </p:txBody>
        </p:sp>
        <p:sp>
          <p:nvSpPr>
            <p:cNvPr id="56361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62" name="Rectangle 53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Dst</a:t>
              </a:r>
            </a:p>
          </p:txBody>
        </p:sp>
        <p:sp>
          <p:nvSpPr>
            <p:cNvPr id="56363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64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IP</a:t>
              </a:r>
            </a:p>
            <a:p>
              <a:r>
                <a:rPr lang="en-US" sz="2400" dirty="0">
                  <a:latin typeface="Calibri" pitchFamily="34" charset="0"/>
                </a:rPr>
                <a:t>Prot</a:t>
              </a:r>
            </a:p>
          </p:txBody>
        </p:sp>
        <p:sp>
          <p:nvSpPr>
            <p:cNvPr id="56365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66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latin typeface="Calibri" pitchFamily="34" charset="0"/>
                </a:rPr>
                <a:t>sport</a:t>
              </a:r>
            </a:p>
          </p:txBody>
        </p:sp>
        <p:sp>
          <p:nvSpPr>
            <p:cNvPr id="56367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68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TCP</a:t>
              </a:r>
            </a:p>
            <a:p>
              <a:r>
                <a:rPr lang="en-US" sz="2400" dirty="0">
                  <a:latin typeface="Calibri" pitchFamily="34" charset="0"/>
                </a:rPr>
                <a:t>dport</a:t>
              </a:r>
            </a:p>
          </p:txBody>
        </p:sp>
        <p:sp>
          <p:nvSpPr>
            <p:cNvPr id="56369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370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56338" name="Rectangle 62"/>
          <p:cNvSpPr>
            <a:spLocks/>
          </p:cNvSpPr>
          <p:nvPr/>
        </p:nvSpPr>
        <p:spPr bwMode="auto">
          <a:xfrm>
            <a:off x="2153920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39" name="Rectangle 64"/>
          <p:cNvSpPr>
            <a:spLocks/>
          </p:cNvSpPr>
          <p:nvPr/>
        </p:nvSpPr>
        <p:spPr bwMode="auto">
          <a:xfrm>
            <a:off x="4267200" y="5263516"/>
            <a:ext cx="1059181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0" name="Rectangle 65"/>
          <p:cNvSpPr>
            <a:spLocks/>
          </p:cNvSpPr>
          <p:nvPr/>
        </p:nvSpPr>
        <p:spPr bwMode="auto">
          <a:xfrm>
            <a:off x="5298440" y="521017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vlan1</a:t>
            </a:r>
          </a:p>
        </p:txBody>
      </p:sp>
      <p:sp>
        <p:nvSpPr>
          <p:cNvPr id="56341" name="Rectangle 66"/>
          <p:cNvSpPr>
            <a:spLocks/>
          </p:cNvSpPr>
          <p:nvPr/>
        </p:nvSpPr>
        <p:spPr bwMode="auto">
          <a:xfrm>
            <a:off x="6383021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2" name="Rectangle 67"/>
          <p:cNvSpPr>
            <a:spLocks/>
          </p:cNvSpPr>
          <p:nvPr/>
        </p:nvSpPr>
        <p:spPr bwMode="auto">
          <a:xfrm>
            <a:off x="7498080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3" name="Rectangle 68"/>
          <p:cNvSpPr>
            <a:spLocks/>
          </p:cNvSpPr>
          <p:nvPr/>
        </p:nvSpPr>
        <p:spPr bwMode="auto">
          <a:xfrm>
            <a:off x="8511541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4" name="Rectangle 69"/>
          <p:cNvSpPr>
            <a:spLocks/>
          </p:cNvSpPr>
          <p:nvPr/>
        </p:nvSpPr>
        <p:spPr bwMode="auto">
          <a:xfrm>
            <a:off x="9568188" y="5263516"/>
            <a:ext cx="1059179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5" name="Rectangle 70"/>
          <p:cNvSpPr>
            <a:spLocks/>
          </p:cNvSpPr>
          <p:nvPr/>
        </p:nvSpPr>
        <p:spPr bwMode="auto">
          <a:xfrm>
            <a:off x="10627360" y="5263516"/>
            <a:ext cx="1056640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*</a:t>
            </a:r>
          </a:p>
        </p:txBody>
      </p:sp>
      <p:sp>
        <p:nvSpPr>
          <p:cNvPr id="56346" name="Rectangle 71"/>
          <p:cNvSpPr>
            <a:spLocks/>
          </p:cNvSpPr>
          <p:nvPr/>
        </p:nvSpPr>
        <p:spPr bwMode="auto">
          <a:xfrm>
            <a:off x="11841480" y="4865374"/>
            <a:ext cx="1056640" cy="986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port6, </a:t>
            </a:r>
          </a:p>
          <a:p>
            <a:r>
              <a:rPr lang="en-US" sz="2400" dirty="0">
                <a:latin typeface="Calibri" pitchFamily="34" charset="0"/>
              </a:rPr>
              <a:t>port7,</a:t>
            </a:r>
          </a:p>
          <a:p>
            <a:r>
              <a:rPr lang="en-US" sz="2400" dirty="0">
                <a:latin typeface="Calibri" pitchFamily="34" charset="0"/>
              </a:rPr>
              <a:t>port9</a:t>
            </a:r>
          </a:p>
        </p:txBody>
      </p:sp>
      <p:sp>
        <p:nvSpPr>
          <p:cNvPr id="56347" name="Rectangle 63"/>
          <p:cNvSpPr>
            <a:spLocks/>
          </p:cNvSpPr>
          <p:nvPr/>
        </p:nvSpPr>
        <p:spPr bwMode="auto">
          <a:xfrm>
            <a:off x="3103887" y="5221606"/>
            <a:ext cx="1389381" cy="3848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400" dirty="0">
                <a:latin typeface="Calibri" pitchFamily="34" charset="0"/>
              </a:rPr>
              <a:t>00:1f..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611B1-5CFC-41B0-B997-48333C31330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Table Examples (Cont…)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2133599"/>
            <a:ext cx="12989746" cy="583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Flow Table Matching Algorithm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1701166"/>
            <a:ext cx="12795794" cy="652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04929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Flow Table Actions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1378857"/>
            <a:ext cx="12380685" cy="667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-129766"/>
            <a:ext cx="13167360" cy="9186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Flow Table </a:t>
            </a:r>
            <a:r>
              <a:rPr lang="en-US" dirty="0" smtClean="0">
                <a:solidFill>
                  <a:srgbClr val="FFFF00"/>
                </a:solidFill>
              </a:rPr>
              <a:t>Actions (Cont …)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114" y="1030514"/>
            <a:ext cx="12372239" cy="698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 Updates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2" y="1701166"/>
            <a:ext cx="12417010" cy="652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74422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588" y="268606"/>
            <a:ext cx="12489179" cy="14668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100" dirty="0" smtClean="0">
                <a:latin typeface="Calibri" pitchFamily="34" charset="0"/>
              </a:rPr>
              <a:t>Centralized vs Distributed Control</a:t>
            </a:r>
            <a:br>
              <a:rPr lang="en-US" sz="6100" dirty="0" smtClean="0">
                <a:latin typeface="Calibri" pitchFamily="34" charset="0"/>
              </a:rPr>
            </a:br>
            <a:r>
              <a:rPr lang="en-US" sz="2900" dirty="0" smtClean="0">
                <a:solidFill>
                  <a:srgbClr val="00B050"/>
                </a:solidFill>
                <a:latin typeface="Calibri" pitchFamily="34" charset="0"/>
              </a:rPr>
              <a:t>Both models are possible with OpenFlow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80" y="2124076"/>
            <a:ext cx="6014720" cy="664844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sz="3900" dirty="0" smtClean="0">
                <a:solidFill>
                  <a:srgbClr val="00B050"/>
                </a:solidFill>
              </a:rPr>
              <a:t>Centralized Control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3381" y="4114800"/>
            <a:ext cx="2174240" cy="558166"/>
            <a:chOff x="0" y="0"/>
            <a:chExt cx="1217" cy="416"/>
          </a:xfrm>
        </p:grpSpPr>
        <p:sp>
          <p:nvSpPr>
            <p:cNvPr id="58418" name="AutoShape 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19" name="Rectangle 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20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72741" y="6707506"/>
            <a:ext cx="2171699" cy="558164"/>
            <a:chOff x="0" y="0"/>
            <a:chExt cx="1217" cy="416"/>
          </a:xfrm>
        </p:grpSpPr>
        <p:sp>
          <p:nvSpPr>
            <p:cNvPr id="58415" name="AutoShape 9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16" name="Rectangle 10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17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4120" y="5593080"/>
            <a:ext cx="2174240" cy="558166"/>
            <a:chOff x="0" y="0"/>
            <a:chExt cx="1217" cy="416"/>
          </a:xfrm>
        </p:grpSpPr>
        <p:sp>
          <p:nvSpPr>
            <p:cNvPr id="58412" name="AutoShape 13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13" name="Rectangle 14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14" name="Picture 1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71722" y="3310894"/>
            <a:ext cx="1457960" cy="1093470"/>
            <a:chOff x="0" y="0"/>
            <a:chExt cx="816" cy="816"/>
          </a:xfrm>
        </p:grpSpPr>
        <p:pic>
          <p:nvPicPr>
            <p:cNvPr id="58411" name="Picture 1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8376" name="Rectangle 18"/>
          <p:cNvSpPr>
            <a:spLocks/>
          </p:cNvSpPr>
          <p:nvPr/>
        </p:nvSpPr>
        <p:spPr bwMode="auto">
          <a:xfrm>
            <a:off x="4724402" y="2933241"/>
            <a:ext cx="994118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58377" name="Line 19"/>
          <p:cNvSpPr>
            <a:spLocks noChangeShapeType="1"/>
          </p:cNvSpPr>
          <p:nvPr/>
        </p:nvSpPr>
        <p:spPr bwMode="auto">
          <a:xfrm flipH="1">
            <a:off x="3825242" y="3994786"/>
            <a:ext cx="1183640" cy="39624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20"/>
          <p:cNvSpPr>
            <a:spLocks noChangeShapeType="1"/>
          </p:cNvSpPr>
          <p:nvPr/>
        </p:nvSpPr>
        <p:spPr bwMode="auto">
          <a:xfrm flipH="1">
            <a:off x="3401063" y="4324350"/>
            <a:ext cx="1752600" cy="1548766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21"/>
          <p:cNvSpPr>
            <a:spLocks noChangeShapeType="1"/>
          </p:cNvSpPr>
          <p:nvPr/>
        </p:nvSpPr>
        <p:spPr bwMode="auto">
          <a:xfrm flipH="1">
            <a:off x="4762503" y="4413886"/>
            <a:ext cx="655320" cy="2204084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22"/>
          <p:cNvSpPr>
            <a:spLocks noChangeShapeType="1"/>
          </p:cNvSpPr>
          <p:nvPr/>
        </p:nvSpPr>
        <p:spPr bwMode="auto">
          <a:xfrm flipH="1">
            <a:off x="2171701" y="4682494"/>
            <a:ext cx="68579" cy="91059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Line 23"/>
          <p:cNvSpPr>
            <a:spLocks noChangeShapeType="1"/>
          </p:cNvSpPr>
          <p:nvPr/>
        </p:nvSpPr>
        <p:spPr bwMode="auto">
          <a:xfrm>
            <a:off x="3205480" y="4693920"/>
            <a:ext cx="1076960" cy="192786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4" name="Rectangle 24"/>
          <p:cNvSpPr>
            <a:spLocks/>
          </p:cNvSpPr>
          <p:nvPr/>
        </p:nvSpPr>
        <p:spPr bwMode="auto">
          <a:xfrm>
            <a:off x="767334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8383" name="Rectangle 25"/>
          <p:cNvSpPr>
            <a:spLocks/>
          </p:cNvSpPr>
          <p:nvPr/>
        </p:nvSpPr>
        <p:spPr bwMode="auto">
          <a:xfrm>
            <a:off x="7772400" y="2143126"/>
            <a:ext cx="6014720" cy="632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2411"/>
              </a:spcBef>
            </a:pPr>
            <a:r>
              <a:rPr lang="en-US" sz="3900" dirty="0">
                <a:solidFill>
                  <a:srgbClr val="00B050"/>
                </a:solidFill>
                <a:latin typeface="Calibri" pitchFamily="34" charset="0"/>
              </a:rPr>
              <a:t>Distributed Control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572501" y="4114800"/>
            <a:ext cx="2174240" cy="558166"/>
            <a:chOff x="0" y="0"/>
            <a:chExt cx="1217" cy="416"/>
          </a:xfrm>
        </p:grpSpPr>
        <p:sp>
          <p:nvSpPr>
            <p:cNvPr id="58408" name="AutoShape 27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09" name="Rectangle 28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10" name="Picture 2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9801861" y="6707506"/>
            <a:ext cx="2171699" cy="558164"/>
            <a:chOff x="0" y="0"/>
            <a:chExt cx="1217" cy="416"/>
          </a:xfrm>
        </p:grpSpPr>
        <p:sp>
          <p:nvSpPr>
            <p:cNvPr id="58405" name="AutoShape 31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06" name="Rectangle 32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07" name="Picture 3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8143240" y="5593080"/>
            <a:ext cx="2174240" cy="558166"/>
            <a:chOff x="0" y="0"/>
            <a:chExt cx="1217" cy="416"/>
          </a:xfrm>
        </p:grpSpPr>
        <p:sp>
          <p:nvSpPr>
            <p:cNvPr id="58402" name="AutoShape 3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403" name="Rectangle 3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57797" bIns="0"/>
            <a:lstStyle/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54414"/>
              <a:r>
                <a:rPr lang="en-US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58404" name="Picture 3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9801861" y="3171826"/>
            <a:ext cx="1084579" cy="803910"/>
            <a:chOff x="0" y="0"/>
            <a:chExt cx="608" cy="600"/>
          </a:xfrm>
        </p:grpSpPr>
        <p:pic>
          <p:nvPicPr>
            <p:cNvPr id="58401" name="Picture 3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8388" name="Rectangle 40"/>
          <p:cNvSpPr>
            <a:spLocks/>
          </p:cNvSpPr>
          <p:nvPr/>
        </p:nvSpPr>
        <p:spPr bwMode="auto">
          <a:xfrm>
            <a:off x="9568182" y="2828321"/>
            <a:ext cx="110241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58389" name="Line 41"/>
          <p:cNvSpPr>
            <a:spLocks noChangeShapeType="1"/>
          </p:cNvSpPr>
          <p:nvPr/>
        </p:nvSpPr>
        <p:spPr bwMode="auto">
          <a:xfrm flipH="1">
            <a:off x="9672320" y="3846196"/>
            <a:ext cx="297181" cy="230504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Line 42"/>
          <p:cNvSpPr>
            <a:spLocks noChangeShapeType="1"/>
          </p:cNvSpPr>
          <p:nvPr/>
        </p:nvSpPr>
        <p:spPr bwMode="auto">
          <a:xfrm flipH="1">
            <a:off x="9100821" y="4682494"/>
            <a:ext cx="68579" cy="91059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1" name="Line 43"/>
          <p:cNvSpPr>
            <a:spLocks noChangeShapeType="1"/>
          </p:cNvSpPr>
          <p:nvPr/>
        </p:nvSpPr>
        <p:spPr bwMode="auto">
          <a:xfrm>
            <a:off x="10129527" y="4693920"/>
            <a:ext cx="1074421" cy="192786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2" name="Rectangle 44"/>
          <p:cNvSpPr>
            <a:spLocks/>
          </p:cNvSpPr>
          <p:nvPr/>
        </p:nvSpPr>
        <p:spPr bwMode="auto">
          <a:xfrm>
            <a:off x="10802622" y="4559014"/>
            <a:ext cx="110241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58393" name="Line 45"/>
          <p:cNvSpPr>
            <a:spLocks noChangeShapeType="1"/>
          </p:cNvSpPr>
          <p:nvPr/>
        </p:nvSpPr>
        <p:spPr bwMode="auto">
          <a:xfrm flipH="1">
            <a:off x="10281920" y="5316856"/>
            <a:ext cx="998221" cy="497204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2316461" y="6000754"/>
            <a:ext cx="1084579" cy="803910"/>
            <a:chOff x="0" y="0"/>
            <a:chExt cx="608" cy="600"/>
          </a:xfrm>
        </p:grpSpPr>
        <p:pic>
          <p:nvPicPr>
            <p:cNvPr id="58400" name="Picture 4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8395" name="Rectangle 48"/>
          <p:cNvSpPr>
            <a:spLocks/>
          </p:cNvSpPr>
          <p:nvPr/>
        </p:nvSpPr>
        <p:spPr bwMode="auto">
          <a:xfrm>
            <a:off x="12087862" y="5662008"/>
            <a:ext cx="1102418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58396" name="Line 49"/>
          <p:cNvSpPr>
            <a:spLocks noChangeShapeType="1"/>
          </p:cNvSpPr>
          <p:nvPr/>
        </p:nvSpPr>
        <p:spPr bwMode="auto">
          <a:xfrm flipH="1">
            <a:off x="11971028" y="6675124"/>
            <a:ext cx="510539" cy="30861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1059167" y="4865374"/>
            <a:ext cx="1084581" cy="803910"/>
            <a:chOff x="0" y="0"/>
            <a:chExt cx="608" cy="600"/>
          </a:xfrm>
        </p:grpSpPr>
        <p:pic>
          <p:nvPicPr>
            <p:cNvPr id="58399" name="Picture 5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D5957-7741-4957-8B6D-985C695FCB5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74422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588" y="268606"/>
            <a:ext cx="12489179" cy="1466850"/>
          </a:xfrm>
        </p:spPr>
        <p:txBody>
          <a:bodyPr/>
          <a:lstStyle/>
          <a:p>
            <a:pPr eaLnBrk="1" hangingPunct="1"/>
            <a:r>
              <a:rPr lang="en-US" sz="5900" dirty="0" smtClean="0">
                <a:latin typeface="Calibri" pitchFamily="34" charset="0"/>
              </a:rPr>
              <a:t>Flow Routing vs. Aggregation</a:t>
            </a:r>
            <a:br>
              <a:rPr lang="en-US" sz="5900" dirty="0" smtClean="0">
                <a:latin typeface="Calibri" pitchFamily="34" charset="0"/>
              </a:rPr>
            </a:br>
            <a:r>
              <a:rPr lang="en-US" sz="3100" dirty="0" smtClean="0">
                <a:solidFill>
                  <a:srgbClr val="92D050"/>
                </a:solidFill>
                <a:latin typeface="Calibri" pitchFamily="34" charset="0"/>
              </a:rPr>
              <a:t>Both models are possible with OpenFlow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581" y="2293624"/>
            <a:ext cx="5730240" cy="5238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Flow-Based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Every flow is individually set up by controller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Exact-match flow entries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Flow table contains one entry per flow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Good for fine grain control, e.g. campus networks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767334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7886701" y="2293624"/>
            <a:ext cx="5730240" cy="52387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n-US" sz="4000" dirty="0">
                <a:solidFill>
                  <a:srgbClr val="00B0F0"/>
                </a:solidFill>
                <a:ea typeface="Gill Sans" charset="0"/>
                <a:cs typeface="Gill Sans" charset="0"/>
              </a:rPr>
              <a:t>  Aggregated</a:t>
            </a:r>
          </a:p>
          <a:p>
            <a:pPr>
              <a:defRPr/>
            </a:pPr>
            <a:endParaRPr lang="en-US" sz="3100" dirty="0">
              <a:solidFill>
                <a:srgbClr val="00B0F0"/>
              </a:solidFill>
              <a:ea typeface="Gill Sans" charset="0"/>
              <a:cs typeface="Gill Sans" charset="0"/>
            </a:endParaRP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B0F0"/>
                </a:solidFill>
                <a:ea typeface="Gill Sans" charset="0"/>
                <a:cs typeface="Gill Sans" charset="0"/>
              </a:rPr>
              <a:t>One flow entry covers large groups of flows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B0F0"/>
                </a:solidFill>
                <a:ea typeface="Gill Sans" charset="0"/>
                <a:cs typeface="Gill Sans" charset="0"/>
              </a:rPr>
              <a:t>Wildcard flow entries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B0F0"/>
                </a:solidFill>
                <a:ea typeface="Gill Sans" charset="0"/>
                <a:cs typeface="Gill Sans" charset="0"/>
              </a:rPr>
              <a:t>Flow table contains one entry per category of flows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B0F0"/>
                </a:solidFill>
                <a:ea typeface="Gill Sans" charset="0"/>
                <a:cs typeface="Gill Sans" charset="0"/>
              </a:rPr>
              <a:t>Good for large number of flows, e.g. backbone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3CD5-1E99-4D32-A4C7-1958A6C6B51C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74422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588" y="268606"/>
            <a:ext cx="12489179" cy="14668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300" dirty="0" smtClean="0">
                <a:latin typeface="Calibri" pitchFamily="34" charset="0"/>
              </a:rPr>
              <a:t>Reactive vs. Proactive (pre-populated)</a:t>
            </a:r>
            <a:br>
              <a:rPr lang="en-US" sz="5300" dirty="0" smtClean="0">
                <a:latin typeface="Calibri" pitchFamily="34" charset="0"/>
              </a:rPr>
            </a:br>
            <a:r>
              <a:rPr lang="en-US" sz="3400" dirty="0" smtClean="0">
                <a:solidFill>
                  <a:srgbClr val="00B0F0"/>
                </a:solidFill>
                <a:latin typeface="Calibri" pitchFamily="34" charset="0"/>
              </a:rPr>
              <a:t>Both models are possible with OpenFlow</a:t>
            </a:r>
            <a:endParaRPr lang="en-US" sz="2900" dirty="0" smtClean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581" y="2293624"/>
            <a:ext cx="5730240" cy="5238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125000"/>
              <a:buFont typeface="Arial" pitchFamily="34" charset="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Reactive</a:t>
            </a:r>
          </a:p>
          <a:p>
            <a:pPr eaLnBrk="1" hangingPunct="1">
              <a:spcBef>
                <a:spcPct val="0"/>
              </a:spcBef>
              <a:buSzPct val="125000"/>
              <a:buFont typeface="Arial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First packet of flow triggers controller to insert flow entries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Efficient use of flow table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Every flow incurs small additional flow setup time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If control connection lost, switch has limited utility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7673341" y="2143126"/>
            <a:ext cx="6228080" cy="5486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7886701" y="2293624"/>
            <a:ext cx="5730240" cy="52387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n-US" sz="4000" dirty="0">
                <a:solidFill>
                  <a:srgbClr val="0070C0"/>
                </a:solidFill>
                <a:ea typeface="Gill Sans" charset="0"/>
                <a:cs typeface="Gill Sans" charset="0"/>
              </a:rPr>
              <a:t>Proactive</a:t>
            </a:r>
          </a:p>
          <a:p>
            <a:pPr>
              <a:buSzPct val="125000"/>
              <a:buFontTx/>
              <a:buChar char="•"/>
              <a:defRPr/>
            </a:pPr>
            <a:endParaRPr lang="en-US" sz="3100" dirty="0">
              <a:solidFill>
                <a:srgbClr val="0070C0"/>
              </a:solidFill>
            </a:endParaRP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70C0"/>
                </a:solidFill>
                <a:ea typeface="Gill Sans" charset="0"/>
                <a:cs typeface="Gill Sans" charset="0"/>
              </a:rPr>
              <a:t>Controller pre-populates flow table in switch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70C0"/>
                </a:solidFill>
                <a:ea typeface="Gill Sans" charset="0"/>
                <a:cs typeface="Gill Sans" charset="0"/>
              </a:rPr>
              <a:t>Zero additional flow setup time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70C0"/>
                </a:solidFill>
                <a:ea typeface="Gill Sans" charset="0"/>
                <a:cs typeface="Gill Sans" charset="0"/>
              </a:rPr>
              <a:t>Loss of control connection does not disrupt traffic</a:t>
            </a:r>
          </a:p>
          <a:p>
            <a:pPr marL="487468" indent="-487468">
              <a:buSzPct val="125000"/>
              <a:buFont typeface="Gill Sans" charset="0"/>
              <a:buChar char="•"/>
              <a:defRPr/>
            </a:pPr>
            <a:r>
              <a:rPr lang="en-US" sz="3100" dirty="0">
                <a:solidFill>
                  <a:srgbClr val="0070C0"/>
                </a:solidFill>
                <a:ea typeface="Gill Sans" charset="0"/>
                <a:cs typeface="Gill Sans" charset="0"/>
              </a:rPr>
              <a:t>Essentially requires aggregated (wildcard)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854B8-1905-4616-A1F7-4D3D55D327E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-182880"/>
            <a:ext cx="13106400" cy="1463040"/>
          </a:xfrm>
        </p:spPr>
        <p:txBody>
          <a:bodyPr/>
          <a:lstStyle/>
          <a:p>
            <a:r>
              <a:rPr lang="en-US" dirty="0" smtClean="0"/>
              <a:t>Need for OpenFlow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1520" y="1371600"/>
            <a:ext cx="13533120" cy="6309360"/>
          </a:xfrm>
          <a:prstGeom prst="rect">
            <a:avLst/>
          </a:prstGeom>
        </p:spPr>
        <p:txBody>
          <a:bodyPr lIns="130595" tIns="65298" rIns="130595" bIns="65298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sz="2000">
                <a:solidFill>
                  <a:srgbClr val="3C5658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3C5658"/>
                </a:solidFill>
                <a:latin typeface="+mn-lt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3pPr>
            <a:lvl4pPr marL="1490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4pPr>
            <a:lvl5pPr marL="19478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5pPr>
            <a:lvl6pPr marL="24050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6pPr>
            <a:lvl7pPr marL="28622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7pPr>
            <a:lvl8pPr marL="33194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8pPr>
            <a:lvl9pPr marL="3776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Facilitate Innovation in Network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Layered architecture with Standard Open Interfaces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Independent innovation at each layer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More accessibility since software can be  easily developed by more vendors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Speed-to-market – no hardware fabrication cycles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More flexibility with programmability and ease of customization and integration with other software applications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Fast upgrades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Program a network vs Configure a network </a:t>
            </a:r>
          </a:p>
          <a:p>
            <a:pPr eaLnBrk="1" hangingPunct="1">
              <a:lnSpc>
                <a:spcPct val="90000"/>
              </a:lnSpc>
            </a:pPr>
            <a:endParaRPr lang="en-US" sz="3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8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Open </a:t>
            </a:r>
            <a:r>
              <a:rPr lang="en-US" dirty="0" err="1" smtClean="0">
                <a:latin typeface="Calibri" pitchFamily="34" charset="0"/>
              </a:rPr>
              <a:t>Challanges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31520" y="1645920"/>
            <a:ext cx="13454381" cy="5699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How do I provide control connectivity? Is it really clean slate?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Why aren’t users complaining about time to setup flows over OpenFlow? (Hint: What is the predominant traffic today?)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Considering switch CPU is the major limit, how can one take down an OpenFlow network?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How to perform topology discovery over OpenFlow-enabled switches?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What happens when you have a non-OpenFlow switch </a:t>
            </a:r>
            <a:r>
              <a:rPr lang="en-US" sz="3400" dirty="0" err="1" smtClean="0"/>
              <a:t>inbetween</a:t>
            </a:r>
            <a:r>
              <a:rPr lang="en-US" sz="3400" dirty="0" smtClean="0"/>
              <a:t>?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What if there are two islands connected to same controller?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3400" dirty="0" smtClean="0"/>
              <a:t>How scalable is OpenFlow? How does one scale deployments?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10485120" y="7627624"/>
            <a:ext cx="3413760" cy="438150"/>
          </a:xfrm>
          <a:prstGeom prst="rect">
            <a:avLst/>
          </a:prstGeom>
          <a:noFill/>
        </p:spPr>
        <p:txBody>
          <a:bodyPr lIns="130595" tIns="65298" rIns="130595" bIns="65298" anchor="ctr"/>
          <a:lstStyle/>
          <a:p>
            <a:pPr algn="r">
              <a:defRPr/>
            </a:pPr>
            <a:fld id="{46F90A71-6B47-46A9-9C23-852CD96F5A1D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30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72555" tIns="72555" rIns="188636" bIns="72555"/>
          <a:lstStyle/>
          <a:p>
            <a:pPr marL="56683" defTabSz="1305960"/>
            <a:r>
              <a:rPr lang="en-US" dirty="0" smtClean="0">
                <a:latin typeface="Calibri" pitchFamily="34" charset="0"/>
              </a:rPr>
              <a:t>Usage examples</a:t>
            </a:r>
          </a:p>
        </p:txBody>
      </p:sp>
      <p:sp>
        <p:nvSpPr>
          <p:cNvPr id="2160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31522" y="1920240"/>
            <a:ext cx="7675880" cy="6004560"/>
          </a:xfrm>
        </p:spPr>
        <p:txBody>
          <a:bodyPr lIns="72555" tIns="72555" rIns="188636" bIns="72555"/>
          <a:lstStyle/>
          <a:p>
            <a:pPr marL="546418" defTabSz="1305960">
              <a:lnSpc>
                <a:spcPct val="80000"/>
              </a:lnSpc>
            </a:pPr>
            <a:r>
              <a:rPr lang="en-US" sz="4000" dirty="0" smtClean="0"/>
              <a:t>Alice’s code: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Simple learning switch 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Per Flow switching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Network access control/firewall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Static “VLANs”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Her own new routing protocol: </a:t>
            </a:r>
            <a:br>
              <a:rPr lang="en-US" sz="3400" dirty="0" smtClean="0"/>
            </a:br>
            <a:r>
              <a:rPr lang="en-US" sz="3400" dirty="0" err="1" smtClean="0"/>
              <a:t>unicast</a:t>
            </a:r>
            <a:r>
              <a:rPr lang="en-US" sz="3400" dirty="0" smtClean="0"/>
              <a:t>, multicast, multipath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Home network manager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smtClean="0"/>
              <a:t>Packet processor (in controller)</a:t>
            </a:r>
          </a:p>
          <a:p>
            <a:pPr marL="1117776" lvl="1" defTabSz="1305960">
              <a:lnSpc>
                <a:spcPct val="80000"/>
              </a:lnSpc>
            </a:pPr>
            <a:r>
              <a:rPr lang="en-US" sz="3400" dirty="0" err="1" smtClean="0"/>
              <a:t>IPvAlice</a:t>
            </a:r>
            <a:endParaRPr lang="en-US" sz="3400" dirty="0" smtClean="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8618221" y="2583180"/>
            <a:ext cx="5707379" cy="4173856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lIns="72555" tIns="72555" rIns="188636" bIns="72555"/>
          <a:lstStyle/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3400" u="sng" dirty="0">
                <a:solidFill>
                  <a:schemeClr val="bg1"/>
                </a:solidFill>
                <a:latin typeface="Calibri" pitchFamily="34" charset="0"/>
              </a:rPr>
              <a:t>Stanford demonstrated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VM migration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Server Load balancing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Mobility manager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Power management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Network monitoring and visualization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Network debugging</a:t>
            </a:r>
          </a:p>
          <a:p>
            <a:pPr marL="891047" lvl="1" indent="-396776" defTabSz="130596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</a:rPr>
              <a:t>Network slicing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7368546" y="7597140"/>
            <a:ext cx="5848026" cy="49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900" dirty="0">
                <a:solidFill>
                  <a:srgbClr val="3F6EA7"/>
                </a:solidFill>
                <a:ea typeface="ＭＳ Ｐゴシック" pitchFamily="34" charset="-128"/>
              </a:rPr>
              <a:t>… and much more you can create!</a:t>
            </a:r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8356600" y="1920243"/>
            <a:ext cx="0" cy="5185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595" tIns="65298" rIns="130595" bIns="65298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/>
      <p:bldP spid="2160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Where it’s going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v1.1: Extensions for WAN, spring 2011</a:t>
            </a:r>
          </a:p>
          <a:p>
            <a:pPr lvl="1" eaLnBrk="1" hangingPunct="1"/>
            <a:r>
              <a:rPr lang="en-US" smtClean="0"/>
              <a:t>multiple tables: leverage additional tables</a:t>
            </a:r>
          </a:p>
          <a:p>
            <a:pPr lvl="1" eaLnBrk="1" hangingPunct="1"/>
            <a:r>
              <a:rPr lang="en-US" smtClean="0"/>
              <a:t>tags and tunnels</a:t>
            </a:r>
          </a:p>
          <a:p>
            <a:pPr lvl="1" eaLnBrk="1" hangingPunct="1"/>
            <a:r>
              <a:rPr lang="en-US" smtClean="0"/>
              <a:t>multipath forwarding</a:t>
            </a:r>
          </a:p>
          <a:p>
            <a:pPr eaLnBrk="1" hangingPunct="1"/>
            <a:r>
              <a:rPr lang="en-US" smtClean="0"/>
              <a:t> OF v2+</a:t>
            </a:r>
          </a:p>
          <a:p>
            <a:pPr lvl="1" eaLnBrk="1" hangingPunct="1"/>
            <a:r>
              <a:rPr lang="en-US" smtClean="0"/>
              <a:t>generalized matching and actions: an “instruction set” for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5901C-A4E4-462C-B4F7-C8C2676C0E52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Where it’s going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v1.1: Extensions for WAN, spring 2011</a:t>
            </a:r>
          </a:p>
          <a:p>
            <a:pPr lvl="1" eaLnBrk="1" hangingPunct="1"/>
            <a:r>
              <a:rPr lang="en-US" smtClean="0"/>
              <a:t>multiple tables: leverage additional tables</a:t>
            </a:r>
          </a:p>
          <a:p>
            <a:pPr lvl="1" eaLnBrk="1" hangingPunct="1"/>
            <a:r>
              <a:rPr lang="en-US" smtClean="0"/>
              <a:t>tags and tunnels</a:t>
            </a:r>
          </a:p>
          <a:p>
            <a:pPr lvl="1" eaLnBrk="1" hangingPunct="1"/>
            <a:r>
              <a:rPr lang="en-US" smtClean="0"/>
              <a:t>multipath forwarding</a:t>
            </a:r>
          </a:p>
          <a:p>
            <a:pPr eaLnBrk="1" hangingPunct="1"/>
            <a:r>
              <a:rPr lang="en-US" smtClean="0"/>
              <a:t> OF v2+</a:t>
            </a:r>
          </a:p>
          <a:p>
            <a:pPr lvl="1" eaLnBrk="1" hangingPunct="1"/>
            <a:r>
              <a:rPr lang="en-US" smtClean="0"/>
              <a:t>generalized matching and actions: an “instruction set” for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5901C-A4E4-462C-B4F7-C8C2676C0E52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731520" y="299086"/>
            <a:ext cx="13495021" cy="1093470"/>
          </a:xfrm>
        </p:spPr>
        <p:txBody>
          <a:bodyPr/>
          <a:lstStyle/>
          <a:p>
            <a:pPr eaLnBrk="1" hangingPunct="1"/>
            <a:r>
              <a:rPr lang="en-US" sz="5100" dirty="0" smtClean="0">
                <a:latin typeface="Calibri" pitchFamily="34" charset="0"/>
              </a:rPr>
              <a:t>What can you not do with OpenFlow ver1.1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900" dirty="0" smtClean="0"/>
              <a:t>Non-flow-based (per-packet) networking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e.g., Handling </a:t>
            </a:r>
            <a:r>
              <a:rPr lang="en-US" sz="2600" dirty="0" err="1" smtClean="0"/>
              <a:t>pkt</a:t>
            </a:r>
            <a:r>
              <a:rPr lang="en-US" sz="2600" dirty="0" smtClean="0"/>
              <a:t> 1 differently from </a:t>
            </a:r>
            <a:r>
              <a:rPr lang="en-US" sz="2600" dirty="0" err="1" smtClean="0"/>
              <a:t>pkt</a:t>
            </a:r>
            <a:r>
              <a:rPr lang="en-US" sz="2600" dirty="0" smtClean="0"/>
              <a:t> 2 of same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yes, this is a fundamental limitation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solidFill>
                  <a:schemeClr val="tx2"/>
                </a:solidFill>
              </a:rPr>
              <a:t>BUT OpenFlow provides the plumbing to connect devices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900" dirty="0" smtClean="0"/>
              <a:t>New forwarding primitives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BUT provides a nice way to integrate them through extensions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900" dirty="0" smtClean="0"/>
              <a:t>New packet formats/field definitions 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BUT a generalized OpenFlow (2.0) is on the horizon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900" dirty="0" smtClean="0"/>
              <a:t>Optical Circuits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BUT efforts underway to apply OpenFlow model to circuits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900" dirty="0" smtClean="0"/>
              <a:t>Low-setup-time individual flows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BUT can push down flows proactively to avoid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3A146-D2B4-41F0-80EE-AA39584FD2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z="5700" dirty="0" smtClean="0">
                <a:latin typeface="Calibri" pitchFamily="34" charset="0"/>
              </a:rPr>
              <a:t>Where is it going?</a:t>
            </a:r>
            <a:br>
              <a:rPr lang="en-US" sz="5700" dirty="0" smtClean="0">
                <a:latin typeface="Calibri" pitchFamily="34" charset="0"/>
              </a:rPr>
            </a:br>
            <a:r>
              <a:rPr lang="en-US" sz="5700" dirty="0" smtClean="0">
                <a:latin typeface="Calibri" pitchFamily="34" charset="0"/>
              </a:rPr>
              <a:t>The Open Networking Foundation:</a:t>
            </a:r>
            <a:endParaRPr lang="de-DE" sz="2900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645162" y="2472690"/>
            <a:ext cx="13497560" cy="11753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defTabSz="130609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GB" sz="3100" dirty="0" smtClean="0">
              <a:solidFill>
                <a:prstClr val="black"/>
              </a:solidFill>
              <a:latin typeface="Tele-GroteskNor" pitchFamily="2" charset="0"/>
              <a:cs typeface="Arial" pitchFamily="34" charset="0"/>
            </a:endParaRPr>
          </a:p>
        </p:txBody>
      </p:sp>
      <p:sp>
        <p:nvSpPr>
          <p:cNvPr id="325636" name="Rectangle 108"/>
          <p:cNvSpPr>
            <a:spLocks noChangeArrowheads="1"/>
          </p:cNvSpPr>
          <p:nvPr>
            <p:custDataLst>
              <p:tags r:id="rId1"/>
            </p:custDataLst>
          </p:nvPr>
        </p:nvSpPr>
        <p:spPr bwMode="white">
          <a:xfrm>
            <a:off x="7442200" y="1432560"/>
            <a:ext cx="5852160" cy="381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257104" tIns="51420" rIns="51420" bIns="51420" anchor="ctr"/>
          <a:lstStyle/>
          <a:p>
            <a:pPr defTabSz="130609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de-DE" sz="2300" dirty="0" smtClean="0">
                <a:solidFill>
                  <a:srgbClr val="FFFFFF"/>
                </a:solidFill>
                <a:latin typeface="Tele-GroteskHal" pitchFamily="2" charset="0"/>
                <a:cs typeface="Arial" pitchFamily="34" charset="0"/>
              </a:rPr>
              <a:t>Textbox Headline</a:t>
            </a: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9"/>
          <a:srcRect b="43243"/>
          <a:stretch>
            <a:fillRect/>
          </a:stretch>
        </p:blipFill>
        <p:spPr bwMode="gray">
          <a:xfrm>
            <a:off x="304800" y="2099313"/>
            <a:ext cx="6583680" cy="560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10"/>
          <a:srcRect t="17406"/>
          <a:stretch>
            <a:fillRect/>
          </a:stretch>
        </p:blipFill>
        <p:spPr bwMode="gray">
          <a:xfrm>
            <a:off x="68988" y="2594611"/>
            <a:ext cx="6819493" cy="5634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25639" name="Text Box 8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16560" y="2188846"/>
            <a:ext cx="6301741" cy="3505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102841" tIns="51420" rIns="0" bIns="0"/>
          <a:lstStyle/>
          <a:p>
            <a:pPr algn="ctr" defTabSz="641706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Pct val="80000"/>
            </a:pPr>
            <a:r>
              <a:rPr lang="en-US" sz="2600" dirty="0" smtClean="0">
                <a:solidFill>
                  <a:prstClr val="white"/>
                </a:solidFill>
                <a:latin typeface="Tele-GroteskNor" pitchFamily="2" charset="0"/>
                <a:cs typeface="Arial" pitchFamily="34" charset="0"/>
              </a:rPr>
              <a:t>The founding Consortium</a:t>
            </a:r>
          </a:p>
        </p:txBody>
      </p:sp>
      <p:pic>
        <p:nvPicPr>
          <p:cNvPr id="325640" name="Picture 4" descr="T_kurz_RGB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6101" y="2823210"/>
            <a:ext cx="2364739" cy="34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0880" y="2707006"/>
            <a:ext cx="2590800" cy="702944"/>
          </a:xfrm>
          <a:prstGeom prst="rect">
            <a:avLst/>
          </a:prstGeom>
          <a:noFill/>
        </p:spPr>
      </p:pic>
      <p:pic>
        <p:nvPicPr>
          <p:cNvPr id="325642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3581" y="3469006"/>
            <a:ext cx="2527299" cy="647700"/>
          </a:xfrm>
          <a:prstGeom prst="rect">
            <a:avLst/>
          </a:prstGeom>
          <a:noFill/>
        </p:spPr>
      </p:pic>
      <p:pic>
        <p:nvPicPr>
          <p:cNvPr id="325643" name="Picture 11" descr="verizin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3261" y="4276726"/>
            <a:ext cx="1409699" cy="590550"/>
          </a:xfrm>
          <a:prstGeom prst="rect">
            <a:avLst/>
          </a:prstGeom>
          <a:noFill/>
        </p:spPr>
      </p:pic>
      <p:pic>
        <p:nvPicPr>
          <p:cNvPr id="325644" name="Picture 1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554221" y="4326256"/>
            <a:ext cx="1938019" cy="521970"/>
          </a:xfrm>
          <a:prstGeom prst="rect">
            <a:avLst/>
          </a:prstGeom>
          <a:noFill/>
        </p:spPr>
      </p:pic>
      <p:pic>
        <p:nvPicPr>
          <p:cNvPr id="325645" name="Picture 1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469640" y="3568066"/>
            <a:ext cx="2743200" cy="512444"/>
          </a:xfrm>
          <a:prstGeom prst="rect">
            <a:avLst/>
          </a:prstGeom>
          <a:noFill/>
        </p:spPr>
      </p:pic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1" y="4726306"/>
            <a:ext cx="6347459" cy="2379344"/>
            <a:chOff x="192" y="975"/>
            <a:chExt cx="5376" cy="2256"/>
          </a:xfrm>
        </p:grpSpPr>
        <p:sp>
          <p:nvSpPr>
            <p:cNvPr id="325647" name="AutoShape 15"/>
            <p:cNvSpPr>
              <a:spLocks noChangeArrowheads="1"/>
            </p:cNvSpPr>
            <p:nvPr/>
          </p:nvSpPr>
          <p:spPr bwMode="auto">
            <a:xfrm>
              <a:off x="192" y="975"/>
              <a:ext cx="5376" cy="2256"/>
            </a:xfrm>
            <a:prstGeom prst="roundRect">
              <a:avLst>
                <a:gd name="adj" fmla="val 2394"/>
              </a:avLst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653044" fontAlgn="base">
                <a:spcBef>
                  <a:spcPct val="0"/>
                </a:spcBef>
                <a:spcAft>
                  <a:spcPct val="0"/>
                </a:spcAft>
              </a:pPr>
              <a:endParaRPr lang="en-US" sz="2600" dirty="0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" name="AutoShape 10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303" y="1263"/>
              <a:ext cx="5121" cy="1248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167796" indent="-167796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  <a:buFont typeface="Wingdings" pitchFamily="2" charset="2"/>
                <a:buChar char="§"/>
              </a:pPr>
              <a:endParaRPr lang="en-US" sz="2300" dirty="0" smtClean="0">
                <a:solidFill>
                  <a:prstClr val="black"/>
                </a:solidFill>
                <a:latin typeface="Tele-GroteskNor" pitchFamily="2" charset="0"/>
                <a:cs typeface="Arial" pitchFamily="34" charset="0"/>
              </a:endParaRPr>
            </a:p>
            <a:p>
              <a:pPr marL="408154" lvl="1" indent="-238090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</a:pPr>
              <a:r>
                <a:rPr lang="en-US" sz="2900" b="1" dirty="0" smtClean="0">
                  <a:solidFill>
                    <a:prstClr val="black"/>
                  </a:solidFill>
                  <a:latin typeface="Tele-GroteskNor" pitchFamily="2" charset="0"/>
                </a:rPr>
                <a:t>Promoter Members</a:t>
              </a: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: </a:t>
              </a:r>
            </a:p>
            <a:p>
              <a:pPr marL="408154" lvl="1" indent="-238090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  <a:buFont typeface="Wingdings" pitchFamily="2" charset="2"/>
                <a:buChar char="§"/>
              </a:pP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Operators and service providers</a:t>
              </a:r>
            </a:p>
            <a:p>
              <a:pPr marL="408154" lvl="1" indent="-238090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  <a:buFont typeface="Wingdings" pitchFamily="2" charset="2"/>
                <a:buChar char="§"/>
              </a:pP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Make up the board of directors</a:t>
              </a:r>
            </a:p>
            <a:p>
              <a:pPr marL="408154" lvl="1" indent="-238090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  <a:buFont typeface="Wingdings" pitchFamily="2" charset="2"/>
                <a:buChar char="§"/>
              </a:pP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Have voting rights</a:t>
              </a:r>
            </a:p>
            <a:p>
              <a:pPr marL="408154" lvl="1" indent="-238090" defTabSz="1380920" eaLnBrk="0" fontAlgn="base" hangingPunct="0">
                <a:lnSpc>
                  <a:spcPct val="90000"/>
                </a:lnSpc>
                <a:spcBef>
                  <a:spcPts val="143"/>
                </a:spcBef>
                <a:spcAft>
                  <a:spcPct val="0"/>
                </a:spcAft>
                <a:buClr>
                  <a:srgbClr val="1F497D"/>
                </a:buClr>
                <a:buSzPct val="75000"/>
                <a:buFont typeface="Wingdings" pitchFamily="2" charset="2"/>
                <a:buChar char="§"/>
              </a:pP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Representative of DTAG is </a:t>
              </a:r>
              <a:b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</a:b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Bruno </a:t>
              </a:r>
              <a:r>
                <a:rPr lang="en-US" sz="2900" dirty="0" err="1" smtClean="0">
                  <a:solidFill>
                    <a:prstClr val="black"/>
                  </a:solidFill>
                  <a:latin typeface="Tele-GroteskNor" pitchFamily="2" charset="0"/>
                </a:rPr>
                <a:t>Orth</a:t>
              </a:r>
              <a:r>
                <a:rPr lang="en-US" sz="2900" dirty="0" smtClean="0">
                  <a:solidFill>
                    <a:prstClr val="black"/>
                  </a:solidFill>
                  <a:latin typeface="Tele-GroteskNor" pitchFamily="2" charset="0"/>
                </a:rPr>
                <a:t> (GTN S&amp;A)</a:t>
              </a:r>
            </a:p>
          </p:txBody>
        </p:sp>
      </p:grpSp>
      <p:pic>
        <p:nvPicPr>
          <p:cNvPr id="325649" name="Picture 17" descr="NT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5840" y="4187193"/>
            <a:ext cx="2316480" cy="857250"/>
          </a:xfrm>
          <a:prstGeom prst="rect">
            <a:avLst/>
          </a:prstGeom>
          <a:noFill/>
        </p:spPr>
      </p:pic>
      <p:pic>
        <p:nvPicPr>
          <p:cNvPr id="325650" name="Picture 18"/>
          <p:cNvPicPr>
            <a:picLocks noChangeAspect="1" noChangeArrowheads="1"/>
          </p:cNvPicPr>
          <p:nvPr/>
        </p:nvPicPr>
        <p:blipFill>
          <a:blip r:embed="rId10"/>
          <a:srcRect t="17406"/>
          <a:stretch>
            <a:fillRect/>
          </a:stretch>
        </p:blipFill>
        <p:spPr bwMode="gray">
          <a:xfrm>
            <a:off x="7139942" y="2684146"/>
            <a:ext cx="7490459" cy="5545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25651" name="Picture 19"/>
          <p:cNvPicPr>
            <a:picLocks noChangeAspect="1" noChangeArrowheads="1"/>
          </p:cNvPicPr>
          <p:nvPr/>
        </p:nvPicPr>
        <p:blipFill>
          <a:blip r:embed="rId9"/>
          <a:srcRect b="43243"/>
          <a:stretch>
            <a:fillRect/>
          </a:stretch>
        </p:blipFill>
        <p:spPr bwMode="gray">
          <a:xfrm>
            <a:off x="7045961" y="2034542"/>
            <a:ext cx="7584440" cy="560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25652" name="Text Box 8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80964" y="2297433"/>
            <a:ext cx="5636261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102841" tIns="51420" rIns="0" bIns="0"/>
          <a:lstStyle/>
          <a:p>
            <a:pPr algn="ctr" defTabSz="641706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Pct val="80000"/>
            </a:pPr>
            <a:r>
              <a:rPr lang="en-US" sz="2600" dirty="0" smtClean="0">
                <a:solidFill>
                  <a:prstClr val="white"/>
                </a:solidFill>
                <a:latin typeface="Tele-GroteskNor" pitchFamily="2" charset="0"/>
                <a:cs typeface="Arial" pitchFamily="34" charset="0"/>
              </a:rPr>
              <a:t>Adopter Members (as of Feb 2012)</a:t>
            </a:r>
          </a:p>
        </p:txBody>
      </p:sp>
      <p:sp>
        <p:nvSpPr>
          <p:cNvPr id="325653" name="AutoShape 21"/>
          <p:cNvSpPr>
            <a:spLocks noChangeArrowheads="1"/>
          </p:cNvSpPr>
          <p:nvPr/>
        </p:nvSpPr>
        <p:spPr bwMode="auto">
          <a:xfrm>
            <a:off x="6819901" y="2188846"/>
            <a:ext cx="6184899" cy="2379344"/>
          </a:xfrm>
          <a:prstGeom prst="roundRect">
            <a:avLst>
              <a:gd name="adj" fmla="val 2394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defTabSz="653044" fontAlgn="base">
              <a:spcBef>
                <a:spcPct val="0"/>
              </a:spcBef>
              <a:spcAft>
                <a:spcPct val="0"/>
              </a:spcAft>
            </a:pPr>
            <a:endParaRPr lang="en-US" sz="2600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AutoShape 10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7139941" y="2524126"/>
            <a:ext cx="2567939" cy="4859654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67796" indent="-167796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endParaRPr lang="en-US" sz="1700" dirty="0" smtClean="0">
              <a:solidFill>
                <a:prstClr val="black"/>
              </a:solidFill>
              <a:latin typeface="Tele-GroteskNor" pitchFamily="2" charset="0"/>
              <a:cs typeface="Arial" pitchFamily="34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</a:pPr>
            <a:r>
              <a:rPr lang="en-US" sz="2300" b="1" dirty="0" smtClean="0">
                <a:solidFill>
                  <a:prstClr val="black"/>
                </a:solidFill>
                <a:latin typeface="Tele-GroteskNor" pitchFamily="2" charset="0"/>
              </a:rPr>
              <a:t>List of Members</a:t>
            </a:r>
            <a:r>
              <a:rPr lang="en-US" sz="2300" dirty="0" smtClean="0">
                <a:solidFill>
                  <a:prstClr val="black"/>
                </a:solidFill>
                <a:latin typeface="Tele-GroteskNor" pitchFamily="2" charset="0"/>
              </a:rPr>
              <a:t>: 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Big Switch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Broadcom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Brocade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Ciena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Cisco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Citrix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Comcast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CompTIA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Cyan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Dell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Elbrys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Ericsson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ETRI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Extreme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EZchip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Force10Networks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Fujitsu</a:t>
            </a:r>
          </a:p>
        </p:txBody>
      </p:sp>
      <p:sp>
        <p:nvSpPr>
          <p:cNvPr id="3" name="AutoShape 10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9707880" y="2707006"/>
            <a:ext cx="2329181" cy="4859654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Hitachi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HP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Huawei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IBM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Infoblox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Intel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IP Infusion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Ixia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Juniper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Korea Telecom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LineRate</a:t>
            </a: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 Systems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LSI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Marvell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Mellanox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Metaswitch</a:t>
            </a: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Midokura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NEC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Netgear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</p:txBody>
      </p:sp>
      <p:sp>
        <p:nvSpPr>
          <p:cNvPr id="325656" name="Rectangle 24"/>
          <p:cNvSpPr>
            <a:spLocks noChangeArrowheads="1"/>
          </p:cNvSpPr>
          <p:nvPr/>
        </p:nvSpPr>
        <p:spPr bwMode="auto">
          <a:xfrm>
            <a:off x="12037065" y="2594612"/>
            <a:ext cx="2105659" cy="473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130609" tIns="65305" rIns="130609" bIns="65305">
            <a:spAutoFit/>
          </a:bodyPr>
          <a:lstStyle/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Netronome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Nicira</a:t>
            </a: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Nokia Siemens Networks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Plexxi</a:t>
            </a: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 Inc.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Pronto Systems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Radware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Riverbed Technology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Samsung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Spirent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Tencent</a:t>
            </a:r>
            <a:endParaRPr lang="en-US" sz="2000" dirty="0" smtClean="0">
              <a:solidFill>
                <a:prstClr val="black"/>
              </a:solidFill>
              <a:latin typeface="Tele-GroteskNor" pitchFamily="2" charset="0"/>
            </a:endParaRP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Texas Instruments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Tele-GroteskNor" pitchFamily="2" charset="0"/>
              </a:rPr>
              <a:t>Vello</a:t>
            </a: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 Systems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VMware</a:t>
            </a:r>
          </a:p>
          <a:p>
            <a:pPr marL="408154" lvl="1" indent="-238090" defTabSz="1380920" eaLnBrk="0" fontAlgn="base" hangingPunct="0">
              <a:lnSpc>
                <a:spcPct val="90000"/>
              </a:lnSpc>
              <a:spcBef>
                <a:spcPts val="143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Tele-GroteskNor" pitchFamily="2" charset="0"/>
              </a:rPr>
              <a:t>ZTE 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Where it’s going</a:t>
            </a:r>
          </a:p>
        </p:txBody>
      </p:sp>
      <p:sp>
        <p:nvSpPr>
          <p:cNvPr id="3276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OF v1.1: Extensions for WAN</a:t>
            </a:r>
          </a:p>
          <a:p>
            <a:pPr lvl="1" eaLnBrk="1" hangingPunct="1"/>
            <a:r>
              <a:rPr lang="en-US" sz="2900" dirty="0" smtClean="0"/>
              <a:t>multiple tables: leverage additional tables</a:t>
            </a:r>
          </a:p>
          <a:p>
            <a:pPr lvl="1" eaLnBrk="1" hangingPunct="1"/>
            <a:r>
              <a:rPr lang="en-US" sz="2900" dirty="0" smtClean="0"/>
              <a:t>tags and tunnels</a:t>
            </a:r>
          </a:p>
          <a:p>
            <a:pPr lvl="1" eaLnBrk="1" hangingPunct="1"/>
            <a:r>
              <a:rPr lang="en-US" sz="2900" dirty="0" smtClean="0"/>
              <a:t>multipath forwarding</a:t>
            </a:r>
          </a:p>
          <a:p>
            <a:pPr eaLnBrk="1" hangingPunct="1"/>
            <a:r>
              <a:rPr lang="en-US" sz="3400" dirty="0" smtClean="0"/>
              <a:t>OF v1.2: Extensible Match structure</a:t>
            </a:r>
          </a:p>
          <a:p>
            <a:pPr lvl="1" eaLnBrk="1" hangingPunct="1"/>
            <a:r>
              <a:rPr lang="en-US" sz="2900" dirty="0" smtClean="0"/>
              <a:t>Required fields includes IPv6</a:t>
            </a:r>
          </a:p>
          <a:p>
            <a:pPr eaLnBrk="1" hangingPunct="1">
              <a:buFont typeface="Arial" pitchFamily="34" charset="0"/>
              <a:buNone/>
            </a:pPr>
            <a:endParaRPr lang="en-US" sz="3400" dirty="0" smtClean="0"/>
          </a:p>
        </p:txBody>
      </p:sp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881" y="4518660"/>
            <a:ext cx="9862821" cy="3154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Where it’s going</a:t>
            </a:r>
          </a:p>
        </p:txBody>
      </p:sp>
      <p:sp>
        <p:nvSpPr>
          <p:cNvPr id="329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OF v2+</a:t>
            </a:r>
          </a:p>
          <a:p>
            <a:pPr lvl="1" eaLnBrk="1" hangingPunct="1"/>
            <a:r>
              <a:rPr lang="en-US" sz="3400" dirty="0" smtClean="0"/>
              <a:t>generalized matching and actions: an “instruction set” for networking</a:t>
            </a:r>
          </a:p>
          <a:p>
            <a:pPr lvl="1" eaLnBrk="1" hangingPunct="1"/>
            <a:endParaRPr lang="en-US" sz="3400" dirty="0" smtClean="0"/>
          </a:p>
          <a:p>
            <a:pPr eaLnBrk="1" hangingPunct="1"/>
            <a:r>
              <a:rPr lang="en-US" sz="4000" dirty="0" smtClean="0"/>
              <a:t>Several other working groups have been created:</a:t>
            </a:r>
          </a:p>
          <a:p>
            <a:pPr lvl="1" eaLnBrk="1" hangingPunct="1"/>
            <a:r>
              <a:rPr lang="en-US" sz="3400" b="1" dirty="0" smtClean="0"/>
              <a:t>Hybrid group</a:t>
            </a:r>
            <a:r>
              <a:rPr lang="en-US" sz="3400" dirty="0" smtClean="0"/>
              <a:t>: Specifies how OpenFlow can be included into legacy switches without assuming clean-slate</a:t>
            </a:r>
          </a:p>
          <a:p>
            <a:pPr lvl="1" eaLnBrk="1" hangingPunct="1"/>
            <a:r>
              <a:rPr lang="en-US" sz="3400" b="1" dirty="0" err="1" smtClean="0"/>
              <a:t>Config</a:t>
            </a:r>
            <a:r>
              <a:rPr lang="en-US" sz="3400" b="1" dirty="0" smtClean="0"/>
              <a:t> group</a:t>
            </a:r>
            <a:r>
              <a:rPr lang="en-US" sz="3400" dirty="0" smtClean="0"/>
              <a:t>: Will specify an independent protocol that will help configure OpenFlow parameters out-of-band</a:t>
            </a:r>
          </a:p>
          <a:p>
            <a:pPr lvl="1" eaLnBrk="1" hangingPunct="1"/>
            <a:r>
              <a:rPr lang="en-US" sz="3400" dirty="0" smtClean="0"/>
              <a:t>.... And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Topology discovery</a:t>
            </a:r>
          </a:p>
        </p:txBody>
      </p:sp>
      <p:sp>
        <p:nvSpPr>
          <p:cNvPr id="324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OpenFlow controller view is not always complete. For instance, what does the controller see here?</a:t>
            </a:r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3319783" y="4328160"/>
            <a:ext cx="7569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pic>
        <p:nvPicPr>
          <p:cNvPr id="324613" name="Picture 5" descr="Logo-openflow Kop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6701" y="4074796"/>
            <a:ext cx="1054099" cy="735330"/>
          </a:xfrm>
          <a:prstGeom prst="rect">
            <a:avLst/>
          </a:prstGeom>
          <a:noFill/>
        </p:spPr>
      </p:pic>
      <p:pic>
        <p:nvPicPr>
          <p:cNvPr id="324614" name="Picture 6" descr="Logo-openflow Kop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1" y="4074796"/>
            <a:ext cx="1054099" cy="735330"/>
          </a:xfrm>
          <a:prstGeom prst="rect">
            <a:avLst/>
          </a:prstGeom>
          <a:noFill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74901" y="4074796"/>
            <a:ext cx="944880" cy="735330"/>
            <a:chOff x="0" y="0"/>
            <a:chExt cx="816" cy="816"/>
          </a:xfrm>
        </p:grpSpPr>
        <p:pic>
          <p:nvPicPr>
            <p:cNvPr id="324616" name="Picture 1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533381" y="3989074"/>
            <a:ext cx="944880" cy="735330"/>
            <a:chOff x="0" y="0"/>
            <a:chExt cx="816" cy="816"/>
          </a:xfrm>
        </p:grpSpPr>
        <p:pic>
          <p:nvPicPr>
            <p:cNvPr id="324618" name="Picture 1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3246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7162" y="5429254"/>
            <a:ext cx="89916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20" name="Line 12"/>
          <p:cNvSpPr>
            <a:spLocks noChangeShapeType="1"/>
          </p:cNvSpPr>
          <p:nvPr/>
        </p:nvSpPr>
        <p:spPr bwMode="auto">
          <a:xfrm>
            <a:off x="6916421" y="5911216"/>
            <a:ext cx="0" cy="680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6149345" y="6591300"/>
            <a:ext cx="1067102" cy="4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r>
              <a:rPr lang="en-US"/>
              <a:t>Internet</a:t>
            </a:r>
          </a:p>
        </p:txBody>
      </p:sp>
      <p:sp>
        <p:nvSpPr>
          <p:cNvPr id="324622" name="Line 14"/>
          <p:cNvSpPr>
            <a:spLocks noChangeShapeType="1"/>
          </p:cNvSpPr>
          <p:nvPr/>
        </p:nvSpPr>
        <p:spPr bwMode="auto">
          <a:xfrm>
            <a:off x="4800600" y="4427220"/>
            <a:ext cx="168656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24623" name="Line 15"/>
          <p:cNvSpPr>
            <a:spLocks noChangeShapeType="1"/>
          </p:cNvSpPr>
          <p:nvPr/>
        </p:nvSpPr>
        <p:spPr bwMode="auto">
          <a:xfrm flipV="1">
            <a:off x="7256783" y="4427220"/>
            <a:ext cx="131572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9286247" y="4328160"/>
            <a:ext cx="12471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>
            <a:off x="4866640" y="4232910"/>
            <a:ext cx="37719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130595" tIns="65298" rIns="130595" bIns="65298"/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2408068" y="4872994"/>
            <a:ext cx="815045" cy="83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300" dirty="0"/>
              <a:t>Host</a:t>
            </a:r>
            <a:br>
              <a:rPr lang="en-US" sz="2300" dirty="0"/>
            </a:br>
            <a:r>
              <a:rPr lang="en-US" sz="2300" dirty="0"/>
              <a:t>A</a:t>
            </a: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4076702" y="3634740"/>
            <a:ext cx="390378" cy="4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8638546" y="3596640"/>
            <a:ext cx="382363" cy="4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r>
              <a:rPr lang="en-US"/>
              <a:t>Y</a:t>
            </a:r>
          </a:p>
        </p:txBody>
      </p:sp>
      <p:pic>
        <p:nvPicPr>
          <p:cNvPr id="3246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8543" y="3890014"/>
            <a:ext cx="89916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6044713" y="3406141"/>
            <a:ext cx="1065242" cy="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000" dirty="0"/>
              <a:t>Non-OF</a:t>
            </a:r>
            <a:br>
              <a:rPr lang="en-US" sz="2000" dirty="0"/>
            </a:br>
            <a:r>
              <a:rPr lang="en-US" sz="2000" dirty="0"/>
              <a:t>switch</a:t>
            </a:r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7489973" y="5364481"/>
            <a:ext cx="1065242" cy="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000" dirty="0"/>
              <a:t>Non-OF</a:t>
            </a:r>
            <a:br>
              <a:rPr lang="en-US" sz="2000" dirty="0"/>
            </a:br>
            <a:r>
              <a:rPr lang="en-US" sz="2000" dirty="0"/>
              <a:t>switch</a:t>
            </a:r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8485941" y="3013711"/>
            <a:ext cx="932577" cy="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000" dirty="0"/>
              <a:t>OF</a:t>
            </a:r>
            <a:br>
              <a:rPr lang="en-US" sz="2000" dirty="0"/>
            </a:br>
            <a:r>
              <a:rPr lang="en-US" sz="2000" dirty="0"/>
              <a:t>switch</a:t>
            </a:r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3858061" y="3013711"/>
            <a:ext cx="932577" cy="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000" dirty="0"/>
              <a:t>OF</a:t>
            </a:r>
            <a:br>
              <a:rPr lang="en-US" sz="2000" dirty="0"/>
            </a:br>
            <a:r>
              <a:rPr lang="en-US" sz="2000" dirty="0"/>
              <a:t>switch</a:t>
            </a:r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10589409" y="4724404"/>
            <a:ext cx="815045" cy="83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300" dirty="0"/>
              <a:t>Host</a:t>
            </a:r>
            <a:br>
              <a:rPr lang="en-US" sz="2300" dirty="0"/>
            </a:br>
            <a:r>
              <a:rPr lang="en-US" sz="2300" dirty="0"/>
              <a:t>B</a:t>
            </a:r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6416188" y="7031356"/>
            <a:ext cx="815045" cy="83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130595" tIns="65298" rIns="130595" bIns="65298">
            <a:spAutoFit/>
          </a:bodyPr>
          <a:lstStyle/>
          <a:p>
            <a:pPr algn="ctr"/>
            <a:r>
              <a:rPr lang="en-US" sz="2300" dirty="0"/>
              <a:t>Host</a:t>
            </a:r>
            <a:br>
              <a:rPr lang="en-US" sz="2300" dirty="0"/>
            </a:br>
            <a:r>
              <a:rPr lang="en-US" sz="2300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3303" y="3547110"/>
            <a:ext cx="9829800" cy="93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000" dirty="0" smtClean="0">
                <a:latin typeface="Calibri" pitchFamily="34" charset="0"/>
              </a:rPr>
              <a:t>OpenFlow Implementations</a:t>
            </a:r>
            <a:br>
              <a:rPr lang="en-US" sz="5000" dirty="0" smtClean="0">
                <a:latin typeface="Calibri" pitchFamily="34" charset="0"/>
              </a:rPr>
            </a:br>
            <a:r>
              <a:rPr lang="en-US" sz="5000" dirty="0" smtClean="0">
                <a:latin typeface="Calibri" pitchFamily="34" charset="0"/>
              </a:rPr>
              <a:t>(Switch and Controller)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4"/>
            <a:ext cx="3413760" cy="438150"/>
          </a:xfrm>
          <a:prstGeom prst="rect">
            <a:avLst/>
          </a:prstGeom>
          <a:noFill/>
        </p:spPr>
        <p:txBody>
          <a:bodyPr lIns="130595" tIns="65298" rIns="130595" bIns="65298" anchor="ctr"/>
          <a:lstStyle/>
          <a:p>
            <a:pPr algn="r">
              <a:defRPr/>
            </a:pPr>
            <a:fld id="{78F4D2F4-6935-4DBB-9F60-698290E1DE08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39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385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023" y="3547110"/>
            <a:ext cx="1478280" cy="10077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034777"/>
          </a:xfrm>
        </p:spPr>
        <p:txBody>
          <a:bodyPr/>
          <a:lstStyle/>
          <a:p>
            <a:r>
              <a:rPr lang="en-US" dirty="0" smtClean="0"/>
              <a:t>Open Flow Protocol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364343"/>
            <a:ext cx="11750766" cy="61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45161" y="1464946"/>
            <a:ext cx="13337541" cy="1005840"/>
          </a:xfrm>
          <a:prstGeom prst="roundRect">
            <a:avLst>
              <a:gd name="adj" fmla="val 16667"/>
            </a:avLst>
          </a:prstGeom>
          <a:solidFill>
            <a:srgbClr val="B3A2C7"/>
          </a:solidFill>
          <a:ln w="9525" algn="ctr">
            <a:solidFill>
              <a:srgbClr val="604A7B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130622" tIns="65311" rIns="130622" bIns="65311"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6931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OpenFlow building blocks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24841" y="3886200"/>
            <a:ext cx="13335000" cy="855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9317" name="TextBox 25"/>
          <p:cNvSpPr txBox="1">
            <a:spLocks noChangeArrowheads="1"/>
          </p:cNvSpPr>
          <p:nvPr/>
        </p:nvSpPr>
        <p:spPr bwMode="auto">
          <a:xfrm>
            <a:off x="11762741" y="4013836"/>
            <a:ext cx="2038448" cy="65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Controller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8681" y="3996690"/>
            <a:ext cx="1653541" cy="626746"/>
          </a:xfrm>
          <a:prstGeom prst="roundRect">
            <a:avLst/>
          </a:prstGeom>
          <a:solidFill>
            <a:schemeClr val="accent6">
              <a:lumMod val="75000"/>
              <a:alpha val="7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NOX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24841" y="4810126"/>
            <a:ext cx="13335000" cy="1064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9320" name="TextBox 22"/>
          <p:cNvSpPr txBox="1">
            <a:spLocks noChangeArrowheads="1"/>
          </p:cNvSpPr>
          <p:nvPr/>
        </p:nvSpPr>
        <p:spPr bwMode="auto">
          <a:xfrm>
            <a:off x="12181218" y="4810126"/>
            <a:ext cx="1849742" cy="11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pPr algn="r"/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Slicing</a:t>
            </a:r>
          </a:p>
          <a:p>
            <a:pPr algn="r"/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Software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92321" y="5105400"/>
            <a:ext cx="5300981" cy="62674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FlowVisor</a:t>
            </a:r>
          </a:p>
        </p:txBody>
      </p:sp>
      <p:cxnSp>
        <p:nvCxnSpPr>
          <p:cNvPr id="33" name="Straight Arrow Connector 32"/>
          <p:cNvCxnSpPr>
            <a:stCxn id="25" idx="1"/>
          </p:cNvCxnSpPr>
          <p:nvPr/>
        </p:nvCxnSpPr>
        <p:spPr>
          <a:xfrm rot="10800000">
            <a:off x="3944621" y="5417820"/>
            <a:ext cx="647699" cy="19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973582" y="5052060"/>
            <a:ext cx="1953259" cy="624840"/>
          </a:xfrm>
          <a:prstGeom prst="roundRect">
            <a:avLst>
              <a:gd name="adj" fmla="val 16667"/>
            </a:avLst>
          </a:prstGeom>
          <a:solidFill>
            <a:srgbClr val="31859C">
              <a:alpha val="70979"/>
            </a:srgbClr>
          </a:solidFill>
          <a:ln w="9525" algn="ctr">
            <a:solidFill>
              <a:srgbClr val="31859C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Expedient</a:t>
            </a: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>
          <a:xfrm>
            <a:off x="9890760" y="7764781"/>
            <a:ext cx="3413760" cy="438150"/>
          </a:xfrm>
          <a:prstGeom prst="rect">
            <a:avLst/>
          </a:prstGeom>
          <a:noFill/>
        </p:spPr>
        <p:txBody>
          <a:bodyPr lIns="130622" tIns="65311" rIns="130622" bIns="65311" anchor="ctr"/>
          <a:lstStyle/>
          <a:p>
            <a:pPr algn="r">
              <a:defRPr/>
            </a:pPr>
            <a:fld id="{2F2A9DFC-882B-4731-BB5B-CB124B3FCD4A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40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4841" y="2514601"/>
            <a:ext cx="13335000" cy="1306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9326" name="TextBox 26"/>
          <p:cNvSpPr txBox="1">
            <a:spLocks noChangeArrowheads="1"/>
          </p:cNvSpPr>
          <p:nvPr/>
        </p:nvSpPr>
        <p:spPr bwMode="auto">
          <a:xfrm>
            <a:off x="11305541" y="2727961"/>
            <a:ext cx="2431440" cy="11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Controller</a:t>
            </a:r>
            <a:b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185160" y="2971800"/>
            <a:ext cx="2136141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LAVI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68680" y="2971800"/>
            <a:ext cx="2136141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ENVI (GUI)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061960" y="2971800"/>
            <a:ext cx="292608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Aggregation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01640" y="3002280"/>
            <a:ext cx="234696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n-Casting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24841" y="5949316"/>
            <a:ext cx="13335000" cy="2106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54241" y="6362700"/>
            <a:ext cx="2148840" cy="626746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 err="1">
                <a:solidFill>
                  <a:srgbClr val="FFFFFF"/>
                </a:solidFill>
                <a:ea typeface="ＭＳ Ｐゴシック" pitchFamily="34" charset="-128"/>
              </a:rPr>
              <a:t>NetFPGA</a:t>
            </a:r>
            <a:endParaRPr lang="en-US" sz="2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20640" y="6362700"/>
            <a:ext cx="2072640" cy="626746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Software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Ref. Switch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464041" y="6362700"/>
            <a:ext cx="2169160" cy="626746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Broadcom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Ref. Switch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20640" y="7172326"/>
            <a:ext cx="2072640" cy="626744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 err="1">
                <a:solidFill>
                  <a:srgbClr val="FFFFFF"/>
                </a:solidFill>
                <a:ea typeface="ＭＳ Ｐゴシック" pitchFamily="34" charset="-128"/>
              </a:rPr>
              <a:t>OpenWRT</a:t>
            </a:r>
            <a:endParaRPr lang="en-US" sz="2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54240" y="7172326"/>
            <a:ext cx="2194560" cy="626744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 err="1">
                <a:solidFill>
                  <a:srgbClr val="FFFFFF"/>
                </a:solidFill>
                <a:ea typeface="ＭＳ Ｐゴシック" pitchFamily="34" charset="-128"/>
              </a:rPr>
              <a:t>PCEngine</a:t>
            </a:r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  </a:t>
            </a:r>
            <a:b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</a:br>
            <a:r>
              <a:rPr lang="en-US" sz="2400" dirty="0" err="1">
                <a:solidFill>
                  <a:srgbClr val="FFFFFF"/>
                </a:solidFill>
                <a:ea typeface="ＭＳ Ｐゴシック" pitchFamily="34" charset="-128"/>
              </a:rPr>
              <a:t>WiFi</a:t>
            </a:r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 AP</a:t>
            </a:r>
          </a:p>
        </p:txBody>
      </p:sp>
      <p:sp>
        <p:nvSpPr>
          <p:cNvPr id="269337" name="TextBox 18"/>
          <p:cNvSpPr txBox="1">
            <a:spLocks noChangeArrowheads="1"/>
          </p:cNvSpPr>
          <p:nvPr/>
        </p:nvSpPr>
        <p:spPr bwMode="auto">
          <a:xfrm>
            <a:off x="1003302" y="5987416"/>
            <a:ext cx="2366358" cy="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Commercial Switches</a:t>
            </a:r>
          </a:p>
        </p:txBody>
      </p:sp>
      <p:sp>
        <p:nvSpPr>
          <p:cNvPr id="269338" name="TextBox 19"/>
          <p:cNvSpPr txBox="1">
            <a:spLocks noChangeArrowheads="1"/>
          </p:cNvSpPr>
          <p:nvPr/>
        </p:nvSpPr>
        <p:spPr bwMode="auto">
          <a:xfrm>
            <a:off x="6746240" y="5949316"/>
            <a:ext cx="2039731" cy="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Stanford Provided</a:t>
            </a:r>
          </a:p>
        </p:txBody>
      </p:sp>
      <p:sp>
        <p:nvSpPr>
          <p:cNvPr id="269339" name="TextBox 21"/>
          <p:cNvSpPr txBox="1">
            <a:spLocks noChangeArrowheads="1"/>
          </p:cNvSpPr>
          <p:nvPr/>
        </p:nvSpPr>
        <p:spPr bwMode="auto">
          <a:xfrm>
            <a:off x="11732261" y="6558916"/>
            <a:ext cx="2065442" cy="11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OpenFlow</a:t>
            </a:r>
          </a:p>
          <a:p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Switches</a:t>
            </a:r>
          </a:p>
        </p:txBody>
      </p:sp>
      <p:sp>
        <p:nvSpPr>
          <p:cNvPr id="2" name="Rounded Rectangle 27"/>
          <p:cNvSpPr/>
          <p:nvPr/>
        </p:nvSpPr>
        <p:spPr>
          <a:xfrm>
            <a:off x="9128760" y="4008120"/>
            <a:ext cx="1432560" cy="626746"/>
          </a:xfrm>
          <a:prstGeom prst="roundRect">
            <a:avLst/>
          </a:prstGeom>
          <a:solidFill>
            <a:schemeClr val="accent6">
              <a:lumMod val="75000"/>
              <a:alpha val="7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SNAC</a:t>
            </a:r>
          </a:p>
        </p:txBody>
      </p:sp>
      <p:sp>
        <p:nvSpPr>
          <p:cNvPr id="269341" name="TextBox 19"/>
          <p:cNvSpPr txBox="1">
            <a:spLocks noChangeArrowheads="1"/>
          </p:cNvSpPr>
          <p:nvPr/>
        </p:nvSpPr>
        <p:spPr bwMode="auto">
          <a:xfrm>
            <a:off x="5135880" y="2514600"/>
            <a:ext cx="2039731" cy="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Stanford Provided</a:t>
            </a:r>
          </a:p>
        </p:txBody>
      </p:sp>
      <p:sp>
        <p:nvSpPr>
          <p:cNvPr id="269342" name="TextBox 26"/>
          <p:cNvSpPr txBox="1">
            <a:spLocks noChangeArrowheads="1"/>
          </p:cNvSpPr>
          <p:nvPr/>
        </p:nvSpPr>
        <p:spPr bwMode="auto">
          <a:xfrm>
            <a:off x="10851156" y="1600201"/>
            <a:ext cx="3083285" cy="97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Monitoring/</a:t>
            </a:r>
            <a:b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3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debugging tools</a:t>
            </a:r>
          </a:p>
        </p:txBody>
      </p:sp>
      <p:sp>
        <p:nvSpPr>
          <p:cNvPr id="3" name="Rounded Rectangle 37"/>
          <p:cNvSpPr/>
          <p:nvPr/>
        </p:nvSpPr>
        <p:spPr>
          <a:xfrm>
            <a:off x="3794760" y="1691640"/>
            <a:ext cx="2136141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oflops</a:t>
            </a:r>
          </a:p>
        </p:txBody>
      </p:sp>
      <p:sp>
        <p:nvSpPr>
          <p:cNvPr id="4" name="Rounded Rectangle 38"/>
          <p:cNvSpPr/>
          <p:nvPr/>
        </p:nvSpPr>
        <p:spPr>
          <a:xfrm>
            <a:off x="1478280" y="1691640"/>
            <a:ext cx="2136141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oftrace</a:t>
            </a:r>
          </a:p>
        </p:txBody>
      </p:sp>
      <p:sp>
        <p:nvSpPr>
          <p:cNvPr id="5" name="Rounded Rectangle 63"/>
          <p:cNvSpPr/>
          <p:nvPr/>
        </p:nvSpPr>
        <p:spPr>
          <a:xfrm>
            <a:off x="6111240" y="1722120"/>
            <a:ext cx="234696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openseer</a:t>
            </a:r>
          </a:p>
        </p:txBody>
      </p:sp>
      <p:sp>
        <p:nvSpPr>
          <p:cNvPr id="6" name="Rounded Rectangle 16"/>
          <p:cNvSpPr>
            <a:spLocks noChangeArrowheads="1"/>
          </p:cNvSpPr>
          <p:nvPr/>
        </p:nvSpPr>
        <p:spPr bwMode="auto">
          <a:xfrm>
            <a:off x="9489440" y="7160896"/>
            <a:ext cx="2092960" cy="626744"/>
          </a:xfrm>
          <a:prstGeom prst="roundRect">
            <a:avLst>
              <a:gd name="adj" fmla="val 16667"/>
            </a:avLst>
          </a:prstGeom>
          <a:solidFill>
            <a:srgbClr val="17375E">
              <a:alpha val="77000"/>
            </a:srgbClr>
          </a:soli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OpenVSwitch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Rounded Rectangle 13"/>
          <p:cNvSpPr/>
          <p:nvPr/>
        </p:nvSpPr>
        <p:spPr>
          <a:xfrm>
            <a:off x="1051560" y="6537961"/>
            <a:ext cx="3058160" cy="1123950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ＭＳ Ｐゴシック" pitchFamily="34" charset="-128"/>
              </a:rPr>
              <a:t>HP, NEC, Pronto, Juniper.. and many more </a:t>
            </a:r>
          </a:p>
        </p:txBody>
      </p:sp>
      <p:sp>
        <p:nvSpPr>
          <p:cNvPr id="8" name="Rounded Rectangle 27"/>
          <p:cNvSpPr/>
          <p:nvPr/>
        </p:nvSpPr>
        <p:spPr>
          <a:xfrm>
            <a:off x="2887982" y="3996690"/>
            <a:ext cx="1811019" cy="626746"/>
          </a:xfrm>
          <a:prstGeom prst="roundRect">
            <a:avLst/>
          </a:prstGeom>
          <a:solidFill>
            <a:schemeClr val="accent6">
              <a:lumMod val="75000"/>
              <a:alpha val="7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Beacon</a:t>
            </a:r>
          </a:p>
        </p:txBody>
      </p:sp>
      <p:sp>
        <p:nvSpPr>
          <p:cNvPr id="9" name="Rounded Rectangle 27"/>
          <p:cNvSpPr/>
          <p:nvPr/>
        </p:nvSpPr>
        <p:spPr>
          <a:xfrm>
            <a:off x="5120640" y="4013836"/>
            <a:ext cx="1432560" cy="626744"/>
          </a:xfrm>
          <a:prstGeom prst="roundRect">
            <a:avLst/>
          </a:prstGeom>
          <a:solidFill>
            <a:schemeClr val="accent6">
              <a:lumMod val="75000"/>
              <a:alpha val="7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Helios</a:t>
            </a:r>
          </a:p>
        </p:txBody>
      </p:sp>
      <p:sp>
        <p:nvSpPr>
          <p:cNvPr id="10" name="Rounded Rectangle 27"/>
          <p:cNvSpPr/>
          <p:nvPr/>
        </p:nvSpPr>
        <p:spPr>
          <a:xfrm>
            <a:off x="6964680" y="4013836"/>
            <a:ext cx="1767840" cy="626744"/>
          </a:xfrm>
          <a:prstGeom prst="roundRect">
            <a:avLst/>
          </a:prstGeom>
          <a:solidFill>
            <a:schemeClr val="accent6">
              <a:lumMod val="75000"/>
              <a:alpha val="77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Maestro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1" grpId="0" animBg="1"/>
      <p:bldP spid="269317" grpId="0"/>
      <p:bldP spid="28" grpId="0" animBg="1"/>
      <p:bldP spid="30" grpId="0" animBg="1"/>
      <p:bldP spid="269320" grpId="0"/>
      <p:bldP spid="25" grpId="0" animBg="1"/>
      <p:bldP spid="34" grpId="0" animBg="1"/>
      <p:bldP spid="48" grpId="0"/>
      <p:bldP spid="37" grpId="0" animBg="1"/>
      <p:bldP spid="269326" grpId="0"/>
      <p:bldP spid="38" grpId="0" animBg="1"/>
      <p:bldP spid="39" grpId="0" animBg="1"/>
      <p:bldP spid="63" grpId="0" animBg="1"/>
      <p:bldP spid="64" grpId="0" animBg="1"/>
      <p:bldP spid="2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9337" grpId="0"/>
      <p:bldP spid="269338" grpId="0"/>
      <p:bldP spid="269339" grpId="0"/>
      <p:bldP spid="2" grpId="0" animBg="1"/>
      <p:bldP spid="269341" grpId="0"/>
      <p:bldP spid="26934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1567103"/>
            <a:ext cx="12830629" cy="645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252790" y="464457"/>
            <a:ext cx="7104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</a:rPr>
              <a:t>Hardware Switches from Vendors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42561" y="541020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8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42561" y="5324476"/>
            <a:ext cx="4030981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Ciena Coredirector</a:t>
            </a:r>
          </a:p>
        </p:txBody>
      </p:sp>
      <p:sp>
        <p:nvSpPr>
          <p:cNvPr id="31130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106661" y="3312796"/>
            <a:ext cx="4030979" cy="1640204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11301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85741" y="1352550"/>
            <a:ext cx="4030979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85741" y="1352550"/>
            <a:ext cx="4030979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NEC IP8800</a:t>
            </a:r>
          </a:p>
        </p:txBody>
      </p:sp>
      <p:sp>
        <p:nvSpPr>
          <p:cNvPr id="311303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0106661" y="1365886"/>
            <a:ext cx="4030979" cy="1640204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11304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92761" y="329946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11305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92761" y="5324476"/>
            <a:ext cx="4030981" cy="1640204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11306" name="Rectangle 10"/>
          <p:cNvSpPr>
            <a:spLocks noGrp="1"/>
          </p:cNvSpPr>
          <p:nvPr>
            <p:ph type="title"/>
          </p:nvPr>
        </p:nvSpPr>
        <p:spPr>
          <a:xfrm>
            <a:off x="518161" y="300990"/>
            <a:ext cx="13652501" cy="139446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Calibri" pitchFamily="34" charset="0"/>
              </a:rPr>
              <a:t>Current SDN hardware</a:t>
            </a:r>
            <a:br>
              <a:rPr lang="en-US" smtClean="0">
                <a:latin typeface="Calibri" pitchFamily="34" charset="0"/>
              </a:rPr>
            </a:br>
            <a:endParaRPr lang="en-US" smtClean="0">
              <a:solidFill>
                <a:srgbClr val="666666"/>
              </a:solidFill>
              <a:latin typeface="Calibri" pitchFamily="34" charset="0"/>
            </a:endParaRPr>
          </a:p>
        </p:txBody>
      </p:sp>
      <p:pic>
        <p:nvPicPr>
          <p:cNvPr id="311307" name="Picture 3"/>
          <p:cNvPicPr>
            <a:picLocks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0641" y="3731896"/>
            <a:ext cx="2395221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1308" name="Picture 4"/>
          <p:cNvPicPr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2920" y="1878330"/>
            <a:ext cx="3434080" cy="1007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11309" name="Rectangle 9"/>
          <p:cNvSpPr>
            <a:spLocks/>
          </p:cNvSpPr>
          <p:nvPr/>
        </p:nvSpPr>
        <p:spPr bwMode="auto">
          <a:xfrm>
            <a:off x="1706880" y="2526031"/>
            <a:ext cx="3657600" cy="5067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51" bIns="0"/>
          <a:lstStyle/>
          <a:p>
            <a:pPr marL="56694" defTabSz="1306220"/>
            <a:endParaRPr lang="en-US" dirty="0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311310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463021" y="3808096"/>
            <a:ext cx="1178560" cy="109347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pic>
        <p:nvPicPr>
          <p:cNvPr id="311311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74400" y="1882141"/>
            <a:ext cx="2092960" cy="10477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pic>
        <p:nvPicPr>
          <p:cNvPr id="311312" name="Picture 14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8520" y="6071236"/>
            <a:ext cx="3302000" cy="760094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sp>
        <p:nvSpPr>
          <p:cNvPr id="311313" name="Rectangle 16"/>
          <p:cNvSpPr>
            <a:spLocks/>
          </p:cNvSpPr>
          <p:nvPr/>
        </p:nvSpPr>
        <p:spPr bwMode="auto">
          <a:xfrm>
            <a:off x="9618981" y="6015991"/>
            <a:ext cx="4521200" cy="569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6694" algn="r" defTabSz="1306220"/>
            <a:r>
              <a:rPr lang="en-US" sz="3700" dirty="0">
                <a:solidFill>
                  <a:schemeClr val="tx2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</a:rPr>
              <a:t>More coming soon...</a:t>
            </a:r>
          </a:p>
        </p:txBody>
      </p:sp>
      <p:sp>
        <p:nvSpPr>
          <p:cNvPr id="311314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2761" y="135255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311315" name="Picture 2"/>
          <p:cNvPicPr>
            <a:picLocks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262" y="1870710"/>
            <a:ext cx="1620520" cy="1072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1" y="135255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Juniper MX-series</a:t>
            </a:r>
          </a:p>
        </p:txBody>
      </p:sp>
      <p:sp>
        <p:nvSpPr>
          <p:cNvPr id="5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1" y="329946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HP Procurve 5400</a:t>
            </a:r>
          </a:p>
        </p:txBody>
      </p:sp>
      <p:sp>
        <p:nvSpPr>
          <p:cNvPr id="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1" y="5324476"/>
            <a:ext cx="4030981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Pronto 3240/3290</a:t>
            </a:r>
          </a:p>
        </p:txBody>
      </p:sp>
      <p:sp>
        <p:nvSpPr>
          <p:cNvPr id="7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10106661" y="1365886"/>
            <a:ext cx="4030979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WiMax (NEC)</a:t>
            </a:r>
          </a:p>
        </p:txBody>
      </p:sp>
      <p:sp>
        <p:nvSpPr>
          <p:cNvPr id="8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10106661" y="3312796"/>
            <a:ext cx="4030979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PC Engines</a:t>
            </a:r>
          </a:p>
        </p:txBody>
      </p:sp>
      <p:pic>
        <p:nvPicPr>
          <p:cNvPr id="311321" name="Picture 2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0021" y="5756910"/>
            <a:ext cx="1229360" cy="13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1322" name="AutoShape 2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242561" y="3310890"/>
            <a:ext cx="4030981" cy="1640206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52" tIns="565686" rIns="102852" bIns="102852"/>
          <a:lstStyle/>
          <a:p>
            <a:pPr marL="195026" indent="-195026" defTabSz="130622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9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42561" y="331089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622" tIns="65311" rIns="130622" bIns="65311" anchor="ctr"/>
          <a:lstStyle/>
          <a:p>
            <a:pPr algn="ctr" defTabSz="1306220">
              <a:lnSpc>
                <a:spcPct val="90000"/>
              </a:lnSpc>
            </a:pPr>
            <a:r>
              <a:rPr lang="en-GB" sz="2300" dirty="0">
                <a:solidFill>
                  <a:schemeClr val="bg1"/>
                </a:solidFill>
                <a:latin typeface="Tele-GroteskFet" pitchFamily="2" charset="0"/>
              </a:rPr>
              <a:t>Netgear 7324</a:t>
            </a:r>
          </a:p>
        </p:txBody>
      </p:sp>
      <p:pic>
        <p:nvPicPr>
          <p:cNvPr id="311324" name="Picture 28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861" y="4090036"/>
            <a:ext cx="3553459" cy="548640"/>
          </a:xfrm>
          <a:prstGeom prst="rect">
            <a:avLst/>
          </a:prstGeom>
          <a:noFill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1"/>
            <a:ext cx="3413760" cy="438150"/>
          </a:xfrm>
          <a:prstGeom prst="rect">
            <a:avLst/>
          </a:prstGeom>
          <a:noFill/>
        </p:spPr>
        <p:txBody>
          <a:bodyPr lIns="130622" tIns="65311" rIns="130622" bIns="65311" anchor="ctr"/>
          <a:lstStyle/>
          <a:p>
            <a:pPr algn="r">
              <a:defRPr/>
            </a:pPr>
            <a:fld id="{A93B1818-3A88-4925-B899-173B51382C5E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42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Commercial Switch Vendors</a:t>
            </a:r>
          </a:p>
        </p:txBody>
      </p:sp>
      <p:graphicFrame>
        <p:nvGraphicFramePr>
          <p:cNvPr id="281704" name="Group 104"/>
          <p:cNvGraphicFramePr>
            <a:graphicFrameLocks noGrp="1"/>
          </p:cNvGraphicFramePr>
          <p:nvPr>
            <p:ph idx="1"/>
          </p:nvPr>
        </p:nvGraphicFramePr>
        <p:xfrm>
          <a:off x="609600" y="1672590"/>
          <a:ext cx="13655040" cy="6351959"/>
        </p:xfrm>
        <a:graphic>
          <a:graphicData uri="http://schemas.openxmlformats.org/drawingml/2006/table">
            <a:tbl>
              <a:tblPr/>
              <a:tblGrid>
                <a:gridCol w="3746501"/>
                <a:gridCol w="1899920"/>
                <a:gridCol w="4579619"/>
                <a:gridCol w="3429000"/>
              </a:tblGrid>
              <a:tr h="607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Virtualize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409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HP Procurve 5400zl or 6600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VLAN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LACP, VLAN and STP processing before OpenFlow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Wildcard rules or non-IP pkts processed in s/w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Header rewriting in s/w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CPU protects mgmt during loop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5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NEC IP8800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VLAN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OpenFlow takes precedence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Most actions processed in hardware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MAC header rewriting in h/w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8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Pronto 3290 or 3780 with Pica8 or Indigo firmware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switch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No legacy protocols (like VLAN and STP)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Most actions processed in hardware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MAC header rewriting in h/w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1641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4400" y="6496050"/>
            <a:ext cx="3048000" cy="786766"/>
          </a:xfrm>
          <a:prstGeom prst="rect">
            <a:avLst/>
          </a:prstGeom>
          <a:noFill/>
        </p:spPr>
      </p:pic>
      <p:pic>
        <p:nvPicPr>
          <p:cNvPr id="281642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04320" y="2586990"/>
            <a:ext cx="2194560" cy="1211580"/>
          </a:xfrm>
          <a:prstGeom prst="rect">
            <a:avLst/>
          </a:prstGeom>
          <a:noFill/>
        </p:spPr>
      </p:pic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93120" y="4507230"/>
            <a:ext cx="3271520" cy="508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1"/>
            <a:ext cx="3413760" cy="438150"/>
          </a:xfrm>
          <a:prstGeom prst="rect">
            <a:avLst/>
          </a:prstGeom>
          <a:noFill/>
        </p:spPr>
        <p:txBody>
          <a:bodyPr lIns="130622" tIns="65311" rIns="130622" bIns="65311" anchor="ctr"/>
          <a:lstStyle/>
          <a:p>
            <a:pPr algn="r">
              <a:defRPr/>
            </a:pPr>
            <a:fld id="{32238229-397A-47D8-83CB-CF497413B235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43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2790" y="464457"/>
            <a:ext cx="6933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</a:rPr>
              <a:t>Software Switches from Vendors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1" y="1172342"/>
            <a:ext cx="12641942" cy="633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Open-source controllers</a:t>
            </a:r>
          </a:p>
        </p:txBody>
      </p:sp>
      <p:graphicFrame>
        <p:nvGraphicFramePr>
          <p:cNvPr id="282746" name="Group 122"/>
          <p:cNvGraphicFramePr>
            <a:graphicFrameLocks noGrp="1"/>
          </p:cNvGraphicFramePr>
          <p:nvPr>
            <p:ph sz="half" idx="1"/>
          </p:nvPr>
        </p:nvGraphicFramePr>
        <p:xfrm>
          <a:off x="731521" y="1645921"/>
          <a:ext cx="6223000" cy="3156738"/>
        </p:xfrm>
        <a:graphic>
          <a:graphicData uri="http://schemas.openxmlformats.org/drawingml/2006/table">
            <a:tbl>
              <a:tblPr/>
              <a:tblGrid>
                <a:gridCol w="1945640"/>
                <a:gridCol w="4277360"/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Vendor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4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Nicira’s NOX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GPL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C++ and Python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6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SNAC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GPL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Code based on NOX0.4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Enterprise network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C++, Python and Javascript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Currently used by campuses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2747" name="Group 123"/>
          <p:cNvGraphicFramePr>
            <a:graphicFrameLocks noGrp="1"/>
          </p:cNvGraphicFramePr>
          <p:nvPr>
            <p:ph sz="half" idx="2"/>
          </p:nvPr>
        </p:nvGraphicFramePr>
        <p:xfrm>
          <a:off x="7437120" y="1645921"/>
          <a:ext cx="6461760" cy="3219527"/>
        </p:xfrm>
        <a:graphic>
          <a:graphicData uri="http://schemas.openxmlformats.org/drawingml/2006/table">
            <a:tbl>
              <a:tblPr/>
              <a:tblGrid>
                <a:gridCol w="2677160"/>
                <a:gridCol w="3784600"/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Vendor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89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Stanford’s Beacon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BSD-like license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Java-based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Maestro (from Rice Univ)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GPL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Based on Java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NEC’s Trema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Written in C and Ruby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Included test harness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1"/>
            <a:ext cx="3413760" cy="438150"/>
          </a:xfrm>
          <a:prstGeom prst="rect">
            <a:avLst/>
          </a:prstGeom>
          <a:noFill/>
        </p:spPr>
        <p:txBody>
          <a:bodyPr lIns="130622" tIns="65311" rIns="130622" bIns="65311" anchor="ctr"/>
          <a:lstStyle/>
          <a:p>
            <a:pPr algn="r">
              <a:defRPr/>
            </a:pPr>
            <a:fld id="{510F0CFE-F0FA-4324-AA69-68E14ADFF1A6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45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42567" y="541020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8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42567" y="5324476"/>
            <a:ext cx="4030981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Ciena Coredirector</a:t>
            </a:r>
          </a:p>
        </p:txBody>
      </p:sp>
      <p:sp>
        <p:nvSpPr>
          <p:cNvPr id="272388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106661" y="3312796"/>
            <a:ext cx="4030979" cy="1640204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72389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85741" y="1352550"/>
            <a:ext cx="4030979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85741" y="1352550"/>
            <a:ext cx="4030979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NEC IP8800</a:t>
            </a:r>
          </a:p>
        </p:txBody>
      </p:sp>
      <p:sp>
        <p:nvSpPr>
          <p:cNvPr id="272391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0106661" y="1365886"/>
            <a:ext cx="4030979" cy="1640204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72392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92767" y="329946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72393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92767" y="5324476"/>
            <a:ext cx="4030981" cy="1640204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272394" name="Rectangle 10"/>
          <p:cNvSpPr>
            <a:spLocks noGrp="1"/>
          </p:cNvSpPr>
          <p:nvPr>
            <p:ph type="title"/>
          </p:nvPr>
        </p:nvSpPr>
        <p:spPr>
          <a:xfrm>
            <a:off x="518167" y="259624"/>
            <a:ext cx="13652501" cy="8724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Current SDN hardware</a:t>
            </a:r>
            <a:br>
              <a:rPr lang="en-US" dirty="0" smtClean="0">
                <a:latin typeface="Calibri" pitchFamily="34" charset="0"/>
              </a:rPr>
            </a:br>
            <a:endParaRPr lang="en-US" dirty="0" smtClean="0">
              <a:solidFill>
                <a:srgbClr val="666666"/>
              </a:solidFill>
              <a:latin typeface="Calibri" pitchFamily="34" charset="0"/>
            </a:endParaRPr>
          </a:p>
        </p:txBody>
      </p:sp>
      <p:pic>
        <p:nvPicPr>
          <p:cNvPr id="272395" name="Picture 3"/>
          <p:cNvPicPr>
            <a:picLocks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0647" y="3731896"/>
            <a:ext cx="2395221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2396" name="Picture 4"/>
          <p:cNvPicPr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2920" y="1878330"/>
            <a:ext cx="3434080" cy="1007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2397" name="Rectangle 9"/>
          <p:cNvSpPr>
            <a:spLocks/>
          </p:cNvSpPr>
          <p:nvPr/>
        </p:nvSpPr>
        <p:spPr bwMode="auto">
          <a:xfrm>
            <a:off x="1706880" y="2526034"/>
            <a:ext cx="3657600" cy="5067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8040" bIns="0"/>
          <a:lstStyle/>
          <a:p>
            <a:pPr marL="56683" defTabSz="1305960"/>
            <a:endParaRPr lang="en-US" dirty="0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272398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463021" y="3808096"/>
            <a:ext cx="1178560" cy="109347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pic>
        <p:nvPicPr>
          <p:cNvPr id="272399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74400" y="1882144"/>
            <a:ext cx="2092960" cy="10477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pic>
        <p:nvPicPr>
          <p:cNvPr id="272400" name="Picture 14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8520" y="6071236"/>
            <a:ext cx="3302000" cy="760094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sp>
        <p:nvSpPr>
          <p:cNvPr id="272401" name="Rectangle 16"/>
          <p:cNvSpPr>
            <a:spLocks/>
          </p:cNvSpPr>
          <p:nvPr/>
        </p:nvSpPr>
        <p:spPr bwMode="auto">
          <a:xfrm>
            <a:off x="9618981" y="6015991"/>
            <a:ext cx="4521200" cy="569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6683" algn="r" defTabSz="1305960"/>
            <a:r>
              <a:rPr lang="en-US" sz="3700" dirty="0">
                <a:solidFill>
                  <a:schemeClr val="tx2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</a:rPr>
              <a:t>More coming soon...</a:t>
            </a:r>
          </a:p>
        </p:txBody>
      </p:sp>
      <p:sp>
        <p:nvSpPr>
          <p:cNvPr id="272402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2767" y="1352550"/>
            <a:ext cx="4030981" cy="1640206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272403" name="Picture 2"/>
          <p:cNvPicPr>
            <a:picLocks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263" y="1870710"/>
            <a:ext cx="1620520" cy="1072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7" y="135255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Juniper MX-series</a:t>
            </a:r>
          </a:p>
        </p:txBody>
      </p:sp>
      <p:sp>
        <p:nvSpPr>
          <p:cNvPr id="5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7" y="329946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HP Procurve 5400</a:t>
            </a:r>
          </a:p>
        </p:txBody>
      </p:sp>
      <p:sp>
        <p:nvSpPr>
          <p:cNvPr id="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492767" y="5324476"/>
            <a:ext cx="4030981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Pronto 3240/3290</a:t>
            </a:r>
          </a:p>
        </p:txBody>
      </p:sp>
      <p:sp>
        <p:nvSpPr>
          <p:cNvPr id="7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10106661" y="1365886"/>
            <a:ext cx="4030979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WiMax (NEC)</a:t>
            </a:r>
          </a:p>
        </p:txBody>
      </p:sp>
      <p:sp>
        <p:nvSpPr>
          <p:cNvPr id="8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10106661" y="3312796"/>
            <a:ext cx="4030979" cy="432434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PC Engines</a:t>
            </a:r>
          </a:p>
        </p:txBody>
      </p:sp>
      <p:pic>
        <p:nvPicPr>
          <p:cNvPr id="272409" name="Picture 2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0021" y="5756910"/>
            <a:ext cx="1229360" cy="13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410" name="AutoShape 2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242567" y="3310890"/>
            <a:ext cx="4030981" cy="1640206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102831" tIns="565572" rIns="102831" bIns="102831"/>
          <a:lstStyle/>
          <a:p>
            <a:pPr marL="194986" indent="-194986" defTabSz="130596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</a:pPr>
            <a:endParaRPr lang="en-US" sz="1700" dirty="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9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5242567" y="3310890"/>
            <a:ext cx="4030981" cy="432436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lIns="130595" tIns="65298" rIns="130595" bIns="65298" anchor="ctr"/>
          <a:lstStyle/>
          <a:p>
            <a:pPr algn="ctr" defTabSz="1305960">
              <a:lnSpc>
                <a:spcPct val="90000"/>
              </a:lnSpc>
            </a:pPr>
            <a:r>
              <a:rPr lang="en-GB" sz="2300" dirty="0">
                <a:solidFill>
                  <a:srgbClr val="FFC000"/>
                </a:solidFill>
                <a:latin typeface="Tele-GroteskFet" pitchFamily="2" charset="0"/>
              </a:rPr>
              <a:t>Netgear 7324</a:t>
            </a:r>
          </a:p>
        </p:txBody>
      </p:sp>
      <p:pic>
        <p:nvPicPr>
          <p:cNvPr id="272412" name="Picture 28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861" y="4090036"/>
            <a:ext cx="3553459" cy="548640"/>
          </a:xfrm>
          <a:prstGeom prst="rect">
            <a:avLst/>
          </a:prstGeom>
          <a:noFill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4"/>
            <a:ext cx="3413760" cy="438150"/>
          </a:xfrm>
          <a:prstGeom prst="rect">
            <a:avLst/>
          </a:prstGeom>
          <a:noFill/>
        </p:spPr>
        <p:txBody>
          <a:bodyPr lIns="130595" tIns="65298" rIns="130595" bIns="65298" anchor="ctr"/>
          <a:lstStyle/>
          <a:p>
            <a:pPr algn="r">
              <a:defRPr/>
            </a:pPr>
            <a:fld id="{F7D604D7-41D7-4E84-AC08-694B84B334DD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46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Commercial Switch Vendors</a:t>
            </a:r>
          </a:p>
        </p:txBody>
      </p:sp>
      <p:graphicFrame>
        <p:nvGraphicFramePr>
          <p:cNvPr id="281704" name="Group 104"/>
          <p:cNvGraphicFramePr>
            <a:graphicFrameLocks noGrp="1"/>
          </p:cNvGraphicFramePr>
          <p:nvPr>
            <p:ph idx="1"/>
          </p:nvPr>
        </p:nvGraphicFramePr>
        <p:xfrm>
          <a:off x="609600" y="1672590"/>
          <a:ext cx="13655040" cy="6351959"/>
        </p:xfrm>
        <a:graphic>
          <a:graphicData uri="http://schemas.openxmlformats.org/drawingml/2006/table">
            <a:tbl>
              <a:tblPr/>
              <a:tblGrid>
                <a:gridCol w="3746501"/>
                <a:gridCol w="1899920"/>
                <a:gridCol w="4579619"/>
                <a:gridCol w="3429000"/>
              </a:tblGrid>
              <a:tr h="607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Virtualize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409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HP Procurve 5400zl or 6600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VLAN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LACP, VLAN and STP processing before OpenFlow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Wildcard rules or non-IP pkts processed in s/w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Header rewriting in s/w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CPU protects mgmt during loop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54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NEC IP8800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VLAN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OpenFlow takes precedence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Most actions processed in hardware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MAC header rewriting in h/w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8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Pronto 3240 or 3290 with Pica8 or Indigo firmware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1 OF instance per switch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No legacy protocols (like VLAN and STP)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Most actions processed in hardware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MAC header rewriting in h/w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1641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4400" y="6496050"/>
            <a:ext cx="3048000" cy="786766"/>
          </a:xfrm>
          <a:prstGeom prst="rect">
            <a:avLst/>
          </a:prstGeom>
          <a:noFill/>
        </p:spPr>
      </p:pic>
      <p:pic>
        <p:nvPicPr>
          <p:cNvPr id="281642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04320" y="2586990"/>
            <a:ext cx="2194560" cy="1211580"/>
          </a:xfrm>
          <a:prstGeom prst="rect">
            <a:avLst/>
          </a:prstGeom>
          <a:noFill/>
        </p:spPr>
      </p:pic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93120" y="4507230"/>
            <a:ext cx="3271520" cy="508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4"/>
            <a:ext cx="3413760" cy="438150"/>
          </a:xfrm>
          <a:prstGeom prst="rect">
            <a:avLst/>
          </a:prstGeom>
          <a:noFill/>
        </p:spPr>
        <p:txBody>
          <a:bodyPr lIns="130595" tIns="65298" rIns="130595" bIns="65298" anchor="ctr"/>
          <a:lstStyle/>
          <a:p>
            <a:pPr algn="r">
              <a:defRPr/>
            </a:pPr>
            <a:fld id="{C19EC5A1-20EB-4340-B315-63DD0E8B1B1F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47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Controller Vendors</a:t>
            </a:r>
          </a:p>
        </p:txBody>
      </p:sp>
      <p:graphicFrame>
        <p:nvGraphicFramePr>
          <p:cNvPr id="282737" name="Group 113"/>
          <p:cNvGraphicFramePr>
            <a:graphicFrameLocks noGrp="1"/>
          </p:cNvGraphicFramePr>
          <p:nvPr>
            <p:ph sz="half" idx="1"/>
          </p:nvPr>
        </p:nvGraphicFramePr>
        <p:xfrm>
          <a:off x="731522" y="1645925"/>
          <a:ext cx="6223000" cy="4418915"/>
        </p:xfrm>
        <a:graphic>
          <a:graphicData uri="http://schemas.openxmlformats.org/drawingml/2006/table">
            <a:tbl>
              <a:tblPr/>
              <a:tblGrid>
                <a:gridCol w="1945640"/>
                <a:gridCol w="4277360"/>
              </a:tblGrid>
              <a:tr h="445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Vendor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631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Nicira’s NOX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 GPL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C++ and Python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Researcher friendly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Nicira’s ONIX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Closed-source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Datacenter networks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6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SNAC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 GPL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Code based on NOX0.4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Enterprise network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C++, Python and Javascript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Currently used by campuses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2735" name="Group 111"/>
          <p:cNvGraphicFramePr>
            <a:graphicFrameLocks noGrp="1"/>
          </p:cNvGraphicFramePr>
          <p:nvPr>
            <p:ph sz="half" idx="2"/>
          </p:nvPr>
        </p:nvGraphicFramePr>
        <p:xfrm>
          <a:off x="7437120" y="1645923"/>
          <a:ext cx="6461760" cy="4428896"/>
        </p:xfrm>
        <a:graphic>
          <a:graphicData uri="http://schemas.openxmlformats.org/drawingml/2006/table">
            <a:tbl>
              <a:tblPr/>
              <a:tblGrid>
                <a:gridCol w="2677160"/>
                <a:gridCol w="3784600"/>
              </a:tblGrid>
              <a:tr h="445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Vendor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Notes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04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Stanford’s Beacon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Researcher friendly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Java-based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BigSwitch controller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Closed 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Based on Beacon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Enterprise network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Maestro (from Rice Univ)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Based on Java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NEC’s Helios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Open-source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Written in C</a:t>
                      </a:r>
                    </a:p>
                  </a:txBody>
                  <a:tcPr marL="146304" marR="146304" marT="54864" marB="54864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485120" y="7627624"/>
            <a:ext cx="3413760" cy="438150"/>
          </a:xfrm>
          <a:prstGeom prst="rect">
            <a:avLst/>
          </a:prstGeom>
          <a:noFill/>
        </p:spPr>
        <p:txBody>
          <a:bodyPr lIns="130595" tIns="65298" rIns="130595" bIns="65298" anchor="ctr"/>
          <a:lstStyle/>
          <a:p>
            <a:pPr algn="r">
              <a:defRPr/>
            </a:pPr>
            <a:fld id="{244148B1-BE3F-4DB5-8F28-DF795F0CE6C9}" type="slidenum">
              <a:rPr lang="en-US" sz="17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48</a:t>
            </a:fld>
            <a:endParaRPr lang="en-US" sz="17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Switch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2" y="1645924"/>
            <a:ext cx="13030200" cy="574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7406644"/>
            <a:ext cx="13167360" cy="834390"/>
          </a:xfrm>
          <a:prstGeom prst="rect">
            <a:avLst/>
          </a:prstGeom>
        </p:spPr>
        <p:txBody>
          <a:bodyPr vert="horz" lIns="130595" tIns="65298" rIns="130595" bIns="65298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 smtClean="0"/>
              <a:t>Source: Adopted from </a:t>
            </a:r>
            <a:r>
              <a:rPr lang="en-US" sz="1700" dirty="0" smtClean="0"/>
              <a:t>ONF11 presentation by  Martin </a:t>
            </a:r>
            <a:r>
              <a:rPr lang="en-US" sz="1700" dirty="0" err="1" smtClean="0"/>
              <a:t>Casado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Flow Switch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2" y="1920240"/>
            <a:ext cx="12999720" cy="523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7406644"/>
            <a:ext cx="13167360" cy="834390"/>
          </a:xfrm>
          <a:prstGeom prst="rect">
            <a:avLst/>
          </a:prstGeom>
        </p:spPr>
        <p:txBody>
          <a:bodyPr vert="horz" lIns="130595" tIns="65298" rIns="130595" bIns="65298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 smtClean="0"/>
              <a:t>Source: Adopted from </a:t>
            </a:r>
            <a:r>
              <a:rPr lang="en-US" sz="1700" dirty="0" smtClean="0"/>
              <a:t>ONF11 presentation by  Martin </a:t>
            </a:r>
            <a:r>
              <a:rPr lang="en-US" sz="1700" dirty="0" err="1" smtClean="0"/>
              <a:t>Casado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2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9508" y="1973943"/>
            <a:ext cx="7162686" cy="54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355" y="1973943"/>
            <a:ext cx="7080893" cy="54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/>
          <a:p>
            <a:r>
              <a:rPr lang="en-US" dirty="0" smtClean="0"/>
              <a:t>Open Flow Illustration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406644"/>
            <a:ext cx="13167360" cy="834390"/>
          </a:xfrm>
          <a:prstGeom prst="rect">
            <a:avLst/>
          </a:prstGeom>
        </p:spPr>
        <p:txBody>
          <a:bodyPr vert="horz" lIns="130595" tIns="65298" rIns="130595" bIns="65298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 smtClean="0"/>
              <a:t>Source: Adopted from </a:t>
            </a:r>
            <a:r>
              <a:rPr lang="en-US" sz="1700" dirty="0" smtClean="0"/>
              <a:t>ONF11 presentation by  Martin </a:t>
            </a:r>
            <a:r>
              <a:rPr lang="en-US" sz="1700" dirty="0" err="1" smtClean="0"/>
              <a:t>Casado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10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1521" y="1100328"/>
            <a:ext cx="13147204" cy="6814186"/>
            <a:chOff x="457200" y="971550"/>
            <a:chExt cx="8443161" cy="5886450"/>
          </a:xfrm>
        </p:grpSpPr>
        <p:sp>
          <p:nvSpPr>
            <p:cNvPr id="9219" name="AutoShape 2"/>
            <p:cNvSpPr>
              <a:spLocks noChangeArrowheads="1"/>
            </p:cNvSpPr>
            <p:nvPr/>
          </p:nvSpPr>
          <p:spPr bwMode="auto">
            <a:xfrm>
              <a:off x="1447800" y="1447800"/>
              <a:ext cx="5943600" cy="42672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20" name="Picture 3" descr="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715000"/>
              <a:ext cx="11430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4" descr="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999163"/>
              <a:ext cx="1143000" cy="85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5" descr="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999163"/>
              <a:ext cx="1143000" cy="85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6" descr="co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5791200"/>
              <a:ext cx="1143000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H="1">
              <a:off x="1143000" y="4800600"/>
              <a:ext cx="14478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>
              <a:off x="2514600" y="4953000"/>
              <a:ext cx="5334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3733800" y="4953000"/>
              <a:ext cx="1524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4343400" y="4876800"/>
              <a:ext cx="9144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7373107" y="971550"/>
              <a:ext cx="1527254" cy="55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4000" dirty="0">
                  <a:solidFill>
                    <a:srgbClr val="CC0000"/>
                  </a:solidFill>
                  <a:latin typeface="Tahoma" pitchFamily="34" charset="0"/>
                </a:rPr>
                <a:t>Controller</a:t>
              </a:r>
            </a:p>
          </p:txBody>
        </p:sp>
        <p:sp>
          <p:nvSpPr>
            <p:cNvPr id="559116" name="AutoShape 12"/>
            <p:cNvSpPr>
              <a:spLocks noChangeArrowheads="1"/>
            </p:cNvSpPr>
            <p:nvPr/>
          </p:nvSpPr>
          <p:spPr bwMode="auto">
            <a:xfrm>
              <a:off x="2438400" y="1752600"/>
              <a:ext cx="2289175" cy="3238500"/>
            </a:xfrm>
            <a:prstGeom prst="can">
              <a:avLst>
                <a:gd name="adj" fmla="val 3072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230" name="Picture 13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3716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14"/>
            <p:cNvSpPr txBox="1">
              <a:spLocks noChangeArrowheads="1"/>
            </p:cNvSpPr>
            <p:nvPr/>
          </p:nvSpPr>
          <p:spPr bwMode="auto">
            <a:xfrm>
              <a:off x="2322070" y="1339850"/>
              <a:ext cx="2610731" cy="114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4000" dirty="0">
                <a:solidFill>
                  <a:srgbClr val="CC0000"/>
                </a:solidFill>
                <a:latin typeface="Tahoma" pitchFamily="34" charset="0"/>
              </a:endParaRPr>
            </a:p>
            <a:p>
              <a:pPr algn="ctr" eaLnBrk="1" hangingPunct="1"/>
              <a:r>
                <a:rPr lang="en-US" sz="4000" dirty="0" err="1">
                  <a:solidFill>
                    <a:srgbClr val="CC0000"/>
                  </a:solidFill>
                  <a:latin typeface="Tahoma" pitchFamily="34" charset="0"/>
                </a:rPr>
                <a:t>OpenFlow</a:t>
              </a:r>
              <a:r>
                <a:rPr lang="en-US" sz="4000" dirty="0">
                  <a:solidFill>
                    <a:srgbClr val="CC0000"/>
                  </a:solidFill>
                  <a:latin typeface="Tahoma" pitchFamily="34" charset="0"/>
                </a:rPr>
                <a:t> Switch</a:t>
              </a: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2971800" y="3886200"/>
              <a:ext cx="1143000" cy="9144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3400" dirty="0"/>
                <a:t>Flow</a:t>
              </a:r>
            </a:p>
            <a:p>
              <a:pPr algn="ctr"/>
              <a:r>
                <a:rPr lang="en-US" sz="3400" dirty="0"/>
                <a:t>Table</a:t>
              </a: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2971800" y="2667000"/>
              <a:ext cx="1143000" cy="9144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3400" dirty="0"/>
                <a:t>Secure</a:t>
              </a:r>
            </a:p>
            <a:p>
              <a:pPr algn="ctr"/>
              <a:r>
                <a:rPr lang="en-US" sz="3400" dirty="0"/>
                <a:t>Channel</a:t>
              </a:r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flipV="1">
              <a:off x="4114800" y="2057400"/>
              <a:ext cx="3352800" cy="1219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Text Box 18"/>
            <p:cNvSpPr txBox="1">
              <a:spLocks noChangeArrowheads="1"/>
            </p:cNvSpPr>
            <p:nvPr/>
          </p:nvSpPr>
          <p:spPr bwMode="auto">
            <a:xfrm>
              <a:off x="7926392" y="1828800"/>
              <a:ext cx="506697" cy="5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chemeClr val="bg1"/>
                  </a:solidFill>
                </a:rPr>
                <a:t>PC</a:t>
              </a:r>
            </a:p>
          </p:txBody>
        </p:sp>
        <p:sp>
          <p:nvSpPr>
            <p:cNvPr id="9236" name="Text Box 19"/>
            <p:cNvSpPr txBox="1">
              <a:spLocks noChangeArrowheads="1"/>
            </p:cNvSpPr>
            <p:nvPr/>
          </p:nvSpPr>
          <p:spPr bwMode="auto">
            <a:xfrm rot="20316812">
              <a:off x="5642457" y="1933215"/>
              <a:ext cx="834062" cy="58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OpenFlow</a:t>
              </a:r>
            </a:p>
            <a:p>
              <a:pPr eaLnBrk="1" hangingPunct="1"/>
              <a:r>
                <a:rPr lang="en-US"/>
                <a:t>Protocol</a:t>
              </a:r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 rot="20643277">
              <a:off x="5750809" y="2531786"/>
              <a:ext cx="842792" cy="3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TCP / TLS</a:t>
              </a:r>
              <a:endParaRPr lang="en-US" dirty="0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>
              <a:off x="2667000" y="37338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Text Box 22"/>
            <p:cNvSpPr txBox="1">
              <a:spLocks noChangeArrowheads="1"/>
            </p:cNvSpPr>
            <p:nvPr/>
          </p:nvSpPr>
          <p:spPr bwMode="auto">
            <a:xfrm>
              <a:off x="2455863" y="4038600"/>
              <a:ext cx="475813" cy="5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CC0000"/>
                  </a:solidFill>
                </a:rPr>
                <a:t>hw</a:t>
              </a:r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2462213" y="2846388"/>
              <a:ext cx="460371" cy="5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 err="1">
                  <a:solidFill>
                    <a:srgbClr val="CC0000"/>
                  </a:solidFill>
                </a:rPr>
                <a:t>sw</a:t>
              </a:r>
              <a:endParaRPr lang="en-US" sz="3400" dirty="0">
                <a:solidFill>
                  <a:srgbClr val="CC0000"/>
                </a:solidFill>
              </a:endParaRPr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3048000" y="54864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1828801" y="1371600"/>
              <a:ext cx="2245440" cy="3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/>
                <a:t>OpenFlow Switch specification</a:t>
              </a:r>
            </a:p>
          </p:txBody>
        </p:sp>
      </p:grpSp>
      <p:sp>
        <p:nvSpPr>
          <p:cNvPr id="9243" name="Rectangle 26"/>
          <p:cNvSpPr>
            <a:spLocks noGrp="1" noChangeArrowheads="1"/>
          </p:cNvSpPr>
          <p:nvPr>
            <p:ph type="title"/>
          </p:nvPr>
        </p:nvSpPr>
        <p:spPr>
          <a:xfrm>
            <a:off x="731520" y="0"/>
            <a:ext cx="13167360" cy="1371600"/>
          </a:xfrm>
        </p:spPr>
        <p:txBody>
          <a:bodyPr>
            <a:normAutofit/>
          </a:bodyPr>
          <a:lstStyle/>
          <a:p>
            <a:r>
              <a:rPr lang="en-US" dirty="0"/>
              <a:t>Components of OpenFlow Network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6880" y="7772401"/>
            <a:ext cx="10728960" cy="424259"/>
          </a:xfrm>
          <a:prstGeom prst="rect">
            <a:avLst/>
          </a:prstGeom>
          <a:noFill/>
        </p:spPr>
        <p:txBody>
          <a:bodyPr wrap="square" lIns="130595" tIns="65298" rIns="130595" bIns="65298" rtlCol="0">
            <a:spAutoFit/>
          </a:bodyPr>
          <a:lstStyle/>
          <a:p>
            <a:r>
              <a:rPr lang="en-US" dirty="0" smtClean="0"/>
              <a:t>* Figure From OpenFlow Switch Specification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9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OpenFlow Controller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701166"/>
            <a:ext cx="14020800" cy="6528434"/>
          </a:xfrm>
          <a:prstGeom prst="rect">
            <a:avLst/>
          </a:prstGeom>
        </p:spPr>
        <p:txBody>
          <a:bodyPr lIns="130595" tIns="65298" rIns="130595" bIns="65298"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sz="2000">
                <a:solidFill>
                  <a:srgbClr val="3C5658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3C5658"/>
                </a:solidFill>
                <a:latin typeface="+mn-lt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3pPr>
            <a:lvl4pPr marL="1490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4pPr>
            <a:lvl5pPr marL="19478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5pPr>
            <a:lvl6pPr marL="24050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6pPr>
            <a:lvl7pPr marL="28622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7pPr>
            <a:lvl8pPr marL="33194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8pPr>
            <a:lvl9pPr marL="3776663" indent="-119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600">
                <a:solidFill>
                  <a:srgbClr val="3C5658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Manages one or more switch via OpenFlow channels.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Uses OpenFlow protocol to communicate with a OpenFlow aware switch.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Acts similar to control plane of traditional switch.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3400" dirty="0">
                <a:solidFill>
                  <a:srgbClr val="92D050"/>
                </a:solidFill>
              </a:rPr>
              <a:t>Provides a network wide abstraction for the </a:t>
            </a:r>
            <a:r>
              <a:rPr lang="en-US" sz="3400" dirty="0" smtClean="0">
                <a:solidFill>
                  <a:srgbClr val="92D050"/>
                </a:solidFill>
              </a:rPr>
              <a:t>applications </a:t>
            </a:r>
            <a:r>
              <a:rPr lang="en-US" sz="3400" dirty="0">
                <a:solidFill>
                  <a:srgbClr val="92D050"/>
                </a:solidFill>
              </a:rPr>
              <a:t>on </a:t>
            </a:r>
            <a:r>
              <a:rPr lang="en-US" sz="3400" dirty="0" smtClean="0">
                <a:solidFill>
                  <a:srgbClr val="92D050"/>
                </a:solidFill>
              </a:rPr>
              <a:t>north bound.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Responsible for programming various tables in the OpenFlow Switch.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92D050"/>
                </a:solidFill>
              </a:rPr>
              <a:t>Single switch can be managed by more than one controller for load balancing or redundancy purpose. In this case the controller can take any one of the following roles.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Master.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Slave.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92D050"/>
                </a:solidFill>
              </a:rPr>
              <a:t>Equal.</a:t>
            </a:r>
          </a:p>
          <a:p>
            <a:pPr lvl="1">
              <a:buFont typeface="Arial" pitchFamily="34" charset="0"/>
              <a:buChar char="•"/>
            </a:pPr>
            <a:endParaRPr lang="en-US" sz="3400" dirty="0">
              <a:solidFill>
                <a:srgbClr val="92D05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92D05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8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tmHArCRQ0uV1Sxyy0epJ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w3GwAehkufpCzkd4WPB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w3GwAehkufpCzkd4WP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wV9DcWBzEKY9_m6hbKxM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wV9DcWBzEKY9_m6hbKx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wV9DcWBzEKY9_m6hbKx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46090</TotalTime>
  <Words>2360</Words>
  <Application>Microsoft Office PowerPoint</Application>
  <PresentationFormat>Custom</PresentationFormat>
  <Paragraphs>764</Paragraphs>
  <Slides>53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1_Office Theme</vt:lpstr>
      <vt:lpstr>2_Office Theme</vt:lpstr>
      <vt:lpstr>What is Open Flow?</vt:lpstr>
      <vt:lpstr>History of OpenFlow</vt:lpstr>
      <vt:lpstr>Need for OpenFlow</vt:lpstr>
      <vt:lpstr>Open Flow Protocol</vt:lpstr>
      <vt:lpstr>Traditional Switch Forwarding</vt:lpstr>
      <vt:lpstr>Open Flow Switch Forwarding</vt:lpstr>
      <vt:lpstr>Open Flow Illustration</vt:lpstr>
      <vt:lpstr>Components of OpenFlow Network</vt:lpstr>
      <vt:lpstr>OpenFlow Controller</vt:lpstr>
      <vt:lpstr>OpenFlow Channel</vt:lpstr>
      <vt:lpstr>OpenFlow Switch</vt:lpstr>
      <vt:lpstr>Pipeline Processing</vt:lpstr>
      <vt:lpstr>Packet Flow in OpenFlow Switch</vt:lpstr>
      <vt:lpstr>OpenFlow usage</vt:lpstr>
      <vt:lpstr>Slide 15</vt:lpstr>
      <vt:lpstr>OpenFlow Basics  Flow Table Entries</vt:lpstr>
      <vt:lpstr>OpenFlow usage</vt:lpstr>
      <vt:lpstr>OpenFlow: a pragmatic compromise</vt:lpstr>
      <vt:lpstr>OpenFlow Version 1.0</vt:lpstr>
      <vt:lpstr>Flow Table Examples</vt:lpstr>
      <vt:lpstr>Flow Table Examples (Cont…)</vt:lpstr>
      <vt:lpstr>Flow Table Examples (Cont…)</vt:lpstr>
      <vt:lpstr>Flow Table Matching Algorithm</vt:lpstr>
      <vt:lpstr>Flow Table Actions</vt:lpstr>
      <vt:lpstr>Flow Table Actions (Cont …)</vt:lpstr>
      <vt:lpstr>Counters Updates</vt:lpstr>
      <vt:lpstr>Centralized vs Distributed Control Both models are possible with OpenFlow</vt:lpstr>
      <vt:lpstr>Flow Routing vs. Aggregation Both models are possible with OpenFlow</vt:lpstr>
      <vt:lpstr>Reactive vs. Proactive (pre-populated) Both models are possible with OpenFlow</vt:lpstr>
      <vt:lpstr>Open Challanges</vt:lpstr>
      <vt:lpstr>Usage examples</vt:lpstr>
      <vt:lpstr>Where it’s going</vt:lpstr>
      <vt:lpstr>Where it’s going</vt:lpstr>
      <vt:lpstr>What can you not do with OpenFlow ver1.1</vt:lpstr>
      <vt:lpstr>Where is it going? The Open Networking Foundation:</vt:lpstr>
      <vt:lpstr>Where it’s going</vt:lpstr>
      <vt:lpstr>Where it’s going</vt:lpstr>
      <vt:lpstr>Topology discovery</vt:lpstr>
      <vt:lpstr>OpenFlow Implementations (Switch and Controller)</vt:lpstr>
      <vt:lpstr>OpenFlow building blocks</vt:lpstr>
      <vt:lpstr>Slide 41</vt:lpstr>
      <vt:lpstr>Current SDN hardware </vt:lpstr>
      <vt:lpstr>Commercial Switch Vendors</vt:lpstr>
      <vt:lpstr>Slide 44</vt:lpstr>
      <vt:lpstr>Open-source controllers</vt:lpstr>
      <vt:lpstr>Current SDN hardware </vt:lpstr>
      <vt:lpstr>Commercial Switch Vendors</vt:lpstr>
      <vt:lpstr>Controller Vendors</vt:lpstr>
      <vt:lpstr>Slide 49</vt:lpstr>
      <vt:lpstr>Slide 50</vt:lpstr>
      <vt:lpstr>Slide 51</vt:lpstr>
      <vt:lpstr>Slide 52</vt:lpstr>
      <vt:lpstr>Slide 53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Networks  and the  Maturing of the Internet</dc:title>
  <dc:creator>Nick McKeown</dc:creator>
  <cp:lastModifiedBy>Windows User</cp:lastModifiedBy>
  <cp:revision>264</cp:revision>
  <dcterms:created xsi:type="dcterms:W3CDTF">2014-03-20T00:25:57Z</dcterms:created>
  <dcterms:modified xsi:type="dcterms:W3CDTF">2015-02-27T19:14:27Z</dcterms:modified>
</cp:coreProperties>
</file>